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Open Sans" panose="020B0606030504020204" pitchFamily="34" charset="0"/>
      <p:regular r:id="rId25"/>
      <p:bold r:id="rId26"/>
      <p:italic r:id="rId27"/>
      <p:boldItalic r:id="rId28"/>
    </p:embeddedFont>
    <p:embeddedFont>
      <p:font typeface="PT Sans Narrow" panose="020B0506020203020204" pitchFamily="34" charset="77"/>
      <p:regular r:id="rId29"/>
      <p:bold r:id="rId30"/>
    </p:embeddedFont>
    <p:embeddedFont>
      <p:font typeface="Roboto" panose="020000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0"/>
    <p:restoredTop sz="94637"/>
  </p:normalViewPr>
  <p:slideViewPr>
    <p:cSldViewPr snapToGrid="0">
      <p:cViewPr varScale="1">
        <p:scale>
          <a:sx n="119" d="100"/>
          <a:sy n="119" d="100"/>
        </p:scale>
        <p:origin x="1096"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c482c3b0fa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c482c3b0fa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c482c3b0fa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c482c3b0fa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c482c3b0fa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c482c3b0fa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c482c3b0fa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c482c3b0fa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c482c3b0fa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c482c3b0fa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c482c3b0fa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c482c3b0fa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c482c3b0fa_0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c482c3b0fa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c482c3b0fa_0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c482c3b0fa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c482c3b0fa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c482c3b0fa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c482c3b0fa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c482c3b0fa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cb02ea8fdd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cb02ea8fdd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c482c3b0fa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1c482c3b0fa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c482c3b0fa_0_1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c482c3b0fa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c482c3b0fa_0_1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1c482c3b0fa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cb02ea8fdd_0_1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cb02ea8fdd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cb02ea8fdd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cb02ea8fd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c482c3b0f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c482c3b0f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c482c3b0fa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c482c3b0f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c482c3b0fa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c482c3b0fa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c482c3b0fa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c482c3b0fa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c482c3b0fa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c482c3b0fa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dirty="0">
                <a:solidFill>
                  <a:schemeClr val="bg2">
                    <a:lumMod val="50000"/>
                  </a:schemeClr>
                </a:solidFill>
              </a:rPr>
              <a:t>2. Social Network Structure, Measures &amp; Visualization</a:t>
            </a:r>
            <a:endParaRPr dirty="0">
              <a:solidFill>
                <a:schemeClr val="bg2">
                  <a:lumMod val="50000"/>
                </a:schemeClr>
              </a:solidFill>
            </a:endParaRPr>
          </a:p>
        </p:txBody>
      </p:sp>
      <p:sp>
        <p:nvSpPr>
          <p:cNvPr id="67" name="Google Shape;67;p13"/>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dirty="0"/>
              <a:t>Amit </a:t>
            </a:r>
            <a:r>
              <a:rPr lang="en-US" dirty="0" err="1"/>
              <a:t>Aylani</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Adjacency Matrix</a:t>
            </a:r>
            <a:endParaRPr/>
          </a:p>
        </p:txBody>
      </p:sp>
      <p:pic>
        <p:nvPicPr>
          <p:cNvPr id="134" name="Google Shape;134;p22"/>
          <p:cNvPicPr preferRelativeResize="0"/>
          <p:nvPr/>
        </p:nvPicPr>
        <p:blipFill>
          <a:blip r:embed="rId3">
            <a:alphaModFix/>
          </a:blip>
          <a:stretch>
            <a:fillRect/>
          </a:stretch>
        </p:blipFill>
        <p:spPr>
          <a:xfrm>
            <a:off x="5184213" y="1823050"/>
            <a:ext cx="3648075" cy="2305050"/>
          </a:xfrm>
          <a:prstGeom prst="rect">
            <a:avLst/>
          </a:prstGeom>
          <a:noFill/>
          <a:ln>
            <a:noFill/>
          </a:ln>
        </p:spPr>
      </p:pic>
      <p:pic>
        <p:nvPicPr>
          <p:cNvPr id="135" name="Google Shape;135;p22" descr="Image of Figure 2.2"/>
          <p:cNvPicPr preferRelativeResize="0"/>
          <p:nvPr/>
        </p:nvPicPr>
        <p:blipFill>
          <a:blip r:embed="rId4">
            <a:alphaModFix/>
          </a:blip>
          <a:stretch>
            <a:fillRect/>
          </a:stretch>
        </p:blipFill>
        <p:spPr>
          <a:xfrm>
            <a:off x="1133700" y="1831825"/>
            <a:ext cx="2752725" cy="2171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Adjacency Matrix for directed graph </a:t>
            </a:r>
            <a:endParaRPr/>
          </a:p>
          <a:p>
            <a:pPr marL="0" lvl="0" indent="0" algn="l" rtl="0">
              <a:spcBef>
                <a:spcPts val="0"/>
              </a:spcBef>
              <a:spcAft>
                <a:spcPts val="0"/>
              </a:spcAft>
              <a:buNone/>
            </a:pPr>
            <a:endParaRPr/>
          </a:p>
        </p:txBody>
      </p:sp>
      <p:pic>
        <p:nvPicPr>
          <p:cNvPr id="142" name="Google Shape;142;p23"/>
          <p:cNvPicPr preferRelativeResize="0"/>
          <p:nvPr/>
        </p:nvPicPr>
        <p:blipFill>
          <a:blip r:embed="rId3">
            <a:alphaModFix/>
          </a:blip>
          <a:stretch>
            <a:fillRect/>
          </a:stretch>
        </p:blipFill>
        <p:spPr>
          <a:xfrm>
            <a:off x="4778988" y="1846100"/>
            <a:ext cx="2200275" cy="2143125"/>
          </a:xfrm>
          <a:prstGeom prst="rect">
            <a:avLst/>
          </a:prstGeom>
          <a:noFill/>
          <a:ln>
            <a:noFill/>
          </a:ln>
        </p:spPr>
      </p:pic>
      <p:pic>
        <p:nvPicPr>
          <p:cNvPr id="143" name="Google Shape;143;p23" descr="Image of Figure 2.5"/>
          <p:cNvPicPr preferRelativeResize="0"/>
          <p:nvPr/>
        </p:nvPicPr>
        <p:blipFill>
          <a:blip r:embed="rId4">
            <a:alphaModFix/>
          </a:blip>
          <a:stretch>
            <a:fillRect/>
          </a:stretch>
        </p:blipFill>
        <p:spPr>
          <a:xfrm>
            <a:off x="311700" y="2159025"/>
            <a:ext cx="4185800" cy="1608657"/>
          </a:xfrm>
          <a:prstGeom prst="rect">
            <a:avLst/>
          </a:prstGeom>
          <a:noFill/>
          <a:ln>
            <a:noFill/>
          </a:ln>
        </p:spPr>
      </p:pic>
      <p:sp>
        <p:nvSpPr>
          <p:cNvPr id="144" name="Google Shape;144;p23"/>
          <p:cNvSpPr txBox="1"/>
          <p:nvPr/>
        </p:nvSpPr>
        <p:spPr>
          <a:xfrm>
            <a:off x="754500" y="3910775"/>
            <a:ext cx="1009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pen Sans"/>
                <a:ea typeface="Open Sans"/>
                <a:cs typeface="Open Sans"/>
                <a:sym typeface="Open Sans"/>
              </a:rPr>
              <a:t>Fig(1)</a:t>
            </a:r>
            <a:endParaRPr>
              <a:latin typeface="Open Sans"/>
              <a:ea typeface="Open Sans"/>
              <a:cs typeface="Open Sans"/>
              <a:sym typeface="Open Sans"/>
            </a:endParaRPr>
          </a:p>
        </p:txBody>
      </p:sp>
      <p:sp>
        <p:nvSpPr>
          <p:cNvPr id="145" name="Google Shape;145;p23"/>
          <p:cNvSpPr/>
          <p:nvPr/>
        </p:nvSpPr>
        <p:spPr>
          <a:xfrm>
            <a:off x="2656775" y="1997900"/>
            <a:ext cx="1840800" cy="1870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Adjacency Matrix for Undirected Weighted Graph </a:t>
            </a:r>
            <a:endParaRPr dirty="0"/>
          </a:p>
          <a:p>
            <a:pPr marL="0" lvl="0" indent="0" algn="l" rtl="0">
              <a:spcBef>
                <a:spcPts val="0"/>
              </a:spcBef>
              <a:spcAft>
                <a:spcPts val="0"/>
              </a:spcAft>
              <a:buNone/>
            </a:pPr>
            <a:endParaRPr dirty="0"/>
          </a:p>
        </p:txBody>
      </p:sp>
      <p:sp>
        <p:nvSpPr>
          <p:cNvPr id="152" name="Google Shape;152;p24"/>
          <p:cNvSpPr txBox="1"/>
          <p:nvPr/>
        </p:nvSpPr>
        <p:spPr>
          <a:xfrm>
            <a:off x="754500" y="3910775"/>
            <a:ext cx="1009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pen Sans"/>
                <a:ea typeface="Open Sans"/>
                <a:cs typeface="Open Sans"/>
                <a:sym typeface="Open Sans"/>
              </a:rPr>
              <a:t>Fig(1)</a:t>
            </a:r>
            <a:endParaRPr>
              <a:latin typeface="Open Sans"/>
              <a:ea typeface="Open Sans"/>
              <a:cs typeface="Open Sans"/>
              <a:sym typeface="Open Sans"/>
            </a:endParaRPr>
          </a:p>
        </p:txBody>
      </p:sp>
      <p:pic>
        <p:nvPicPr>
          <p:cNvPr id="153" name="Google Shape;153;p24"/>
          <p:cNvPicPr preferRelativeResize="0"/>
          <p:nvPr/>
        </p:nvPicPr>
        <p:blipFill>
          <a:blip r:embed="rId3">
            <a:alphaModFix/>
          </a:blip>
          <a:stretch>
            <a:fillRect/>
          </a:stretch>
        </p:blipFill>
        <p:spPr>
          <a:xfrm>
            <a:off x="3830513" y="1688950"/>
            <a:ext cx="3990975" cy="2457450"/>
          </a:xfrm>
          <a:prstGeom prst="rect">
            <a:avLst/>
          </a:prstGeom>
          <a:noFill/>
          <a:ln>
            <a:noFill/>
          </a:ln>
        </p:spPr>
      </p:pic>
      <p:pic>
        <p:nvPicPr>
          <p:cNvPr id="154" name="Google Shape;154;p24" descr="Image of Figure 2.4"/>
          <p:cNvPicPr preferRelativeResize="0"/>
          <p:nvPr/>
        </p:nvPicPr>
        <p:blipFill>
          <a:blip r:embed="rId4">
            <a:alphaModFix/>
          </a:blip>
          <a:stretch>
            <a:fillRect/>
          </a:stretch>
        </p:blipFill>
        <p:spPr>
          <a:xfrm>
            <a:off x="457175" y="1739075"/>
            <a:ext cx="2752725" cy="2171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XML and standard format</a:t>
            </a:r>
            <a:endParaRPr/>
          </a:p>
        </p:txBody>
      </p:sp>
      <p:pic>
        <p:nvPicPr>
          <p:cNvPr id="161" name="Google Shape;161;p25"/>
          <p:cNvPicPr preferRelativeResize="0"/>
          <p:nvPr/>
        </p:nvPicPr>
        <p:blipFill>
          <a:blip r:embed="rId3">
            <a:alphaModFix/>
          </a:blip>
          <a:stretch>
            <a:fillRect/>
          </a:stretch>
        </p:blipFill>
        <p:spPr>
          <a:xfrm>
            <a:off x="1020200" y="1673783"/>
            <a:ext cx="6407050" cy="2059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Basic Network Structure and Properties</a:t>
            </a:r>
            <a:endParaRPr/>
          </a:p>
        </p:txBody>
      </p:sp>
      <p:sp>
        <p:nvSpPr>
          <p:cNvPr id="167" name="Google Shape;167;p26"/>
          <p:cNvSpPr txBox="1">
            <a:spLocks noGrp="1"/>
          </p:cNvSpPr>
          <p:nvPr>
            <p:ph type="body" idx="1"/>
          </p:nvPr>
        </p:nvSpPr>
        <p:spPr>
          <a:xfrm>
            <a:off x="1916400" y="1213175"/>
            <a:ext cx="28977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Subnetworks</a:t>
            </a:r>
            <a:endParaRPr b="1"/>
          </a:p>
          <a:p>
            <a:pPr marL="0" lvl="0" indent="0" algn="l" rtl="0">
              <a:spcBef>
                <a:spcPts val="1200"/>
              </a:spcBef>
              <a:spcAft>
                <a:spcPts val="0"/>
              </a:spcAft>
              <a:buNone/>
            </a:pPr>
            <a:endParaRPr b="1"/>
          </a:p>
          <a:p>
            <a:pPr marL="0" lvl="0" indent="0" algn="l" rtl="0">
              <a:spcBef>
                <a:spcPts val="1200"/>
              </a:spcBef>
              <a:spcAft>
                <a:spcPts val="1200"/>
              </a:spcAft>
              <a:buNone/>
            </a:pPr>
            <a:endParaRPr b="1"/>
          </a:p>
        </p:txBody>
      </p:sp>
      <p:pic>
        <p:nvPicPr>
          <p:cNvPr id="168" name="Google Shape;168;p26"/>
          <p:cNvPicPr preferRelativeResize="0"/>
          <p:nvPr/>
        </p:nvPicPr>
        <p:blipFill>
          <a:blip r:embed="rId3">
            <a:alphaModFix/>
          </a:blip>
          <a:stretch>
            <a:fillRect/>
          </a:stretch>
        </p:blipFill>
        <p:spPr>
          <a:xfrm>
            <a:off x="311700" y="1836175"/>
            <a:ext cx="5629800" cy="2393123"/>
          </a:xfrm>
          <a:prstGeom prst="rect">
            <a:avLst/>
          </a:prstGeom>
          <a:noFill/>
          <a:ln>
            <a:noFill/>
          </a:ln>
        </p:spPr>
      </p:pic>
      <p:sp>
        <p:nvSpPr>
          <p:cNvPr id="169" name="Google Shape;169;p26"/>
          <p:cNvSpPr txBox="1">
            <a:spLocks noGrp="1"/>
          </p:cNvSpPr>
          <p:nvPr>
            <p:ph type="body" idx="1"/>
          </p:nvPr>
        </p:nvSpPr>
        <p:spPr>
          <a:xfrm>
            <a:off x="5267550" y="1213175"/>
            <a:ext cx="28977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Subnetwork Types</a:t>
            </a:r>
            <a:endParaRPr b="1"/>
          </a:p>
          <a:p>
            <a:pPr marL="457200" lvl="0" indent="-342900" algn="l" rtl="0">
              <a:spcBef>
                <a:spcPts val="1200"/>
              </a:spcBef>
              <a:spcAft>
                <a:spcPts val="0"/>
              </a:spcAft>
              <a:buSzPts val="1800"/>
              <a:buChar char="●"/>
            </a:pPr>
            <a:r>
              <a:rPr lang="en" b="1"/>
              <a:t>Singleton</a:t>
            </a:r>
            <a:endParaRPr b="1"/>
          </a:p>
          <a:p>
            <a:pPr marL="457200" lvl="0" indent="-342900" algn="l" rtl="0">
              <a:spcBef>
                <a:spcPts val="0"/>
              </a:spcBef>
              <a:spcAft>
                <a:spcPts val="0"/>
              </a:spcAft>
              <a:buSzPts val="1800"/>
              <a:buChar char="●"/>
            </a:pPr>
            <a:r>
              <a:rPr lang="en" b="1"/>
              <a:t>Dyad</a:t>
            </a:r>
            <a:endParaRPr b="1"/>
          </a:p>
          <a:p>
            <a:pPr marL="457200" lvl="0" indent="-342900" algn="l" rtl="0">
              <a:spcBef>
                <a:spcPts val="0"/>
              </a:spcBef>
              <a:spcAft>
                <a:spcPts val="0"/>
              </a:spcAft>
              <a:buSzPts val="1800"/>
              <a:buChar char="●"/>
            </a:pPr>
            <a:r>
              <a:rPr lang="en" b="1"/>
              <a:t>Triad</a:t>
            </a:r>
            <a:endParaRPr b="1"/>
          </a:p>
          <a:p>
            <a:pPr marL="0" lvl="0" indent="0" algn="l" rtl="0">
              <a:spcBef>
                <a:spcPts val="1200"/>
              </a:spcBef>
              <a:spcAft>
                <a:spcPts val="0"/>
              </a:spcAft>
              <a:buNone/>
            </a:pPr>
            <a:endParaRPr b="1"/>
          </a:p>
          <a:p>
            <a:pPr marL="0" lvl="0" indent="0" algn="l" rtl="0">
              <a:spcBef>
                <a:spcPts val="1200"/>
              </a:spcBef>
              <a:spcAft>
                <a:spcPts val="1200"/>
              </a:spcAft>
              <a:buNone/>
            </a:pPr>
            <a:endParaRPr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Cliques</a:t>
            </a:r>
            <a:endParaRPr/>
          </a:p>
        </p:txBody>
      </p:sp>
      <p:sp>
        <p:nvSpPr>
          <p:cNvPr id="175" name="Google Shape;175;p2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All nodes in a group are connected to one another. When this happens, it is called a clique.</a:t>
            </a:r>
            <a:endParaRPr/>
          </a:p>
        </p:txBody>
      </p:sp>
      <p:pic>
        <p:nvPicPr>
          <p:cNvPr id="176" name="Google Shape;176;p27"/>
          <p:cNvPicPr preferRelativeResize="0"/>
          <p:nvPr/>
        </p:nvPicPr>
        <p:blipFill>
          <a:blip r:embed="rId3">
            <a:alphaModFix/>
          </a:blip>
          <a:stretch>
            <a:fillRect/>
          </a:stretch>
        </p:blipFill>
        <p:spPr>
          <a:xfrm>
            <a:off x="2526725" y="2208038"/>
            <a:ext cx="1752600" cy="1152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8"/>
          <p:cNvSpPr txBox="1">
            <a:spLocks noGrp="1"/>
          </p:cNvSpPr>
          <p:nvPr>
            <p:ph type="title"/>
          </p:nvPr>
        </p:nvSpPr>
        <p:spPr>
          <a:xfrm>
            <a:off x="216063" y="943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Egocentric networks</a:t>
            </a:r>
            <a:endParaRPr/>
          </a:p>
        </p:txBody>
      </p:sp>
      <p:pic>
        <p:nvPicPr>
          <p:cNvPr id="182" name="Google Shape;182;p28"/>
          <p:cNvPicPr preferRelativeResize="0"/>
          <p:nvPr/>
        </p:nvPicPr>
        <p:blipFill>
          <a:blip r:embed="rId3">
            <a:alphaModFix/>
          </a:blip>
          <a:stretch>
            <a:fillRect/>
          </a:stretch>
        </p:blipFill>
        <p:spPr>
          <a:xfrm>
            <a:off x="1204525" y="1266322"/>
            <a:ext cx="6543675" cy="3786300"/>
          </a:xfrm>
          <a:prstGeom prst="rect">
            <a:avLst/>
          </a:prstGeom>
          <a:noFill/>
          <a:ln>
            <a:noFill/>
          </a:ln>
        </p:spPr>
      </p:pic>
      <p:sp>
        <p:nvSpPr>
          <p:cNvPr id="183" name="Google Shape;183;p28"/>
          <p:cNvSpPr txBox="1"/>
          <p:nvPr/>
        </p:nvSpPr>
        <p:spPr>
          <a:xfrm>
            <a:off x="393200" y="759200"/>
            <a:ext cx="20085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As we are going one step away from D in the network, this is called a degree-1 egocentric network. It only shows us the nodes D is connected to.</a:t>
            </a:r>
            <a:endParaRPr/>
          </a:p>
        </p:txBody>
      </p:sp>
      <p:sp>
        <p:nvSpPr>
          <p:cNvPr id="184" name="Google Shape;184;p28"/>
          <p:cNvSpPr txBox="1"/>
          <p:nvPr/>
        </p:nvSpPr>
        <p:spPr>
          <a:xfrm>
            <a:off x="5919275" y="605300"/>
            <a:ext cx="30000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If we want to see only D’s neighbors and their connections, it is called a 1.5-degree egocentric network</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Paths and Connectedness</a:t>
            </a:r>
            <a:endParaRPr/>
          </a:p>
        </p:txBody>
      </p:sp>
      <p:sp>
        <p:nvSpPr>
          <p:cNvPr id="190" name="Google Shape;190;p29"/>
          <p:cNvSpPr txBox="1">
            <a:spLocks noGrp="1"/>
          </p:cNvSpPr>
          <p:nvPr>
            <p:ph type="body" idx="1"/>
          </p:nvPr>
        </p:nvSpPr>
        <p:spPr>
          <a:xfrm>
            <a:off x="311700" y="1064400"/>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 path is a series of nodes that can be traversed following edges between them.</a:t>
            </a:r>
            <a:endParaRPr/>
          </a:p>
          <a:p>
            <a:pPr marL="457200" lvl="0" indent="-342900" algn="l" rtl="0">
              <a:spcBef>
                <a:spcPts val="0"/>
              </a:spcBef>
              <a:spcAft>
                <a:spcPts val="0"/>
              </a:spcAft>
              <a:buSzPts val="1800"/>
              <a:buChar char="●"/>
            </a:pPr>
            <a:r>
              <a:rPr lang="en"/>
              <a:t>To determine the length of a path, we count the number of edges in it. The path from M to C has a length of 4 (MP, PF, FO, and OC)</a:t>
            </a:r>
            <a:endParaRPr/>
          </a:p>
        </p:txBody>
      </p:sp>
      <p:pic>
        <p:nvPicPr>
          <p:cNvPr id="191" name="Google Shape;191;p29"/>
          <p:cNvPicPr preferRelativeResize="0"/>
          <p:nvPr/>
        </p:nvPicPr>
        <p:blipFill>
          <a:blip r:embed="rId3">
            <a:alphaModFix/>
          </a:blip>
          <a:stretch>
            <a:fillRect/>
          </a:stretch>
        </p:blipFill>
        <p:spPr>
          <a:xfrm>
            <a:off x="1975025" y="2518625"/>
            <a:ext cx="4581850" cy="2327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Shortest Path</a:t>
            </a:r>
            <a:endParaRPr/>
          </a:p>
        </p:txBody>
      </p:sp>
      <p:sp>
        <p:nvSpPr>
          <p:cNvPr id="197" name="Google Shape;197;p30"/>
          <p:cNvSpPr txBox="1">
            <a:spLocks noGrp="1"/>
          </p:cNvSpPr>
          <p:nvPr>
            <p:ph type="body" idx="1"/>
          </p:nvPr>
        </p:nvSpPr>
        <p:spPr>
          <a:xfrm>
            <a:off x="311700" y="1064400"/>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There are two shortest paths from Node F to Node E: FAE and FBE. Shortest paths will be an important measure we consider in network analysis and are sometimes called </a:t>
            </a:r>
            <a:r>
              <a:rPr lang="en">
                <a:solidFill>
                  <a:srgbClr val="980000"/>
                </a:solidFill>
              </a:rPr>
              <a:t>geodesic distances</a:t>
            </a:r>
            <a:endParaRPr>
              <a:solidFill>
                <a:srgbClr val="980000"/>
              </a:solidFill>
            </a:endParaRPr>
          </a:p>
        </p:txBody>
      </p:sp>
      <p:pic>
        <p:nvPicPr>
          <p:cNvPr id="198" name="Google Shape;198;p30"/>
          <p:cNvPicPr preferRelativeResize="0"/>
          <p:nvPr/>
        </p:nvPicPr>
        <p:blipFill>
          <a:blip r:embed="rId3">
            <a:alphaModFix/>
          </a:blip>
          <a:stretch>
            <a:fillRect/>
          </a:stretch>
        </p:blipFill>
        <p:spPr>
          <a:xfrm>
            <a:off x="1284600" y="2167925"/>
            <a:ext cx="5272274" cy="26780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Connectedness</a:t>
            </a:r>
            <a:endParaRPr/>
          </a:p>
        </p:txBody>
      </p:sp>
      <p:sp>
        <p:nvSpPr>
          <p:cNvPr id="204" name="Google Shape;204;p3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Paths are used to determine a graph property called connectedness. Two nodes in a graph are called connected if there is a path between them in the network.</a:t>
            </a:r>
            <a:endParaRPr/>
          </a:p>
          <a:p>
            <a:pPr marL="457200" lvl="0" indent="-342900" algn="l" rtl="0">
              <a:spcBef>
                <a:spcPts val="0"/>
              </a:spcBef>
              <a:spcAft>
                <a:spcPts val="0"/>
              </a:spcAft>
              <a:buSzPts val="1800"/>
              <a:buChar char="●"/>
            </a:pPr>
            <a:r>
              <a:rPr lang="en"/>
              <a:t>An entire graph is called connected if all pairs of nodes are connected.</a:t>
            </a:r>
            <a:endParaRPr/>
          </a:p>
          <a:p>
            <a:pPr marL="457200" lvl="0" indent="-342900" algn="l" rtl="0">
              <a:spcBef>
                <a:spcPts val="0"/>
              </a:spcBef>
              <a:spcAft>
                <a:spcPts val="0"/>
              </a:spcAft>
              <a:buSzPts val="1800"/>
              <a:buChar char="●"/>
            </a:pPr>
            <a:r>
              <a:rPr lang="en" b="1"/>
              <a:t>Strongly connected graphs</a:t>
            </a:r>
            <a:r>
              <a:rPr lang="en"/>
              <a:t> - every vertex is reachable from every other vertex.</a:t>
            </a:r>
            <a:endParaRPr/>
          </a:p>
          <a:p>
            <a:pPr marL="457200" lvl="0" indent="-342900" algn="l" rtl="0">
              <a:spcBef>
                <a:spcPts val="0"/>
              </a:spcBef>
              <a:spcAft>
                <a:spcPts val="0"/>
              </a:spcAft>
              <a:buSzPts val="1800"/>
              <a:buChar char="●"/>
            </a:pPr>
            <a:r>
              <a:rPr lang="en" b="1"/>
              <a:t>Weakly connected </a:t>
            </a:r>
            <a:r>
              <a:rPr lang="en"/>
              <a:t>-  If a path cannot be found between all pairs of nodes using the direction of the edges, but paths can be found if the directed edges are treated as undirected, then the graph is called weakly connected.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Contents </a:t>
            </a:r>
            <a:endParaRPr/>
          </a:p>
        </p:txBody>
      </p:sp>
      <p:sp>
        <p:nvSpPr>
          <p:cNvPr id="73" name="Google Shape;73;p1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Roboto"/>
              <a:buChar char="●"/>
            </a:pPr>
            <a:r>
              <a:rPr lang="en" b="1">
                <a:latin typeface="Roboto"/>
                <a:ea typeface="Roboto"/>
                <a:cs typeface="Roboto"/>
                <a:sym typeface="Roboto"/>
              </a:rPr>
              <a:t>Basics of Social Network Structure - Nodes, Edges &amp; Tie</a:t>
            </a:r>
            <a:endParaRPr b="1">
              <a:latin typeface="Roboto"/>
              <a:ea typeface="Roboto"/>
              <a:cs typeface="Roboto"/>
              <a:sym typeface="Roboto"/>
            </a:endParaRPr>
          </a:p>
          <a:p>
            <a:pPr marL="457200" lvl="0" indent="-342900" algn="l" rtl="0">
              <a:spcBef>
                <a:spcPts val="0"/>
              </a:spcBef>
              <a:spcAft>
                <a:spcPts val="0"/>
              </a:spcAft>
              <a:buSzPts val="1800"/>
              <a:buFont typeface="Roboto"/>
              <a:buChar char="●"/>
            </a:pPr>
            <a:r>
              <a:rPr lang="en" b="1">
                <a:latin typeface="Roboto"/>
                <a:ea typeface="Roboto"/>
                <a:cs typeface="Roboto"/>
                <a:sym typeface="Roboto"/>
              </a:rPr>
              <a:t>Describing the Networks Measures - Degree Distribution, Density,</a:t>
            </a:r>
            <a:endParaRPr b="1">
              <a:latin typeface="Roboto"/>
              <a:ea typeface="Roboto"/>
              <a:cs typeface="Roboto"/>
              <a:sym typeface="Roboto"/>
            </a:endParaRPr>
          </a:p>
          <a:p>
            <a:pPr marL="457200" lvl="0" indent="-342900" algn="l" rtl="0">
              <a:spcBef>
                <a:spcPts val="0"/>
              </a:spcBef>
              <a:spcAft>
                <a:spcPts val="0"/>
              </a:spcAft>
              <a:buSzPts val="1800"/>
              <a:buFont typeface="Roboto"/>
              <a:buChar char="●"/>
            </a:pPr>
            <a:r>
              <a:rPr lang="en" b="1">
                <a:latin typeface="Roboto"/>
                <a:ea typeface="Roboto"/>
                <a:cs typeface="Roboto"/>
                <a:sym typeface="Roboto"/>
              </a:rPr>
              <a:t>Connectivity, Centralization, Tie Strength &amp; Trust</a:t>
            </a:r>
            <a:endParaRPr b="1">
              <a:latin typeface="Roboto"/>
              <a:ea typeface="Roboto"/>
              <a:cs typeface="Roboto"/>
              <a:sym typeface="Roboto"/>
            </a:endParaRPr>
          </a:p>
          <a:p>
            <a:pPr marL="457200" lvl="0" indent="-342900" algn="l" rtl="0">
              <a:spcBef>
                <a:spcPts val="0"/>
              </a:spcBef>
              <a:spcAft>
                <a:spcPts val="0"/>
              </a:spcAft>
              <a:buSzPts val="1800"/>
              <a:buFont typeface="Roboto"/>
              <a:buChar char="●"/>
            </a:pPr>
            <a:r>
              <a:rPr lang="en" b="1">
                <a:latin typeface="Roboto"/>
                <a:ea typeface="Roboto"/>
                <a:cs typeface="Roboto"/>
                <a:sym typeface="Roboto"/>
              </a:rPr>
              <a:t>Network Visualization - Graph Layout, Visualizing Network features,</a:t>
            </a:r>
            <a:endParaRPr b="1">
              <a:latin typeface="Roboto"/>
              <a:ea typeface="Roboto"/>
              <a:cs typeface="Roboto"/>
              <a:sym typeface="Roboto"/>
            </a:endParaRPr>
          </a:p>
          <a:p>
            <a:pPr marL="457200" lvl="0" indent="-342900" algn="l" rtl="0">
              <a:spcBef>
                <a:spcPts val="0"/>
              </a:spcBef>
              <a:spcAft>
                <a:spcPts val="0"/>
              </a:spcAft>
              <a:buSzPts val="1800"/>
              <a:buFont typeface="Roboto"/>
              <a:buChar char="●"/>
            </a:pPr>
            <a:r>
              <a:rPr lang="en" b="1">
                <a:latin typeface="Roboto"/>
                <a:ea typeface="Roboto"/>
                <a:cs typeface="Roboto"/>
                <a:sym typeface="Roboto"/>
              </a:rPr>
              <a:t>Scale Issues.</a:t>
            </a:r>
            <a:endParaRPr b="1">
              <a:latin typeface="Roboto"/>
              <a:ea typeface="Roboto"/>
              <a:cs typeface="Roboto"/>
              <a:sym typeface="Roboto"/>
            </a:endParaRPr>
          </a:p>
          <a:p>
            <a:pPr marL="457200" lvl="0" indent="-342900" algn="l" rtl="0">
              <a:spcBef>
                <a:spcPts val="0"/>
              </a:spcBef>
              <a:spcAft>
                <a:spcPts val="0"/>
              </a:spcAft>
              <a:buSzPts val="1800"/>
              <a:buFont typeface="Roboto"/>
              <a:buChar char="●"/>
            </a:pPr>
            <a:r>
              <a:rPr lang="en" b="1">
                <a:latin typeface="Roboto"/>
                <a:ea typeface="Roboto"/>
                <a:cs typeface="Roboto"/>
                <a:sym typeface="Roboto"/>
              </a:rPr>
              <a:t>Social Media Network Analytics - Common Network Terms, Common</a:t>
            </a:r>
            <a:endParaRPr b="1">
              <a:latin typeface="Roboto"/>
              <a:ea typeface="Roboto"/>
              <a:cs typeface="Roboto"/>
              <a:sym typeface="Roboto"/>
            </a:endParaRPr>
          </a:p>
          <a:p>
            <a:pPr marL="457200" lvl="0" indent="-342900" algn="l" rtl="0">
              <a:spcBef>
                <a:spcPts val="0"/>
              </a:spcBef>
              <a:spcAft>
                <a:spcPts val="0"/>
              </a:spcAft>
              <a:buSzPts val="1800"/>
              <a:buFont typeface="Roboto"/>
              <a:buChar char="●"/>
            </a:pPr>
            <a:r>
              <a:rPr lang="en" b="1">
                <a:latin typeface="Roboto"/>
                <a:ea typeface="Roboto"/>
                <a:cs typeface="Roboto"/>
                <a:sym typeface="Roboto"/>
              </a:rPr>
              <a:t>Social Media Network Types, Types of Networks, Common Network</a:t>
            </a:r>
            <a:endParaRPr b="1">
              <a:latin typeface="Roboto"/>
              <a:ea typeface="Roboto"/>
              <a:cs typeface="Roboto"/>
              <a:sym typeface="Roboto"/>
            </a:endParaRPr>
          </a:p>
          <a:p>
            <a:pPr marL="457200" lvl="0" indent="-342900" algn="l" rtl="0">
              <a:spcBef>
                <a:spcPts val="0"/>
              </a:spcBef>
              <a:spcAft>
                <a:spcPts val="0"/>
              </a:spcAft>
              <a:buSzPts val="1800"/>
              <a:buFont typeface="Roboto"/>
              <a:buChar char="●"/>
            </a:pPr>
            <a:r>
              <a:rPr lang="en" b="1">
                <a:latin typeface="Roboto"/>
                <a:ea typeface="Roboto"/>
                <a:cs typeface="Roboto"/>
                <a:sym typeface="Roboto"/>
              </a:rPr>
              <a:t>Terminologies, Network Analytics Tools.</a:t>
            </a:r>
            <a:endParaRPr b="1">
              <a:latin typeface="Roboto"/>
              <a:ea typeface="Roboto"/>
              <a:cs typeface="Roboto"/>
              <a:sym typeface="Roboto"/>
            </a:endParaRPr>
          </a:p>
          <a:p>
            <a:pPr marL="457200" lvl="0" indent="0" algn="l" rtl="0">
              <a:spcBef>
                <a:spcPts val="1200"/>
              </a:spcBef>
              <a:spcAft>
                <a:spcPts val="12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Bridges and hubs</a:t>
            </a:r>
            <a:endParaRPr/>
          </a:p>
        </p:txBody>
      </p:sp>
      <p:sp>
        <p:nvSpPr>
          <p:cNvPr id="210" name="Google Shape;210;p3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Connected Components</a:t>
            </a:r>
            <a:r>
              <a:rPr lang="en"/>
              <a:t> -If a graph is not connected, it may have subgraphs that are connected. These are called connected components. The fig shows three-node connected component, a two-node connected component, and a singleton</a:t>
            </a:r>
            <a:endParaRPr/>
          </a:p>
          <a:p>
            <a:pPr marL="457200" lvl="0" indent="-342900" algn="l" rtl="0">
              <a:spcBef>
                <a:spcPts val="0"/>
              </a:spcBef>
              <a:spcAft>
                <a:spcPts val="0"/>
              </a:spcAft>
              <a:buSzPts val="1800"/>
              <a:buChar char="●"/>
            </a:pPr>
            <a:r>
              <a:rPr lang="en" b="1"/>
              <a:t>A bridge i</a:t>
            </a:r>
            <a:r>
              <a:rPr lang="en"/>
              <a:t>s an edge that connects two otherwise separate groups of nodes in the network. Formally, a bridge is an edge that, if removed, will increase the number of connected components in a graph.</a:t>
            </a:r>
            <a:endParaRPr/>
          </a:p>
          <a:p>
            <a:pPr marL="457200" lvl="0" indent="-342900" algn="l" rtl="0">
              <a:spcBef>
                <a:spcPts val="0"/>
              </a:spcBef>
              <a:spcAft>
                <a:spcPts val="0"/>
              </a:spcAft>
              <a:buSzPts val="1800"/>
              <a:buChar char="●"/>
            </a:pPr>
            <a:r>
              <a:rPr lang="en"/>
              <a:t> </a:t>
            </a:r>
            <a:r>
              <a:rPr lang="en" b="1"/>
              <a:t>Hub</a:t>
            </a:r>
            <a:r>
              <a:rPr lang="en"/>
              <a:t> - The term is used to refer to the most connected nodes in the network. E.g. Node P would be a hub because it has many connections to other nodes.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Bridges and hubs</a:t>
            </a:r>
            <a:endParaRPr/>
          </a:p>
          <a:p>
            <a:pPr marL="0" lvl="0" indent="0" algn="l" rtl="0">
              <a:spcBef>
                <a:spcPts val="0"/>
              </a:spcBef>
              <a:spcAft>
                <a:spcPts val="0"/>
              </a:spcAft>
              <a:buNone/>
            </a:pPr>
            <a:endParaRPr/>
          </a:p>
        </p:txBody>
      </p:sp>
      <p:sp>
        <p:nvSpPr>
          <p:cNvPr id="216" name="Google Shape;216;p3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17" name="Google Shape;217;p33"/>
          <p:cNvPicPr preferRelativeResize="0"/>
          <p:nvPr/>
        </p:nvPicPr>
        <p:blipFill>
          <a:blip r:embed="rId3">
            <a:alphaModFix/>
          </a:blip>
          <a:stretch>
            <a:fillRect/>
          </a:stretch>
        </p:blipFill>
        <p:spPr>
          <a:xfrm>
            <a:off x="1092988" y="1377613"/>
            <a:ext cx="5534025" cy="3514725"/>
          </a:xfrm>
          <a:prstGeom prst="rect">
            <a:avLst/>
          </a:prstGeom>
          <a:noFill/>
          <a:ln>
            <a:noFill/>
          </a:ln>
        </p:spPr>
      </p:pic>
      <p:sp>
        <p:nvSpPr>
          <p:cNvPr id="218" name="Google Shape;218;p33"/>
          <p:cNvSpPr txBox="1"/>
          <p:nvPr/>
        </p:nvSpPr>
        <p:spPr>
          <a:xfrm>
            <a:off x="4112675" y="1530300"/>
            <a:ext cx="3000000" cy="46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800">
                <a:solidFill>
                  <a:schemeClr val="dk2"/>
                </a:solidFill>
                <a:latin typeface="Open Sans"/>
                <a:ea typeface="Open Sans"/>
                <a:cs typeface="Open Sans"/>
                <a:sym typeface="Open Sans"/>
              </a:rPr>
              <a:t>Node P would be a </a:t>
            </a:r>
            <a:r>
              <a:rPr lang="en" sz="1800" b="1">
                <a:solidFill>
                  <a:schemeClr val="dk2"/>
                </a:solidFill>
                <a:latin typeface="Open Sans"/>
                <a:ea typeface="Open Sans"/>
                <a:cs typeface="Open Sans"/>
                <a:sym typeface="Open Sans"/>
              </a:rPr>
              <a:t>hub</a:t>
            </a:r>
            <a:endParaRPr b="1"/>
          </a:p>
        </p:txBody>
      </p:sp>
      <p:sp>
        <p:nvSpPr>
          <p:cNvPr id="219" name="Google Shape;219;p33"/>
          <p:cNvSpPr txBox="1"/>
          <p:nvPr/>
        </p:nvSpPr>
        <p:spPr>
          <a:xfrm>
            <a:off x="1374500" y="3850600"/>
            <a:ext cx="3000000" cy="46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800">
                <a:solidFill>
                  <a:schemeClr val="dk2"/>
                </a:solidFill>
                <a:latin typeface="Open Sans"/>
                <a:ea typeface="Open Sans"/>
                <a:cs typeface="Open Sans"/>
                <a:sym typeface="Open Sans"/>
              </a:rPr>
              <a:t>PF is a bridge</a:t>
            </a:r>
            <a:endParaRPr b="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Exercise</a:t>
            </a:r>
            <a:endParaRPr/>
          </a:p>
        </p:txBody>
      </p:sp>
      <p:sp>
        <p:nvSpPr>
          <p:cNvPr id="225" name="Google Shape;225;p34"/>
          <p:cNvSpPr txBox="1">
            <a:spLocks noGrp="1"/>
          </p:cNvSpPr>
          <p:nvPr>
            <p:ph type="body" idx="1"/>
          </p:nvPr>
        </p:nvSpPr>
        <p:spPr>
          <a:xfrm>
            <a:off x="4654650" y="0"/>
            <a:ext cx="4177800" cy="49893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sz="1300"/>
              <a:t>1. </a:t>
            </a:r>
            <a:r>
              <a:rPr lang="en" sz="1417" b="1"/>
              <a:t>Answer the following questions about this graph.</a:t>
            </a:r>
            <a:endParaRPr sz="1417" b="1"/>
          </a:p>
          <a:p>
            <a:pPr marL="0" lvl="0" indent="0" algn="l" rtl="0">
              <a:spcBef>
                <a:spcPts val="1200"/>
              </a:spcBef>
              <a:spcAft>
                <a:spcPts val="0"/>
              </a:spcAft>
              <a:buNone/>
            </a:pPr>
            <a:r>
              <a:rPr lang="en" sz="1417" b="1"/>
              <a:t> a. How many nodes are in the network? </a:t>
            </a:r>
            <a:endParaRPr sz="1417" b="1"/>
          </a:p>
          <a:p>
            <a:pPr marL="0" lvl="0" indent="0" algn="l" rtl="0">
              <a:spcBef>
                <a:spcPts val="1200"/>
              </a:spcBef>
              <a:spcAft>
                <a:spcPts val="0"/>
              </a:spcAft>
              <a:buNone/>
            </a:pPr>
            <a:r>
              <a:rPr lang="en" sz="1417" b="1"/>
              <a:t>b. How many edges are in the network? </a:t>
            </a:r>
            <a:endParaRPr sz="1417" b="1"/>
          </a:p>
          <a:p>
            <a:pPr marL="0" lvl="0" indent="0" algn="l" rtl="0">
              <a:spcBef>
                <a:spcPts val="1200"/>
              </a:spcBef>
              <a:spcAft>
                <a:spcPts val="0"/>
              </a:spcAft>
              <a:buNone/>
            </a:pPr>
            <a:r>
              <a:rPr lang="en" sz="1417" b="1"/>
              <a:t>c. Is this graph directed or undirected</a:t>
            </a:r>
            <a:endParaRPr sz="1417" b="1"/>
          </a:p>
          <a:p>
            <a:pPr marL="0" lvl="0" indent="0" algn="l" rtl="0">
              <a:spcBef>
                <a:spcPts val="1200"/>
              </a:spcBef>
              <a:spcAft>
                <a:spcPts val="0"/>
              </a:spcAft>
              <a:buNone/>
            </a:pPr>
            <a:r>
              <a:rPr lang="en" sz="1417" b="1"/>
              <a:t>d. Create an adjacency list for this graph. </a:t>
            </a:r>
            <a:endParaRPr sz="1417" b="1"/>
          </a:p>
          <a:p>
            <a:pPr marL="0" lvl="0" indent="0" algn="l" rtl="0">
              <a:spcBef>
                <a:spcPts val="1200"/>
              </a:spcBef>
              <a:spcAft>
                <a:spcPts val="0"/>
              </a:spcAft>
              <a:buNone/>
            </a:pPr>
            <a:r>
              <a:rPr lang="en" sz="1417" b="1"/>
              <a:t>e. Create an adjacency matrix for this graph</a:t>
            </a:r>
            <a:endParaRPr sz="1417" b="1"/>
          </a:p>
          <a:p>
            <a:pPr marL="0" lvl="0" indent="0" algn="l" rtl="0">
              <a:spcBef>
                <a:spcPts val="1200"/>
              </a:spcBef>
              <a:spcAft>
                <a:spcPts val="0"/>
              </a:spcAft>
              <a:buNone/>
            </a:pPr>
            <a:r>
              <a:rPr lang="en" sz="1417" b="1"/>
              <a:t> f. What is the length of the shortest path from node A to node F?</a:t>
            </a:r>
            <a:endParaRPr sz="1417" b="1"/>
          </a:p>
          <a:p>
            <a:pPr marL="0" lvl="0" indent="0" algn="l" rtl="0">
              <a:spcBef>
                <a:spcPts val="1200"/>
              </a:spcBef>
              <a:spcAft>
                <a:spcPts val="0"/>
              </a:spcAft>
              <a:buNone/>
            </a:pPr>
            <a:r>
              <a:rPr lang="en" sz="1417" b="1"/>
              <a:t> g. What is the largest clique in this network? How many cliques of that size are there? </a:t>
            </a:r>
            <a:endParaRPr sz="1417" b="1"/>
          </a:p>
          <a:p>
            <a:pPr marL="0" lvl="0" indent="0" algn="l" rtl="0">
              <a:spcBef>
                <a:spcPts val="1200"/>
              </a:spcBef>
              <a:spcAft>
                <a:spcPts val="0"/>
              </a:spcAft>
              <a:buNone/>
            </a:pPr>
            <a:r>
              <a:rPr lang="en" sz="1417" b="1"/>
              <a:t>h. How many connected components are there in this network?</a:t>
            </a:r>
            <a:endParaRPr sz="1417" b="1"/>
          </a:p>
          <a:p>
            <a:pPr marL="0" lvl="0" indent="0" algn="l" rtl="0">
              <a:spcBef>
                <a:spcPts val="1200"/>
              </a:spcBef>
              <a:spcAft>
                <a:spcPts val="0"/>
              </a:spcAft>
              <a:buNone/>
            </a:pPr>
            <a:r>
              <a:rPr lang="en" sz="1417" b="1"/>
              <a:t> i. Draw the 1.5 ego network for node E (without including node E in the graph). How many singletons are in the ego network?</a:t>
            </a:r>
            <a:endParaRPr sz="1417" b="1"/>
          </a:p>
          <a:p>
            <a:pPr marL="0" lvl="0" indent="0" algn="l" rtl="0">
              <a:spcBef>
                <a:spcPts val="1200"/>
              </a:spcBef>
              <a:spcAft>
                <a:spcPts val="1200"/>
              </a:spcAft>
              <a:buNone/>
            </a:pPr>
            <a:r>
              <a:rPr lang="en" sz="1417" b="1"/>
              <a:t> j. Are there any hubs in the network? If so, which node(s) and why is it a hub?</a:t>
            </a:r>
            <a:endParaRPr sz="1417" b="1"/>
          </a:p>
        </p:txBody>
      </p:sp>
      <p:pic>
        <p:nvPicPr>
          <p:cNvPr id="226" name="Google Shape;226;p34"/>
          <p:cNvPicPr preferRelativeResize="0"/>
          <p:nvPr/>
        </p:nvPicPr>
        <p:blipFill>
          <a:blip r:embed="rId3">
            <a:alphaModFix/>
          </a:blip>
          <a:stretch>
            <a:fillRect/>
          </a:stretch>
        </p:blipFill>
        <p:spPr>
          <a:xfrm>
            <a:off x="311700" y="1651897"/>
            <a:ext cx="3784900" cy="2333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Basics of social network  structure</a:t>
            </a:r>
            <a:endParaRPr/>
          </a:p>
        </p:txBody>
      </p:sp>
      <p:sp>
        <p:nvSpPr>
          <p:cNvPr id="79" name="Google Shape;79;p1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33375" algn="l" rtl="0">
              <a:spcBef>
                <a:spcPts val="2800"/>
              </a:spcBef>
              <a:spcAft>
                <a:spcPts val="0"/>
              </a:spcAft>
              <a:buSzPts val="1650"/>
              <a:buFont typeface="Roboto"/>
              <a:buChar char="●"/>
            </a:pPr>
            <a:r>
              <a:rPr lang="en" sz="1650">
                <a:latin typeface="Roboto"/>
                <a:ea typeface="Roboto"/>
                <a:cs typeface="Roboto"/>
                <a:sym typeface="Roboto"/>
              </a:rPr>
              <a:t>Social network structure refers to the </a:t>
            </a:r>
            <a:r>
              <a:rPr lang="en" sz="1650" b="1">
                <a:latin typeface="Roboto"/>
                <a:ea typeface="Roboto"/>
                <a:cs typeface="Roboto"/>
                <a:sym typeface="Roboto"/>
              </a:rPr>
              <a:t>patterns of relationships</a:t>
            </a:r>
            <a:r>
              <a:rPr lang="en" sz="1650">
                <a:latin typeface="Roboto"/>
                <a:ea typeface="Roboto"/>
                <a:cs typeface="Roboto"/>
                <a:sym typeface="Roboto"/>
              </a:rPr>
              <a:t> and </a:t>
            </a:r>
            <a:r>
              <a:rPr lang="en" sz="1650" b="1">
                <a:latin typeface="Roboto"/>
                <a:ea typeface="Roboto"/>
                <a:cs typeface="Roboto"/>
                <a:sym typeface="Roboto"/>
              </a:rPr>
              <a:t>connections among a group of people or organizations.</a:t>
            </a:r>
            <a:endParaRPr sz="1650" b="1">
              <a:latin typeface="Roboto"/>
              <a:ea typeface="Roboto"/>
              <a:cs typeface="Roboto"/>
              <a:sym typeface="Roboto"/>
            </a:endParaRPr>
          </a:p>
          <a:p>
            <a:pPr marL="457200" lvl="0" indent="-333375" algn="l" rtl="0">
              <a:spcBef>
                <a:spcPts val="0"/>
              </a:spcBef>
              <a:spcAft>
                <a:spcPts val="0"/>
              </a:spcAft>
              <a:buSzPts val="1650"/>
              <a:buFont typeface="Roboto"/>
              <a:buChar char="●"/>
            </a:pPr>
            <a:r>
              <a:rPr lang="en" sz="1650">
                <a:latin typeface="Roboto"/>
                <a:ea typeface="Roboto"/>
                <a:cs typeface="Roboto"/>
                <a:sym typeface="Roboto"/>
              </a:rPr>
              <a:t>Studying social network structure helps us understand how information, resources, and support flow within a group, and how this flow impacts the behavior and outcomes of individuals and organizations.</a:t>
            </a:r>
            <a:endParaRPr sz="1650">
              <a:latin typeface="Roboto"/>
              <a:ea typeface="Roboto"/>
              <a:cs typeface="Roboto"/>
              <a:sym typeface="Roboto"/>
            </a:endParaRPr>
          </a:p>
          <a:p>
            <a:pPr marL="457200" lvl="0" indent="-333375" algn="l" rtl="0">
              <a:spcBef>
                <a:spcPts val="0"/>
              </a:spcBef>
              <a:spcAft>
                <a:spcPts val="0"/>
              </a:spcAft>
              <a:buSzPts val="1650"/>
              <a:buFont typeface="Roboto"/>
              <a:buChar char="●"/>
            </a:pPr>
            <a:r>
              <a:rPr lang="en" sz="1650">
                <a:latin typeface="Roboto"/>
                <a:ea typeface="Roboto"/>
                <a:cs typeface="Roboto"/>
                <a:sym typeface="Roboto"/>
              </a:rPr>
              <a:t>Social network analysis is a research methodology that uses </a:t>
            </a:r>
            <a:r>
              <a:rPr lang="en" sz="1650" b="1">
                <a:latin typeface="Roboto"/>
                <a:ea typeface="Roboto"/>
                <a:cs typeface="Roboto"/>
                <a:sym typeface="Roboto"/>
              </a:rPr>
              <a:t>mathematical and statistical techniques to analyze and visualize social network data.</a:t>
            </a:r>
            <a:endParaRPr sz="1650" b="1">
              <a:latin typeface="Roboto"/>
              <a:ea typeface="Roboto"/>
              <a:cs typeface="Roboto"/>
              <a:sym typeface="Roboto"/>
            </a:endParaRPr>
          </a:p>
          <a:p>
            <a:pPr marL="457200" lvl="0" indent="-333375" algn="l" rtl="0">
              <a:spcBef>
                <a:spcPts val="0"/>
              </a:spcBef>
              <a:spcAft>
                <a:spcPts val="0"/>
              </a:spcAft>
              <a:buSzPts val="1650"/>
              <a:buFont typeface="Roboto"/>
              <a:buChar char="●"/>
            </a:pPr>
            <a:r>
              <a:rPr lang="en" sz="1650">
                <a:latin typeface="Roboto"/>
                <a:ea typeface="Roboto"/>
                <a:cs typeface="Roboto"/>
                <a:sym typeface="Roboto"/>
              </a:rPr>
              <a:t>By studying social network structure, we can </a:t>
            </a:r>
            <a:r>
              <a:rPr lang="en" sz="1650" b="1">
                <a:latin typeface="Roboto"/>
                <a:ea typeface="Roboto"/>
                <a:cs typeface="Roboto"/>
                <a:sym typeface="Roboto"/>
              </a:rPr>
              <a:t>gain insights into the structure and dynamics of social systems, </a:t>
            </a:r>
            <a:r>
              <a:rPr lang="en" sz="1650">
                <a:latin typeface="Roboto"/>
                <a:ea typeface="Roboto"/>
                <a:cs typeface="Roboto"/>
                <a:sym typeface="Roboto"/>
              </a:rPr>
              <a:t>and how these systems influence the behavior and outcomes of individuals and organizations within them.</a:t>
            </a:r>
            <a:endParaRPr sz="1650">
              <a:latin typeface="Roboto"/>
              <a:ea typeface="Roboto"/>
              <a:cs typeface="Roboto"/>
              <a:sym typeface="Roboto"/>
            </a:endParaRPr>
          </a:p>
          <a:p>
            <a:pPr marL="457200" lvl="0" indent="0" algn="l" rtl="0">
              <a:spcBef>
                <a:spcPts val="0"/>
              </a:spcBef>
              <a:spcAft>
                <a:spcPts val="1200"/>
              </a:spcAft>
              <a:buNone/>
            </a:pP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Node in Social  Media Network</a:t>
            </a:r>
            <a:endParaRPr/>
          </a:p>
        </p:txBody>
      </p:sp>
      <p:sp>
        <p:nvSpPr>
          <p:cNvPr id="85" name="Google Shape;85;p1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endParaRPr/>
          </a:p>
        </p:txBody>
      </p:sp>
      <p:sp>
        <p:nvSpPr>
          <p:cNvPr id="86" name="Google Shape;86;p16"/>
          <p:cNvSpPr txBox="1"/>
          <p:nvPr/>
        </p:nvSpPr>
        <p:spPr>
          <a:xfrm>
            <a:off x="769025" y="1342200"/>
            <a:ext cx="7500600" cy="227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a:solidFill>
                  <a:srgbClr val="374151"/>
                </a:solidFill>
                <a:highlight>
                  <a:srgbClr val="F7F7F8"/>
                </a:highlight>
                <a:latin typeface="Roboto"/>
                <a:ea typeface="Roboto"/>
                <a:cs typeface="Roboto"/>
                <a:sym typeface="Roboto"/>
              </a:rPr>
              <a:t>A node refers to an </a:t>
            </a:r>
            <a:r>
              <a:rPr lang="en" sz="1700">
                <a:solidFill>
                  <a:srgbClr val="980000"/>
                </a:solidFill>
                <a:highlight>
                  <a:srgbClr val="F7F7F8"/>
                </a:highlight>
                <a:latin typeface="Roboto"/>
                <a:ea typeface="Roboto"/>
                <a:cs typeface="Roboto"/>
                <a:sym typeface="Roboto"/>
              </a:rPr>
              <a:t>individual, organization, or group</a:t>
            </a:r>
            <a:r>
              <a:rPr lang="en" sz="1700">
                <a:solidFill>
                  <a:srgbClr val="374151"/>
                </a:solidFill>
                <a:highlight>
                  <a:srgbClr val="F7F7F8"/>
                </a:highlight>
                <a:latin typeface="Roboto"/>
                <a:ea typeface="Roboto"/>
                <a:cs typeface="Roboto"/>
                <a:sym typeface="Roboto"/>
              </a:rPr>
              <a:t> that is represented by a point in the network. </a:t>
            </a:r>
            <a:endParaRPr sz="1700">
              <a:solidFill>
                <a:srgbClr val="374151"/>
              </a:solidFill>
              <a:highlight>
                <a:srgbClr val="F7F7F8"/>
              </a:highlight>
              <a:latin typeface="Roboto"/>
              <a:ea typeface="Roboto"/>
              <a:cs typeface="Roboto"/>
              <a:sym typeface="Roboto"/>
            </a:endParaRPr>
          </a:p>
          <a:p>
            <a:pPr marL="0" lvl="0" indent="0" algn="l" rtl="0">
              <a:spcBef>
                <a:spcPts val="0"/>
              </a:spcBef>
              <a:spcAft>
                <a:spcPts val="0"/>
              </a:spcAft>
              <a:buNone/>
            </a:pPr>
            <a:endParaRPr sz="1700">
              <a:solidFill>
                <a:srgbClr val="374151"/>
              </a:solidFill>
              <a:highlight>
                <a:srgbClr val="F7F7F8"/>
              </a:highlight>
              <a:latin typeface="Roboto"/>
              <a:ea typeface="Roboto"/>
              <a:cs typeface="Roboto"/>
              <a:sym typeface="Roboto"/>
            </a:endParaRPr>
          </a:p>
          <a:p>
            <a:pPr marL="0" lvl="0" indent="0" algn="l" rtl="0">
              <a:spcBef>
                <a:spcPts val="0"/>
              </a:spcBef>
              <a:spcAft>
                <a:spcPts val="0"/>
              </a:spcAft>
              <a:buNone/>
            </a:pPr>
            <a:r>
              <a:rPr lang="en" sz="1700">
                <a:solidFill>
                  <a:srgbClr val="374151"/>
                </a:solidFill>
                <a:highlight>
                  <a:srgbClr val="F7F7F8"/>
                </a:highlight>
                <a:latin typeface="Roboto"/>
                <a:ea typeface="Roboto"/>
                <a:cs typeface="Roboto"/>
                <a:sym typeface="Roboto"/>
              </a:rPr>
              <a:t>A node is connected to other nodes by </a:t>
            </a:r>
            <a:r>
              <a:rPr lang="en" sz="1700">
                <a:solidFill>
                  <a:srgbClr val="980000"/>
                </a:solidFill>
                <a:highlight>
                  <a:srgbClr val="F7F7F8"/>
                </a:highlight>
                <a:latin typeface="Roboto"/>
                <a:ea typeface="Roboto"/>
                <a:cs typeface="Roboto"/>
                <a:sym typeface="Roboto"/>
              </a:rPr>
              <a:t>lines or edges,</a:t>
            </a:r>
            <a:r>
              <a:rPr lang="en" sz="1700">
                <a:solidFill>
                  <a:srgbClr val="374151"/>
                </a:solidFill>
                <a:highlight>
                  <a:srgbClr val="F7F7F8"/>
                </a:highlight>
                <a:latin typeface="Roboto"/>
                <a:ea typeface="Roboto"/>
                <a:cs typeface="Roboto"/>
                <a:sym typeface="Roboto"/>
              </a:rPr>
              <a:t> which represent relationships or connections between the nodes. </a:t>
            </a:r>
            <a:endParaRPr sz="1700">
              <a:solidFill>
                <a:srgbClr val="374151"/>
              </a:solidFill>
              <a:highlight>
                <a:srgbClr val="F7F7F8"/>
              </a:highlight>
              <a:latin typeface="Roboto"/>
              <a:ea typeface="Roboto"/>
              <a:cs typeface="Roboto"/>
              <a:sym typeface="Roboto"/>
            </a:endParaRPr>
          </a:p>
          <a:p>
            <a:pPr marL="0" lvl="0" indent="0" algn="l" rtl="0">
              <a:spcBef>
                <a:spcPts val="0"/>
              </a:spcBef>
              <a:spcAft>
                <a:spcPts val="0"/>
              </a:spcAft>
              <a:buNone/>
            </a:pPr>
            <a:endParaRPr sz="1700">
              <a:solidFill>
                <a:srgbClr val="374151"/>
              </a:solidFill>
              <a:highlight>
                <a:srgbClr val="F7F7F8"/>
              </a:highlight>
              <a:latin typeface="Roboto"/>
              <a:ea typeface="Roboto"/>
              <a:cs typeface="Roboto"/>
              <a:sym typeface="Roboto"/>
            </a:endParaRPr>
          </a:p>
          <a:p>
            <a:pPr marL="0" lvl="0" indent="0" algn="l" rtl="0">
              <a:spcBef>
                <a:spcPts val="0"/>
              </a:spcBef>
              <a:spcAft>
                <a:spcPts val="0"/>
              </a:spcAft>
              <a:buNone/>
            </a:pPr>
            <a:r>
              <a:rPr lang="en" sz="1700">
                <a:solidFill>
                  <a:srgbClr val="980000"/>
                </a:solidFill>
                <a:highlight>
                  <a:srgbClr val="F7F7F8"/>
                </a:highlight>
                <a:latin typeface="Roboto"/>
                <a:ea typeface="Roboto"/>
                <a:cs typeface="Roboto"/>
                <a:sym typeface="Roboto"/>
              </a:rPr>
              <a:t>These connections</a:t>
            </a:r>
            <a:r>
              <a:rPr lang="en" sz="1700">
                <a:solidFill>
                  <a:srgbClr val="374151"/>
                </a:solidFill>
                <a:highlight>
                  <a:srgbClr val="F7F7F8"/>
                </a:highlight>
                <a:latin typeface="Roboto"/>
                <a:ea typeface="Roboto"/>
                <a:cs typeface="Roboto"/>
                <a:sym typeface="Roboto"/>
              </a:rPr>
              <a:t> can be based on various factors, such as </a:t>
            </a:r>
            <a:r>
              <a:rPr lang="en" sz="1700">
                <a:solidFill>
                  <a:srgbClr val="980000"/>
                </a:solidFill>
                <a:highlight>
                  <a:srgbClr val="F7F7F8"/>
                </a:highlight>
                <a:latin typeface="Roboto"/>
                <a:ea typeface="Roboto"/>
                <a:cs typeface="Roboto"/>
                <a:sym typeface="Roboto"/>
              </a:rPr>
              <a:t>friendships, familial relationships, shared interests, or professional connections.</a:t>
            </a:r>
            <a:endParaRPr sz="1900">
              <a:solidFill>
                <a:srgbClr val="98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Node in Social Media Network</a:t>
            </a:r>
            <a:endParaRPr/>
          </a:p>
        </p:txBody>
      </p:sp>
      <p:sp>
        <p:nvSpPr>
          <p:cNvPr id="92" name="Google Shape;92;p1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93" name="Google Shape;93;p17" descr="Image of Figure 2.1"/>
          <p:cNvPicPr preferRelativeResize="0"/>
          <p:nvPr/>
        </p:nvPicPr>
        <p:blipFill>
          <a:blip r:embed="rId3">
            <a:alphaModFix/>
          </a:blip>
          <a:stretch>
            <a:fillRect/>
          </a:stretch>
        </p:blipFill>
        <p:spPr>
          <a:xfrm>
            <a:off x="524350" y="2330950"/>
            <a:ext cx="2762250" cy="2009775"/>
          </a:xfrm>
          <a:prstGeom prst="rect">
            <a:avLst/>
          </a:prstGeom>
          <a:noFill/>
          <a:ln>
            <a:noFill/>
          </a:ln>
        </p:spPr>
      </p:pic>
      <p:pic>
        <p:nvPicPr>
          <p:cNvPr id="94" name="Google Shape;94;p17" descr="Image of Figure 2.2"/>
          <p:cNvPicPr preferRelativeResize="0"/>
          <p:nvPr/>
        </p:nvPicPr>
        <p:blipFill>
          <a:blip r:embed="rId4">
            <a:alphaModFix/>
          </a:blip>
          <a:stretch>
            <a:fillRect/>
          </a:stretch>
        </p:blipFill>
        <p:spPr>
          <a:xfrm>
            <a:off x="4119925" y="2330950"/>
            <a:ext cx="2752725" cy="2171700"/>
          </a:xfrm>
          <a:prstGeom prst="rect">
            <a:avLst/>
          </a:prstGeom>
          <a:noFill/>
          <a:ln>
            <a:noFill/>
          </a:ln>
        </p:spPr>
      </p:pic>
      <p:sp>
        <p:nvSpPr>
          <p:cNvPr id="95" name="Google Shape;95;p17"/>
          <p:cNvSpPr txBox="1"/>
          <p:nvPr/>
        </p:nvSpPr>
        <p:spPr>
          <a:xfrm>
            <a:off x="-439100" y="4502650"/>
            <a:ext cx="3871800" cy="600300"/>
          </a:xfrm>
          <a:prstGeom prst="rect">
            <a:avLst/>
          </a:prstGeom>
          <a:noFill/>
          <a:ln>
            <a:noFill/>
          </a:ln>
        </p:spPr>
        <p:txBody>
          <a:bodyPr spcFirstLastPara="1" wrap="square" lIns="91425" tIns="91425" rIns="91425" bIns="91425" anchor="t" anchorCtr="0">
            <a:spAutoFit/>
          </a:bodyPr>
          <a:lstStyle/>
          <a:p>
            <a:pPr marL="1062355" lvl="0" indent="0" algn="l" rtl="0">
              <a:spcBef>
                <a:spcPts val="65"/>
              </a:spcBef>
              <a:spcAft>
                <a:spcPts val="0"/>
              </a:spcAft>
              <a:buNone/>
            </a:pPr>
            <a:r>
              <a:rPr lang="en" sz="850">
                <a:latin typeface="Arial MT"/>
                <a:ea typeface="Arial MT"/>
                <a:cs typeface="Arial MT"/>
                <a:sym typeface="Arial MT"/>
              </a:rPr>
              <a:t>The five co-stars of </a:t>
            </a:r>
            <a:r>
              <a:rPr lang="en" sz="850" i="1"/>
              <a:t>Apollo 13</a:t>
            </a:r>
            <a:r>
              <a:rPr lang="en" sz="850">
                <a:latin typeface="Arial MT"/>
                <a:ea typeface="Arial MT"/>
                <a:cs typeface="Arial MT"/>
                <a:sym typeface="Arial MT"/>
              </a:rPr>
              <a:t>. Each is represented as a node in the network.</a:t>
            </a:r>
            <a:endParaRPr sz="850">
              <a:latin typeface="Arial MT"/>
              <a:ea typeface="Arial MT"/>
              <a:cs typeface="Arial MT"/>
              <a:sym typeface="Arial MT"/>
            </a:endParaRPr>
          </a:p>
          <a:p>
            <a:pPr marL="0" lvl="0" indent="0" algn="l" rtl="0">
              <a:spcBef>
                <a:spcPts val="0"/>
              </a:spcBef>
              <a:spcAft>
                <a:spcPts val="0"/>
              </a:spcAft>
              <a:buNone/>
            </a:pPr>
            <a:endParaRPr sz="1000">
              <a:latin typeface="Arial MT"/>
              <a:ea typeface="Arial MT"/>
              <a:cs typeface="Arial MT"/>
              <a:sym typeface="Arial MT"/>
            </a:endParaRPr>
          </a:p>
        </p:txBody>
      </p:sp>
      <p:sp>
        <p:nvSpPr>
          <p:cNvPr id="96" name="Google Shape;96;p17"/>
          <p:cNvSpPr txBox="1"/>
          <p:nvPr/>
        </p:nvSpPr>
        <p:spPr>
          <a:xfrm>
            <a:off x="3286600" y="4645000"/>
            <a:ext cx="4558800" cy="315600"/>
          </a:xfrm>
          <a:prstGeom prst="rect">
            <a:avLst/>
          </a:prstGeom>
          <a:noFill/>
          <a:ln>
            <a:noFill/>
          </a:ln>
        </p:spPr>
        <p:txBody>
          <a:bodyPr spcFirstLastPara="1" wrap="square" lIns="91425" tIns="91425" rIns="91425" bIns="91425" anchor="t" anchorCtr="0">
            <a:spAutoFit/>
          </a:bodyPr>
          <a:lstStyle/>
          <a:p>
            <a:pPr marL="1062355" lvl="0" indent="0" algn="l" rtl="0">
              <a:spcBef>
                <a:spcPts val="145"/>
              </a:spcBef>
              <a:spcAft>
                <a:spcPts val="0"/>
              </a:spcAft>
              <a:buNone/>
            </a:pPr>
            <a:r>
              <a:rPr lang="en" sz="850">
                <a:latin typeface="Arial MT"/>
                <a:ea typeface="Arial MT"/>
                <a:cs typeface="Arial MT"/>
                <a:sym typeface="Arial MT"/>
              </a:rPr>
              <a:t>The edges connect actors who were in movies together.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Undirected Graph </a:t>
            </a:r>
            <a:endParaRPr/>
          </a:p>
        </p:txBody>
      </p:sp>
      <p:sp>
        <p:nvSpPr>
          <p:cNvPr id="102" name="Google Shape;102;p1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03" name="Google Shape;103;p18" descr="Image of Figure 2.3"/>
          <p:cNvPicPr preferRelativeResize="0"/>
          <p:nvPr/>
        </p:nvPicPr>
        <p:blipFill>
          <a:blip r:embed="rId3">
            <a:alphaModFix/>
          </a:blip>
          <a:stretch>
            <a:fillRect/>
          </a:stretch>
        </p:blipFill>
        <p:spPr>
          <a:xfrm>
            <a:off x="311700" y="1831825"/>
            <a:ext cx="2752725" cy="2171700"/>
          </a:xfrm>
          <a:prstGeom prst="rect">
            <a:avLst/>
          </a:prstGeom>
          <a:noFill/>
          <a:ln>
            <a:noFill/>
          </a:ln>
        </p:spPr>
      </p:pic>
      <p:sp>
        <p:nvSpPr>
          <p:cNvPr id="104" name="Google Shape;104;p18"/>
          <p:cNvSpPr txBox="1"/>
          <p:nvPr/>
        </p:nvSpPr>
        <p:spPr>
          <a:xfrm>
            <a:off x="-1211500" y="4327825"/>
            <a:ext cx="4750200" cy="620700"/>
          </a:xfrm>
          <a:prstGeom prst="rect">
            <a:avLst/>
          </a:prstGeom>
          <a:noFill/>
          <a:ln>
            <a:noFill/>
          </a:ln>
        </p:spPr>
        <p:txBody>
          <a:bodyPr spcFirstLastPara="1" wrap="square" lIns="91425" tIns="91425" rIns="91425" bIns="91425" anchor="t" anchorCtr="0">
            <a:spAutoFit/>
          </a:bodyPr>
          <a:lstStyle/>
          <a:p>
            <a:pPr marL="1543050" marR="1125220" lvl="0" indent="0" algn="l" rtl="0">
              <a:lnSpc>
                <a:spcPct val="116666"/>
              </a:lnSpc>
              <a:spcBef>
                <a:spcPts val="65"/>
              </a:spcBef>
              <a:spcAft>
                <a:spcPts val="0"/>
              </a:spcAft>
              <a:buNone/>
            </a:pPr>
            <a:r>
              <a:rPr lang="en" sz="850" b="1">
                <a:solidFill>
                  <a:schemeClr val="dk2"/>
                </a:solidFill>
                <a:latin typeface="Arial MT"/>
                <a:ea typeface="Arial MT"/>
                <a:cs typeface="Arial MT"/>
                <a:sym typeface="Arial MT"/>
              </a:rPr>
              <a:t>Edges indicate at least one movie that the actors have been in together, not including </a:t>
            </a:r>
            <a:r>
              <a:rPr lang="en" sz="850" b="1" i="1">
                <a:solidFill>
                  <a:schemeClr val="dk2"/>
                </a:solidFill>
              </a:rPr>
              <a:t>Apollo 13</a:t>
            </a:r>
            <a:r>
              <a:rPr lang="en" sz="850" b="1">
                <a:solidFill>
                  <a:schemeClr val="dk2"/>
                </a:solidFill>
                <a:latin typeface="Arial MT"/>
                <a:ea typeface="Arial MT"/>
                <a:cs typeface="Arial MT"/>
                <a:sym typeface="Arial MT"/>
              </a:rPr>
              <a:t>.</a:t>
            </a:r>
            <a:endParaRPr sz="850" b="1">
              <a:solidFill>
                <a:schemeClr val="dk2"/>
              </a:solidFill>
              <a:latin typeface="Arial MT"/>
              <a:ea typeface="Arial MT"/>
              <a:cs typeface="Arial MT"/>
              <a:sym typeface="Arial MT"/>
            </a:endParaRPr>
          </a:p>
        </p:txBody>
      </p:sp>
      <p:pic>
        <p:nvPicPr>
          <p:cNvPr id="105" name="Google Shape;105;p18" descr="Image of Figure 2.4"/>
          <p:cNvPicPr preferRelativeResize="0"/>
          <p:nvPr/>
        </p:nvPicPr>
        <p:blipFill>
          <a:blip r:embed="rId4">
            <a:alphaModFix/>
          </a:blip>
          <a:stretch>
            <a:fillRect/>
          </a:stretch>
        </p:blipFill>
        <p:spPr>
          <a:xfrm>
            <a:off x="4527350" y="1831825"/>
            <a:ext cx="2752725" cy="2171700"/>
          </a:xfrm>
          <a:prstGeom prst="rect">
            <a:avLst/>
          </a:prstGeom>
          <a:noFill/>
          <a:ln>
            <a:noFill/>
          </a:ln>
        </p:spPr>
      </p:pic>
      <p:sp>
        <p:nvSpPr>
          <p:cNvPr id="106" name="Google Shape;106;p18"/>
          <p:cNvSpPr txBox="1"/>
          <p:nvPr/>
        </p:nvSpPr>
        <p:spPr>
          <a:xfrm>
            <a:off x="3221400" y="4175125"/>
            <a:ext cx="5610900" cy="773400"/>
          </a:xfrm>
          <a:prstGeom prst="rect">
            <a:avLst/>
          </a:prstGeom>
          <a:noFill/>
          <a:ln>
            <a:noFill/>
          </a:ln>
        </p:spPr>
        <p:txBody>
          <a:bodyPr spcFirstLastPara="1" wrap="square" lIns="91425" tIns="91425" rIns="91425" bIns="91425" anchor="t" anchorCtr="0">
            <a:spAutoFit/>
          </a:bodyPr>
          <a:lstStyle/>
          <a:p>
            <a:pPr marL="1543050" marR="1181735" lvl="0" indent="0" algn="l" rtl="0">
              <a:lnSpc>
                <a:spcPct val="116666"/>
              </a:lnSpc>
              <a:spcBef>
                <a:spcPts val="140"/>
              </a:spcBef>
              <a:spcAft>
                <a:spcPts val="0"/>
              </a:spcAft>
              <a:buNone/>
            </a:pPr>
            <a:r>
              <a:rPr lang="en" sz="850" b="1">
                <a:solidFill>
                  <a:schemeClr val="dk2"/>
                </a:solidFill>
                <a:latin typeface="Arial MT"/>
                <a:ea typeface="Arial MT"/>
                <a:cs typeface="Arial MT"/>
                <a:sym typeface="Arial MT"/>
              </a:rPr>
              <a:t>A weighted graph where weights are indicated both as numbers and by the thickness of the edge. In this graph, weight indicates how many movies the actors have been in together.</a:t>
            </a:r>
            <a:endParaRPr sz="850" b="1">
              <a:solidFill>
                <a:schemeClr val="dk2"/>
              </a:solidFill>
              <a:latin typeface="Arial MT"/>
              <a:ea typeface="Arial MT"/>
              <a:cs typeface="Arial MT"/>
              <a:sym typeface="Arial M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Directed Graphs</a:t>
            </a:r>
            <a:endParaRPr/>
          </a:p>
        </p:txBody>
      </p:sp>
      <p:pic>
        <p:nvPicPr>
          <p:cNvPr id="113" name="Google Shape;113;p19" descr="Image of Figure 2.5"/>
          <p:cNvPicPr preferRelativeResize="0"/>
          <p:nvPr/>
        </p:nvPicPr>
        <p:blipFill>
          <a:blip r:embed="rId3">
            <a:alphaModFix/>
          </a:blip>
          <a:stretch>
            <a:fillRect/>
          </a:stretch>
        </p:blipFill>
        <p:spPr>
          <a:xfrm>
            <a:off x="386200" y="1638300"/>
            <a:ext cx="5194075" cy="1996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Representing Networks : Text Based Visualizations</a:t>
            </a:r>
            <a:endParaRPr/>
          </a:p>
        </p:txBody>
      </p:sp>
      <p:sp>
        <p:nvSpPr>
          <p:cNvPr id="119" name="Google Shape;119;p20"/>
          <p:cNvSpPr txBox="1">
            <a:spLocks noGrp="1"/>
          </p:cNvSpPr>
          <p:nvPr>
            <p:ph type="body" idx="1"/>
          </p:nvPr>
        </p:nvSpPr>
        <p:spPr>
          <a:xfrm>
            <a:off x="311700" y="1266325"/>
            <a:ext cx="8520600" cy="3749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Roboto"/>
              <a:buChar char="●"/>
            </a:pPr>
            <a:r>
              <a:rPr lang="en" b="1">
                <a:latin typeface="Roboto"/>
                <a:ea typeface="Roboto"/>
                <a:cs typeface="Roboto"/>
                <a:sym typeface="Roboto"/>
              </a:rPr>
              <a:t>Adjacency Lists</a:t>
            </a:r>
            <a:endParaRPr b="1">
              <a:latin typeface="Roboto"/>
              <a:ea typeface="Roboto"/>
              <a:cs typeface="Roboto"/>
              <a:sym typeface="Roboto"/>
            </a:endParaRPr>
          </a:p>
          <a:p>
            <a:pPr marL="457200" marR="1542415" lvl="0" indent="0" algn="just" rtl="0">
              <a:lnSpc>
                <a:spcPct val="103750"/>
              </a:lnSpc>
              <a:spcBef>
                <a:spcPts val="1200"/>
              </a:spcBef>
              <a:spcAft>
                <a:spcPts val="0"/>
              </a:spcAft>
              <a:buNone/>
            </a:pPr>
            <a:r>
              <a:rPr lang="en" sz="1425">
                <a:latin typeface="Roboto"/>
                <a:ea typeface="Roboto"/>
                <a:cs typeface="Roboto"/>
                <a:sym typeface="Roboto"/>
              </a:rPr>
              <a:t>An </a:t>
            </a:r>
            <a:r>
              <a:rPr lang="en" sz="1425" i="1">
                <a:latin typeface="Roboto"/>
                <a:ea typeface="Roboto"/>
                <a:cs typeface="Roboto"/>
                <a:sym typeface="Roboto"/>
              </a:rPr>
              <a:t>adjacency list</a:t>
            </a:r>
            <a:r>
              <a:rPr lang="en" sz="1425">
                <a:latin typeface="Roboto"/>
                <a:ea typeface="Roboto"/>
                <a:cs typeface="Roboto"/>
                <a:sym typeface="Roboto"/>
              </a:rPr>
              <a:t>, also called an </a:t>
            </a:r>
            <a:r>
              <a:rPr lang="en" sz="1425" i="1">
                <a:latin typeface="Roboto"/>
                <a:ea typeface="Roboto"/>
                <a:cs typeface="Roboto"/>
                <a:sym typeface="Roboto"/>
              </a:rPr>
              <a:t>edge list</a:t>
            </a:r>
            <a:r>
              <a:rPr lang="en" sz="1425">
                <a:latin typeface="Roboto"/>
                <a:ea typeface="Roboto"/>
                <a:cs typeface="Roboto"/>
                <a:sym typeface="Roboto"/>
              </a:rPr>
              <a:t>. Each edge in the network is indicated by list- ing the pair of nodes that are connected. For example, the adjacency list for the </a:t>
            </a:r>
            <a:r>
              <a:rPr lang="en" sz="1425" i="1">
                <a:latin typeface="Roboto"/>
                <a:ea typeface="Roboto"/>
                <a:cs typeface="Roboto"/>
                <a:sym typeface="Roboto"/>
              </a:rPr>
              <a:t>Apollo 13 </a:t>
            </a:r>
            <a:r>
              <a:rPr lang="en" sz="1425">
                <a:latin typeface="Roboto"/>
                <a:ea typeface="Roboto"/>
                <a:cs typeface="Roboto"/>
                <a:sym typeface="Roboto"/>
              </a:rPr>
              <a:t>network is as follows:</a:t>
            </a:r>
            <a:endParaRPr sz="1425">
              <a:latin typeface="Roboto"/>
              <a:ea typeface="Roboto"/>
              <a:cs typeface="Roboto"/>
              <a:sym typeface="Roboto"/>
            </a:endParaRPr>
          </a:p>
          <a:p>
            <a:pPr marL="914400" marR="4271010" lvl="1" indent="-344535" algn="l" rtl="0">
              <a:lnSpc>
                <a:spcPct val="103750"/>
              </a:lnSpc>
              <a:spcBef>
                <a:spcPts val="595"/>
              </a:spcBef>
              <a:spcAft>
                <a:spcPts val="0"/>
              </a:spcAft>
              <a:buSzPts val="1826"/>
              <a:buFont typeface="Roboto"/>
              <a:buChar char="○"/>
            </a:pPr>
            <a:r>
              <a:rPr lang="en" sz="1425">
                <a:latin typeface="Roboto"/>
                <a:ea typeface="Roboto"/>
                <a:cs typeface="Roboto"/>
                <a:sym typeface="Roboto"/>
              </a:rPr>
              <a:t>Tom Hanks, Bill Paxton </a:t>
            </a:r>
            <a:endParaRPr sz="1425">
              <a:latin typeface="Roboto"/>
              <a:ea typeface="Roboto"/>
              <a:cs typeface="Roboto"/>
              <a:sym typeface="Roboto"/>
            </a:endParaRPr>
          </a:p>
          <a:p>
            <a:pPr marL="914400" marR="4271010" lvl="1" indent="-344535" algn="l" rtl="0">
              <a:lnSpc>
                <a:spcPct val="103750"/>
              </a:lnSpc>
              <a:spcBef>
                <a:spcPts val="595"/>
              </a:spcBef>
              <a:spcAft>
                <a:spcPts val="0"/>
              </a:spcAft>
              <a:buSzPts val="1826"/>
              <a:buFont typeface="Roboto"/>
              <a:buChar char="○"/>
            </a:pPr>
            <a:r>
              <a:rPr lang="en" sz="1425">
                <a:latin typeface="Roboto"/>
                <a:ea typeface="Roboto"/>
                <a:cs typeface="Roboto"/>
                <a:sym typeface="Roboto"/>
              </a:rPr>
              <a:t>Tom Hanks, Gary Sinise </a:t>
            </a:r>
            <a:endParaRPr sz="1425">
              <a:latin typeface="Roboto"/>
              <a:ea typeface="Roboto"/>
              <a:cs typeface="Roboto"/>
              <a:sym typeface="Roboto"/>
            </a:endParaRPr>
          </a:p>
          <a:p>
            <a:pPr marL="914400" marR="4271010" lvl="1" indent="-344535" algn="l" rtl="0">
              <a:lnSpc>
                <a:spcPct val="103750"/>
              </a:lnSpc>
              <a:spcBef>
                <a:spcPts val="595"/>
              </a:spcBef>
              <a:spcAft>
                <a:spcPts val="0"/>
              </a:spcAft>
              <a:buSzPts val="1826"/>
              <a:buFont typeface="Roboto"/>
              <a:buChar char="○"/>
            </a:pPr>
            <a:r>
              <a:rPr lang="en" sz="1425">
                <a:latin typeface="Roboto"/>
                <a:ea typeface="Roboto"/>
                <a:cs typeface="Roboto"/>
                <a:sym typeface="Roboto"/>
              </a:rPr>
              <a:t>Tom Hanks, Kevin Bacon </a:t>
            </a:r>
            <a:endParaRPr sz="1425">
              <a:latin typeface="Roboto"/>
              <a:ea typeface="Roboto"/>
              <a:cs typeface="Roboto"/>
              <a:sym typeface="Roboto"/>
            </a:endParaRPr>
          </a:p>
          <a:p>
            <a:pPr marL="914400" marR="4271010" lvl="1" indent="-344535" algn="l" rtl="0">
              <a:lnSpc>
                <a:spcPct val="103750"/>
              </a:lnSpc>
              <a:spcBef>
                <a:spcPts val="595"/>
              </a:spcBef>
              <a:spcAft>
                <a:spcPts val="0"/>
              </a:spcAft>
              <a:buSzPts val="1826"/>
              <a:buFont typeface="Roboto"/>
              <a:buChar char="○"/>
            </a:pPr>
            <a:r>
              <a:rPr lang="en" sz="1425">
                <a:latin typeface="Roboto"/>
                <a:ea typeface="Roboto"/>
                <a:cs typeface="Roboto"/>
                <a:sym typeface="Roboto"/>
              </a:rPr>
              <a:t>Bill Paxton, Gary Sinise</a:t>
            </a:r>
            <a:endParaRPr sz="1425">
              <a:latin typeface="Roboto"/>
              <a:ea typeface="Roboto"/>
              <a:cs typeface="Roboto"/>
              <a:sym typeface="Roboto"/>
            </a:endParaRPr>
          </a:p>
          <a:p>
            <a:pPr marL="914400" marR="4271010" lvl="1" indent="-344535" algn="l" rtl="0">
              <a:lnSpc>
                <a:spcPct val="103750"/>
              </a:lnSpc>
              <a:spcBef>
                <a:spcPts val="595"/>
              </a:spcBef>
              <a:spcAft>
                <a:spcPts val="0"/>
              </a:spcAft>
              <a:buSzPts val="1826"/>
              <a:buFont typeface="Roboto"/>
              <a:buChar char="○"/>
            </a:pPr>
            <a:r>
              <a:rPr lang="en" sz="1425">
                <a:latin typeface="Roboto"/>
                <a:ea typeface="Roboto"/>
                <a:cs typeface="Roboto"/>
                <a:sym typeface="Roboto"/>
              </a:rPr>
              <a:t> Gary Sinise, Kevin Bacon</a:t>
            </a:r>
            <a:endParaRPr sz="1425">
              <a:latin typeface="Roboto"/>
              <a:ea typeface="Roboto"/>
              <a:cs typeface="Roboto"/>
              <a:sym typeface="Roboto"/>
            </a:endParaRPr>
          </a:p>
          <a:p>
            <a:pPr marL="914400" marR="4271010" lvl="1" indent="-344535" algn="l" rtl="0">
              <a:lnSpc>
                <a:spcPct val="103750"/>
              </a:lnSpc>
              <a:spcBef>
                <a:spcPts val="595"/>
              </a:spcBef>
              <a:spcAft>
                <a:spcPts val="0"/>
              </a:spcAft>
              <a:buSzPts val="1826"/>
              <a:buFont typeface="Roboto"/>
              <a:buChar char="○"/>
            </a:pPr>
            <a:r>
              <a:rPr lang="en" sz="1425">
                <a:latin typeface="Roboto"/>
                <a:ea typeface="Roboto"/>
                <a:cs typeface="Roboto"/>
                <a:sym typeface="Roboto"/>
              </a:rPr>
              <a:t> Gary Sinise, Ed Harris</a:t>
            </a:r>
            <a:endParaRPr sz="1825">
              <a:latin typeface="Roboto"/>
              <a:ea typeface="Roboto"/>
              <a:cs typeface="Roboto"/>
              <a:sym typeface="Roboto"/>
            </a:endParaRPr>
          </a:p>
        </p:txBody>
      </p:sp>
      <p:pic>
        <p:nvPicPr>
          <p:cNvPr id="120" name="Google Shape;120;p20" descr="Image of Figure 2.2"/>
          <p:cNvPicPr preferRelativeResize="0"/>
          <p:nvPr/>
        </p:nvPicPr>
        <p:blipFill>
          <a:blip r:embed="rId3">
            <a:alphaModFix/>
          </a:blip>
          <a:stretch>
            <a:fillRect/>
          </a:stretch>
        </p:blipFill>
        <p:spPr>
          <a:xfrm>
            <a:off x="4289975" y="2500975"/>
            <a:ext cx="2752725" cy="2171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Representing Networks : Text Based Visualizations</a:t>
            </a:r>
            <a:endParaRPr/>
          </a:p>
        </p:txBody>
      </p:sp>
      <p:sp>
        <p:nvSpPr>
          <p:cNvPr id="126" name="Google Shape;126;p21"/>
          <p:cNvSpPr txBox="1">
            <a:spLocks noGrp="1"/>
          </p:cNvSpPr>
          <p:nvPr>
            <p:ph type="body" idx="1"/>
          </p:nvPr>
        </p:nvSpPr>
        <p:spPr>
          <a:xfrm>
            <a:off x="311700" y="1266325"/>
            <a:ext cx="8520600" cy="37497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b="1"/>
              <a:t>Adjacency Lists</a:t>
            </a:r>
            <a:endParaRPr b="1"/>
          </a:p>
          <a:p>
            <a:pPr marL="457200" marR="1061720" lvl="0" indent="0" algn="just" rtl="0">
              <a:lnSpc>
                <a:spcPct val="103750"/>
              </a:lnSpc>
              <a:spcBef>
                <a:spcPts val="1200"/>
              </a:spcBef>
              <a:spcAft>
                <a:spcPts val="0"/>
              </a:spcAft>
              <a:buNone/>
            </a:pPr>
            <a:r>
              <a:rPr lang="en" sz="1600">
                <a:latin typeface="Times New Roman"/>
                <a:ea typeface="Times New Roman"/>
                <a:cs typeface="Times New Roman"/>
                <a:sym typeface="Times New Roman"/>
              </a:rPr>
              <a:t>Adjacency lists can also include additional information about the edges</a:t>
            </a:r>
            <a:endParaRPr sz="2025">
              <a:latin typeface="Times New Roman"/>
              <a:ea typeface="Times New Roman"/>
              <a:cs typeface="Times New Roman"/>
              <a:sym typeface="Times New Roman"/>
            </a:endParaRPr>
          </a:p>
          <a:p>
            <a:pPr marL="914400" marR="3656330" lvl="1" indent="-369935" algn="l" rtl="0">
              <a:lnSpc>
                <a:spcPct val="103750"/>
              </a:lnSpc>
              <a:spcBef>
                <a:spcPts val="590"/>
              </a:spcBef>
              <a:spcAft>
                <a:spcPts val="0"/>
              </a:spcAft>
              <a:buSzPts val="2226"/>
              <a:buChar char="○"/>
            </a:pPr>
            <a:r>
              <a:rPr lang="en">
                <a:latin typeface="Times New Roman"/>
                <a:ea typeface="Times New Roman"/>
                <a:cs typeface="Times New Roman"/>
                <a:sym typeface="Times New Roman"/>
              </a:rPr>
              <a:t>Tom Hanks, Bill Paxton, 1 </a:t>
            </a:r>
            <a:endParaRPr>
              <a:latin typeface="Times New Roman"/>
              <a:ea typeface="Times New Roman"/>
              <a:cs typeface="Times New Roman"/>
              <a:sym typeface="Times New Roman"/>
            </a:endParaRPr>
          </a:p>
          <a:p>
            <a:pPr marL="914400" marR="3656330" lvl="1" indent="-369935" algn="l" rtl="0">
              <a:lnSpc>
                <a:spcPct val="103750"/>
              </a:lnSpc>
              <a:spcBef>
                <a:spcPts val="590"/>
              </a:spcBef>
              <a:spcAft>
                <a:spcPts val="0"/>
              </a:spcAft>
              <a:buSzPts val="2226"/>
              <a:buChar char="○"/>
            </a:pPr>
            <a:r>
              <a:rPr lang="en">
                <a:latin typeface="Times New Roman"/>
                <a:ea typeface="Times New Roman"/>
                <a:cs typeface="Times New Roman"/>
                <a:sym typeface="Times New Roman"/>
              </a:rPr>
              <a:t>Tom Hanks, Gary Sinise, 4 </a:t>
            </a:r>
            <a:endParaRPr>
              <a:latin typeface="Times New Roman"/>
              <a:ea typeface="Times New Roman"/>
              <a:cs typeface="Times New Roman"/>
              <a:sym typeface="Times New Roman"/>
            </a:endParaRPr>
          </a:p>
          <a:p>
            <a:pPr marL="914400" marR="3656330" lvl="1" indent="-369935" algn="l" rtl="0">
              <a:lnSpc>
                <a:spcPct val="103750"/>
              </a:lnSpc>
              <a:spcBef>
                <a:spcPts val="590"/>
              </a:spcBef>
              <a:spcAft>
                <a:spcPts val="0"/>
              </a:spcAft>
              <a:buSzPts val="2226"/>
              <a:buChar char="○"/>
            </a:pPr>
            <a:r>
              <a:rPr lang="en">
                <a:latin typeface="Times New Roman"/>
                <a:ea typeface="Times New Roman"/>
                <a:cs typeface="Times New Roman"/>
                <a:sym typeface="Times New Roman"/>
              </a:rPr>
              <a:t>Tom Hanks, Kevin Bacon, 1 </a:t>
            </a:r>
            <a:endParaRPr>
              <a:latin typeface="Times New Roman"/>
              <a:ea typeface="Times New Roman"/>
              <a:cs typeface="Times New Roman"/>
              <a:sym typeface="Times New Roman"/>
            </a:endParaRPr>
          </a:p>
          <a:p>
            <a:pPr marL="914400" marR="3656330" lvl="1" indent="-369935" algn="l" rtl="0">
              <a:lnSpc>
                <a:spcPct val="103750"/>
              </a:lnSpc>
              <a:spcBef>
                <a:spcPts val="590"/>
              </a:spcBef>
              <a:spcAft>
                <a:spcPts val="0"/>
              </a:spcAft>
              <a:buSzPts val="2226"/>
              <a:buChar char="○"/>
            </a:pPr>
            <a:r>
              <a:rPr lang="en">
                <a:latin typeface="Times New Roman"/>
                <a:ea typeface="Times New Roman"/>
                <a:cs typeface="Times New Roman"/>
                <a:sym typeface="Times New Roman"/>
              </a:rPr>
              <a:t>Bill Paxton, Gary Sinise, 1 </a:t>
            </a:r>
            <a:endParaRPr>
              <a:latin typeface="Times New Roman"/>
              <a:ea typeface="Times New Roman"/>
              <a:cs typeface="Times New Roman"/>
              <a:sym typeface="Times New Roman"/>
            </a:endParaRPr>
          </a:p>
          <a:p>
            <a:pPr marL="914400" marR="3656330" lvl="1" indent="-369935" algn="l" rtl="0">
              <a:lnSpc>
                <a:spcPct val="103750"/>
              </a:lnSpc>
              <a:spcBef>
                <a:spcPts val="590"/>
              </a:spcBef>
              <a:spcAft>
                <a:spcPts val="0"/>
              </a:spcAft>
              <a:buSzPts val="2226"/>
              <a:buChar char="○"/>
            </a:pPr>
            <a:r>
              <a:rPr lang="en">
                <a:latin typeface="Times New Roman"/>
                <a:ea typeface="Times New Roman"/>
                <a:cs typeface="Times New Roman"/>
                <a:sym typeface="Times New Roman"/>
              </a:rPr>
              <a:t>Gary Sinise, Kevin Bacon, 1</a:t>
            </a:r>
            <a:endParaRPr>
              <a:latin typeface="Times New Roman"/>
              <a:ea typeface="Times New Roman"/>
              <a:cs typeface="Times New Roman"/>
              <a:sym typeface="Times New Roman"/>
            </a:endParaRPr>
          </a:p>
          <a:p>
            <a:pPr marL="914400" marR="3656330" lvl="1" indent="-369935" algn="l" rtl="0">
              <a:lnSpc>
                <a:spcPct val="103750"/>
              </a:lnSpc>
              <a:spcBef>
                <a:spcPts val="590"/>
              </a:spcBef>
              <a:spcAft>
                <a:spcPts val="0"/>
              </a:spcAft>
              <a:buSzPts val="2226"/>
              <a:buChar char="○"/>
            </a:pPr>
            <a:r>
              <a:rPr lang="en">
                <a:latin typeface="Times New Roman"/>
                <a:ea typeface="Times New Roman"/>
                <a:cs typeface="Times New Roman"/>
                <a:sym typeface="Times New Roman"/>
              </a:rPr>
              <a:t> Gary Sinise, Ed Harris, 1</a:t>
            </a:r>
            <a:endParaRPr>
              <a:latin typeface="Times New Roman"/>
              <a:ea typeface="Times New Roman"/>
              <a:cs typeface="Times New Roman"/>
              <a:sym typeface="Times New Roman"/>
            </a:endParaRPr>
          </a:p>
          <a:p>
            <a:pPr marL="914400" marR="4271010" lvl="0" indent="0" algn="l" rtl="0">
              <a:lnSpc>
                <a:spcPct val="103750"/>
              </a:lnSpc>
              <a:spcBef>
                <a:spcPts val="595"/>
              </a:spcBef>
              <a:spcAft>
                <a:spcPts val="0"/>
              </a:spcAft>
              <a:buNone/>
            </a:pPr>
            <a:endParaRPr sz="1425">
              <a:solidFill>
                <a:srgbClr val="000000"/>
              </a:solidFill>
              <a:latin typeface="Times New Roman"/>
              <a:ea typeface="Times New Roman"/>
              <a:cs typeface="Times New Roman"/>
              <a:sym typeface="Times New Roman"/>
            </a:endParaRPr>
          </a:p>
        </p:txBody>
      </p:sp>
      <p:pic>
        <p:nvPicPr>
          <p:cNvPr id="127" name="Google Shape;127;p21" descr="Image of Figure 2.4"/>
          <p:cNvPicPr preferRelativeResize="0"/>
          <p:nvPr/>
        </p:nvPicPr>
        <p:blipFill>
          <a:blip r:embed="rId3">
            <a:alphaModFix/>
          </a:blip>
          <a:stretch>
            <a:fillRect/>
          </a:stretch>
        </p:blipFill>
        <p:spPr>
          <a:xfrm>
            <a:off x="4516725" y="2320675"/>
            <a:ext cx="2752725" cy="2171700"/>
          </a:xfrm>
          <a:prstGeom prst="rect">
            <a:avLst/>
          </a:prstGeom>
          <a:noFill/>
          <a:ln>
            <a:noFill/>
          </a:ln>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1099</Words>
  <Application>Microsoft Macintosh PowerPoint</Application>
  <PresentationFormat>On-screen Show (16:9)</PresentationFormat>
  <Paragraphs>93</Paragraphs>
  <Slides>22</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Open Sans</vt:lpstr>
      <vt:lpstr>Roboto</vt:lpstr>
      <vt:lpstr>PT Sans Narrow</vt:lpstr>
      <vt:lpstr>Arial</vt:lpstr>
      <vt:lpstr>Arial MT</vt:lpstr>
      <vt:lpstr>Times New Roman</vt:lpstr>
      <vt:lpstr>Tropic</vt:lpstr>
      <vt:lpstr>2. Social Network Structure, Measures &amp; Visualization</vt:lpstr>
      <vt:lpstr>Contents </vt:lpstr>
      <vt:lpstr>Basics of social network  structure</vt:lpstr>
      <vt:lpstr>Node in Social  Media Network</vt:lpstr>
      <vt:lpstr>Node in Social Media Network</vt:lpstr>
      <vt:lpstr>Undirected Graph </vt:lpstr>
      <vt:lpstr>Directed Graphs</vt:lpstr>
      <vt:lpstr>Representing Networks : Text Based Visualizations</vt:lpstr>
      <vt:lpstr>Representing Networks : Text Based Visualizations</vt:lpstr>
      <vt:lpstr>Adjacency Matrix</vt:lpstr>
      <vt:lpstr>Adjacency Matrix for directed graph  </vt:lpstr>
      <vt:lpstr>Adjacency Matrix for Undirected Weighted Graph  </vt:lpstr>
      <vt:lpstr>XML and standard format</vt:lpstr>
      <vt:lpstr>Basic Network Structure and Properties</vt:lpstr>
      <vt:lpstr>Cliques</vt:lpstr>
      <vt:lpstr>Egocentric networks</vt:lpstr>
      <vt:lpstr>Paths and Connectedness</vt:lpstr>
      <vt:lpstr>Shortest Path</vt:lpstr>
      <vt:lpstr>Connectedness</vt:lpstr>
      <vt:lpstr>Bridges and hubs</vt:lpstr>
      <vt:lpstr>Bridges and hubs </vt:lpstr>
      <vt:lpstr>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 Social Network Structure, Measures &amp; Visualization</dc:title>
  <cp:lastModifiedBy>Amit Aylani</cp:lastModifiedBy>
  <cp:revision>1</cp:revision>
  <dcterms:modified xsi:type="dcterms:W3CDTF">2024-01-03T06:37:23Z</dcterms:modified>
</cp:coreProperties>
</file>