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392" r:id="rId5"/>
    <p:sldId id="265" r:id="rId6"/>
    <p:sldId id="257" r:id="rId7"/>
    <p:sldId id="383" r:id="rId8"/>
    <p:sldId id="384" r:id="rId9"/>
    <p:sldId id="287" r:id="rId10"/>
    <p:sldId id="274" r:id="rId11"/>
    <p:sldId id="385" r:id="rId12"/>
    <p:sldId id="310" r:id="rId13"/>
    <p:sldId id="289" r:id="rId14"/>
    <p:sldId id="311" r:id="rId15"/>
    <p:sldId id="337" r:id="rId16"/>
    <p:sldId id="339" r:id="rId17"/>
    <p:sldId id="386" r:id="rId18"/>
    <p:sldId id="681" r:id="rId19"/>
    <p:sldId id="906" r:id="rId20"/>
    <p:sldId id="630" r:id="rId21"/>
    <p:sldId id="687" r:id="rId22"/>
    <p:sldId id="688" r:id="rId23"/>
    <p:sldId id="907" r:id="rId24"/>
    <p:sldId id="908" r:id="rId25"/>
    <p:sldId id="387" r:id="rId26"/>
    <p:sldId id="390" r:id="rId27"/>
    <p:sldId id="379" r:id="rId28"/>
    <p:sldId id="380" r:id="rId29"/>
    <p:sldId id="381" r:id="rId30"/>
    <p:sldId id="910" r:id="rId31"/>
    <p:sldId id="364" r:id="rId32"/>
    <p:sldId id="365" r:id="rId33"/>
    <p:sldId id="370" r:id="rId34"/>
    <p:sldId id="371" r:id="rId35"/>
    <p:sldId id="366" r:id="rId36"/>
    <p:sldId id="367" r:id="rId37"/>
    <p:sldId id="369" r:id="rId38"/>
    <p:sldId id="372" r:id="rId39"/>
    <p:sldId id="909" r:id="rId40"/>
    <p:sldId id="256" r:id="rId41"/>
    <p:sldId id="258" r:id="rId42"/>
    <p:sldId id="259" r:id="rId43"/>
    <p:sldId id="260" r:id="rId44"/>
    <p:sldId id="261" r:id="rId45"/>
    <p:sldId id="394" r:id="rId46"/>
    <p:sldId id="666" r:id="rId47"/>
    <p:sldId id="902" r:id="rId48"/>
    <p:sldId id="904" r:id="rId49"/>
    <p:sldId id="901" r:id="rId50"/>
    <p:sldId id="905" r:id="rId51"/>
    <p:sldId id="90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ta Shirsat" userId="d3cea5b6e0c28af1" providerId="LiveId" clId="{5A0BC2CD-696A-486F-95A8-27FEC27691F7}"/>
    <pc:docChg chg="modSld">
      <pc:chgData name="Kavita Shirsat" userId="d3cea5b6e0c28af1" providerId="LiveId" clId="{5A0BC2CD-696A-486F-95A8-27FEC27691F7}" dt="2022-10-20T03:59:13.487" v="4" actId="6549"/>
      <pc:docMkLst>
        <pc:docMk/>
      </pc:docMkLst>
      <pc:sldChg chg="mod modShow">
        <pc:chgData name="Kavita Shirsat" userId="d3cea5b6e0c28af1" providerId="LiveId" clId="{5A0BC2CD-696A-486F-95A8-27FEC27691F7}" dt="2022-10-18T10:37:35.086" v="0" actId="729"/>
        <pc:sldMkLst>
          <pc:docMk/>
          <pc:sldMk cId="0" sldId="339"/>
        </pc:sldMkLst>
      </pc:sldChg>
      <pc:sldChg chg="modSp mod">
        <pc:chgData name="Kavita Shirsat" userId="d3cea5b6e0c28af1" providerId="LiveId" clId="{5A0BC2CD-696A-486F-95A8-27FEC27691F7}" dt="2022-10-20T03:59:13.487" v="4" actId="6549"/>
        <pc:sldMkLst>
          <pc:docMk/>
          <pc:sldMk cId="2799156963" sldId="387"/>
        </pc:sldMkLst>
        <pc:spChg chg="mod">
          <ac:chgData name="Kavita Shirsat" userId="d3cea5b6e0c28af1" providerId="LiveId" clId="{5A0BC2CD-696A-486F-95A8-27FEC27691F7}" dt="2022-10-20T03:59:13.487" v="4" actId="6549"/>
          <ac:spMkLst>
            <pc:docMk/>
            <pc:sldMk cId="2799156963" sldId="387"/>
            <ac:spMk id="6" creationId="{44210439-8AE8-461B-B6BE-98E59577264D}"/>
          </ac:spMkLst>
        </pc:spChg>
      </pc:sldChg>
      <pc:sldChg chg="modSp">
        <pc:chgData name="Kavita Shirsat" userId="d3cea5b6e0c28af1" providerId="LiveId" clId="{5A0BC2CD-696A-486F-95A8-27FEC27691F7}" dt="2022-10-20T01:27:02.361" v="3" actId="1036"/>
        <pc:sldMkLst>
          <pc:docMk/>
          <pc:sldMk cId="2360604873" sldId="910"/>
        </pc:sldMkLst>
        <pc:picChg chg="mod">
          <ac:chgData name="Kavita Shirsat" userId="d3cea5b6e0c28af1" providerId="LiveId" clId="{5A0BC2CD-696A-486F-95A8-27FEC27691F7}" dt="2022-10-20T01:27:02.361" v="3" actId="1036"/>
          <ac:picMkLst>
            <pc:docMk/>
            <pc:sldMk cId="2360604873" sldId="910"/>
            <ac:picMk id="6146" creationId="{0BE7F6A5-6B00-4ADA-B59B-36CF3F88FDA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E859A-8B45-448A-AE93-81A662389F24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53815-CEB0-4D97-9AAE-F44415A5A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6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5">
            <a:extLst>
              <a:ext uri="{FF2B5EF4-FFF2-40B4-BE49-F238E27FC236}">
                <a16:creationId xmlns:a16="http://schemas.microsoft.com/office/drawing/2014/main" id="{E59EF756-85C3-4C00-8B69-8581A49A8F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A9DB-CE51-497D-9B43-F512659F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A6BFB-CEBC-4C37-9AAC-47ACD7A0E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E6BEA-C017-4620-9270-B26E3C5C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3344-7961-4437-92C6-D55BE02F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3FEA-09FB-4802-8AC6-59FA3FDF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34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9D8E-31D4-45B9-90B4-7EF9E96F2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6BF6E-C97C-4B41-BCEB-1C9F902E2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F415-0E71-4D51-AA4C-963C906E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46330-55BE-406F-8692-481090C0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C1C3-906E-46CE-867F-F4AF684C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7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8A96E-6D9E-4CDE-B3E6-880324139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11013-90DD-481C-9066-02AE4526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38ECF-A6EA-45E1-A7A0-9D780F3A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F14B-80FF-4069-ACC8-090461BC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6804D-8CB6-4E9E-BDFF-279B5DA3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744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6590C1-2951-4D9D-88EE-8BD98FA2F8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010C4CA-4FCD-464C-843C-DB95114C6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5754F06-6431-4D69-8384-547A75D53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FA0770-2A54-45D3-A6FB-B00F35370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73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EE5E-5D44-4D04-A1C6-D5C28DD0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2156-DF6C-4C62-A144-34CA5C46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D3C2-A325-48EE-AA14-466C3EF3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19BDD-5B44-4128-8E65-D75E0920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6856-4CE8-4E97-95B7-D0F7D01B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82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9E6A-AE99-47A4-AEF5-4A4DE644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854B-CC2D-43E4-AF28-E7074720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7702E-2682-49A3-B2C9-BDACB589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3CA50-8051-49A7-8E79-4969ABED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AF3D2-6526-430B-876F-06B7AF24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43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BDA3-C3C5-4215-8F39-3F782093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F63B-39D2-43C5-BF8C-9C41F1C01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806E6-97CA-4244-8E48-65EB97CFC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D7507-12BF-4B2A-BB15-4CBBB789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A8F85-1112-4739-A99B-ECA9467F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817FB-C61A-45F9-B87F-3EB2C2C7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93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8546-316E-4B58-A1B7-770C4B04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50C1-096E-4490-B125-D39D68951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793A4-A877-4949-A419-FC782A20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3A1DA-A020-4CE1-B875-E2772DA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3BBA2-53A2-4421-AC30-ACCBEC862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7D0F2E-6865-41A2-A2B3-E0A5828ED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F9D54-F50B-4CCB-801E-3402C733C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9979A-C4B1-40B5-81D8-CC61B525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92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0FC5-2855-4F9A-B416-B64538E0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6B3B21-D13F-49C0-BCF8-C579CE1C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775F9-4106-46CE-A247-3AE69533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63B9B-FB27-4E79-8A49-1248F21F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86D42-BACE-4EC6-B065-74475F34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9B241-7676-4469-8D91-F45788E2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0787E-D924-404A-A2ED-E59179E8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82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9511-78BB-4458-952F-5E41284A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72C88-6FCC-49A8-A8EC-635FCFB9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34AE5-F639-4612-8B73-7BAAEC7D2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95115-E7DF-4977-9795-A9DE4A862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7DED-E38D-41B3-9C94-55A1FA37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0BAD1-10F2-4167-B9D9-96956DC9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3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CFFF-235A-4DC0-9571-E071B1EC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C73E2-0D3A-440A-8907-659B1C001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0B274-56FC-4112-938F-A8813114C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5A2D7-FF5A-4CEA-B46F-5542F399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765DB-C4DA-4929-BA84-A243CD42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1DAEB-63F7-4507-A6D7-93D07B63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9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93719-0D89-4EA3-99A2-43CFB991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22D4B-568E-42D4-849E-AD36773FB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D5A2-7796-4770-B6E1-0DC26AD31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A967-50AF-4FE4-9AD3-626D73362018}" type="datetimeFigureOut">
              <a:rPr lang="en-IN" smtClean="0"/>
              <a:t>20-10-2022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F22AA-B02A-42F8-904C-CF148EE03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F41B-E69B-41FF-B53E-1273D61EC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89111-B974-4E6F-B943-D6E7AE2D32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4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FF25-F443-4EBF-98B6-22C1DACB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Warehousing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DA6BC-BFDE-4544-BB47-C59F8B690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690688"/>
            <a:ext cx="8134350" cy="422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6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1">
            <a:extLst>
              <a:ext uri="{FF2B5EF4-FFF2-40B4-BE49-F238E27FC236}">
                <a16:creationId xmlns:a16="http://schemas.microsoft.com/office/drawing/2014/main" id="{5A419DF8-C4E4-42AD-82B9-F0B8990E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825384-5FB2-4F95-8905-E83DE1A6EA0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3795" name="Picture 21" descr="FIG11-4">
            <a:extLst>
              <a:ext uri="{FF2B5EF4-FFF2-40B4-BE49-F238E27FC236}">
                <a16:creationId xmlns:a16="http://schemas.microsoft.com/office/drawing/2014/main" id="{2DE366F5-DC49-495A-9E11-643AEF28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7772400" cy="427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3">
            <a:extLst>
              <a:ext uri="{FF2B5EF4-FFF2-40B4-BE49-F238E27FC236}">
                <a16:creationId xmlns:a16="http://schemas.microsoft.com/office/drawing/2014/main" id="{CA8521EC-39EC-4BB7-87D1-7ED7731C6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0"/>
            <a:ext cx="51419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11-4: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Dependent</a:t>
            </a:r>
            <a:r>
              <a:rPr lang="en-US" altLang="en-US" sz="2000">
                <a:latin typeface="Times New Roman" panose="02020603050405020304" pitchFamily="18" charset="0"/>
              </a:rPr>
              <a:t> data mart with </a:t>
            </a:r>
            <a:r>
              <a:rPr lang="en-US" altLang="en-US" sz="2000" i="1">
                <a:latin typeface="Times New Roman" panose="02020603050405020304" pitchFamily="18" charset="0"/>
              </a:rPr>
              <a:t>operational data store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C0D3444A-5721-41AF-ABE4-8EDFB767EE4C}"/>
              </a:ext>
            </a:extLst>
          </p:cNvPr>
          <p:cNvGrpSpPr>
            <a:grpSpLocks/>
          </p:cNvGrpSpPr>
          <p:nvPr/>
        </p:nvGrpSpPr>
        <p:grpSpPr bwMode="auto">
          <a:xfrm>
            <a:off x="3184526" y="2743200"/>
            <a:ext cx="3749675" cy="3570288"/>
            <a:chOff x="960" y="1296"/>
            <a:chExt cx="2362" cy="2874"/>
          </a:xfrm>
        </p:grpSpPr>
        <p:sp>
          <p:nvSpPr>
            <p:cNvPr id="33807" name="Text Box 6">
              <a:extLst>
                <a:ext uri="{FF2B5EF4-FFF2-40B4-BE49-F238E27FC236}">
                  <a16:creationId xmlns:a16="http://schemas.microsoft.com/office/drawing/2014/main" id="{E15CB0C0-0E6A-4387-B1C4-C04DEF02F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80"/>
              <a:ext cx="256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33808" name="Text Box 7">
              <a:extLst>
                <a:ext uri="{FF2B5EF4-FFF2-40B4-BE49-F238E27FC236}">
                  <a16:creationId xmlns:a16="http://schemas.microsoft.com/office/drawing/2014/main" id="{4AFA904D-D8F8-42EC-A303-22270F7C8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43"/>
              <a:ext cx="249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Georgia" panose="02040502050405020303" pitchFamily="18" charset="0"/>
                </a:rPr>
                <a:t>T</a:t>
              </a:r>
            </a:p>
          </p:txBody>
        </p:sp>
        <p:sp>
          <p:nvSpPr>
            <p:cNvPr id="33809" name="Text Box 8">
              <a:extLst>
                <a:ext uri="{FF2B5EF4-FFF2-40B4-BE49-F238E27FC236}">
                  <a16:creationId xmlns:a16="http://schemas.microsoft.com/office/drawing/2014/main" id="{7C32B52D-E0B2-4D1A-9D84-48C15B4EA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96"/>
              <a:ext cx="250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Georgia" panose="02040502050405020303" pitchFamily="18" charset="0"/>
                </a:rPr>
                <a:t>L</a:t>
              </a:r>
            </a:p>
          </p:txBody>
        </p:sp>
        <p:sp>
          <p:nvSpPr>
            <p:cNvPr id="43017" name="Text Box 9">
              <a:extLst>
                <a:ext uri="{FF2B5EF4-FFF2-40B4-BE49-F238E27FC236}">
                  <a16:creationId xmlns:a16="http://schemas.microsoft.com/office/drawing/2014/main" id="{C01B9C8A-AB0F-496A-A1BD-078F6507E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60"/>
              <a:ext cx="2362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>
                  <a:solidFill>
                    <a:schemeClr val="tx2"/>
                  </a:solidFill>
                </a:rPr>
                <a:t>Single ETL for </a:t>
              </a:r>
            </a:p>
            <a:p>
              <a:pPr eaLnBrk="1" hangingPunct="1">
                <a:defRPr/>
              </a:pPr>
              <a:r>
                <a:rPr lang="en-US" sz="2000" b="1" i="1">
                  <a:solidFill>
                    <a:schemeClr val="tx2"/>
                  </a:solidFill>
                </a:rPr>
                <a:t>enterprise data warehouse</a:t>
              </a:r>
            </a:p>
            <a:p>
              <a:pPr eaLnBrk="1" hangingPunct="1">
                <a:defRPr/>
              </a:pPr>
              <a:r>
                <a:rPr lang="en-US" sz="2000" b="1" i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(EDW)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7B77E12C-802D-4FD6-8B96-2BAE75AE018B}"/>
              </a:ext>
            </a:extLst>
          </p:cNvPr>
          <p:cNvGrpSpPr>
            <a:grpSpLocks/>
          </p:cNvGrpSpPr>
          <p:nvPr/>
        </p:nvGrpSpPr>
        <p:grpSpPr bwMode="auto">
          <a:xfrm>
            <a:off x="7527926" y="4086226"/>
            <a:ext cx="2911475" cy="1171575"/>
            <a:chOff x="3888" y="2592"/>
            <a:chExt cx="1834" cy="738"/>
          </a:xfrm>
        </p:grpSpPr>
        <p:sp>
          <p:nvSpPr>
            <p:cNvPr id="33805" name="Text Box 11">
              <a:extLst>
                <a:ext uri="{FF2B5EF4-FFF2-40B4-BE49-F238E27FC236}">
                  <a16:creationId xmlns:a16="http://schemas.microsoft.com/office/drawing/2014/main" id="{A254191F-3F66-4436-B6B5-9D788F853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080"/>
              <a:ext cx="18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Simpler data access</a:t>
              </a:r>
            </a:p>
          </p:txBody>
        </p:sp>
        <p:sp>
          <p:nvSpPr>
            <p:cNvPr id="33806" name="Line 12">
              <a:extLst>
                <a:ext uri="{FF2B5EF4-FFF2-40B4-BE49-F238E27FC236}">
                  <a16:creationId xmlns:a16="http://schemas.microsoft.com/office/drawing/2014/main" id="{F37EBAA2-B776-44AA-AAF2-0D58E0666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592"/>
              <a:ext cx="576" cy="488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77348498-4C74-462B-9C22-13AFC4C3EF30}"/>
              </a:ext>
            </a:extLst>
          </p:cNvPr>
          <p:cNvGrpSpPr>
            <a:grpSpLocks/>
          </p:cNvGrpSpPr>
          <p:nvPr/>
        </p:nvGrpSpPr>
        <p:grpSpPr bwMode="auto">
          <a:xfrm>
            <a:off x="5927726" y="152400"/>
            <a:ext cx="4587875" cy="1143000"/>
            <a:chOff x="2688" y="144"/>
            <a:chExt cx="2890" cy="720"/>
          </a:xfrm>
        </p:grpSpPr>
        <p:sp>
          <p:nvSpPr>
            <p:cNvPr id="43021" name="Text Box 13">
              <a:extLst>
                <a:ext uri="{FF2B5EF4-FFF2-40B4-BE49-F238E27FC236}">
                  <a16:creationId xmlns:a16="http://schemas.microsoft.com/office/drawing/2014/main" id="{4305C42C-41A1-491F-A47C-DB4AD4B6E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44"/>
              <a:ext cx="183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sz="20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ODS </a:t>
              </a:r>
              <a:r>
                <a:rPr lang="en-US" sz="2000"/>
                <a:t>provides option for obtaining </a:t>
              </a:r>
              <a:r>
                <a:rPr lang="en-US" sz="2000" b="1" i="1"/>
                <a:t>current</a:t>
              </a:r>
              <a:r>
                <a:rPr lang="en-US" sz="2000"/>
                <a:t> data</a:t>
              </a:r>
            </a:p>
          </p:txBody>
        </p:sp>
        <p:sp>
          <p:nvSpPr>
            <p:cNvPr id="33804" name="Line 14">
              <a:extLst>
                <a:ext uri="{FF2B5EF4-FFF2-40B4-BE49-F238E27FC236}">
                  <a16:creationId xmlns:a16="http://schemas.microsoft.com/office/drawing/2014/main" id="{BC0CE79B-0B85-4EED-94A4-D8D5AE348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480"/>
              <a:ext cx="1056" cy="384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8BFCE916-FE1F-4C09-9EF1-B10CE4B0D730}"/>
              </a:ext>
            </a:extLst>
          </p:cNvPr>
          <p:cNvGrpSpPr>
            <a:grpSpLocks/>
          </p:cNvGrpSpPr>
          <p:nvPr/>
        </p:nvGrpSpPr>
        <p:grpSpPr bwMode="auto">
          <a:xfrm>
            <a:off x="6419851" y="2743201"/>
            <a:ext cx="2987675" cy="3521075"/>
            <a:chOff x="3072" y="1728"/>
            <a:chExt cx="1882" cy="2218"/>
          </a:xfrm>
        </p:grpSpPr>
        <p:sp>
          <p:nvSpPr>
            <p:cNvPr id="33801" name="Rectangle 18">
              <a:extLst>
                <a:ext uri="{FF2B5EF4-FFF2-40B4-BE49-F238E27FC236}">
                  <a16:creationId xmlns:a16="http://schemas.microsoft.com/office/drawing/2014/main" id="{B078825E-DBA1-447E-B3FF-88E58C2FC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728"/>
              <a:ext cx="768" cy="1248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02" name="Text Box 19">
              <a:extLst>
                <a:ext uri="{FF2B5EF4-FFF2-40B4-BE49-F238E27FC236}">
                  <a16:creationId xmlns:a16="http://schemas.microsoft.com/office/drawing/2014/main" id="{C7449519-7732-4A30-A6D9-FA8A12728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504"/>
              <a:ext cx="173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Dependent</a:t>
              </a: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 data marts loaded from EDW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E02AB65-97E3-40C4-85F6-640C3828C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/>
              <a:t>Dependent data mart- </a:t>
            </a:r>
            <a:br>
              <a:rPr lang="en-US" sz="3600"/>
            </a:br>
            <a:r>
              <a:rPr lang="en-US" sz="3600"/>
              <a:t>Operational data store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937F258-CEDE-430E-AA6D-DBF39ABAF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Dependent data mart</a:t>
            </a:r>
            <a:r>
              <a:rPr lang="en-US" altLang="en-US"/>
              <a:t>: A data mart filled exclusively from the enterprise data warehouse and its reconciled data.</a:t>
            </a:r>
          </a:p>
          <a:p>
            <a:pPr eaLnBrk="1" hangingPunct="1"/>
            <a:r>
              <a:rPr lang="en-US" altLang="en-US" b="1"/>
              <a:t>Operational data store</a:t>
            </a:r>
            <a:r>
              <a:rPr lang="en-US" altLang="en-US"/>
              <a:t> (</a:t>
            </a:r>
            <a:r>
              <a:rPr lang="en-US" altLang="en-US" b="1"/>
              <a:t>ODS</a:t>
            </a:r>
            <a:r>
              <a:rPr lang="en-US" altLang="en-US"/>
              <a:t>): An integrated, subject-oriented, updatable, current-valued, enterprise-wise, detailed database designed to serve operational users as they do decision support processing.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7022F2E6-828D-4690-841C-D05CB879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35BD9D-AB3A-4E3B-97A6-01660CA6DE59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9D530990-1BED-4875-AE75-536AE62D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63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6185BA-40C3-4413-9FA9-D3C70ED362FD}" type="slidenum">
              <a:rPr lang="en-US" altLang="en-GB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GB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B2F61E7-C5B0-4CC3-BC05-CA48C1173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76200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44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4400">
                <a:latin typeface="Arial" panose="020B0604020202020204" pitchFamily="34" charset="0"/>
              </a:rPr>
              <a:t>Three-layer architecture </a:t>
            </a:r>
            <a:r>
              <a:rPr lang="en-US" altLang="en-GB" sz="4400">
                <a:latin typeface="Times New Roman" panose="02020603050405020304" pitchFamily="18" charset="0"/>
              </a:rPr>
              <a:t>The Complete Decision Support System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BBB2FD5D-EEE0-43D0-97C7-B2EC0D6ED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185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600" u="sng">
                <a:latin typeface="Times New Roman" panose="02020603050405020304" pitchFamily="18" charset="0"/>
              </a:rPr>
              <a:t>Information Sources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5A62EFDE-7B9A-40BF-8FCD-0F1E795E4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1828800"/>
            <a:ext cx="15859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600" u="sng">
                <a:latin typeface="Times New Roman" panose="02020603050405020304" pitchFamily="18" charset="0"/>
              </a:rPr>
              <a:t>Data Warehouse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600" u="sng">
                <a:latin typeface="Times New Roman" panose="02020603050405020304" pitchFamily="18" charset="0"/>
              </a:rPr>
              <a:t>Server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(Tier 1)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894" name="Text Box 5">
            <a:extLst>
              <a:ext uri="{FF2B5EF4-FFF2-40B4-BE49-F238E27FC236}">
                <a16:creationId xmlns:a16="http://schemas.microsoft.com/office/drawing/2014/main" id="{E614F9CB-4D45-4100-9120-56B721402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1828801"/>
            <a:ext cx="13747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600" u="sng">
                <a:latin typeface="Times New Roman" panose="02020603050405020304" pitchFamily="18" charset="0"/>
              </a:rPr>
              <a:t>OLAP Servers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(Tier 2)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895" name="Text Box 6">
            <a:extLst>
              <a:ext uri="{FF2B5EF4-FFF2-40B4-BE49-F238E27FC236}">
                <a16:creationId xmlns:a16="http://schemas.microsoft.com/office/drawing/2014/main" id="{3187A55E-D7D1-454B-80FE-DA255C5B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1828801"/>
            <a:ext cx="812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600" u="sng">
                <a:latin typeface="Times New Roman" panose="02020603050405020304" pitchFamily="18" charset="0"/>
              </a:rPr>
              <a:t>Clients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(Tier 3)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896" name="Oval 7">
            <a:extLst>
              <a:ext uri="{FF2B5EF4-FFF2-40B4-BE49-F238E27FC236}">
                <a16:creationId xmlns:a16="http://schemas.microsoft.com/office/drawing/2014/main" id="{254DC63D-0330-4D4E-973C-9B275AB5B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429000"/>
            <a:ext cx="1143000" cy="22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897" name="Oval 8">
            <a:extLst>
              <a:ext uri="{FF2B5EF4-FFF2-40B4-BE49-F238E27FC236}">
                <a16:creationId xmlns:a16="http://schemas.microsoft.com/office/drawing/2014/main" id="{F55C61A3-8E3A-472D-AC7A-8F9F3F614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81400"/>
            <a:ext cx="11430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37898" name="Group 9">
            <a:extLst>
              <a:ext uri="{FF2B5EF4-FFF2-40B4-BE49-F238E27FC236}">
                <a16:creationId xmlns:a16="http://schemas.microsoft.com/office/drawing/2014/main" id="{065D1C14-F8AF-4E41-BFA4-2480C0D20A82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5257801"/>
            <a:ext cx="601663" cy="606425"/>
            <a:chOff x="4467" y="3038"/>
            <a:chExt cx="379" cy="382"/>
          </a:xfrm>
        </p:grpSpPr>
        <p:sp>
          <p:nvSpPr>
            <p:cNvPr id="37996" name="Rectangle 10">
              <a:extLst>
                <a:ext uri="{FF2B5EF4-FFF2-40B4-BE49-F238E27FC236}">
                  <a16:creationId xmlns:a16="http://schemas.microsoft.com/office/drawing/2014/main" id="{FA0E3A50-541C-4635-AECD-356AFADDA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7997" name="Group 11">
              <a:extLst>
                <a:ext uri="{FF2B5EF4-FFF2-40B4-BE49-F238E27FC236}">
                  <a16:creationId xmlns:a16="http://schemas.microsoft.com/office/drawing/2014/main" id="{7B7E228D-3AB5-4241-89AC-AEC0D65DD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37998" name="Line 12">
                <a:extLst>
                  <a:ext uri="{FF2B5EF4-FFF2-40B4-BE49-F238E27FC236}">
                    <a16:creationId xmlns:a16="http://schemas.microsoft.com/office/drawing/2014/main" id="{05E0367B-DAC6-4128-A41A-DCDE2ED63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99" name="Line 13">
                <a:extLst>
                  <a:ext uri="{FF2B5EF4-FFF2-40B4-BE49-F238E27FC236}">
                    <a16:creationId xmlns:a16="http://schemas.microsoft.com/office/drawing/2014/main" id="{8A9136F2-1178-451F-91D5-FEB0780AE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8000" name="Oval 14">
                <a:extLst>
                  <a:ext uri="{FF2B5EF4-FFF2-40B4-BE49-F238E27FC236}">
                    <a16:creationId xmlns:a16="http://schemas.microsoft.com/office/drawing/2014/main" id="{42B5B5C2-0011-40CB-B47E-970D6156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001" name="Oval 15">
                <a:extLst>
                  <a:ext uri="{FF2B5EF4-FFF2-40B4-BE49-F238E27FC236}">
                    <a16:creationId xmlns:a16="http://schemas.microsoft.com/office/drawing/2014/main" id="{218E130C-94B8-46A5-B977-2C622B6A0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899" name="Group 16">
            <a:extLst>
              <a:ext uri="{FF2B5EF4-FFF2-40B4-BE49-F238E27FC236}">
                <a16:creationId xmlns:a16="http://schemas.microsoft.com/office/drawing/2014/main" id="{102DDE1F-C2D4-43F8-A1C8-07851A6CCDC3}"/>
              </a:ext>
            </a:extLst>
          </p:cNvPr>
          <p:cNvGrpSpPr>
            <a:grpSpLocks/>
          </p:cNvGrpSpPr>
          <p:nvPr/>
        </p:nvGrpSpPr>
        <p:grpSpPr bwMode="auto">
          <a:xfrm>
            <a:off x="1905001" y="5410201"/>
            <a:ext cx="601663" cy="606425"/>
            <a:chOff x="4467" y="3038"/>
            <a:chExt cx="379" cy="382"/>
          </a:xfrm>
        </p:grpSpPr>
        <p:sp>
          <p:nvSpPr>
            <p:cNvPr id="37990" name="Rectangle 17">
              <a:extLst>
                <a:ext uri="{FF2B5EF4-FFF2-40B4-BE49-F238E27FC236}">
                  <a16:creationId xmlns:a16="http://schemas.microsoft.com/office/drawing/2014/main" id="{58BD5705-5BE5-4225-9D11-C4A2FBE11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7991" name="Group 18">
              <a:extLst>
                <a:ext uri="{FF2B5EF4-FFF2-40B4-BE49-F238E27FC236}">
                  <a16:creationId xmlns:a16="http://schemas.microsoft.com/office/drawing/2014/main" id="{07DD307B-BD10-4802-8F4B-B0A515118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37992" name="Line 19">
                <a:extLst>
                  <a:ext uri="{FF2B5EF4-FFF2-40B4-BE49-F238E27FC236}">
                    <a16:creationId xmlns:a16="http://schemas.microsoft.com/office/drawing/2014/main" id="{D19A9489-29C2-4EC1-ADBA-8B466EE9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93" name="Line 20">
                <a:extLst>
                  <a:ext uri="{FF2B5EF4-FFF2-40B4-BE49-F238E27FC236}">
                    <a16:creationId xmlns:a16="http://schemas.microsoft.com/office/drawing/2014/main" id="{DA8F3673-3875-4DBD-B32E-EFABA2121C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94" name="Oval 21">
                <a:extLst>
                  <a:ext uri="{FF2B5EF4-FFF2-40B4-BE49-F238E27FC236}">
                    <a16:creationId xmlns:a16="http://schemas.microsoft.com/office/drawing/2014/main" id="{6BE4EADF-A2D8-4C40-981A-4D889A33B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95" name="Oval 22">
                <a:extLst>
                  <a:ext uri="{FF2B5EF4-FFF2-40B4-BE49-F238E27FC236}">
                    <a16:creationId xmlns:a16="http://schemas.microsoft.com/office/drawing/2014/main" id="{669F7048-BB62-47BD-9089-FAC8CE09F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900" name="Group 23">
            <a:extLst>
              <a:ext uri="{FF2B5EF4-FFF2-40B4-BE49-F238E27FC236}">
                <a16:creationId xmlns:a16="http://schemas.microsoft.com/office/drawing/2014/main" id="{8880CF1F-3984-4AD6-AB6D-6CD20ED4DDFF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5562601"/>
            <a:ext cx="601663" cy="606425"/>
            <a:chOff x="4467" y="3038"/>
            <a:chExt cx="379" cy="382"/>
          </a:xfrm>
        </p:grpSpPr>
        <p:sp>
          <p:nvSpPr>
            <p:cNvPr id="37984" name="Rectangle 24">
              <a:extLst>
                <a:ext uri="{FF2B5EF4-FFF2-40B4-BE49-F238E27FC236}">
                  <a16:creationId xmlns:a16="http://schemas.microsoft.com/office/drawing/2014/main" id="{627B5C91-592E-49A0-BCD3-21C6489FE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7985" name="Group 25">
              <a:extLst>
                <a:ext uri="{FF2B5EF4-FFF2-40B4-BE49-F238E27FC236}">
                  <a16:creationId xmlns:a16="http://schemas.microsoft.com/office/drawing/2014/main" id="{059A1870-B0EF-4087-A693-0BEF17DC3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37986" name="Line 26">
                <a:extLst>
                  <a:ext uri="{FF2B5EF4-FFF2-40B4-BE49-F238E27FC236}">
                    <a16:creationId xmlns:a16="http://schemas.microsoft.com/office/drawing/2014/main" id="{4930D656-5675-4841-BF55-478A32EF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87" name="Line 27">
                <a:extLst>
                  <a:ext uri="{FF2B5EF4-FFF2-40B4-BE49-F238E27FC236}">
                    <a16:creationId xmlns:a16="http://schemas.microsoft.com/office/drawing/2014/main" id="{B8AB8B64-ADB5-4AF1-9CDD-8C5F3D735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88" name="Oval 28">
                <a:extLst>
                  <a:ext uri="{FF2B5EF4-FFF2-40B4-BE49-F238E27FC236}">
                    <a16:creationId xmlns:a16="http://schemas.microsoft.com/office/drawing/2014/main" id="{4A36D5DF-9CCB-461B-9F8B-A43E14F7A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89" name="Oval 29">
                <a:extLst>
                  <a:ext uri="{FF2B5EF4-FFF2-40B4-BE49-F238E27FC236}">
                    <a16:creationId xmlns:a16="http://schemas.microsoft.com/office/drawing/2014/main" id="{9026672A-EAF5-4395-8713-8EDC02A52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7901" name="Text Box 30">
            <a:extLst>
              <a:ext uri="{FF2B5EF4-FFF2-40B4-BE49-F238E27FC236}">
                <a16:creationId xmlns:a16="http://schemas.microsoft.com/office/drawing/2014/main" id="{6D44F85A-FE5B-43CF-A6CE-241A808D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518" y="4887913"/>
            <a:ext cx="10326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Operational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DB’s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02" name="Text Box 31">
            <a:extLst>
              <a:ext uri="{FF2B5EF4-FFF2-40B4-BE49-F238E27FC236}">
                <a16:creationId xmlns:a16="http://schemas.microsoft.com/office/drawing/2014/main" id="{ED628DD8-EA97-4388-8422-D1CD8E524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7600" y="2819400"/>
            <a:ext cx="1271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Semistructured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Sources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03" name="Oval 32">
            <a:extLst>
              <a:ext uri="{FF2B5EF4-FFF2-40B4-BE49-F238E27FC236}">
                <a16:creationId xmlns:a16="http://schemas.microsoft.com/office/drawing/2014/main" id="{C433A1FF-80E2-4982-80AC-C206FCF7A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1143000" cy="228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4" name="AutoShape 33">
            <a:extLst>
              <a:ext uri="{FF2B5EF4-FFF2-40B4-BE49-F238E27FC236}">
                <a16:creationId xmlns:a16="http://schemas.microsoft.com/office/drawing/2014/main" id="{8E679B97-92A8-4A6C-9C1E-EF1D27FA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400"/>
            <a:ext cx="1371600" cy="2286000"/>
          </a:xfrm>
          <a:prstGeom prst="rightArrow">
            <a:avLst>
              <a:gd name="adj1" fmla="val 47620"/>
              <a:gd name="adj2" fmla="val 430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05" name="Text Box 34">
            <a:extLst>
              <a:ext uri="{FF2B5EF4-FFF2-40B4-BE49-F238E27FC236}">
                <a16:creationId xmlns:a16="http://schemas.microsoft.com/office/drawing/2014/main" id="{150EE3E8-98A9-440F-9AE9-B99F62CDF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3733801"/>
            <a:ext cx="89479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 i="1">
                <a:latin typeface="Times New Roman" panose="02020603050405020304" pitchFamily="18" charset="0"/>
              </a:rPr>
              <a:t>extract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 i="1">
                <a:latin typeface="Times New Roman" panose="02020603050405020304" pitchFamily="18" charset="0"/>
              </a:rPr>
              <a:t>transform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 i="1">
                <a:latin typeface="Times New Roman" panose="02020603050405020304" pitchFamily="18" charset="0"/>
              </a:rPr>
              <a:t>load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 i="1">
                <a:latin typeface="Times New Roman" panose="02020603050405020304" pitchFamily="18" charset="0"/>
              </a:rPr>
              <a:t>refresh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 i="1">
                <a:latin typeface="Times New Roman" panose="02020603050405020304" pitchFamily="18" charset="0"/>
              </a:rPr>
              <a:t>etc.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grpSp>
        <p:nvGrpSpPr>
          <p:cNvPr id="37906" name="Group 35">
            <a:extLst>
              <a:ext uri="{FF2B5EF4-FFF2-40B4-BE49-F238E27FC236}">
                <a16:creationId xmlns:a16="http://schemas.microsoft.com/office/drawing/2014/main" id="{87D498DC-1930-43D2-BF77-7B591E9E0DF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3657600"/>
            <a:ext cx="1066800" cy="1219200"/>
            <a:chOff x="4467" y="3038"/>
            <a:chExt cx="379" cy="382"/>
          </a:xfrm>
        </p:grpSpPr>
        <p:sp>
          <p:nvSpPr>
            <p:cNvPr id="37978" name="Rectangle 36">
              <a:extLst>
                <a:ext uri="{FF2B5EF4-FFF2-40B4-BE49-F238E27FC236}">
                  <a16:creationId xmlns:a16="http://schemas.microsoft.com/office/drawing/2014/main" id="{92E0AE50-9BA1-4B69-BFC4-1A1E6E8F0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7979" name="Group 37">
              <a:extLst>
                <a:ext uri="{FF2B5EF4-FFF2-40B4-BE49-F238E27FC236}">
                  <a16:creationId xmlns:a16="http://schemas.microsoft.com/office/drawing/2014/main" id="{B138787E-5F32-432D-9FEC-A19655D23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37980" name="Line 38">
                <a:extLst>
                  <a:ext uri="{FF2B5EF4-FFF2-40B4-BE49-F238E27FC236}">
                    <a16:creationId xmlns:a16="http://schemas.microsoft.com/office/drawing/2014/main" id="{4A8661BC-BD84-493D-B10B-80F376CDEE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81" name="Line 39">
                <a:extLst>
                  <a:ext uri="{FF2B5EF4-FFF2-40B4-BE49-F238E27FC236}">
                    <a16:creationId xmlns:a16="http://schemas.microsoft.com/office/drawing/2014/main" id="{8578D64B-F31D-43F2-8F0F-9E8FE4E3A5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82" name="Oval 40">
                <a:extLst>
                  <a:ext uri="{FF2B5EF4-FFF2-40B4-BE49-F238E27FC236}">
                    <a16:creationId xmlns:a16="http://schemas.microsoft.com/office/drawing/2014/main" id="{62972E87-C332-4CEF-8566-CE15C263C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83" name="Oval 41">
                <a:extLst>
                  <a:ext uri="{FF2B5EF4-FFF2-40B4-BE49-F238E27FC236}">
                    <a16:creationId xmlns:a16="http://schemas.microsoft.com/office/drawing/2014/main" id="{7B91361F-AEDB-48CE-AD4D-6404D1FC2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907" name="Group 42">
            <a:extLst>
              <a:ext uri="{FF2B5EF4-FFF2-40B4-BE49-F238E27FC236}">
                <a16:creationId xmlns:a16="http://schemas.microsoft.com/office/drawing/2014/main" id="{5BADDD10-9381-4F91-86EE-73B26CBDE8FA}"/>
              </a:ext>
            </a:extLst>
          </p:cNvPr>
          <p:cNvGrpSpPr>
            <a:grpSpLocks/>
          </p:cNvGrpSpPr>
          <p:nvPr/>
        </p:nvGrpSpPr>
        <p:grpSpPr bwMode="auto">
          <a:xfrm>
            <a:off x="4343401" y="5257801"/>
            <a:ext cx="601663" cy="454025"/>
            <a:chOff x="4467" y="3038"/>
            <a:chExt cx="379" cy="382"/>
          </a:xfrm>
        </p:grpSpPr>
        <p:sp>
          <p:nvSpPr>
            <p:cNvPr id="37972" name="Rectangle 43">
              <a:extLst>
                <a:ext uri="{FF2B5EF4-FFF2-40B4-BE49-F238E27FC236}">
                  <a16:creationId xmlns:a16="http://schemas.microsoft.com/office/drawing/2014/main" id="{5E88CF92-52AE-4E07-82A3-7F828C291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666666"/>
                </a:gs>
                <a:gs pos="50000">
                  <a:srgbClr val="DDDDDD"/>
                </a:gs>
                <a:gs pos="100000">
                  <a:srgbClr val="666666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7973" name="Group 44">
              <a:extLst>
                <a:ext uri="{FF2B5EF4-FFF2-40B4-BE49-F238E27FC236}">
                  <a16:creationId xmlns:a16="http://schemas.microsoft.com/office/drawing/2014/main" id="{52F916F3-923B-437E-9404-2D33C4408A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37974" name="Line 45">
                <a:extLst>
                  <a:ext uri="{FF2B5EF4-FFF2-40B4-BE49-F238E27FC236}">
                    <a16:creationId xmlns:a16="http://schemas.microsoft.com/office/drawing/2014/main" id="{167C83AD-C8F3-458D-84D1-1A3B9244FA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75" name="Line 46">
                <a:extLst>
                  <a:ext uri="{FF2B5EF4-FFF2-40B4-BE49-F238E27FC236}">
                    <a16:creationId xmlns:a16="http://schemas.microsoft.com/office/drawing/2014/main" id="{71011559-EF24-40AD-9F58-5B1209DE3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76" name="Oval 47">
                <a:extLst>
                  <a:ext uri="{FF2B5EF4-FFF2-40B4-BE49-F238E27FC236}">
                    <a16:creationId xmlns:a16="http://schemas.microsoft.com/office/drawing/2014/main" id="{54ED0412-3735-45D5-BFFD-8A05CA3B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7" name="Oval 48">
                <a:extLst>
                  <a:ext uri="{FF2B5EF4-FFF2-40B4-BE49-F238E27FC236}">
                    <a16:creationId xmlns:a16="http://schemas.microsoft.com/office/drawing/2014/main" id="{ED95C957-61C8-4799-B6E5-757109B20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666666"/>
                  </a:gs>
                  <a:gs pos="50000">
                    <a:srgbClr val="DDDDDD"/>
                  </a:gs>
                  <a:gs pos="100000">
                    <a:srgbClr val="666666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908" name="Group 49">
            <a:extLst>
              <a:ext uri="{FF2B5EF4-FFF2-40B4-BE49-F238E27FC236}">
                <a16:creationId xmlns:a16="http://schemas.microsoft.com/office/drawing/2014/main" id="{FDCDB901-A005-406A-92EF-5C20CF80AB89}"/>
              </a:ext>
            </a:extLst>
          </p:cNvPr>
          <p:cNvGrpSpPr>
            <a:grpSpLocks/>
          </p:cNvGrpSpPr>
          <p:nvPr/>
        </p:nvGrpSpPr>
        <p:grpSpPr bwMode="auto">
          <a:xfrm>
            <a:off x="5029201" y="5410201"/>
            <a:ext cx="601663" cy="454025"/>
            <a:chOff x="4467" y="3038"/>
            <a:chExt cx="379" cy="382"/>
          </a:xfrm>
        </p:grpSpPr>
        <p:sp>
          <p:nvSpPr>
            <p:cNvPr id="37966" name="Rectangle 50">
              <a:extLst>
                <a:ext uri="{FF2B5EF4-FFF2-40B4-BE49-F238E27FC236}">
                  <a16:creationId xmlns:a16="http://schemas.microsoft.com/office/drawing/2014/main" id="{4E5E957B-4F94-4BA1-B2D3-0775BCAF5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7C7C7C"/>
                </a:gs>
                <a:gs pos="50000">
                  <a:srgbClr val="DDDDDD"/>
                </a:gs>
                <a:gs pos="100000">
                  <a:srgbClr val="7C7C7C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7967" name="Group 51">
              <a:extLst>
                <a:ext uri="{FF2B5EF4-FFF2-40B4-BE49-F238E27FC236}">
                  <a16:creationId xmlns:a16="http://schemas.microsoft.com/office/drawing/2014/main" id="{A33C06B7-71A4-4B6D-AB32-9336B55FB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37968" name="Line 52">
                <a:extLst>
                  <a:ext uri="{FF2B5EF4-FFF2-40B4-BE49-F238E27FC236}">
                    <a16:creationId xmlns:a16="http://schemas.microsoft.com/office/drawing/2014/main" id="{BCEFA29B-C390-48E5-97DA-7B69B72F9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69" name="Line 53">
                <a:extLst>
                  <a:ext uri="{FF2B5EF4-FFF2-40B4-BE49-F238E27FC236}">
                    <a16:creationId xmlns:a16="http://schemas.microsoft.com/office/drawing/2014/main" id="{D59B038D-D52B-4FA8-9896-1989F3DB4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70" name="Oval 54">
                <a:extLst>
                  <a:ext uri="{FF2B5EF4-FFF2-40B4-BE49-F238E27FC236}">
                    <a16:creationId xmlns:a16="http://schemas.microsoft.com/office/drawing/2014/main" id="{4D9115B9-2BB9-46B2-AEE3-E03A6FD125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7C7C7C"/>
                  </a:gs>
                  <a:gs pos="50000">
                    <a:srgbClr val="DDDDDD"/>
                  </a:gs>
                  <a:gs pos="100000">
                    <a:srgbClr val="7C7C7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71" name="Oval 55">
                <a:extLst>
                  <a:ext uri="{FF2B5EF4-FFF2-40B4-BE49-F238E27FC236}">
                    <a16:creationId xmlns:a16="http://schemas.microsoft.com/office/drawing/2014/main" id="{0CC869FD-F7AA-4F53-A247-D0F1BA560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7C7C7C"/>
                  </a:gs>
                  <a:gs pos="50000">
                    <a:srgbClr val="DDDDDD"/>
                  </a:gs>
                  <a:gs pos="100000">
                    <a:srgbClr val="7C7C7C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909" name="Group 56">
            <a:extLst>
              <a:ext uri="{FF2B5EF4-FFF2-40B4-BE49-F238E27FC236}">
                <a16:creationId xmlns:a16="http://schemas.microsoft.com/office/drawing/2014/main" id="{7A0E3C84-68F5-455D-A2D4-A33C401E40F7}"/>
              </a:ext>
            </a:extLst>
          </p:cNvPr>
          <p:cNvGrpSpPr>
            <a:grpSpLocks/>
          </p:cNvGrpSpPr>
          <p:nvPr/>
        </p:nvGrpSpPr>
        <p:grpSpPr bwMode="auto">
          <a:xfrm>
            <a:off x="5791201" y="5257801"/>
            <a:ext cx="601663" cy="454025"/>
            <a:chOff x="4467" y="3038"/>
            <a:chExt cx="379" cy="382"/>
          </a:xfrm>
        </p:grpSpPr>
        <p:sp>
          <p:nvSpPr>
            <p:cNvPr id="37960" name="Rectangle 57">
              <a:extLst>
                <a:ext uri="{FF2B5EF4-FFF2-40B4-BE49-F238E27FC236}">
                  <a16:creationId xmlns:a16="http://schemas.microsoft.com/office/drawing/2014/main" id="{831FB11E-39CA-4192-BC0A-C92B365E9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094"/>
              <a:ext cx="376" cy="274"/>
            </a:xfrm>
            <a:prstGeom prst="rect">
              <a:avLst/>
            </a:prstGeom>
            <a:gradFill rotWithShape="0">
              <a:gsLst>
                <a:gs pos="0">
                  <a:srgbClr val="838383"/>
                </a:gs>
                <a:gs pos="50000">
                  <a:srgbClr val="EAEAEA"/>
                </a:gs>
                <a:gs pos="100000">
                  <a:srgbClr val="838383"/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7961" name="Group 58">
              <a:extLst>
                <a:ext uri="{FF2B5EF4-FFF2-40B4-BE49-F238E27FC236}">
                  <a16:creationId xmlns:a16="http://schemas.microsoft.com/office/drawing/2014/main" id="{42FE24E6-C3FE-4B8C-B509-85B459B9DD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3038"/>
              <a:ext cx="378" cy="382"/>
              <a:chOff x="4468" y="3038"/>
              <a:chExt cx="378" cy="382"/>
            </a:xfrm>
          </p:grpSpPr>
          <p:sp>
            <p:nvSpPr>
              <p:cNvPr id="37962" name="Line 59">
                <a:extLst>
                  <a:ext uri="{FF2B5EF4-FFF2-40B4-BE49-F238E27FC236}">
                    <a16:creationId xmlns:a16="http://schemas.microsoft.com/office/drawing/2014/main" id="{505A69A3-C2E4-47CE-A7E7-E7D709D6CF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3087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63" name="Line 60">
                <a:extLst>
                  <a:ext uri="{FF2B5EF4-FFF2-40B4-BE49-F238E27FC236}">
                    <a16:creationId xmlns:a16="http://schemas.microsoft.com/office/drawing/2014/main" id="{C2657A2E-2A46-481B-9C27-8D8776EE7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6" y="3089"/>
                <a:ext cx="0" cy="2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37964" name="Oval 61">
                <a:extLst>
                  <a:ext uri="{FF2B5EF4-FFF2-40B4-BE49-F238E27FC236}">
                    <a16:creationId xmlns:a16="http://schemas.microsoft.com/office/drawing/2014/main" id="{FC65416E-CDA0-4F5E-881A-08ED505F4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038"/>
                <a:ext cx="376" cy="90"/>
              </a:xfrm>
              <a:prstGeom prst="ellipse">
                <a:avLst/>
              </a:prstGeom>
              <a:gradFill rotWithShape="0">
                <a:gsLst>
                  <a:gs pos="0">
                    <a:srgbClr val="838383"/>
                  </a:gs>
                  <a:gs pos="50000">
                    <a:srgbClr val="EAEAEA"/>
                  </a:gs>
                  <a:gs pos="100000">
                    <a:srgbClr val="83838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65" name="Oval 62">
                <a:extLst>
                  <a:ext uri="{FF2B5EF4-FFF2-40B4-BE49-F238E27FC236}">
                    <a16:creationId xmlns:a16="http://schemas.microsoft.com/office/drawing/2014/main" id="{D128D0A0-65E3-4558-985A-05695E3B3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3331"/>
                <a:ext cx="376" cy="89"/>
              </a:xfrm>
              <a:prstGeom prst="ellipse">
                <a:avLst/>
              </a:prstGeom>
              <a:gradFill rotWithShape="0">
                <a:gsLst>
                  <a:gs pos="0">
                    <a:srgbClr val="838383"/>
                  </a:gs>
                  <a:gs pos="50000">
                    <a:srgbClr val="EAEAEA"/>
                  </a:gs>
                  <a:gs pos="100000">
                    <a:srgbClr val="83838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7910" name="AutoShape 63">
            <a:extLst>
              <a:ext uri="{FF2B5EF4-FFF2-40B4-BE49-F238E27FC236}">
                <a16:creationId xmlns:a16="http://schemas.microsoft.com/office/drawing/2014/main" id="{009348E4-A136-4208-9A0B-1127C30EC7FD}"/>
              </a:ext>
            </a:extLst>
          </p:cNvPr>
          <p:cNvSpPr>
            <a:spLocks noChangeArrowheads="1"/>
          </p:cNvSpPr>
          <p:nvPr/>
        </p:nvSpPr>
        <p:spPr bwMode="auto">
          <a:xfrm rot="2815000">
            <a:off x="4724400" y="4876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1" name="AutoShape 64">
            <a:extLst>
              <a:ext uri="{FF2B5EF4-FFF2-40B4-BE49-F238E27FC236}">
                <a16:creationId xmlns:a16="http://schemas.microsoft.com/office/drawing/2014/main" id="{4AF31820-5EAE-47D7-A7ED-A4F05D703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9530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2" name="AutoShape 65">
            <a:extLst>
              <a:ext uri="{FF2B5EF4-FFF2-40B4-BE49-F238E27FC236}">
                <a16:creationId xmlns:a16="http://schemas.microsoft.com/office/drawing/2014/main" id="{89558B56-ED90-4D1E-A62A-3B57D34C7DEF}"/>
              </a:ext>
            </a:extLst>
          </p:cNvPr>
          <p:cNvSpPr>
            <a:spLocks noChangeArrowheads="1"/>
          </p:cNvSpPr>
          <p:nvPr/>
        </p:nvSpPr>
        <p:spPr bwMode="auto">
          <a:xfrm rot="18578691">
            <a:off x="5638800" y="4876800"/>
            <a:ext cx="304800" cy="381000"/>
          </a:xfrm>
          <a:prstGeom prst="downArrow">
            <a:avLst>
              <a:gd name="adj1" fmla="val 50000"/>
              <a:gd name="adj2" fmla="val 3125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3" name="Text Box 66">
            <a:extLst>
              <a:ext uri="{FF2B5EF4-FFF2-40B4-BE49-F238E27FC236}">
                <a16:creationId xmlns:a16="http://schemas.microsoft.com/office/drawing/2014/main" id="{31D6E22D-4328-4A9F-B070-AB8F362AF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6" y="6096000"/>
            <a:ext cx="9810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Data Marts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14" name="Text Box 67">
            <a:extLst>
              <a:ext uri="{FF2B5EF4-FFF2-40B4-BE49-F238E27FC236}">
                <a16:creationId xmlns:a16="http://schemas.microsoft.com/office/drawing/2014/main" id="{326FC7F0-FF17-469E-8F31-CA0543993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809" y="3124200"/>
            <a:ext cx="9798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Data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Warehouse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15" name="AutoShape 68">
            <a:extLst>
              <a:ext uri="{FF2B5EF4-FFF2-40B4-BE49-F238E27FC236}">
                <a16:creationId xmlns:a16="http://schemas.microsoft.com/office/drawing/2014/main" id="{46F48E2F-174B-4196-ADE1-A0D8022D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76800"/>
            <a:ext cx="914400" cy="9144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6" name="AutoShape 69">
            <a:extLst>
              <a:ext uri="{FF2B5EF4-FFF2-40B4-BE49-F238E27FC236}">
                <a16:creationId xmlns:a16="http://schemas.microsoft.com/office/drawing/2014/main" id="{0256C607-8E47-4DE3-9664-3D114D226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895600"/>
            <a:ext cx="914400" cy="914400"/>
          </a:xfrm>
          <a:prstGeom prst="cube">
            <a:avLst>
              <a:gd name="adj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17" name="Text Box 70">
            <a:extLst>
              <a:ext uri="{FF2B5EF4-FFF2-40B4-BE49-F238E27FC236}">
                <a16:creationId xmlns:a16="http://schemas.microsoft.com/office/drawing/2014/main" id="{1B1C882F-C55B-4A81-9303-7609D1BB1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64" y="2590800"/>
            <a:ext cx="1152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e.g., MOLAP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18" name="Text Box 71">
            <a:extLst>
              <a:ext uri="{FF2B5EF4-FFF2-40B4-BE49-F238E27FC236}">
                <a16:creationId xmlns:a16="http://schemas.microsoft.com/office/drawing/2014/main" id="{3C6DC259-E05E-42B0-A48A-05A339BF8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764" y="4572000"/>
            <a:ext cx="11128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e.g., ROLAP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19" name="Oval 72">
            <a:extLst>
              <a:ext uri="{FF2B5EF4-FFF2-40B4-BE49-F238E27FC236}">
                <a16:creationId xmlns:a16="http://schemas.microsoft.com/office/drawing/2014/main" id="{23611D58-91D1-463B-8468-5C4BBD68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2514600"/>
            <a:ext cx="1676400" cy="4038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0" name="AutoShape 73">
            <a:extLst>
              <a:ext uri="{FF2B5EF4-FFF2-40B4-BE49-F238E27FC236}">
                <a16:creationId xmlns:a16="http://schemas.microsoft.com/office/drawing/2014/main" id="{5728E858-47BA-403C-93AE-44839D043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886200"/>
            <a:ext cx="2057400" cy="838200"/>
          </a:xfrm>
          <a:prstGeom prst="rightArrow">
            <a:avLst>
              <a:gd name="adj1" fmla="val 50000"/>
              <a:gd name="adj2" fmla="val 6136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1" name="Text Box 74">
            <a:extLst>
              <a:ext uri="{FF2B5EF4-FFF2-40B4-BE49-F238E27FC236}">
                <a16:creationId xmlns:a16="http://schemas.microsoft.com/office/drawing/2014/main" id="{8012FBA1-8FE2-4C4D-8F95-209A63C07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4114800"/>
            <a:ext cx="6143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600" i="1">
                <a:latin typeface="Times New Roman" panose="02020603050405020304" pitchFamily="18" charset="0"/>
              </a:rPr>
              <a:t>serve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22" name="Rectangle 75">
            <a:extLst>
              <a:ext uri="{FF2B5EF4-FFF2-40B4-BE49-F238E27FC236}">
                <a16:creationId xmlns:a16="http://schemas.microsoft.com/office/drawing/2014/main" id="{6C6457F8-A1BC-4897-9511-37CBEBF99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3048000"/>
            <a:ext cx="7620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23" name="Line 76">
            <a:extLst>
              <a:ext uri="{FF2B5EF4-FFF2-40B4-BE49-F238E27FC236}">
                <a16:creationId xmlns:a16="http://schemas.microsoft.com/office/drawing/2014/main" id="{D460CFDB-29FD-4CAB-8174-A19C5374E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1242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4" name="Line 77">
            <a:extLst>
              <a:ext uri="{FF2B5EF4-FFF2-40B4-BE49-F238E27FC236}">
                <a16:creationId xmlns:a16="http://schemas.microsoft.com/office/drawing/2014/main" id="{86B00F9A-225C-4BCF-AD88-A29A3E284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5" name="Line 78">
            <a:extLst>
              <a:ext uri="{FF2B5EF4-FFF2-40B4-BE49-F238E27FC236}">
                <a16:creationId xmlns:a16="http://schemas.microsoft.com/office/drawing/2014/main" id="{F546F527-EB53-4B55-A73E-D1547A3AE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6" name="Line 79">
            <a:extLst>
              <a:ext uri="{FF2B5EF4-FFF2-40B4-BE49-F238E27FC236}">
                <a16:creationId xmlns:a16="http://schemas.microsoft.com/office/drawing/2014/main" id="{68904117-7132-45E0-A08B-2F6DEC6D9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7" name="Line 80">
            <a:extLst>
              <a:ext uri="{FF2B5EF4-FFF2-40B4-BE49-F238E27FC236}">
                <a16:creationId xmlns:a16="http://schemas.microsoft.com/office/drawing/2014/main" id="{429B65A9-6976-4726-896D-BADDD2493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8" name="Line 81">
            <a:extLst>
              <a:ext uri="{FF2B5EF4-FFF2-40B4-BE49-F238E27FC236}">
                <a16:creationId xmlns:a16="http://schemas.microsoft.com/office/drawing/2014/main" id="{A4042CF7-5427-4199-9897-689F003FA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7400" y="3048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29" name="Line 82">
            <a:extLst>
              <a:ext uri="{FF2B5EF4-FFF2-40B4-BE49-F238E27FC236}">
                <a16:creationId xmlns:a16="http://schemas.microsoft.com/office/drawing/2014/main" id="{1F6C637E-69F2-42BD-B9B1-75226BF21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30" name="Line 83">
            <a:extLst>
              <a:ext uri="{FF2B5EF4-FFF2-40B4-BE49-F238E27FC236}">
                <a16:creationId xmlns:a16="http://schemas.microsoft.com/office/drawing/2014/main" id="{9AC91F17-C254-431F-AB3F-E014AC332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31" name="Line 84">
            <a:extLst>
              <a:ext uri="{FF2B5EF4-FFF2-40B4-BE49-F238E27FC236}">
                <a16:creationId xmlns:a16="http://schemas.microsoft.com/office/drawing/2014/main" id="{D726B3C1-11B4-4ADF-B7D9-1939C29B9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32" name="Line 85">
            <a:extLst>
              <a:ext uri="{FF2B5EF4-FFF2-40B4-BE49-F238E27FC236}">
                <a16:creationId xmlns:a16="http://schemas.microsoft.com/office/drawing/2014/main" id="{425158A9-9E95-46A4-AE91-FDDAD80F0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429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33" name="Line 86">
            <a:extLst>
              <a:ext uri="{FF2B5EF4-FFF2-40B4-BE49-F238E27FC236}">
                <a16:creationId xmlns:a16="http://schemas.microsoft.com/office/drawing/2014/main" id="{453448DF-D377-4F7A-9BAE-62AD4473A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34" name="Line 87">
            <a:extLst>
              <a:ext uri="{FF2B5EF4-FFF2-40B4-BE49-F238E27FC236}">
                <a16:creationId xmlns:a16="http://schemas.microsoft.com/office/drawing/2014/main" id="{72F785D2-BA22-4C29-B5D5-799C06E6E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35" name="Line 88">
            <a:extLst>
              <a:ext uri="{FF2B5EF4-FFF2-40B4-BE49-F238E27FC236}">
                <a16:creationId xmlns:a16="http://schemas.microsoft.com/office/drawing/2014/main" id="{4A1310D0-4FE4-45B5-B25B-43D880CC4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657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36" name="Text Box 89">
            <a:extLst>
              <a:ext uri="{FF2B5EF4-FFF2-40B4-BE49-F238E27FC236}">
                <a16:creationId xmlns:a16="http://schemas.microsoft.com/office/drawing/2014/main" id="{732CBE42-F447-4124-944A-C749A771D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4175" y="2743200"/>
            <a:ext cx="8080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Analysis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37" name="Rectangle 90">
            <a:extLst>
              <a:ext uri="{FF2B5EF4-FFF2-40B4-BE49-F238E27FC236}">
                <a16:creationId xmlns:a16="http://schemas.microsoft.com/office/drawing/2014/main" id="{C0B253B8-C0AC-4861-9EF9-0BF7435E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300" y="4114800"/>
            <a:ext cx="838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8" name="Rectangle 91">
            <a:extLst>
              <a:ext uri="{FF2B5EF4-FFF2-40B4-BE49-F238E27FC236}">
                <a16:creationId xmlns:a16="http://schemas.microsoft.com/office/drawing/2014/main" id="{E437751B-7596-4898-BFCB-1A640930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5410200"/>
            <a:ext cx="9144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39" name="Text Box 92">
            <a:extLst>
              <a:ext uri="{FF2B5EF4-FFF2-40B4-BE49-F238E27FC236}">
                <a16:creationId xmlns:a16="http://schemas.microsoft.com/office/drawing/2014/main" id="{DAA9D220-005B-462E-9919-71299FA1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0651" y="3810000"/>
            <a:ext cx="1389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Query/Reporting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40" name="Text Box 93">
            <a:extLst>
              <a:ext uri="{FF2B5EF4-FFF2-40B4-BE49-F238E27FC236}">
                <a16:creationId xmlns:a16="http://schemas.microsoft.com/office/drawing/2014/main" id="{0D951615-58BF-4FD8-A444-1FDE369FA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289" y="5029200"/>
            <a:ext cx="108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Data Mining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41" name="Rectangle 94">
            <a:extLst>
              <a:ext uri="{FF2B5EF4-FFF2-40B4-BE49-F238E27FC236}">
                <a16:creationId xmlns:a16="http://schemas.microsoft.com/office/drawing/2014/main" id="{8097E726-32AE-43F2-9A6F-8C1B51F23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76200" cy="685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2" name="Rectangle 95">
            <a:extLst>
              <a:ext uri="{FF2B5EF4-FFF2-40B4-BE49-F238E27FC236}">
                <a16:creationId xmlns:a16="http://schemas.microsoft.com/office/drawing/2014/main" id="{8D4FC5C1-96C3-4365-9FB0-9502C3B03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4343400"/>
            <a:ext cx="76200" cy="609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3" name="Rectangle 96">
            <a:extLst>
              <a:ext uri="{FF2B5EF4-FFF2-40B4-BE49-F238E27FC236}">
                <a16:creationId xmlns:a16="http://schemas.microsoft.com/office/drawing/2014/main" id="{C457B898-CDB4-4218-AE24-FA1AB52E4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4648200"/>
            <a:ext cx="152400" cy="304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4" name="Rectangle 97">
            <a:extLst>
              <a:ext uri="{FF2B5EF4-FFF2-40B4-BE49-F238E27FC236}">
                <a16:creationId xmlns:a16="http://schemas.microsoft.com/office/drawing/2014/main" id="{58882800-F475-46C7-A303-0798231C7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4419600"/>
            <a:ext cx="76200" cy="5334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7945" name="Line 98">
            <a:extLst>
              <a:ext uri="{FF2B5EF4-FFF2-40B4-BE49-F238E27FC236}">
                <a16:creationId xmlns:a16="http://schemas.microsoft.com/office/drawing/2014/main" id="{93B4D7CA-07DC-46AF-86DF-F51F966D1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5626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46" name="Line 99">
            <a:extLst>
              <a:ext uri="{FF2B5EF4-FFF2-40B4-BE49-F238E27FC236}">
                <a16:creationId xmlns:a16="http://schemas.microsoft.com/office/drawing/2014/main" id="{DB889FA7-FC1E-4055-8513-87E6B0E28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715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47" name="Line 100">
            <a:extLst>
              <a:ext uri="{FF2B5EF4-FFF2-40B4-BE49-F238E27FC236}">
                <a16:creationId xmlns:a16="http://schemas.microsoft.com/office/drawing/2014/main" id="{9D79342F-E03C-4271-B3F8-E6162924F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5715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48" name="Line 101">
            <a:extLst>
              <a:ext uri="{FF2B5EF4-FFF2-40B4-BE49-F238E27FC236}">
                <a16:creationId xmlns:a16="http://schemas.microsoft.com/office/drawing/2014/main" id="{2B7AA7BF-3C6F-47B1-9C63-E44E3138E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79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49" name="Line 102">
            <a:extLst>
              <a:ext uri="{FF2B5EF4-FFF2-40B4-BE49-F238E27FC236}">
                <a16:creationId xmlns:a16="http://schemas.microsoft.com/office/drawing/2014/main" id="{7604EA93-B5A9-4621-B81B-F2283574C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50" name="Line 103">
            <a:extLst>
              <a:ext uri="{FF2B5EF4-FFF2-40B4-BE49-F238E27FC236}">
                <a16:creationId xmlns:a16="http://schemas.microsoft.com/office/drawing/2014/main" id="{D422FAA9-6D3D-473B-8FFF-74CBBBA82A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51" name="Line 104">
            <a:extLst>
              <a:ext uri="{FF2B5EF4-FFF2-40B4-BE49-F238E27FC236}">
                <a16:creationId xmlns:a16="http://schemas.microsoft.com/office/drawing/2014/main" id="{0F5AFEB4-039F-4CDA-B31F-2A7FBC2E6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6019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52" name="Line 105">
            <a:extLst>
              <a:ext uri="{FF2B5EF4-FFF2-40B4-BE49-F238E27FC236}">
                <a16:creationId xmlns:a16="http://schemas.microsoft.com/office/drawing/2014/main" id="{A68DBCF8-5701-4E64-81C2-41B3BE883D6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579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53" name="Line 106">
            <a:extLst>
              <a:ext uri="{FF2B5EF4-FFF2-40B4-BE49-F238E27FC236}">
                <a16:creationId xmlns:a16="http://schemas.microsoft.com/office/drawing/2014/main" id="{E559D0DB-31AF-464E-A2E4-E47510366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586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54" name="Line 107">
            <a:extLst>
              <a:ext uri="{FF2B5EF4-FFF2-40B4-BE49-F238E27FC236}">
                <a16:creationId xmlns:a16="http://schemas.microsoft.com/office/drawing/2014/main" id="{CC93BAFA-B488-4356-9345-47DCA10D3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594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55" name="Line 108">
            <a:extLst>
              <a:ext uri="{FF2B5EF4-FFF2-40B4-BE49-F238E27FC236}">
                <a16:creationId xmlns:a16="http://schemas.microsoft.com/office/drawing/2014/main" id="{33F531FA-551B-436B-819E-EC22B781D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3600" y="6019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56" name="Line 109">
            <a:extLst>
              <a:ext uri="{FF2B5EF4-FFF2-40B4-BE49-F238E27FC236}">
                <a16:creationId xmlns:a16="http://schemas.microsoft.com/office/drawing/2014/main" id="{D30F7D08-FE00-49CD-9A6F-E20ABA7553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72200" y="34290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57" name="Line 110">
            <a:extLst>
              <a:ext uri="{FF2B5EF4-FFF2-40B4-BE49-F238E27FC236}">
                <a16:creationId xmlns:a16="http://schemas.microsoft.com/office/drawing/2014/main" id="{E949CC90-BC5C-45C0-8FBA-C53B2BCA16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5334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958" name="AutoShape 111">
            <a:extLst>
              <a:ext uri="{FF2B5EF4-FFF2-40B4-BE49-F238E27FC236}">
                <a16:creationId xmlns:a16="http://schemas.microsoft.com/office/drawing/2014/main" id="{4ADEA7E7-6F8D-47B3-A31E-FAFA5C24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124200"/>
            <a:ext cx="762000" cy="609600"/>
          </a:xfrm>
          <a:prstGeom prst="rightArrow">
            <a:avLst>
              <a:gd name="adj1" fmla="val 50000"/>
              <a:gd name="adj2" fmla="val 474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 i="1">
                <a:latin typeface="Times New Roman" panose="02020603050405020304" pitchFamily="18" charset="0"/>
              </a:rPr>
              <a:t>serve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37959" name="AutoShape 112">
            <a:extLst>
              <a:ext uri="{FF2B5EF4-FFF2-40B4-BE49-F238E27FC236}">
                <a16:creationId xmlns:a16="http://schemas.microsoft.com/office/drawing/2014/main" id="{32B96AC3-8238-4506-84B6-D83D06977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029200"/>
            <a:ext cx="762000" cy="609600"/>
          </a:xfrm>
          <a:prstGeom prst="rightArrow">
            <a:avLst>
              <a:gd name="adj1" fmla="val 50000"/>
              <a:gd name="adj2" fmla="val 474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400" i="1">
                <a:latin typeface="Times New Roman" panose="02020603050405020304" pitchFamily="18" charset="0"/>
              </a:rPr>
              <a:t>serve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0A1C4D9-C463-4FB3-AD56-34439E5E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0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GB"/>
              <a:t>Three-Tier Decision Support Systems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6DAC9F4-F2F6-4364-B305-788834AE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0"/>
            <a:ext cx="8686800" cy="4495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GB" sz="2600"/>
              <a:t>Warehouse database server</a:t>
            </a:r>
            <a:endParaRPr lang="en-US" altLang="en-GB" sz="3000"/>
          </a:p>
          <a:p>
            <a:pPr lvl="1" eaLnBrk="1" hangingPunct="1">
              <a:lnSpc>
                <a:spcPct val="90000"/>
              </a:lnSpc>
            </a:pPr>
            <a:r>
              <a:rPr lang="en-US" altLang="en-GB" sz="2200"/>
              <a:t>Almost always a relational DBMS, rarely flat files</a:t>
            </a:r>
            <a:endParaRPr lang="en-US" altLang="en-GB" sz="2600"/>
          </a:p>
          <a:p>
            <a:pPr eaLnBrk="1" hangingPunct="1">
              <a:lnSpc>
                <a:spcPct val="90000"/>
              </a:lnSpc>
            </a:pPr>
            <a:r>
              <a:rPr lang="en-US" altLang="en-GB" sz="2600"/>
              <a:t>OLAP servers</a:t>
            </a:r>
            <a:endParaRPr lang="en-US" altLang="en-GB" sz="3000"/>
          </a:p>
          <a:p>
            <a:pPr lvl="1" eaLnBrk="1" hangingPunct="1">
              <a:lnSpc>
                <a:spcPct val="90000"/>
              </a:lnSpc>
            </a:pPr>
            <a:r>
              <a:rPr lang="en-US" altLang="en-GB" sz="2200"/>
              <a:t>Relational OLAP (ROLAP): extended relational DBMS that maps operations on multidimensional data to standard relational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GB" sz="2200"/>
              <a:t>Multidimensional OLAP (MOLAP): special-purpose server that directly implements multidimensional data and operations</a:t>
            </a:r>
            <a:endParaRPr lang="en-US" altLang="en-GB" sz="2600"/>
          </a:p>
          <a:p>
            <a:pPr eaLnBrk="1" hangingPunct="1">
              <a:lnSpc>
                <a:spcPct val="90000"/>
              </a:lnSpc>
            </a:pPr>
            <a:r>
              <a:rPr lang="en-US" altLang="en-GB" sz="2600"/>
              <a:t>Clients</a:t>
            </a:r>
            <a:endParaRPr lang="en-US" altLang="en-GB" sz="3000"/>
          </a:p>
          <a:p>
            <a:pPr lvl="1" eaLnBrk="1" hangingPunct="1">
              <a:lnSpc>
                <a:spcPct val="90000"/>
              </a:lnSpc>
            </a:pPr>
            <a:r>
              <a:rPr lang="en-US" altLang="en-GB" sz="2200"/>
              <a:t>Query and reporting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GB" sz="2200"/>
              <a:t>Analysis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GB" sz="2200"/>
              <a:t>Data mining tools</a:t>
            </a:r>
            <a:endParaRPr lang="en-US" altLang="en-GB" sz="2600"/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E447EE21-F050-471F-B5F1-365D51863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763000" y="64008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69EC3-EA3D-4BAD-916D-8E971425E315}" type="slidenum">
              <a:rPr lang="en-US" altLang="en-GB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GB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4888-A680-42DD-838B-37DA4504A5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85950" y="760413"/>
            <a:ext cx="10306050" cy="1325562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Multidimensional Data Model 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CCE2-E0A6-4E31-8CC2-0ABD65ED64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8843" y="1208089"/>
            <a:ext cx="5257799" cy="3563937"/>
          </a:xfrm>
        </p:spPr>
        <p:txBody>
          <a:bodyPr>
            <a:normAutofit/>
          </a:bodyPr>
          <a:lstStyle/>
          <a:p>
            <a:r>
              <a:rPr lang="en-US" altLang="en-US" sz="1700"/>
              <a:t>A data warehouse is based on a multidimensional data model which views data in the form of a data cube</a:t>
            </a:r>
          </a:p>
          <a:p>
            <a:r>
              <a:rPr lang="en-US" altLang="en-US" sz="1700"/>
              <a:t>A data cube, such as sales, allows data to be modeled and viewed in multiple dimensions</a:t>
            </a:r>
          </a:p>
          <a:p>
            <a:pPr lvl="1"/>
            <a:r>
              <a:rPr lang="en-US" altLang="en-US" sz="1700"/>
              <a:t>Dimension tables, such as item (</a:t>
            </a:r>
            <a:r>
              <a:rPr lang="en-US" altLang="en-US" sz="1700" err="1"/>
              <a:t>item_name</a:t>
            </a:r>
            <a:r>
              <a:rPr lang="en-US" altLang="en-US" sz="1700"/>
              <a:t>, brand, type), or time(day, week, month, quarter, year) </a:t>
            </a:r>
          </a:p>
          <a:p>
            <a:pPr lvl="1"/>
            <a:r>
              <a:rPr lang="en-US" altLang="en-US" sz="1700"/>
              <a:t>Fact table contains measures (such as </a:t>
            </a:r>
            <a:r>
              <a:rPr lang="en-US" altLang="en-US" sz="1700" err="1"/>
              <a:t>dollars_sold</a:t>
            </a:r>
            <a:r>
              <a:rPr lang="en-US" altLang="en-US" sz="1700"/>
              <a:t>) and keys to each of the related dimension tables</a:t>
            </a:r>
          </a:p>
          <a:p>
            <a:pPr marL="0" indent="0">
              <a:buNone/>
            </a:pPr>
            <a:endParaRPr lang="en-IN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366CA-2CC9-47E0-B9EE-08C76C20F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48"/>
          <a:stretch/>
        </p:blipFill>
        <p:spPr bwMode="auto">
          <a:xfrm>
            <a:off x="6095998" y="1027906"/>
            <a:ext cx="4802404" cy="35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0E3A6A3-8C7E-4D65-99B4-2459D3A0DB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599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Multidimensional Data Model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06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095A6EAD-0B13-4A62-BEC1-9F8BE0449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382000" cy="8382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3200"/>
              <a:t>Conceptual Modeling of Data Warehouses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DDC1957-1F4E-48CB-B1A3-6B07B2DD6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382000" cy="51054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/>
              <a:t>Modeling data warehouses: dimensions &amp; measures</a:t>
            </a:r>
          </a:p>
          <a:p>
            <a:pPr lvl="1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en-US" u="sng">
                <a:solidFill>
                  <a:schemeClr val="hlink"/>
                </a:solidFill>
              </a:rPr>
              <a:t>Star schema</a:t>
            </a:r>
            <a:r>
              <a:rPr lang="en-US" altLang="en-US"/>
              <a:t>: </a:t>
            </a:r>
            <a:r>
              <a:rPr lang="en-US" altLang="en-US">
                <a:solidFill>
                  <a:srgbClr val="006666"/>
                </a:solidFill>
              </a:rPr>
              <a:t>A fact table in the middle connected to a set of dimension tables </a:t>
            </a:r>
          </a:p>
          <a:p>
            <a:pPr lvl="1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en-US" u="sng">
                <a:solidFill>
                  <a:schemeClr val="hlink"/>
                </a:solidFill>
              </a:rPr>
              <a:t>Snowflake schema</a:t>
            </a:r>
            <a:r>
              <a:rPr lang="en-US" altLang="en-US"/>
              <a:t>:  </a:t>
            </a:r>
            <a:r>
              <a:rPr lang="en-US" altLang="en-US">
                <a:solidFill>
                  <a:srgbClr val="006666"/>
                </a:solidFill>
              </a:rPr>
              <a:t>A refinement of star schema where some dimensional hierarchy is </a:t>
            </a:r>
            <a:r>
              <a:rPr lang="en-US" altLang="en-US">
                <a:solidFill>
                  <a:schemeClr val="folHlink"/>
                </a:solidFill>
              </a:rPr>
              <a:t>normalized</a:t>
            </a:r>
            <a:r>
              <a:rPr lang="en-US" altLang="en-US">
                <a:solidFill>
                  <a:srgbClr val="006666"/>
                </a:solidFill>
              </a:rPr>
              <a:t> into a set of smaller dimension tables</a:t>
            </a:r>
            <a:r>
              <a:rPr lang="en-US" altLang="en-US"/>
              <a:t>, forming a shape similar to snowflake</a:t>
            </a:r>
          </a:p>
          <a:p>
            <a:pPr lvl="1" eaLnBrk="1" hangingPunct="1">
              <a:lnSpc>
                <a:spcPct val="130000"/>
              </a:lnSpc>
              <a:spcBef>
                <a:spcPct val="10000"/>
              </a:spcBef>
            </a:pPr>
            <a:r>
              <a:rPr lang="en-US" altLang="en-US" u="sng">
                <a:solidFill>
                  <a:schemeClr val="hlink"/>
                </a:solidFill>
              </a:rPr>
              <a:t>Fact constellations</a:t>
            </a:r>
            <a:r>
              <a:rPr lang="en-US" altLang="en-US"/>
              <a:t>:  </a:t>
            </a:r>
            <a:r>
              <a:rPr lang="en-US" altLang="en-US">
                <a:solidFill>
                  <a:srgbClr val="006666"/>
                </a:solidFill>
              </a:rPr>
              <a:t>Multiple fact tables share dimension tables</a:t>
            </a:r>
            <a:r>
              <a:rPr lang="en-US" altLang="en-US"/>
              <a:t>, viewed as a collection of stars, therefore called </a:t>
            </a:r>
            <a:r>
              <a:rPr lang="en-US" altLang="en-US">
                <a:solidFill>
                  <a:schemeClr val="folHlink"/>
                </a:solidFill>
              </a:rPr>
              <a:t>galaxy schema</a:t>
            </a:r>
            <a:r>
              <a:rPr lang="en-US" altLang="en-US"/>
              <a:t> or fact constellation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7EC2D7B-7E5D-431E-B887-DA53FF05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GB"/>
              <a:t>The Multi-Dimensional Model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E1473AE6-E302-4517-9D50-D07ECF0C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B52C56-2FE8-4296-93CC-253BAE1FBDE7}" type="slidenum">
              <a:rPr lang="en-US" altLang="en-GB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GB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B4FF437-C4CC-47C3-9BC1-48EAFD2686F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590800" y="1219200"/>
            <a:ext cx="8077200" cy="1066800"/>
          </a:xfrm>
        </p:spPr>
        <p:txBody>
          <a:bodyPr/>
          <a:lstStyle/>
          <a:p>
            <a:pPr marL="231775" indent="-231775">
              <a:buNone/>
            </a:pPr>
            <a:r>
              <a:rPr lang="en-US" altLang="en-GB" i="1"/>
              <a:t>“Sales by product line over the past six months”</a:t>
            </a:r>
          </a:p>
          <a:p>
            <a:pPr marL="231775" indent="-231775">
              <a:buNone/>
            </a:pPr>
            <a:r>
              <a:rPr lang="en-US" altLang="en-GB" i="1"/>
              <a:t>“Sales by store between 1990 and 1995”</a:t>
            </a:r>
            <a:endParaRPr lang="en-US" altLang="en-GB"/>
          </a:p>
        </p:txBody>
      </p:sp>
      <p:sp>
        <p:nvSpPr>
          <p:cNvPr id="44037" name="Rectangle 4">
            <a:extLst>
              <a:ext uri="{FF2B5EF4-FFF2-40B4-BE49-F238E27FC236}">
                <a16:creationId xmlns:a16="http://schemas.microsoft.com/office/drawing/2014/main" id="{DD19340D-4370-48C1-993B-E2C02F30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05200"/>
            <a:ext cx="4191000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38" name="Text Box 5">
            <a:extLst>
              <a:ext uri="{FF2B5EF4-FFF2-40B4-BE49-F238E27FC236}">
                <a16:creationId xmlns:a16="http://schemas.microsoft.com/office/drawing/2014/main" id="{A9321766-2C88-4DEE-B180-2FC05E2E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4756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Prod Code	Time Code 	Store Code	 Sales	Qty	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4039" name="Line 6">
            <a:extLst>
              <a:ext uri="{FF2B5EF4-FFF2-40B4-BE49-F238E27FC236}">
                <a16:creationId xmlns:a16="http://schemas.microsoft.com/office/drawing/2014/main" id="{AA4F41C8-1A85-4D8E-ABA1-BCAFB4ACD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8862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0" name="Line 7">
            <a:extLst>
              <a:ext uri="{FF2B5EF4-FFF2-40B4-BE49-F238E27FC236}">
                <a16:creationId xmlns:a16="http://schemas.microsoft.com/office/drawing/2014/main" id="{A25EDF8D-B49D-443B-9A2F-E11B2E72C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05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1" name="Line 8">
            <a:extLst>
              <a:ext uri="{FF2B5EF4-FFF2-40B4-BE49-F238E27FC236}">
                <a16:creationId xmlns:a16="http://schemas.microsoft.com/office/drawing/2014/main" id="{C47A7790-DE93-4684-B853-32E8E11DD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505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2" name="Line 9">
            <a:extLst>
              <a:ext uri="{FF2B5EF4-FFF2-40B4-BE49-F238E27FC236}">
                <a16:creationId xmlns:a16="http://schemas.microsoft.com/office/drawing/2014/main" id="{F7421157-CDAD-489C-BBA5-64790DBF9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505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3" name="Line 10">
            <a:extLst>
              <a:ext uri="{FF2B5EF4-FFF2-40B4-BE49-F238E27FC236}">
                <a16:creationId xmlns:a16="http://schemas.microsoft.com/office/drawing/2014/main" id="{F49AF117-1C21-44C6-8B08-C745F90E2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3505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4" name="Rectangle 11">
            <a:extLst>
              <a:ext uri="{FF2B5EF4-FFF2-40B4-BE49-F238E27FC236}">
                <a16:creationId xmlns:a16="http://schemas.microsoft.com/office/drawing/2014/main" id="{00065610-CF08-45D3-B3FA-83900FE5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90800"/>
            <a:ext cx="1295400" cy="1066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GB" altLang="en-GB" sz="2400">
              <a:latin typeface="Times New Roman" panose="02020603050405020304" pitchFamily="18" charset="0"/>
            </a:endParaRPr>
          </a:p>
        </p:txBody>
      </p:sp>
      <p:sp>
        <p:nvSpPr>
          <p:cNvPr id="44045" name="Text Box 12">
            <a:extLst>
              <a:ext uri="{FF2B5EF4-FFF2-40B4-BE49-F238E27FC236}">
                <a16:creationId xmlns:a16="http://schemas.microsoft.com/office/drawing/2014/main" id="{8B506EE3-25FF-47AF-97DF-B96256B7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1" y="2590800"/>
            <a:ext cx="898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Store Info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4046" name="Rectangle 13">
            <a:extLst>
              <a:ext uri="{FF2B5EF4-FFF2-40B4-BE49-F238E27FC236}">
                <a16:creationId xmlns:a16="http://schemas.microsoft.com/office/drawing/2014/main" id="{61C5E3F5-76B5-4C20-AF87-DED22FB38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38600"/>
            <a:ext cx="1295400" cy="1066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47" name="Text Box 14">
            <a:extLst>
              <a:ext uri="{FF2B5EF4-FFF2-40B4-BE49-F238E27FC236}">
                <a16:creationId xmlns:a16="http://schemas.microsoft.com/office/drawing/2014/main" id="{173D7755-5DD8-40BA-84BC-B0B651802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4038600"/>
            <a:ext cx="1076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Product Info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4048" name="Rectangle 15">
            <a:extLst>
              <a:ext uri="{FF2B5EF4-FFF2-40B4-BE49-F238E27FC236}">
                <a16:creationId xmlns:a16="http://schemas.microsoft.com/office/drawing/2014/main" id="{F5C045CC-3987-433B-BF62-CBB1370E2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86400"/>
            <a:ext cx="1295400" cy="10668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4049" name="Text Box 16">
            <a:extLst>
              <a:ext uri="{FF2B5EF4-FFF2-40B4-BE49-F238E27FC236}">
                <a16:creationId xmlns:a16="http://schemas.microsoft.com/office/drawing/2014/main" id="{B58C2B26-DD13-481F-AB8A-4DD3F7FD5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1" y="5486400"/>
            <a:ext cx="8985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Time Info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4050" name="Text Box 17">
            <a:extLst>
              <a:ext uri="{FF2B5EF4-FFF2-40B4-BE49-F238E27FC236}">
                <a16:creationId xmlns:a16="http://schemas.microsoft.com/office/drawing/2014/main" id="{8B28BA87-2A57-4302-9C76-BD57ECBBF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2925" y="5908675"/>
            <a:ext cx="565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400">
                <a:latin typeface="Times New Roman" panose="02020603050405020304" pitchFamily="18" charset="0"/>
              </a:rPr>
              <a:t>. . .</a:t>
            </a:r>
          </a:p>
        </p:txBody>
      </p:sp>
      <p:sp>
        <p:nvSpPr>
          <p:cNvPr id="44051" name="Text Box 18">
            <a:extLst>
              <a:ext uri="{FF2B5EF4-FFF2-40B4-BE49-F238E27FC236}">
                <a16:creationId xmlns:a16="http://schemas.microsoft.com/office/drawing/2014/main" id="{AF302274-1A47-4F8B-8C5C-828F0D14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743200"/>
            <a:ext cx="1876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Numerical Measures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4052" name="Line 19">
            <a:extLst>
              <a:ext uri="{FF2B5EF4-FFF2-40B4-BE49-F238E27FC236}">
                <a16:creationId xmlns:a16="http://schemas.microsoft.com/office/drawing/2014/main" id="{81F29D66-B18B-45E7-A1C2-EDF0D1E37A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200" y="3048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3" name="Line 20">
            <a:extLst>
              <a:ext uri="{FF2B5EF4-FFF2-40B4-BE49-F238E27FC236}">
                <a16:creationId xmlns:a16="http://schemas.microsoft.com/office/drawing/2014/main" id="{218CC3EE-B644-4884-9750-C90770710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4" name="Text Box 21">
            <a:extLst>
              <a:ext uri="{FF2B5EF4-FFF2-40B4-BE49-F238E27FC236}">
                <a16:creationId xmlns:a16="http://schemas.microsoft.com/office/drawing/2014/main" id="{378F9A0A-0BD5-4874-A706-88A9E5CFF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6" y="2590801"/>
            <a:ext cx="26971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Key columns joining fact table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to dimension tables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4055" name="Line 22">
            <a:extLst>
              <a:ext uri="{FF2B5EF4-FFF2-40B4-BE49-F238E27FC236}">
                <a16:creationId xmlns:a16="http://schemas.microsoft.com/office/drawing/2014/main" id="{E7C4C631-1C06-4AE6-84A1-069BC8484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6" name="Line 23">
            <a:extLst>
              <a:ext uri="{FF2B5EF4-FFF2-40B4-BE49-F238E27FC236}">
                <a16:creationId xmlns:a16="http://schemas.microsoft.com/office/drawing/2014/main" id="{46BA69EB-9CFC-408A-B90E-4211019FD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7" name="Line 24">
            <a:extLst>
              <a:ext uri="{FF2B5EF4-FFF2-40B4-BE49-F238E27FC236}">
                <a16:creationId xmlns:a16="http://schemas.microsoft.com/office/drawing/2014/main" id="{728A560B-6FEE-4407-A167-2862CE1EE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1242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8" name="Text Box 25">
            <a:extLst>
              <a:ext uri="{FF2B5EF4-FFF2-40B4-BE49-F238E27FC236}">
                <a16:creationId xmlns:a16="http://schemas.microsoft.com/office/drawing/2014/main" id="{68AA359D-335F-4C28-8BE6-F5043B8D1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835400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800">
                <a:latin typeface="Arial" panose="020B0604020202020204" pitchFamily="34" charset="0"/>
              </a:rPr>
              <a:t>Fact table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800">
                <a:latin typeface="Arial" panose="020B0604020202020204" pitchFamily="34" charset="0"/>
              </a:rPr>
              <a:t>measures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4059" name="Line 26">
            <a:extLst>
              <a:ext uri="{FF2B5EF4-FFF2-40B4-BE49-F238E27FC236}">
                <a16:creationId xmlns:a16="http://schemas.microsoft.com/office/drawing/2014/main" id="{5EE3BB30-C81A-4606-A9C6-8C95078CB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95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60" name="Line 27">
            <a:extLst>
              <a:ext uri="{FF2B5EF4-FFF2-40B4-BE49-F238E27FC236}">
                <a16:creationId xmlns:a16="http://schemas.microsoft.com/office/drawing/2014/main" id="{FCC1B8DF-E4C0-41BA-B7B5-C951AF152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343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61" name="Line 28">
            <a:extLst>
              <a:ext uri="{FF2B5EF4-FFF2-40B4-BE49-F238E27FC236}">
                <a16:creationId xmlns:a16="http://schemas.microsoft.com/office/drawing/2014/main" id="{0556D6BD-752C-4D95-B4B4-8E7E6592F2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79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62" name="Line 29">
            <a:extLst>
              <a:ext uri="{FF2B5EF4-FFF2-40B4-BE49-F238E27FC236}">
                <a16:creationId xmlns:a16="http://schemas.microsoft.com/office/drawing/2014/main" id="{B0E4BB0A-DB35-468D-80D5-57328F89C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2004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63" name="Line 30">
            <a:extLst>
              <a:ext uri="{FF2B5EF4-FFF2-40B4-BE49-F238E27FC236}">
                <a16:creationId xmlns:a16="http://schemas.microsoft.com/office/drawing/2014/main" id="{D209A5BB-CC8C-469A-9CF1-7AE8B84D81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4191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64" name="Line 31">
            <a:extLst>
              <a:ext uri="{FF2B5EF4-FFF2-40B4-BE49-F238E27FC236}">
                <a16:creationId xmlns:a16="http://schemas.microsoft.com/office/drawing/2014/main" id="{16DD808D-D2CF-4631-B2B5-DE91C186CC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47244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65" name="Text Box 32">
            <a:extLst>
              <a:ext uri="{FF2B5EF4-FFF2-40B4-BE49-F238E27FC236}">
                <a16:creationId xmlns:a16="http://schemas.microsoft.com/office/drawing/2014/main" id="{719887B4-11D7-41C8-89F4-B92976119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34001"/>
            <a:ext cx="193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800">
                <a:latin typeface="Arial" panose="020B0604020202020204" pitchFamily="34" charset="0"/>
              </a:rPr>
              <a:t>Dimension tables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5D2C44C-D4F5-4C2C-90CC-8285B783F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9300" y="490539"/>
            <a:ext cx="777240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Star Schema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B69C775-702E-4595-A952-F14B3C644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43850" y="1676400"/>
            <a:ext cx="2495550" cy="43053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   </a:t>
            </a:r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2E10C9AF-23F2-4448-8DD9-55B8DDDCB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3162300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pSp>
        <p:nvGrpSpPr>
          <p:cNvPr id="26629" name="Group 6">
            <a:extLst>
              <a:ext uri="{FF2B5EF4-FFF2-40B4-BE49-F238E27FC236}">
                <a16:creationId xmlns:a16="http://schemas.microsoft.com/office/drawing/2014/main" id="{BC3CEA3B-CA66-44D0-B0B8-1DCAD601CE1C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295401"/>
            <a:ext cx="1819275" cy="2163763"/>
            <a:chOff x="277" y="1164"/>
            <a:chExt cx="1133" cy="1341"/>
          </a:xfrm>
        </p:grpSpPr>
        <p:sp>
          <p:nvSpPr>
            <p:cNvPr id="26661" name="Rectangle 7">
              <a:extLst>
                <a:ext uri="{FF2B5EF4-FFF2-40B4-BE49-F238E27FC236}">
                  <a16:creationId xmlns:a16="http://schemas.microsoft.com/office/drawing/2014/main" id="{C392C407-2470-4CB9-8EFE-C29CD45D0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6662" name="Rectangle 8">
              <a:extLst>
                <a:ext uri="{FF2B5EF4-FFF2-40B4-BE49-F238E27FC236}">
                  <a16:creationId xmlns:a16="http://schemas.microsoft.com/office/drawing/2014/main" id="{9F1C4F7B-EB44-4027-85A0-2D71EF297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26630" name="Group 9">
            <a:extLst>
              <a:ext uri="{FF2B5EF4-FFF2-40B4-BE49-F238E27FC236}">
                <a16:creationId xmlns:a16="http://schemas.microsoft.com/office/drawing/2014/main" id="{938E0465-368E-4D28-BEDD-058D0828AFF6}"/>
              </a:ext>
            </a:extLst>
          </p:cNvPr>
          <p:cNvGrpSpPr>
            <a:grpSpLocks/>
          </p:cNvGrpSpPr>
          <p:nvPr/>
        </p:nvGrpSpPr>
        <p:grpSpPr bwMode="auto">
          <a:xfrm>
            <a:off x="8128001" y="3867151"/>
            <a:ext cx="1831975" cy="1884363"/>
            <a:chOff x="684" y="2196"/>
            <a:chExt cx="1140" cy="1168"/>
          </a:xfrm>
        </p:grpSpPr>
        <p:sp>
          <p:nvSpPr>
            <p:cNvPr id="26659" name="Rectangle 10">
              <a:extLst>
                <a:ext uri="{FF2B5EF4-FFF2-40B4-BE49-F238E27FC236}">
                  <a16:creationId xmlns:a16="http://schemas.microsoft.com/office/drawing/2014/main" id="{5CDC6B4B-3178-45A1-9A41-33D2D00D2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450"/>
              <a:ext cx="1140" cy="91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26660" name="Rectangle 11">
              <a:extLst>
                <a:ext uri="{FF2B5EF4-FFF2-40B4-BE49-F238E27FC236}">
                  <a16:creationId xmlns:a16="http://schemas.microsoft.com/office/drawing/2014/main" id="{02ECC7F0-2C80-4009-BE19-D44BC13A1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96"/>
              <a:ext cx="630" cy="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26631" name="Rectangle 12">
            <a:extLst>
              <a:ext uri="{FF2B5EF4-FFF2-40B4-BE49-F238E27FC236}">
                <a16:creationId xmlns:a16="http://schemas.microsoft.com/office/drawing/2014/main" id="{90373420-904D-4650-A9DD-DD2BC37C2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5225" y="2279650"/>
            <a:ext cx="185621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6632" name="Rectangle 13">
            <a:extLst>
              <a:ext uri="{FF2B5EF4-FFF2-40B4-BE49-F238E27FC236}">
                <a16:creationId xmlns:a16="http://schemas.microsoft.com/office/drawing/2014/main" id="{A41CEE34-7725-4F70-863E-3762C5001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2697164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33" name="Rectangle 14">
            <a:extLst>
              <a:ext uri="{FF2B5EF4-FFF2-40B4-BE49-F238E27FC236}">
                <a16:creationId xmlns:a16="http://schemas.microsoft.com/office/drawing/2014/main" id="{9611AA1A-68A7-4618-A203-3E29AFB53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time_key</a:t>
            </a:r>
          </a:p>
        </p:txBody>
      </p:sp>
      <p:sp>
        <p:nvSpPr>
          <p:cNvPr id="26634" name="Rectangle 15">
            <a:extLst>
              <a:ext uri="{FF2B5EF4-FFF2-40B4-BE49-F238E27FC236}">
                <a16:creationId xmlns:a16="http://schemas.microsoft.com/office/drawing/2014/main" id="{1D6D998F-EB60-4D2D-B56D-E6DF86BD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192463"/>
            <a:ext cx="2035814" cy="40075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  item_key</a:t>
            </a:r>
          </a:p>
        </p:txBody>
      </p:sp>
      <p:sp>
        <p:nvSpPr>
          <p:cNvPr id="26635" name="Rectangle 16">
            <a:extLst>
              <a:ext uri="{FF2B5EF4-FFF2-40B4-BE49-F238E27FC236}">
                <a16:creationId xmlns:a16="http://schemas.microsoft.com/office/drawing/2014/main" id="{EB9C714B-1671-4B7C-B7CB-68A6DCD6C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3627438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36" name="Rectangle 17">
            <a:extLst>
              <a:ext uri="{FF2B5EF4-FFF2-40B4-BE49-F238E27FC236}">
                <a16:creationId xmlns:a16="http://schemas.microsoft.com/office/drawing/2014/main" id="{90398B68-178B-420F-88BD-7305608EB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3638550"/>
            <a:ext cx="2087110" cy="40075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branch_key</a:t>
            </a:r>
          </a:p>
        </p:txBody>
      </p:sp>
      <p:sp>
        <p:nvSpPr>
          <p:cNvPr id="26637" name="Rectangle 18">
            <a:extLst>
              <a:ext uri="{FF2B5EF4-FFF2-40B4-BE49-F238E27FC236}">
                <a16:creationId xmlns:a16="http://schemas.microsoft.com/office/drawing/2014/main" id="{01F4A6AC-6A2F-4859-83E9-E90E39979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4090989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38" name="Rectangle 19">
            <a:extLst>
              <a:ext uri="{FF2B5EF4-FFF2-40B4-BE49-F238E27FC236}">
                <a16:creationId xmlns:a16="http://schemas.microsoft.com/office/drawing/2014/main" id="{97B5FDD7-F312-476F-A1D4-625BFDEC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1" y="4114800"/>
            <a:ext cx="2085507" cy="40075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location_key</a:t>
            </a:r>
          </a:p>
        </p:txBody>
      </p:sp>
      <p:sp>
        <p:nvSpPr>
          <p:cNvPr id="26639" name="Rectangle 20">
            <a:extLst>
              <a:ext uri="{FF2B5EF4-FFF2-40B4-BE49-F238E27FC236}">
                <a16:creationId xmlns:a16="http://schemas.microsoft.com/office/drawing/2014/main" id="{23B17552-384D-4B3E-9C8A-91CB604E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4556125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40" name="Rectangle 21">
            <a:extLst>
              <a:ext uri="{FF2B5EF4-FFF2-40B4-BE49-F238E27FC236}">
                <a16:creationId xmlns:a16="http://schemas.microsoft.com/office/drawing/2014/main" id="{01A37DC5-1292-4FBB-A7B0-FD162ACED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4606925"/>
            <a:ext cx="2006960" cy="40075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units_sold</a:t>
            </a:r>
          </a:p>
        </p:txBody>
      </p:sp>
      <p:sp>
        <p:nvSpPr>
          <p:cNvPr id="26641" name="Rectangle 22">
            <a:extLst>
              <a:ext uri="{FF2B5EF4-FFF2-40B4-BE49-F238E27FC236}">
                <a16:creationId xmlns:a16="http://schemas.microsoft.com/office/drawing/2014/main" id="{8CF5F124-7657-4EC7-8165-0B9D23AF1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5021263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42" name="Rectangle 23">
            <a:extLst>
              <a:ext uri="{FF2B5EF4-FFF2-40B4-BE49-F238E27FC236}">
                <a16:creationId xmlns:a16="http://schemas.microsoft.com/office/drawing/2014/main" id="{30E5F107-0B9D-497C-85C2-BC5E3D2A7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88" y="5051425"/>
            <a:ext cx="2013372" cy="40075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dollars_sold</a:t>
            </a:r>
          </a:p>
        </p:txBody>
      </p:sp>
      <p:sp>
        <p:nvSpPr>
          <p:cNvPr id="26643" name="Rectangle 24">
            <a:extLst>
              <a:ext uri="{FF2B5EF4-FFF2-40B4-BE49-F238E27FC236}">
                <a16:creationId xmlns:a16="http://schemas.microsoft.com/office/drawing/2014/main" id="{3BD3A031-51B2-430F-B418-ABFCC10C5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4" y="54864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6644" name="Rectangle 25">
            <a:extLst>
              <a:ext uri="{FF2B5EF4-FFF2-40B4-BE49-F238E27FC236}">
                <a16:creationId xmlns:a16="http://schemas.microsoft.com/office/drawing/2014/main" id="{5CB342D6-B76E-4CE8-9F5F-55DC1E4F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9" y="5497513"/>
            <a:ext cx="2014975" cy="40075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 avg_sales</a:t>
            </a:r>
          </a:p>
        </p:txBody>
      </p:sp>
      <p:sp>
        <p:nvSpPr>
          <p:cNvPr id="26645" name="Rectangle 26">
            <a:extLst>
              <a:ext uri="{FF2B5EF4-FFF2-40B4-BE49-F238E27FC236}">
                <a16:creationId xmlns:a16="http://schemas.microsoft.com/office/drawing/2014/main" id="{057E7166-86E2-4774-9DD3-DB848BE0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9055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6646" name="Line 27">
            <a:extLst>
              <a:ext uri="{FF2B5EF4-FFF2-40B4-BE49-F238E27FC236}">
                <a16:creationId xmlns:a16="http://schemas.microsoft.com/office/drawing/2014/main" id="{00384EF4-12D3-43A5-9AE4-477D9B682F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478155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7" name="Line 28">
            <a:extLst>
              <a:ext uri="{FF2B5EF4-FFF2-40B4-BE49-F238E27FC236}">
                <a16:creationId xmlns:a16="http://schemas.microsoft.com/office/drawing/2014/main" id="{A2F8FD27-49D1-47E6-B55C-57476B4BEA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5" y="532447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8" name="Line 29">
            <a:extLst>
              <a:ext uri="{FF2B5EF4-FFF2-40B4-BE49-F238E27FC236}">
                <a16:creationId xmlns:a16="http://schemas.microsoft.com/office/drawing/2014/main" id="{971FAB95-E43E-4AB4-9C15-4C5B7F9A3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6726" y="569277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9" name="Line 30">
            <a:extLst>
              <a:ext uri="{FF2B5EF4-FFF2-40B4-BE49-F238E27FC236}">
                <a16:creationId xmlns:a16="http://schemas.microsoft.com/office/drawing/2014/main" id="{B7F347FE-63ED-451C-91F8-35292E739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2863" y="3949701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0" name="Line 31">
            <a:extLst>
              <a:ext uri="{FF2B5EF4-FFF2-40B4-BE49-F238E27FC236}">
                <a16:creationId xmlns:a16="http://schemas.microsoft.com/office/drawing/2014/main" id="{D468B4B7-BE7B-4B03-922F-2FDE6836F4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57601" y="2514601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1" name="Line 32">
            <a:extLst>
              <a:ext uri="{FF2B5EF4-FFF2-40B4-BE49-F238E27FC236}">
                <a16:creationId xmlns:a16="http://schemas.microsoft.com/office/drawing/2014/main" id="{6ABF6F50-5736-40C7-8E4C-2E641A6A4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4356100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2" name="Line 33">
            <a:extLst>
              <a:ext uri="{FF2B5EF4-FFF2-40B4-BE49-F238E27FC236}">
                <a16:creationId xmlns:a16="http://schemas.microsoft.com/office/drawing/2014/main" id="{F09C2235-F990-4AD2-825B-B21F3F00D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4063" y="2709863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6653" name="Group 34">
            <a:extLst>
              <a:ext uri="{FF2B5EF4-FFF2-40B4-BE49-F238E27FC236}">
                <a16:creationId xmlns:a16="http://schemas.microsoft.com/office/drawing/2014/main" id="{4207D384-920E-40B8-9019-7C98572815ED}"/>
              </a:ext>
            </a:extLst>
          </p:cNvPr>
          <p:cNvGrpSpPr>
            <a:grpSpLocks/>
          </p:cNvGrpSpPr>
          <p:nvPr/>
        </p:nvGrpSpPr>
        <p:grpSpPr bwMode="auto">
          <a:xfrm>
            <a:off x="8134351" y="1600200"/>
            <a:ext cx="1438275" cy="1925638"/>
            <a:chOff x="3796" y="983"/>
            <a:chExt cx="896" cy="1194"/>
          </a:xfrm>
        </p:grpSpPr>
        <p:sp>
          <p:nvSpPr>
            <p:cNvPr id="26657" name="Rectangle 35">
              <a:extLst>
                <a:ext uri="{FF2B5EF4-FFF2-40B4-BE49-F238E27FC236}">
                  <a16:creationId xmlns:a16="http://schemas.microsoft.com/office/drawing/2014/main" id="{E8523DF4-6950-4A20-9576-C2AE5C7DA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262"/>
              <a:ext cx="896" cy="915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6658" name="Text Box 36">
              <a:extLst>
                <a:ext uri="{FF2B5EF4-FFF2-40B4-BE49-F238E27FC236}">
                  <a16:creationId xmlns:a16="http://schemas.microsoft.com/office/drawing/2014/main" id="{EBDCC5E7-0DA9-4369-ABAD-3384639EF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6654" name="Group 37">
            <a:extLst>
              <a:ext uri="{FF2B5EF4-FFF2-40B4-BE49-F238E27FC236}">
                <a16:creationId xmlns:a16="http://schemas.microsoft.com/office/drawing/2014/main" id="{1DE4C175-1EF8-4BAC-8254-68AE0634DF68}"/>
              </a:ext>
            </a:extLst>
          </p:cNvPr>
          <p:cNvGrpSpPr>
            <a:grpSpLocks/>
          </p:cNvGrpSpPr>
          <p:nvPr/>
        </p:nvGrpSpPr>
        <p:grpSpPr bwMode="auto">
          <a:xfrm>
            <a:off x="2362201" y="3886201"/>
            <a:ext cx="1509713" cy="1393825"/>
            <a:chOff x="3844" y="2426"/>
            <a:chExt cx="939" cy="864"/>
          </a:xfrm>
        </p:grpSpPr>
        <p:sp>
          <p:nvSpPr>
            <p:cNvPr id="26655" name="Rectangle 38">
              <a:extLst>
                <a:ext uri="{FF2B5EF4-FFF2-40B4-BE49-F238E27FC236}">
                  <a16:creationId xmlns:a16="http://schemas.microsoft.com/office/drawing/2014/main" id="{F3626F07-1E30-4EA8-B189-3C4076F81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26656" name="Text Box 39">
              <a:extLst>
                <a:ext uri="{FF2B5EF4-FFF2-40B4-BE49-F238E27FC236}">
                  <a16:creationId xmlns:a16="http://schemas.microsoft.com/office/drawing/2014/main" id="{C364F8AD-40EC-45AA-85D1-1AADB8FDA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branch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DE582E35-E587-4528-B072-998E7B881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9300" y="490539"/>
            <a:ext cx="777240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Snowflake Schema</a:t>
            </a:r>
          </a:p>
        </p:txBody>
      </p:sp>
      <p:sp>
        <p:nvSpPr>
          <p:cNvPr id="27651" name="Rectangle 1028">
            <a:extLst>
              <a:ext uri="{FF2B5EF4-FFF2-40B4-BE49-F238E27FC236}">
                <a16:creationId xmlns:a16="http://schemas.microsoft.com/office/drawing/2014/main" id="{C2CF426E-40AC-4EED-8D15-742B5110C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3105150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pSp>
        <p:nvGrpSpPr>
          <p:cNvPr id="27652" name="Group 1029">
            <a:extLst>
              <a:ext uri="{FF2B5EF4-FFF2-40B4-BE49-F238E27FC236}">
                <a16:creationId xmlns:a16="http://schemas.microsoft.com/office/drawing/2014/main" id="{30BFC5C3-9E98-4778-AA17-BB1FA4E17930}"/>
              </a:ext>
            </a:extLst>
          </p:cNvPr>
          <p:cNvGrpSpPr>
            <a:grpSpLocks/>
          </p:cNvGrpSpPr>
          <p:nvPr/>
        </p:nvGrpSpPr>
        <p:grpSpPr bwMode="auto">
          <a:xfrm>
            <a:off x="1828801" y="1295401"/>
            <a:ext cx="1819275" cy="2163763"/>
            <a:chOff x="277" y="1164"/>
            <a:chExt cx="1133" cy="1341"/>
          </a:xfrm>
        </p:grpSpPr>
        <p:sp>
          <p:nvSpPr>
            <p:cNvPr id="27692" name="Rectangle 1030">
              <a:extLst>
                <a:ext uri="{FF2B5EF4-FFF2-40B4-BE49-F238E27FC236}">
                  <a16:creationId xmlns:a16="http://schemas.microsoft.com/office/drawing/2014/main" id="{89609188-298A-4BC2-A6EB-C4E0F3A79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421"/>
              <a:ext cx="1133" cy="1084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7693" name="Rectangle 1031">
              <a:extLst>
                <a:ext uri="{FF2B5EF4-FFF2-40B4-BE49-F238E27FC236}">
                  <a16:creationId xmlns:a16="http://schemas.microsoft.com/office/drawing/2014/main" id="{3C0BCED5-979E-42D3-A4CB-9072C3266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164"/>
              <a:ext cx="401" cy="25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27653" name="Group 1032">
            <a:extLst>
              <a:ext uri="{FF2B5EF4-FFF2-40B4-BE49-F238E27FC236}">
                <a16:creationId xmlns:a16="http://schemas.microsoft.com/office/drawing/2014/main" id="{935DFC39-A97C-4BC0-82A0-7AEC69544BC1}"/>
              </a:ext>
            </a:extLst>
          </p:cNvPr>
          <p:cNvGrpSpPr>
            <a:grpSpLocks/>
          </p:cNvGrpSpPr>
          <p:nvPr/>
        </p:nvGrpSpPr>
        <p:grpSpPr bwMode="auto">
          <a:xfrm>
            <a:off x="7467601" y="3810001"/>
            <a:ext cx="1374775" cy="1331913"/>
            <a:chOff x="684" y="2196"/>
            <a:chExt cx="1298" cy="834"/>
          </a:xfrm>
        </p:grpSpPr>
        <p:sp>
          <p:nvSpPr>
            <p:cNvPr id="27690" name="Rectangle 1033">
              <a:extLst>
                <a:ext uri="{FF2B5EF4-FFF2-40B4-BE49-F238E27FC236}">
                  <a16:creationId xmlns:a16="http://schemas.microsoft.com/office/drawing/2014/main" id="{844E36EE-8571-4EBC-882E-C8854B5E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450"/>
              <a:ext cx="1298" cy="58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city_key</a:t>
              </a:r>
            </a:p>
          </p:txBody>
        </p:sp>
        <p:sp>
          <p:nvSpPr>
            <p:cNvPr id="27691" name="Rectangle 1034">
              <a:extLst>
                <a:ext uri="{FF2B5EF4-FFF2-40B4-BE49-F238E27FC236}">
                  <a16:creationId xmlns:a16="http://schemas.microsoft.com/office/drawing/2014/main" id="{F92C761A-DF6B-4BF6-801B-25EC1E554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96"/>
              <a:ext cx="953" cy="25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27654" name="Rectangle 1035">
            <a:extLst>
              <a:ext uri="{FF2B5EF4-FFF2-40B4-BE49-F238E27FC236}">
                <a16:creationId xmlns:a16="http://schemas.microsoft.com/office/drawing/2014/main" id="{AAC838F5-72AA-45B4-B3EA-395482FA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2152650"/>
            <a:ext cx="185621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7655" name="Rectangle 1036">
            <a:extLst>
              <a:ext uri="{FF2B5EF4-FFF2-40B4-BE49-F238E27FC236}">
                <a16:creationId xmlns:a16="http://schemas.microsoft.com/office/drawing/2014/main" id="{03D4A681-9497-401D-BB5E-68124388E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2640014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56" name="Rectangle 1037">
            <a:extLst>
              <a:ext uri="{FF2B5EF4-FFF2-40B4-BE49-F238E27FC236}">
                <a16:creationId xmlns:a16="http://schemas.microsoft.com/office/drawing/2014/main" id="{1ABDC0DD-E4FB-4F5C-A5EB-2652FD1BD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3" y="2686050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time_key</a:t>
            </a:r>
          </a:p>
        </p:txBody>
      </p:sp>
      <p:sp>
        <p:nvSpPr>
          <p:cNvPr id="27657" name="Rectangle 1038">
            <a:extLst>
              <a:ext uri="{FF2B5EF4-FFF2-40B4-BE49-F238E27FC236}">
                <a16:creationId xmlns:a16="http://schemas.microsoft.com/office/drawing/2014/main" id="{2A448991-48D9-4F78-AE64-066CCD266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35313"/>
            <a:ext cx="2035814" cy="400752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  item_key</a:t>
            </a:r>
          </a:p>
        </p:txBody>
      </p:sp>
      <p:sp>
        <p:nvSpPr>
          <p:cNvPr id="27658" name="Rectangle 1039">
            <a:extLst>
              <a:ext uri="{FF2B5EF4-FFF2-40B4-BE49-F238E27FC236}">
                <a16:creationId xmlns:a16="http://schemas.microsoft.com/office/drawing/2014/main" id="{F78C0F17-8BA0-40DF-81BC-ABCC08B7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3570288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59" name="Rectangle 1040">
            <a:extLst>
              <a:ext uri="{FF2B5EF4-FFF2-40B4-BE49-F238E27FC236}">
                <a16:creationId xmlns:a16="http://schemas.microsoft.com/office/drawing/2014/main" id="{E0DF5586-AE4F-48B9-9130-8577E4D30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581400"/>
            <a:ext cx="2087110" cy="40075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branch_key</a:t>
            </a:r>
          </a:p>
        </p:txBody>
      </p:sp>
      <p:sp>
        <p:nvSpPr>
          <p:cNvPr id="27660" name="Rectangle 1041">
            <a:extLst>
              <a:ext uri="{FF2B5EF4-FFF2-40B4-BE49-F238E27FC236}">
                <a16:creationId xmlns:a16="http://schemas.microsoft.com/office/drawing/2014/main" id="{59171E72-24CA-4931-BC5B-038953C5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033839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61" name="Rectangle 1042">
            <a:extLst>
              <a:ext uri="{FF2B5EF4-FFF2-40B4-BE49-F238E27FC236}">
                <a16:creationId xmlns:a16="http://schemas.microsoft.com/office/drawing/2014/main" id="{4135D2C1-364F-4C94-94BF-0294BFCED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4" y="4057650"/>
            <a:ext cx="2085507" cy="400752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location_key</a:t>
            </a:r>
          </a:p>
        </p:txBody>
      </p:sp>
      <p:sp>
        <p:nvSpPr>
          <p:cNvPr id="27662" name="Rectangle 1043">
            <a:extLst>
              <a:ext uri="{FF2B5EF4-FFF2-40B4-BE49-F238E27FC236}">
                <a16:creationId xmlns:a16="http://schemas.microsoft.com/office/drawing/2014/main" id="{D580ABED-A3B3-40FC-AC04-ECC33BFA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498975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63" name="Rectangle 1044">
            <a:extLst>
              <a:ext uri="{FF2B5EF4-FFF2-40B4-BE49-F238E27FC236}">
                <a16:creationId xmlns:a16="http://schemas.microsoft.com/office/drawing/2014/main" id="{D9A91F23-B9EC-4BB4-8C52-7FBB26824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49775"/>
            <a:ext cx="2006960" cy="40075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units_sold</a:t>
            </a:r>
          </a:p>
        </p:txBody>
      </p:sp>
      <p:sp>
        <p:nvSpPr>
          <p:cNvPr id="27664" name="Rectangle 1045">
            <a:extLst>
              <a:ext uri="{FF2B5EF4-FFF2-40B4-BE49-F238E27FC236}">
                <a16:creationId xmlns:a16="http://schemas.microsoft.com/office/drawing/2014/main" id="{3503A1D4-97A6-4738-9F29-02F90F75C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4964113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65" name="Rectangle 1046">
            <a:extLst>
              <a:ext uri="{FF2B5EF4-FFF2-40B4-BE49-F238E27FC236}">
                <a16:creationId xmlns:a16="http://schemas.microsoft.com/office/drawing/2014/main" id="{AD2D3891-B59C-479F-9C4A-7C108862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994275"/>
            <a:ext cx="2013372" cy="40075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dollars_sold</a:t>
            </a:r>
          </a:p>
        </p:txBody>
      </p:sp>
      <p:sp>
        <p:nvSpPr>
          <p:cNvPr id="27666" name="Rectangle 1047">
            <a:extLst>
              <a:ext uri="{FF2B5EF4-FFF2-40B4-BE49-F238E27FC236}">
                <a16:creationId xmlns:a16="http://schemas.microsoft.com/office/drawing/2014/main" id="{5CEBB7C3-C063-47CF-9FF6-D7F7DD7BE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5429250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7667" name="Rectangle 1048">
            <a:extLst>
              <a:ext uri="{FF2B5EF4-FFF2-40B4-BE49-F238E27FC236}">
                <a16:creationId xmlns:a16="http://schemas.microsoft.com/office/drawing/2014/main" id="{0948187A-B54F-422F-BEDF-0F8D430F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1" y="5440363"/>
            <a:ext cx="2014975" cy="40075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  avg_sales</a:t>
            </a:r>
          </a:p>
        </p:txBody>
      </p:sp>
      <p:sp>
        <p:nvSpPr>
          <p:cNvPr id="27668" name="Rectangle 1049">
            <a:extLst>
              <a:ext uri="{FF2B5EF4-FFF2-40B4-BE49-F238E27FC236}">
                <a16:creationId xmlns:a16="http://schemas.microsoft.com/office/drawing/2014/main" id="{D5B8C2FE-B2A3-4D10-BBA1-FFC194258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67400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7669" name="Line 1050">
            <a:extLst>
              <a:ext uri="{FF2B5EF4-FFF2-40B4-BE49-F238E27FC236}">
                <a16:creationId xmlns:a16="http://schemas.microsoft.com/office/drawing/2014/main" id="{5CF886DD-9E8E-46DC-B5DA-47D3E5E7CB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724400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0" name="Line 1051">
            <a:extLst>
              <a:ext uri="{FF2B5EF4-FFF2-40B4-BE49-F238E27FC236}">
                <a16:creationId xmlns:a16="http://schemas.microsoft.com/office/drawing/2014/main" id="{66A2BA62-EE8B-4999-A606-79B4D98966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5267326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1" name="Line 1052">
            <a:extLst>
              <a:ext uri="{FF2B5EF4-FFF2-40B4-BE49-F238E27FC236}">
                <a16:creationId xmlns:a16="http://schemas.microsoft.com/office/drawing/2014/main" id="{A2AA954E-CA6B-4370-9662-12C04F15F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1" y="563562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2" name="Line 1053">
            <a:extLst>
              <a:ext uri="{FF2B5EF4-FFF2-40B4-BE49-F238E27FC236}">
                <a16:creationId xmlns:a16="http://schemas.microsoft.com/office/drawing/2014/main" id="{9F38FC71-0536-42BD-AF9B-8446ADB08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886200"/>
            <a:ext cx="1346200" cy="685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3" name="Line 1054">
            <a:extLst>
              <a:ext uri="{FF2B5EF4-FFF2-40B4-BE49-F238E27FC236}">
                <a16:creationId xmlns:a16="http://schemas.microsoft.com/office/drawing/2014/main" id="{0515147D-5354-486B-AD0C-67E05997E0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05201" y="1981201"/>
            <a:ext cx="1522413" cy="866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4" name="Line 1055">
            <a:extLst>
              <a:ext uri="{FF2B5EF4-FFF2-40B4-BE49-F238E27FC236}">
                <a16:creationId xmlns:a16="http://schemas.microsoft.com/office/drawing/2014/main" id="{E0E9A248-DEAA-4BED-AF67-E5EDE5242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4267200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5" name="Line 1056">
            <a:extLst>
              <a:ext uri="{FF2B5EF4-FFF2-40B4-BE49-F238E27FC236}">
                <a16:creationId xmlns:a16="http://schemas.microsoft.com/office/drawing/2014/main" id="{9E7AA09F-51A9-40A7-9813-61FAC443B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286000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7676" name="Group 1057">
            <a:extLst>
              <a:ext uri="{FF2B5EF4-FFF2-40B4-BE49-F238E27FC236}">
                <a16:creationId xmlns:a16="http://schemas.microsoft.com/office/drawing/2014/main" id="{C657E78F-ADC0-4992-879B-535473008F9D}"/>
              </a:ext>
            </a:extLst>
          </p:cNvPr>
          <p:cNvGrpSpPr>
            <a:grpSpLocks/>
          </p:cNvGrpSpPr>
          <p:nvPr/>
        </p:nvGrpSpPr>
        <p:grpSpPr bwMode="auto">
          <a:xfrm>
            <a:off x="7467601" y="1524000"/>
            <a:ext cx="1374775" cy="1924050"/>
            <a:chOff x="3796" y="983"/>
            <a:chExt cx="857" cy="1193"/>
          </a:xfrm>
        </p:grpSpPr>
        <p:sp>
          <p:nvSpPr>
            <p:cNvPr id="27688" name="Rectangle 1058">
              <a:extLst>
                <a:ext uri="{FF2B5EF4-FFF2-40B4-BE49-F238E27FC236}">
                  <a16:creationId xmlns:a16="http://schemas.microsoft.com/office/drawing/2014/main" id="{FA6931DD-2748-484E-88DC-AF5BFB670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supplier_key</a:t>
              </a:r>
            </a:p>
          </p:txBody>
        </p:sp>
        <p:sp>
          <p:nvSpPr>
            <p:cNvPr id="27689" name="Text Box 1059">
              <a:extLst>
                <a:ext uri="{FF2B5EF4-FFF2-40B4-BE49-F238E27FC236}">
                  <a16:creationId xmlns:a16="http://schemas.microsoft.com/office/drawing/2014/main" id="{43D7D4F3-EEDB-46CC-8F6F-0606CFB5D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983"/>
              <a:ext cx="457" cy="28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7677" name="Group 1060">
            <a:extLst>
              <a:ext uri="{FF2B5EF4-FFF2-40B4-BE49-F238E27FC236}">
                <a16:creationId xmlns:a16="http://schemas.microsoft.com/office/drawing/2014/main" id="{5850627E-5EAB-47E1-8BC5-CAB240A4347A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3886201"/>
            <a:ext cx="1509713" cy="1393825"/>
            <a:chOff x="3844" y="2426"/>
            <a:chExt cx="939" cy="864"/>
          </a:xfrm>
        </p:grpSpPr>
        <p:sp>
          <p:nvSpPr>
            <p:cNvPr id="27686" name="Rectangle 1061">
              <a:extLst>
                <a:ext uri="{FF2B5EF4-FFF2-40B4-BE49-F238E27FC236}">
                  <a16:creationId xmlns:a16="http://schemas.microsoft.com/office/drawing/2014/main" id="{57316453-D475-4B0F-8289-56A59E22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16"/>
              <a:ext cx="887" cy="57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27687" name="Text Box 1062">
              <a:extLst>
                <a:ext uri="{FF2B5EF4-FFF2-40B4-BE49-F238E27FC236}">
                  <a16:creationId xmlns:a16="http://schemas.microsoft.com/office/drawing/2014/main" id="{E64599AF-EDD7-414B-9ED0-B1E31905CF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" y="2426"/>
              <a:ext cx="637" cy="28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branch</a:t>
              </a:r>
            </a:p>
          </p:txBody>
        </p:sp>
      </p:grpSp>
      <p:grpSp>
        <p:nvGrpSpPr>
          <p:cNvPr id="27678" name="Group 1064">
            <a:extLst>
              <a:ext uri="{FF2B5EF4-FFF2-40B4-BE49-F238E27FC236}">
                <a16:creationId xmlns:a16="http://schemas.microsoft.com/office/drawing/2014/main" id="{F45711A8-2551-4F14-9A56-4D2144C61AD9}"/>
              </a:ext>
            </a:extLst>
          </p:cNvPr>
          <p:cNvGrpSpPr>
            <a:grpSpLocks/>
          </p:cNvGrpSpPr>
          <p:nvPr/>
        </p:nvGrpSpPr>
        <p:grpSpPr bwMode="auto">
          <a:xfrm>
            <a:off x="9218614" y="1981200"/>
            <a:ext cx="1449387" cy="998538"/>
            <a:chOff x="3789" y="855"/>
            <a:chExt cx="903" cy="1172"/>
          </a:xfrm>
        </p:grpSpPr>
        <p:sp>
          <p:nvSpPr>
            <p:cNvPr id="27684" name="Rectangle 1065">
              <a:extLst>
                <a:ext uri="{FF2B5EF4-FFF2-40B4-BE49-F238E27FC236}">
                  <a16:creationId xmlns:a16="http://schemas.microsoft.com/office/drawing/2014/main" id="{AED8C002-799E-4D3D-9FF2-B0C1F62DA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263"/>
              <a:ext cx="896" cy="76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supplier_key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7685" name="Text Box 1066">
              <a:extLst>
                <a:ext uri="{FF2B5EF4-FFF2-40B4-BE49-F238E27FC236}">
                  <a16:creationId xmlns:a16="http://schemas.microsoft.com/office/drawing/2014/main" id="{2BD9F000-F426-4979-A0EC-CFD781FE0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9" y="855"/>
              <a:ext cx="732" cy="5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supplier</a:t>
              </a:r>
            </a:p>
          </p:txBody>
        </p:sp>
      </p:grpSp>
      <p:sp>
        <p:nvSpPr>
          <p:cNvPr id="27679" name="Line 1067">
            <a:extLst>
              <a:ext uri="{FF2B5EF4-FFF2-40B4-BE49-F238E27FC236}">
                <a16:creationId xmlns:a16="http://schemas.microsoft.com/office/drawing/2014/main" id="{9E9038D6-3338-46CD-AF97-195715F71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2667000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7680" name="Group 1069">
            <a:extLst>
              <a:ext uri="{FF2B5EF4-FFF2-40B4-BE49-F238E27FC236}">
                <a16:creationId xmlns:a16="http://schemas.microsoft.com/office/drawing/2014/main" id="{81C64770-7FE5-40E8-8F44-B4674745DC1D}"/>
              </a:ext>
            </a:extLst>
          </p:cNvPr>
          <p:cNvGrpSpPr>
            <a:grpSpLocks/>
          </p:cNvGrpSpPr>
          <p:nvPr/>
        </p:nvGrpSpPr>
        <p:grpSpPr bwMode="auto">
          <a:xfrm>
            <a:off x="9013826" y="4876801"/>
            <a:ext cx="1654175" cy="1495425"/>
            <a:chOff x="684" y="2196"/>
            <a:chExt cx="1565" cy="913"/>
          </a:xfrm>
        </p:grpSpPr>
        <p:sp>
          <p:nvSpPr>
            <p:cNvPr id="27682" name="Rectangle 1070">
              <a:extLst>
                <a:ext uri="{FF2B5EF4-FFF2-40B4-BE49-F238E27FC236}">
                  <a16:creationId xmlns:a16="http://schemas.microsoft.com/office/drawing/2014/main" id="{F0B89413-0397-47F3-B569-23C3E9A3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450"/>
              <a:ext cx="1565" cy="65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city_key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27683" name="Rectangle 1071">
              <a:extLst>
                <a:ext uri="{FF2B5EF4-FFF2-40B4-BE49-F238E27FC236}">
                  <a16:creationId xmlns:a16="http://schemas.microsoft.com/office/drawing/2014/main" id="{4DA37E23-36FA-44EE-A567-EF7B12380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city</a:t>
              </a:r>
            </a:p>
          </p:txBody>
        </p:sp>
      </p:grpSp>
      <p:sp>
        <p:nvSpPr>
          <p:cNvPr id="27681" name="Line 1072">
            <a:extLst>
              <a:ext uri="{FF2B5EF4-FFF2-40B4-BE49-F238E27FC236}">
                <a16:creationId xmlns:a16="http://schemas.microsoft.com/office/drawing/2014/main" id="{E53983D0-ADDA-4957-BCA2-8C1C885C7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5029200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96068AE-71D9-46A2-AB8D-FA9C72937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3188" y="381000"/>
            <a:ext cx="696595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 of Fact Constellation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72751C85-B845-4C23-A608-E21301A0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8000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grpSp>
        <p:nvGrpSpPr>
          <p:cNvPr id="28676" name="Group 5">
            <a:extLst>
              <a:ext uri="{FF2B5EF4-FFF2-40B4-BE49-F238E27FC236}">
                <a16:creationId xmlns:a16="http://schemas.microsoft.com/office/drawing/2014/main" id="{59D5AF34-6233-470E-BB77-BAA7C6E414C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219200"/>
            <a:ext cx="1639888" cy="1982788"/>
            <a:chOff x="277" y="1164"/>
            <a:chExt cx="1021" cy="1229"/>
          </a:xfrm>
        </p:grpSpPr>
        <p:sp>
          <p:nvSpPr>
            <p:cNvPr id="28736" name="Rectangle 6">
              <a:extLst>
                <a:ext uri="{FF2B5EF4-FFF2-40B4-BE49-F238E27FC236}">
                  <a16:creationId xmlns:a16="http://schemas.microsoft.com/office/drawing/2014/main" id="{4F6A3A78-90BE-42CC-9B0C-1DC6EB4D6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421"/>
              <a:ext cx="1021" cy="972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year</a:t>
              </a:r>
            </a:p>
          </p:txBody>
        </p:sp>
        <p:sp>
          <p:nvSpPr>
            <p:cNvPr id="28737" name="Rectangle 7">
              <a:extLst>
                <a:ext uri="{FF2B5EF4-FFF2-40B4-BE49-F238E27FC236}">
                  <a16:creationId xmlns:a16="http://schemas.microsoft.com/office/drawing/2014/main" id="{641704B1-CEE1-46BE-9AB3-CDCFCEC43E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" y="1164"/>
              <a:ext cx="374" cy="23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time</a:t>
              </a:r>
            </a:p>
          </p:txBody>
        </p:sp>
      </p:grpSp>
      <p:grpSp>
        <p:nvGrpSpPr>
          <p:cNvPr id="28677" name="Group 8">
            <a:extLst>
              <a:ext uri="{FF2B5EF4-FFF2-40B4-BE49-F238E27FC236}">
                <a16:creationId xmlns:a16="http://schemas.microsoft.com/office/drawing/2014/main" id="{1EB6A41C-6CEA-4E2C-85AA-6D80D7DADD27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4038600"/>
            <a:ext cx="1654175" cy="1733550"/>
            <a:chOff x="684" y="2196"/>
            <a:chExt cx="1030" cy="1075"/>
          </a:xfrm>
        </p:grpSpPr>
        <p:sp>
          <p:nvSpPr>
            <p:cNvPr id="28734" name="Rectangle 9">
              <a:extLst>
                <a:ext uri="{FF2B5EF4-FFF2-40B4-BE49-F238E27FC236}">
                  <a16:creationId xmlns:a16="http://schemas.microsoft.com/office/drawing/2014/main" id="{2B596DDF-B0A4-467C-AD2C-0591F1AFF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450"/>
              <a:ext cx="1030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province_or_state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28735" name="Rectangle 10">
              <a:extLst>
                <a:ext uri="{FF2B5EF4-FFF2-40B4-BE49-F238E27FC236}">
                  <a16:creationId xmlns:a16="http://schemas.microsoft.com/office/drawing/2014/main" id="{B50E4C7D-3C19-4434-85A8-F7F970891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196"/>
              <a:ext cx="580" cy="23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location</a:t>
              </a:r>
            </a:p>
          </p:txBody>
        </p:sp>
      </p:grpSp>
      <p:sp>
        <p:nvSpPr>
          <p:cNvPr id="28678" name="Rectangle 11">
            <a:extLst>
              <a:ext uri="{FF2B5EF4-FFF2-40B4-BE49-F238E27FC236}">
                <a16:creationId xmlns:a16="http://schemas.microsoft.com/office/drawing/2014/main" id="{35B3634D-DD22-4BE7-A34D-ECD401790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133601"/>
            <a:ext cx="169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Sales Fact Table</a:t>
            </a:r>
          </a:p>
        </p:txBody>
      </p:sp>
      <p:sp>
        <p:nvSpPr>
          <p:cNvPr id="28679" name="Rectangle 12">
            <a:extLst>
              <a:ext uri="{FF2B5EF4-FFF2-40B4-BE49-F238E27FC236}">
                <a16:creationId xmlns:a16="http://schemas.microsoft.com/office/drawing/2014/main" id="{9033C49E-5A0C-4B0F-9646-B0C6258E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5908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80" name="Rectangle 13">
            <a:extLst>
              <a:ext uri="{FF2B5EF4-FFF2-40B4-BE49-F238E27FC236}">
                <a16:creationId xmlns:a16="http://schemas.microsoft.com/office/drawing/2014/main" id="{17138EAA-A53E-44BD-8229-F0FD54648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1"/>
            <a:ext cx="1601788" cy="366713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time_key</a:t>
            </a:r>
          </a:p>
        </p:txBody>
      </p:sp>
      <p:sp>
        <p:nvSpPr>
          <p:cNvPr id="28681" name="Rectangle 14">
            <a:extLst>
              <a:ext uri="{FF2B5EF4-FFF2-40B4-BE49-F238E27FC236}">
                <a16:creationId xmlns:a16="http://schemas.microsoft.com/office/drawing/2014/main" id="{C71BEAE8-F4D4-494B-9595-314DD4C5B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1"/>
            <a:ext cx="16002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item_key</a:t>
            </a:r>
          </a:p>
        </p:txBody>
      </p:sp>
      <p:sp>
        <p:nvSpPr>
          <p:cNvPr id="28682" name="Rectangle 15">
            <a:extLst>
              <a:ext uri="{FF2B5EF4-FFF2-40B4-BE49-F238E27FC236}">
                <a16:creationId xmlns:a16="http://schemas.microsoft.com/office/drawing/2014/main" id="{69CD9F84-6757-43E7-9563-F631216C1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83" name="Rectangle 16">
            <a:extLst>
              <a:ext uri="{FF2B5EF4-FFF2-40B4-BE49-F238E27FC236}">
                <a16:creationId xmlns:a16="http://schemas.microsoft.com/office/drawing/2014/main" id="{245F0127-C824-40B9-BF09-218C2C61E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505201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branch_key</a:t>
            </a:r>
          </a:p>
        </p:txBody>
      </p:sp>
      <p:sp>
        <p:nvSpPr>
          <p:cNvPr id="28684" name="Rectangle 17">
            <a:extLst>
              <a:ext uri="{FF2B5EF4-FFF2-40B4-BE49-F238E27FC236}">
                <a16:creationId xmlns:a16="http://schemas.microsoft.com/office/drawing/2014/main" id="{8268E3F5-9B1F-46D7-876F-A9D71014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96240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85" name="Rectangle 18">
            <a:extLst>
              <a:ext uri="{FF2B5EF4-FFF2-40B4-BE49-F238E27FC236}">
                <a16:creationId xmlns:a16="http://schemas.microsoft.com/office/drawing/2014/main" id="{CCDF9F55-4FD7-4FCD-A3D1-89CD52B5D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8013" y="3981451"/>
            <a:ext cx="15938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location_key</a:t>
            </a:r>
          </a:p>
        </p:txBody>
      </p:sp>
      <p:sp>
        <p:nvSpPr>
          <p:cNvPr id="28686" name="Rectangle 19">
            <a:extLst>
              <a:ext uri="{FF2B5EF4-FFF2-40B4-BE49-F238E27FC236}">
                <a16:creationId xmlns:a16="http://schemas.microsoft.com/office/drawing/2014/main" id="{E067228B-A99E-4C2A-BA51-7E75D553F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6" y="4419601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87" name="Rectangle 20">
            <a:extLst>
              <a:ext uri="{FF2B5EF4-FFF2-40B4-BE49-F238E27FC236}">
                <a16:creationId xmlns:a16="http://schemas.microsoft.com/office/drawing/2014/main" id="{FC4DCF4D-742E-4D53-8C6C-8CC07298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473576"/>
            <a:ext cx="1581150" cy="3667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units_sold</a:t>
            </a:r>
          </a:p>
        </p:txBody>
      </p:sp>
      <p:sp>
        <p:nvSpPr>
          <p:cNvPr id="28688" name="Rectangle 21">
            <a:extLst>
              <a:ext uri="{FF2B5EF4-FFF2-40B4-BE49-F238E27FC236}">
                <a16:creationId xmlns:a16="http://schemas.microsoft.com/office/drawing/2014/main" id="{A547572B-1658-44BD-9D4A-DA17BDF6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6" y="4876801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89" name="Rectangle 22">
            <a:extLst>
              <a:ext uri="{FF2B5EF4-FFF2-40B4-BE49-F238E27FC236}">
                <a16:creationId xmlns:a16="http://schemas.microsoft.com/office/drawing/2014/main" id="{8DDA8B3B-F019-40B6-BDDA-AE5384A56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918076"/>
            <a:ext cx="1587500" cy="3667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dollars_sold</a:t>
            </a:r>
          </a:p>
        </p:txBody>
      </p:sp>
      <p:sp>
        <p:nvSpPr>
          <p:cNvPr id="28690" name="Rectangle 23">
            <a:extLst>
              <a:ext uri="{FF2B5EF4-FFF2-40B4-BE49-F238E27FC236}">
                <a16:creationId xmlns:a16="http://schemas.microsoft.com/office/drawing/2014/main" id="{CDFF3A99-1027-424B-8A6D-CE9DAA76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4676" y="533400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691" name="Rectangle 24">
            <a:extLst>
              <a:ext uri="{FF2B5EF4-FFF2-40B4-BE49-F238E27FC236}">
                <a16:creationId xmlns:a16="http://schemas.microsoft.com/office/drawing/2014/main" id="{821F6C2A-6490-47AB-892C-21AF2DBE1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5364163"/>
            <a:ext cx="1587500" cy="36671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avg_sales</a:t>
            </a:r>
          </a:p>
        </p:txBody>
      </p:sp>
      <p:sp>
        <p:nvSpPr>
          <p:cNvPr id="28692" name="Rectangle 25">
            <a:extLst>
              <a:ext uri="{FF2B5EF4-FFF2-40B4-BE49-F238E27FC236}">
                <a16:creationId xmlns:a16="http://schemas.microsoft.com/office/drawing/2014/main" id="{A99F74CD-86C5-4B9A-98C1-0F02A0B36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715000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Measures</a:t>
            </a:r>
          </a:p>
        </p:txBody>
      </p:sp>
      <p:sp>
        <p:nvSpPr>
          <p:cNvPr id="28693" name="Line 26">
            <a:extLst>
              <a:ext uri="{FF2B5EF4-FFF2-40B4-BE49-F238E27FC236}">
                <a16:creationId xmlns:a16="http://schemas.microsoft.com/office/drawing/2014/main" id="{BD568C8A-1557-4E6E-98A1-F4C62FAC1C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08389" y="4648200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4" name="Line 27">
            <a:extLst>
              <a:ext uri="{FF2B5EF4-FFF2-40B4-BE49-F238E27FC236}">
                <a16:creationId xmlns:a16="http://schemas.microsoft.com/office/drawing/2014/main" id="{C35FAE7E-5748-4574-894E-100BD20E74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9339" y="5191126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5" name="Line 28">
            <a:extLst>
              <a:ext uri="{FF2B5EF4-FFF2-40B4-BE49-F238E27FC236}">
                <a16:creationId xmlns:a16="http://schemas.microsoft.com/office/drawing/2014/main" id="{17D0A304-3183-49AE-823E-43E71C392D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9339" y="5559426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6" name="Line 29">
            <a:extLst>
              <a:ext uri="{FF2B5EF4-FFF2-40B4-BE49-F238E27FC236}">
                <a16:creationId xmlns:a16="http://schemas.microsoft.com/office/drawing/2014/main" id="{EA8ADFE7-9C7E-4B72-A672-035C1035C5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5475" y="3816351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7" name="Line 30">
            <a:extLst>
              <a:ext uri="{FF2B5EF4-FFF2-40B4-BE49-F238E27FC236}">
                <a16:creationId xmlns:a16="http://schemas.microsoft.com/office/drawing/2014/main" id="{CF6CB2D8-067F-4251-83C8-D3F466F1C45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29000" y="2362200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8" name="Line 31">
            <a:extLst>
              <a:ext uri="{FF2B5EF4-FFF2-40B4-BE49-F238E27FC236}">
                <a16:creationId xmlns:a16="http://schemas.microsoft.com/office/drawing/2014/main" id="{3D30754A-A6E0-44A5-A699-9E165A899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267200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8699" name="Line 32">
            <a:extLst>
              <a:ext uri="{FF2B5EF4-FFF2-40B4-BE49-F238E27FC236}">
                <a16:creationId xmlns:a16="http://schemas.microsoft.com/office/drawing/2014/main" id="{EB46ABCF-43DD-41C0-887A-A0EAFD7FC6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2743201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8700" name="Group 33">
            <a:extLst>
              <a:ext uri="{FF2B5EF4-FFF2-40B4-BE49-F238E27FC236}">
                <a16:creationId xmlns:a16="http://schemas.microsoft.com/office/drawing/2014/main" id="{8982CBD2-026B-4A1F-B4CB-BCE4257A08C5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524001"/>
            <a:ext cx="1303338" cy="1744663"/>
            <a:chOff x="3796" y="1002"/>
            <a:chExt cx="812" cy="1081"/>
          </a:xfrm>
        </p:grpSpPr>
        <p:sp>
          <p:nvSpPr>
            <p:cNvPr id="28732" name="Rectangle 34">
              <a:extLst>
                <a:ext uri="{FF2B5EF4-FFF2-40B4-BE49-F238E27FC236}">
                  <a16:creationId xmlns:a16="http://schemas.microsoft.com/office/drawing/2014/main" id="{0216AD36-9303-48F7-831C-8B063A53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1262"/>
              <a:ext cx="812" cy="821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supplier_type</a:t>
              </a:r>
            </a:p>
          </p:txBody>
        </p:sp>
        <p:sp>
          <p:nvSpPr>
            <p:cNvPr id="28733" name="Text Box 35">
              <a:extLst>
                <a:ext uri="{FF2B5EF4-FFF2-40B4-BE49-F238E27FC236}">
                  <a16:creationId xmlns:a16="http://schemas.microsoft.com/office/drawing/2014/main" id="{EFE7399D-64E3-4C72-8AD6-E9E489875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" y="1002"/>
              <a:ext cx="401" cy="25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item</a:t>
              </a:r>
            </a:p>
          </p:txBody>
        </p:sp>
      </p:grpSp>
      <p:grpSp>
        <p:nvGrpSpPr>
          <p:cNvPr id="28701" name="Group 36">
            <a:extLst>
              <a:ext uri="{FF2B5EF4-FFF2-40B4-BE49-F238E27FC236}">
                <a16:creationId xmlns:a16="http://schemas.microsoft.com/office/drawing/2014/main" id="{0D061B85-44F5-4B92-962A-F6423B9DE25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962401"/>
            <a:ext cx="1290638" cy="1230313"/>
            <a:chOff x="3896" y="2472"/>
            <a:chExt cx="803" cy="762"/>
          </a:xfrm>
        </p:grpSpPr>
        <p:sp>
          <p:nvSpPr>
            <p:cNvPr id="28730" name="Rectangle 37">
              <a:extLst>
                <a:ext uri="{FF2B5EF4-FFF2-40B4-BE49-F238E27FC236}">
                  <a16:creationId xmlns:a16="http://schemas.microsoft.com/office/drawing/2014/main" id="{D2680E23-6134-441E-9831-A6806E7D6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16"/>
              <a:ext cx="803" cy="51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branch_type</a:t>
              </a:r>
            </a:p>
          </p:txBody>
        </p:sp>
        <p:sp>
          <p:nvSpPr>
            <p:cNvPr id="28731" name="Text Box 38">
              <a:extLst>
                <a:ext uri="{FF2B5EF4-FFF2-40B4-BE49-F238E27FC236}">
                  <a16:creationId xmlns:a16="http://schemas.microsoft.com/office/drawing/2014/main" id="{EAE2387D-F46D-44CC-B3A3-958CACE1B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7" y="2472"/>
              <a:ext cx="507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branch</a:t>
              </a:r>
            </a:p>
          </p:txBody>
        </p:sp>
      </p:grpSp>
      <p:sp>
        <p:nvSpPr>
          <p:cNvPr id="28702" name="Rectangle 39">
            <a:extLst>
              <a:ext uri="{FF2B5EF4-FFF2-40B4-BE49-F238E27FC236}">
                <a16:creationId xmlns:a16="http://schemas.microsoft.com/office/drawing/2014/main" id="{174BBA71-68AF-4CA8-A321-0EFB9A555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2495550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703" name="Rectangle 40">
            <a:extLst>
              <a:ext uri="{FF2B5EF4-FFF2-40B4-BE49-F238E27FC236}">
                <a16:creationId xmlns:a16="http://schemas.microsoft.com/office/drawing/2014/main" id="{3CBB834A-4635-4927-B99B-55E343F9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588" y="1581151"/>
            <a:ext cx="2038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Shipping Fact Table</a:t>
            </a:r>
          </a:p>
        </p:txBody>
      </p:sp>
      <p:sp>
        <p:nvSpPr>
          <p:cNvPr id="28704" name="Rectangle 41">
            <a:extLst>
              <a:ext uri="{FF2B5EF4-FFF2-40B4-BE49-F238E27FC236}">
                <a16:creationId xmlns:a16="http://schemas.microsoft.com/office/drawing/2014/main" id="{74C7C5F2-A720-4B47-A164-96901AD48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20383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705" name="Rectangle 42">
            <a:extLst>
              <a:ext uri="{FF2B5EF4-FFF2-40B4-BE49-F238E27FC236}">
                <a16:creationId xmlns:a16="http://schemas.microsoft.com/office/drawing/2014/main" id="{34D4D909-DE95-4070-B873-422F39EAE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9" y="2114551"/>
            <a:ext cx="1601787" cy="366713"/>
          </a:xfrm>
          <a:prstGeom prst="rect">
            <a:avLst/>
          </a:prstGeom>
          <a:solidFill>
            <a:srgbClr val="00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time_key</a:t>
            </a:r>
          </a:p>
        </p:txBody>
      </p:sp>
      <p:sp>
        <p:nvSpPr>
          <p:cNvPr id="28706" name="Rectangle 43">
            <a:extLst>
              <a:ext uri="{FF2B5EF4-FFF2-40B4-BE49-F238E27FC236}">
                <a16:creationId xmlns:a16="http://schemas.microsoft.com/office/drawing/2014/main" id="{5E3DB497-458F-4C07-9FD0-1487856D4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2571751"/>
            <a:ext cx="16002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  item_key</a:t>
            </a:r>
          </a:p>
        </p:txBody>
      </p:sp>
      <p:sp>
        <p:nvSpPr>
          <p:cNvPr id="28707" name="Rectangle 44">
            <a:extLst>
              <a:ext uri="{FF2B5EF4-FFF2-40B4-BE49-F238E27FC236}">
                <a16:creationId xmlns:a16="http://schemas.microsoft.com/office/drawing/2014/main" id="{037E300B-AAE1-4DF1-AE7C-AA9349539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2952750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708" name="Rectangle 45">
            <a:extLst>
              <a:ext uri="{FF2B5EF4-FFF2-40B4-BE49-F238E27FC236}">
                <a16:creationId xmlns:a16="http://schemas.microsoft.com/office/drawing/2014/main" id="{145824E5-1328-455F-814F-10FAB15EE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2952751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shipper_key</a:t>
            </a:r>
          </a:p>
        </p:txBody>
      </p:sp>
      <p:sp>
        <p:nvSpPr>
          <p:cNvPr id="28709" name="Rectangle 46">
            <a:extLst>
              <a:ext uri="{FF2B5EF4-FFF2-40B4-BE49-F238E27FC236}">
                <a16:creationId xmlns:a16="http://schemas.microsoft.com/office/drawing/2014/main" id="{668E8C26-A82F-4C07-9ABD-EB630383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3409950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710" name="Rectangle 47">
            <a:extLst>
              <a:ext uri="{FF2B5EF4-FFF2-40B4-BE49-F238E27FC236}">
                <a16:creationId xmlns:a16="http://schemas.microsoft.com/office/drawing/2014/main" id="{21138183-8989-4D5A-9AAC-F242A1922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429001"/>
            <a:ext cx="15938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from_location</a:t>
            </a:r>
          </a:p>
        </p:txBody>
      </p:sp>
      <p:sp>
        <p:nvSpPr>
          <p:cNvPr id="28711" name="Rectangle 48">
            <a:extLst>
              <a:ext uri="{FF2B5EF4-FFF2-40B4-BE49-F238E27FC236}">
                <a16:creationId xmlns:a16="http://schemas.microsoft.com/office/drawing/2014/main" id="{C3D66BD7-3275-4F20-BBA2-17EA03CEE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4" y="3867151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712" name="Rectangle 49">
            <a:extLst>
              <a:ext uri="{FF2B5EF4-FFF2-40B4-BE49-F238E27FC236}">
                <a16:creationId xmlns:a16="http://schemas.microsoft.com/office/drawing/2014/main" id="{31DAB4A3-DCBD-43F5-B774-E57BD4E32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3943351"/>
            <a:ext cx="15557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to_location</a:t>
            </a:r>
          </a:p>
        </p:txBody>
      </p:sp>
      <p:sp>
        <p:nvSpPr>
          <p:cNvPr id="28713" name="Rectangle 50">
            <a:extLst>
              <a:ext uri="{FF2B5EF4-FFF2-40B4-BE49-F238E27FC236}">
                <a16:creationId xmlns:a16="http://schemas.microsoft.com/office/drawing/2014/main" id="{194896B2-7A94-44A2-8A74-67721A093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4" y="4324351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714" name="Rectangle 51">
            <a:extLst>
              <a:ext uri="{FF2B5EF4-FFF2-40B4-BE49-F238E27FC236}">
                <a16:creationId xmlns:a16="http://schemas.microsoft.com/office/drawing/2014/main" id="{B2F80BDF-AD1B-41DA-9126-02AB19D2D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4365626"/>
            <a:ext cx="1574800" cy="366713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dollars_cost</a:t>
            </a:r>
          </a:p>
        </p:txBody>
      </p:sp>
      <p:sp>
        <p:nvSpPr>
          <p:cNvPr id="28715" name="Rectangle 52">
            <a:extLst>
              <a:ext uri="{FF2B5EF4-FFF2-40B4-BE49-F238E27FC236}">
                <a16:creationId xmlns:a16="http://schemas.microsoft.com/office/drawing/2014/main" id="{2A1D7B06-9977-4D00-B50C-1935DBB23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064" y="4781550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484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/>
          </a:p>
        </p:txBody>
      </p:sp>
      <p:sp>
        <p:nvSpPr>
          <p:cNvPr id="28716" name="Rectangle 53">
            <a:extLst>
              <a:ext uri="{FF2B5EF4-FFF2-40B4-BE49-F238E27FC236}">
                <a16:creationId xmlns:a16="http://schemas.microsoft.com/office/drawing/2014/main" id="{750C4A03-6848-43F2-90E9-922D487D0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6938" y="4811713"/>
            <a:ext cx="1625600" cy="366712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units_shipped</a:t>
            </a:r>
          </a:p>
        </p:txBody>
      </p:sp>
      <p:sp>
        <p:nvSpPr>
          <p:cNvPr id="28717" name="Line 55">
            <a:extLst>
              <a:ext uri="{FF2B5EF4-FFF2-40B4-BE49-F238E27FC236}">
                <a16:creationId xmlns:a16="http://schemas.microsoft.com/office/drawing/2014/main" id="{E72882A8-2B30-45DF-BA68-36980C400A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3400" y="1524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18" name="Line 56">
            <a:extLst>
              <a:ext uri="{FF2B5EF4-FFF2-40B4-BE49-F238E27FC236}">
                <a16:creationId xmlns:a16="http://schemas.microsoft.com/office/drawing/2014/main" id="{6D47CBC2-115E-42D7-839A-28ECBA31AC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1524000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19" name="Line 57">
            <a:extLst>
              <a:ext uri="{FF2B5EF4-FFF2-40B4-BE49-F238E27FC236}">
                <a16:creationId xmlns:a16="http://schemas.microsoft.com/office/drawing/2014/main" id="{166AECD1-FE50-47CA-B1E1-9E8B3AEE5E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1524000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0" name="Line 58">
            <a:extLst>
              <a:ext uri="{FF2B5EF4-FFF2-40B4-BE49-F238E27FC236}">
                <a16:creationId xmlns:a16="http://schemas.microsoft.com/office/drawing/2014/main" id="{829928DD-F05D-4838-A17D-BD38D6308F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0" y="22860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1" name="Line 59">
            <a:extLst>
              <a:ext uri="{FF2B5EF4-FFF2-40B4-BE49-F238E27FC236}">
                <a16:creationId xmlns:a16="http://schemas.microsoft.com/office/drawing/2014/main" id="{5A027CBC-9B48-44D7-823E-1D7730E287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657600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2" name="Line 60">
            <a:extLst>
              <a:ext uri="{FF2B5EF4-FFF2-40B4-BE49-F238E27FC236}">
                <a16:creationId xmlns:a16="http://schemas.microsoft.com/office/drawing/2014/main" id="{5535D7B2-631C-4652-8244-082ADEFE12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910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3" name="Line 61">
            <a:extLst>
              <a:ext uri="{FF2B5EF4-FFF2-40B4-BE49-F238E27FC236}">
                <a16:creationId xmlns:a16="http://schemas.microsoft.com/office/drawing/2014/main" id="{097A1A18-596A-420B-87D3-64820E94E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5600" y="3200400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28724" name="Group 63">
            <a:extLst>
              <a:ext uri="{FF2B5EF4-FFF2-40B4-BE49-F238E27FC236}">
                <a16:creationId xmlns:a16="http://schemas.microsoft.com/office/drawing/2014/main" id="{ADA11BE2-3394-478B-A9AB-C53AA3F72505}"/>
              </a:ext>
            </a:extLst>
          </p:cNvPr>
          <p:cNvGrpSpPr>
            <a:grpSpLocks/>
          </p:cNvGrpSpPr>
          <p:nvPr/>
        </p:nvGrpSpPr>
        <p:grpSpPr bwMode="auto">
          <a:xfrm>
            <a:off x="9136063" y="5410200"/>
            <a:ext cx="1344612" cy="1473200"/>
            <a:chOff x="3891" y="2472"/>
            <a:chExt cx="836" cy="911"/>
          </a:xfrm>
        </p:grpSpPr>
        <p:sp>
          <p:nvSpPr>
            <p:cNvPr id="28728" name="Rectangle 64">
              <a:extLst>
                <a:ext uri="{FF2B5EF4-FFF2-40B4-BE49-F238E27FC236}">
                  <a16:creationId xmlns:a16="http://schemas.microsoft.com/office/drawing/2014/main" id="{A09A534F-367C-4973-90F1-57136B25D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6" y="2715"/>
              <a:ext cx="831" cy="66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shipper_key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shipper_name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shipper_type</a:t>
              </a:r>
            </a:p>
          </p:txBody>
        </p:sp>
        <p:sp>
          <p:nvSpPr>
            <p:cNvPr id="28729" name="Text Box 65">
              <a:extLst>
                <a:ext uri="{FF2B5EF4-FFF2-40B4-BE49-F238E27FC236}">
                  <a16:creationId xmlns:a16="http://schemas.microsoft.com/office/drawing/2014/main" id="{BC1D4CA5-FA32-4385-8E74-6DA49E0E5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" y="2472"/>
              <a:ext cx="539" cy="23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shipper</a:t>
              </a:r>
            </a:p>
          </p:txBody>
        </p:sp>
      </p:grpSp>
      <p:sp>
        <p:nvSpPr>
          <p:cNvPr id="28725" name="Line 66">
            <a:extLst>
              <a:ext uri="{FF2B5EF4-FFF2-40B4-BE49-F238E27FC236}">
                <a16:creationId xmlns:a16="http://schemas.microsoft.com/office/drawing/2014/main" id="{82F27401-EBEA-49F5-B85F-9277388476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34600" y="4800600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6" name="Line 67">
            <a:extLst>
              <a:ext uri="{FF2B5EF4-FFF2-40B4-BE49-F238E27FC236}">
                <a16:creationId xmlns:a16="http://schemas.microsoft.com/office/drawing/2014/main" id="{D6508CA9-D116-44F1-8922-35D9C393B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34600" y="32004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28727" name="Line 68">
            <a:extLst>
              <a:ext uri="{FF2B5EF4-FFF2-40B4-BE49-F238E27FC236}">
                <a16:creationId xmlns:a16="http://schemas.microsoft.com/office/drawing/2014/main" id="{036933FC-6201-4337-90EC-B5A9E423B4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91400" y="57912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B6BF2-BECB-484E-8CD8-763E337F2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831" y="1569445"/>
            <a:ext cx="6572250" cy="441290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8F2ECC8-1879-4E99-BCEB-D7DB5765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Warehousing</a:t>
            </a:r>
            <a:b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en-US"/>
              <a:t>Definition</a:t>
            </a:r>
            <a:br>
              <a:rPr lang="en-US"/>
            </a:br>
            <a:endParaRPr lang="en-IN" b="1">
              <a:solidFill>
                <a:srgbClr val="FF0000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9A16BF-970E-4661-B84D-FBE8AC99C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6772" y="1383923"/>
            <a:ext cx="8369085" cy="5108952"/>
          </a:xfrm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220260-360E-4D60-9EF8-FDF6320B2F85}"/>
              </a:ext>
            </a:extLst>
          </p:cNvPr>
          <p:cNvSpPr/>
          <p:nvPr/>
        </p:nvSpPr>
        <p:spPr>
          <a:xfrm>
            <a:off x="2076772" y="5665146"/>
            <a:ext cx="8369084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Warehousing</a:t>
            </a:r>
            <a:r>
              <a:rPr lang="en-US" sz="2800"/>
              <a:t>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/>
              <a:t>The process of  constructing and using a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3867272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0DB08-A241-4D21-A1F7-F6D87F566A82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40963" name="Picture 5" descr="FIG11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62001"/>
            <a:ext cx="7772400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3494088" y="228600"/>
            <a:ext cx="5116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Arial" pitchFamily="34" charset="0"/>
              </a:rPr>
              <a:t> Figure 11-14: Star schema example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4876800" y="990600"/>
            <a:ext cx="4267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2000" b="1" i="1">
                <a:solidFill>
                  <a:schemeClr val="hlink"/>
                </a:solidFill>
                <a:latin typeface="Times New Roman" pitchFamily="18" charset="0"/>
              </a:rPr>
              <a:t>Fact table </a:t>
            </a:r>
            <a:r>
              <a:rPr lang="en-US" altLang="en-US" sz="1800">
                <a:solidFill>
                  <a:schemeClr val="hlink"/>
                </a:solidFill>
                <a:latin typeface="Times New Roman" pitchFamily="18" charset="0"/>
              </a:rPr>
              <a:t>provides statistics for sales broken down by product, period and store dimensions</a:t>
            </a:r>
          </a:p>
        </p:txBody>
      </p:sp>
    </p:spTree>
    <p:extLst>
      <p:ext uri="{BB962C8B-B14F-4D97-AF65-F5344CB8AC3E}">
        <p14:creationId xmlns:p14="http://schemas.microsoft.com/office/powerpoint/2010/main" val="10795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547C0-B1D8-4141-9D3E-6B7FF255904A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41987" name="Picture 2" descr="14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09600"/>
            <a:ext cx="8305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2895601" y="0"/>
            <a:ext cx="672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fontAlgn="base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/>
            <a:r>
              <a:rPr lang="en-US" altLang="en-US" sz="2400">
                <a:latin typeface="Arial" pitchFamily="34" charset="0"/>
              </a:rPr>
              <a:t>Figure 11-15: Star schema with sample data</a:t>
            </a:r>
          </a:p>
        </p:txBody>
      </p:sp>
    </p:spTree>
    <p:extLst>
      <p:ext uri="{BB962C8B-B14F-4D97-AF65-F5344CB8AC3E}">
        <p14:creationId xmlns:p14="http://schemas.microsoft.com/office/powerpoint/2010/main" val="2058119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B607-8813-4118-86DF-64026121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2EEBF-5F3B-42BE-9B94-20A85863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271" y="1825624"/>
            <a:ext cx="8307092" cy="47766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2FE2941-B032-4C60-BA0A-5B4EDCF6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42"/>
            <a:ext cx="10515600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>
                <a:solidFill>
                  <a:srgbClr val="000000"/>
                </a:solidFill>
                <a:latin typeface="Times New Roman" panose="02020603050405020304" pitchFamily="18" charset="0"/>
              </a:rPr>
              <a:t>Design star &amp; snowflake schema for "Hotel Occupancy" considering </a:t>
            </a:r>
          </a:p>
          <a:p>
            <a:r>
              <a:rPr lang="en-IN" sz="1200">
                <a:solidFill>
                  <a:srgbClr val="000000"/>
                </a:solidFill>
                <a:latin typeface="Times New Roman" panose="02020603050405020304" pitchFamily="18" charset="0"/>
              </a:rPr>
              <a:t>dimensions like Time, Hotel, Room, etc. </a:t>
            </a:r>
          </a:p>
          <a:p>
            <a:r>
              <a:rPr lang="en-IN" sz="1200">
                <a:solidFill>
                  <a:srgbClr val="000000"/>
                </a:solidFill>
                <a:latin typeface="Times New Roman" panose="02020603050405020304" pitchFamily="18" charset="0"/>
              </a:rPr>
              <a:t>ii. Calculate the maximum number of base fact table records for the values given </a:t>
            </a:r>
          </a:p>
          <a:p>
            <a:r>
              <a:rPr lang="en-IN" sz="1200">
                <a:solidFill>
                  <a:srgbClr val="000000"/>
                </a:solidFill>
                <a:latin typeface="Times New Roman" panose="02020603050405020304" pitchFamily="18" charset="0"/>
              </a:rPr>
              <a:t>below: </a:t>
            </a:r>
          </a:p>
          <a:p>
            <a:r>
              <a:rPr lang="en-IN" sz="1200">
                <a:solidFill>
                  <a:srgbClr val="000000"/>
                </a:solidFill>
                <a:latin typeface="Times New Roman" panose="02020603050405020304" pitchFamily="18" charset="0"/>
              </a:rPr>
              <a:t>Time period: 5 years </a:t>
            </a:r>
          </a:p>
          <a:p>
            <a:r>
              <a:rPr lang="en-IN" sz="1200">
                <a:solidFill>
                  <a:srgbClr val="000000"/>
                </a:solidFill>
                <a:latin typeface="Times New Roman" panose="02020603050405020304" pitchFamily="18" charset="0"/>
              </a:rPr>
              <a:t>Hotels: 150 </a:t>
            </a:r>
          </a:p>
          <a:p>
            <a:r>
              <a:rPr lang="en-IN" sz="1200">
                <a:solidFill>
                  <a:srgbClr val="000000"/>
                </a:solidFill>
                <a:latin typeface="Times New Roman" panose="02020603050405020304" pitchFamily="18" charset="0"/>
              </a:rPr>
              <a:t>Rooms: 750 rooms in each Hotel (about 400 occupied in each hotel daily) </a:t>
            </a:r>
            <a:br>
              <a:rPr lang="en-IN" sz="12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210439-8AE8-461B-B6BE-98E59577264D}"/>
              </a:ext>
            </a:extLst>
          </p:cNvPr>
          <p:cNvSpPr/>
          <p:nvPr/>
        </p:nvSpPr>
        <p:spPr>
          <a:xfrm>
            <a:off x="838200" y="1456292"/>
            <a:ext cx="6964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</a:rPr>
              <a:t>Time dimension: 5 years × 365 days = 1825  *150 *400 =109500 records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15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D61F-D300-424A-A089-CC2BB5C4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Snowflake schema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6BB03-8FFE-4E58-B32F-2E49B581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C007D-00D0-4EE2-B8BE-9229AD187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20" y="1825624"/>
            <a:ext cx="9128500" cy="47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73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9DA55EC-7BBF-42CA-A281-00862D3D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MOLAP Cube</a:t>
            </a:r>
          </a:p>
        </p:txBody>
      </p:sp>
      <p:sp>
        <p:nvSpPr>
          <p:cNvPr id="48131" name="Slide Number Placeholder 4">
            <a:extLst>
              <a:ext uri="{FF2B5EF4-FFF2-40B4-BE49-F238E27FC236}">
                <a16:creationId xmlns:a16="http://schemas.microsoft.com/office/drawing/2014/main" id="{746B14FB-41AE-4C0F-A7C1-D666EC70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A59003-C821-4AED-8F1D-E4CA24FA2A47}" type="slidenum">
              <a:rPr lang="en-US" altLang="en-GB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GB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2" name="AutoShape 3">
            <a:extLst>
              <a:ext uri="{FF2B5EF4-FFF2-40B4-BE49-F238E27FC236}">
                <a16:creationId xmlns:a16="http://schemas.microsoft.com/office/drawing/2014/main" id="{B9C4F60B-F814-4BE4-B974-483ABBB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2667000" cy="24384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8133" name="Text Box 4">
            <a:extLst>
              <a:ext uri="{FF2B5EF4-FFF2-40B4-BE49-F238E27FC236}">
                <a16:creationId xmlns:a16="http://schemas.microsoft.com/office/drawing/2014/main" id="{8CF80ACC-1369-40F7-AF75-BD6430CE3D7A}"/>
              </a:ext>
            </a:extLst>
          </p:cNvPr>
          <p:cNvSpPr txBox="1">
            <a:spLocks noChangeArrowheads="1"/>
          </p:cNvSpPr>
          <p:nvPr/>
        </p:nvSpPr>
        <p:spPr bwMode="auto">
          <a:xfrm rot="18940193">
            <a:off x="2366963" y="2181226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800" b="1">
                <a:latin typeface="Times New Roman" panose="02020603050405020304" pitchFamily="18" charset="0"/>
              </a:rPr>
              <a:t>Store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34" name="Text Box 5">
            <a:extLst>
              <a:ext uri="{FF2B5EF4-FFF2-40B4-BE49-F238E27FC236}">
                <a16:creationId xmlns:a16="http://schemas.microsoft.com/office/drawing/2014/main" id="{373C4268-027C-49B3-815F-9351B2FDDD4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958182" y="3347244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800" b="1">
                <a:latin typeface="Times New Roman" panose="02020603050405020304" pitchFamily="18" charset="0"/>
              </a:rPr>
              <a:t>Product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35" name="Text Box 6">
            <a:extLst>
              <a:ext uri="{FF2B5EF4-FFF2-40B4-BE49-F238E27FC236}">
                <a16:creationId xmlns:a16="http://schemas.microsoft.com/office/drawing/2014/main" id="{082E988A-E491-4CE0-B31E-BF068FE2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05388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800" b="1">
                <a:latin typeface="Times New Roman" panose="02020603050405020304" pitchFamily="18" charset="0"/>
              </a:rPr>
              <a:t>Time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36" name="Text Box 7">
            <a:extLst>
              <a:ext uri="{FF2B5EF4-FFF2-40B4-BE49-F238E27FC236}">
                <a16:creationId xmlns:a16="http://schemas.microsoft.com/office/drawing/2014/main" id="{684A15F6-9AD5-4D3C-B0CB-E05027604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648200"/>
            <a:ext cx="185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M  T  W  Th  F  S  S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37" name="Text Box 8">
            <a:extLst>
              <a:ext uri="{FF2B5EF4-FFF2-40B4-BE49-F238E27FC236}">
                <a16:creationId xmlns:a16="http://schemas.microsoft.com/office/drawing/2014/main" id="{F675CDE5-3324-43AD-964F-26E4AB9B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1" y="2857501"/>
            <a:ext cx="7270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Juice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Milk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Coke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Cream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Soap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Bread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38" name="Text Box 9">
            <a:extLst>
              <a:ext uri="{FF2B5EF4-FFF2-40B4-BE49-F238E27FC236}">
                <a16:creationId xmlns:a16="http://schemas.microsoft.com/office/drawing/2014/main" id="{DF595503-5B8A-4CC3-AEA9-B8693BEF7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81200"/>
            <a:ext cx="476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NY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39" name="Text Box 10">
            <a:extLst>
              <a:ext uri="{FF2B5EF4-FFF2-40B4-BE49-F238E27FC236}">
                <a16:creationId xmlns:a16="http://schemas.microsoft.com/office/drawing/2014/main" id="{E794FA38-602A-42FC-99ED-A01775C6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1" y="2209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SF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40" name="Text Box 11">
            <a:extLst>
              <a:ext uri="{FF2B5EF4-FFF2-40B4-BE49-F238E27FC236}">
                <a16:creationId xmlns:a16="http://schemas.microsoft.com/office/drawing/2014/main" id="{266C1907-AEF3-44DA-B86B-5056547B1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2514600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LA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41" name="Text Box 12">
            <a:extLst>
              <a:ext uri="{FF2B5EF4-FFF2-40B4-BE49-F238E27FC236}">
                <a16:creationId xmlns:a16="http://schemas.microsoft.com/office/drawing/2014/main" id="{72DFE345-D7A2-48FA-808A-77FF04A99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19401"/>
            <a:ext cx="3873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10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34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56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32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12</a:t>
            </a:r>
          </a:p>
          <a:p>
            <a:pPr>
              <a:lnSpc>
                <a:spcPts val="2300"/>
              </a:lnSpc>
              <a:spcBef>
                <a:spcPct val="0"/>
              </a:spcBef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56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42" name="Line 13">
            <a:extLst>
              <a:ext uri="{FF2B5EF4-FFF2-40B4-BE49-F238E27FC236}">
                <a16:creationId xmlns:a16="http://schemas.microsoft.com/office/drawing/2014/main" id="{6594D8CD-9E8C-453B-8441-EE85B9C3FC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5720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3" name="Text Box 14">
            <a:extLst>
              <a:ext uri="{FF2B5EF4-FFF2-40B4-BE49-F238E27FC236}">
                <a16:creationId xmlns:a16="http://schemas.microsoft.com/office/drawing/2014/main" id="{C60E6B48-6C19-40B2-8452-2CBC2C0E0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334000"/>
            <a:ext cx="2965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600">
                <a:latin typeface="Times New Roman" panose="02020603050405020304" pitchFamily="18" charset="0"/>
              </a:rPr>
              <a:t>56 units of bread sold in LA on M</a:t>
            </a:r>
            <a:endParaRPr lang="en-US" altLang="en-GB" sz="2400">
              <a:latin typeface="Times New Roman" panose="02020603050405020304" pitchFamily="18" charset="0"/>
            </a:endParaRPr>
          </a:p>
        </p:txBody>
      </p:sp>
      <p:sp>
        <p:nvSpPr>
          <p:cNvPr id="48144" name="Text Box 15">
            <a:extLst>
              <a:ext uri="{FF2B5EF4-FFF2-40B4-BE49-F238E27FC236}">
                <a16:creationId xmlns:a16="http://schemas.microsoft.com/office/drawing/2014/main" id="{D53D3516-6AE3-4822-9E38-E44C7A2F0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752601"/>
            <a:ext cx="400843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 i="1">
                <a:latin typeface="Times New Roman" panose="02020603050405020304" pitchFamily="18" charset="0"/>
              </a:rPr>
              <a:t>Dimensions:</a:t>
            </a:r>
            <a:endParaRPr lang="en-US" altLang="en-GB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>
                <a:latin typeface="Times New Roman" panose="02020603050405020304" pitchFamily="18" charset="0"/>
              </a:rPr>
              <a:t>	Time, Product, Store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 i="1">
                <a:latin typeface="Times New Roman" panose="02020603050405020304" pitchFamily="18" charset="0"/>
              </a:rPr>
              <a:t>Attributes:</a:t>
            </a:r>
            <a:endParaRPr lang="en-US" altLang="en-GB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>
                <a:latin typeface="Times New Roman" panose="02020603050405020304" pitchFamily="18" charset="0"/>
              </a:rPr>
              <a:t>	Product (upc, price, …)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>
                <a:latin typeface="Times New Roman" panose="02020603050405020304" pitchFamily="18" charset="0"/>
              </a:rPr>
              <a:t>	Store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>
                <a:latin typeface="Times New Roman" panose="02020603050405020304" pitchFamily="18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 i="1">
                <a:latin typeface="Times New Roman" panose="02020603050405020304" pitchFamily="18" charset="0"/>
              </a:rPr>
              <a:t>Hierarchies:</a:t>
            </a:r>
            <a:endParaRPr lang="en-US" altLang="en-GB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>
                <a:latin typeface="Times New Roman" panose="02020603050405020304" pitchFamily="18" charset="0"/>
              </a:rPr>
              <a:t>	Product </a:t>
            </a:r>
            <a:r>
              <a:rPr lang="en-US" altLang="en-GB" sz="2000">
                <a:latin typeface="Times New Roman" panose="02020603050405020304" pitchFamily="18" charset="0"/>
                <a:sym typeface="Symbol" panose="05050102010706020507" pitchFamily="18" charset="2"/>
              </a:rPr>
              <a:t> Brand  …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>
                <a:latin typeface="Times New Roman" panose="02020603050405020304" pitchFamily="18" charset="0"/>
                <a:sym typeface="Symbol" panose="05050102010706020507" pitchFamily="18" charset="2"/>
              </a:rPr>
              <a:t>	Day  Week  Quarter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>
                <a:latin typeface="Times New Roman" panose="02020603050405020304" pitchFamily="18" charset="0"/>
                <a:sym typeface="Symbol" panose="05050102010706020507" pitchFamily="18" charset="2"/>
              </a:rPr>
              <a:t>	Store  Region  Country</a:t>
            </a:r>
          </a:p>
        </p:txBody>
      </p:sp>
      <p:sp>
        <p:nvSpPr>
          <p:cNvPr id="48145" name="Line 16">
            <a:extLst>
              <a:ext uri="{FF2B5EF4-FFF2-40B4-BE49-F238E27FC236}">
                <a16:creationId xmlns:a16="http://schemas.microsoft.com/office/drawing/2014/main" id="{05C5196E-A342-44D1-B4E0-6000007C7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6" name="Text Box 17">
            <a:extLst>
              <a:ext uri="{FF2B5EF4-FFF2-40B4-BE49-F238E27FC236}">
                <a16:creationId xmlns:a16="http://schemas.microsoft.com/office/drawing/2014/main" id="{79F24E6A-F2D8-4360-9500-F4C0B356F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343400"/>
            <a:ext cx="1270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roll-up to week</a:t>
            </a:r>
          </a:p>
        </p:txBody>
      </p:sp>
      <p:sp>
        <p:nvSpPr>
          <p:cNvPr id="48147" name="Line 18">
            <a:extLst>
              <a:ext uri="{FF2B5EF4-FFF2-40B4-BE49-F238E27FC236}">
                <a16:creationId xmlns:a16="http://schemas.microsoft.com/office/drawing/2014/main" id="{40753C7C-12B2-4C7A-A7CB-687BB2689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48" name="Text Box 19">
            <a:extLst>
              <a:ext uri="{FF2B5EF4-FFF2-40B4-BE49-F238E27FC236}">
                <a16:creationId xmlns:a16="http://schemas.microsoft.com/office/drawing/2014/main" id="{AB6B27DC-242B-46B5-B40C-4D549424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2286000"/>
            <a:ext cx="1298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roll-up to brand</a:t>
            </a:r>
          </a:p>
        </p:txBody>
      </p:sp>
      <p:sp>
        <p:nvSpPr>
          <p:cNvPr id="48149" name="Line 20">
            <a:extLst>
              <a:ext uri="{FF2B5EF4-FFF2-40B4-BE49-F238E27FC236}">
                <a16:creationId xmlns:a16="http://schemas.microsoft.com/office/drawing/2014/main" id="{ED44524E-F500-4D61-A09F-0CE62EA7E9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1981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0" name="Text Box 21">
            <a:extLst>
              <a:ext uri="{FF2B5EF4-FFF2-40B4-BE49-F238E27FC236}">
                <a16:creationId xmlns:a16="http://schemas.microsoft.com/office/drawing/2014/main" id="{A848AABB-6E5E-460F-84C1-8BA14FF9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600200"/>
            <a:ext cx="13477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400">
                <a:latin typeface="Times New Roman" panose="02020603050405020304" pitchFamily="18" charset="0"/>
              </a:rPr>
              <a:t>roll-up to region</a:t>
            </a:r>
          </a:p>
        </p:txBody>
      </p:sp>
      <p:sp>
        <p:nvSpPr>
          <p:cNvPr id="48151" name="Line 22">
            <a:extLst>
              <a:ext uri="{FF2B5EF4-FFF2-40B4-BE49-F238E27FC236}">
                <a16:creationId xmlns:a16="http://schemas.microsoft.com/office/drawing/2014/main" id="{E0C082D3-C5AA-432E-9E04-ABF202CA8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819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2" name="Line 23">
            <a:extLst>
              <a:ext uri="{FF2B5EF4-FFF2-40B4-BE49-F238E27FC236}">
                <a16:creationId xmlns:a16="http://schemas.microsoft.com/office/drawing/2014/main" id="{A4CA0C72-E92F-475A-AFF8-BEDDD0A6A9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2209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3" name="Line 24">
            <a:extLst>
              <a:ext uri="{FF2B5EF4-FFF2-40B4-BE49-F238E27FC236}">
                <a16:creationId xmlns:a16="http://schemas.microsoft.com/office/drawing/2014/main" id="{7E932123-E379-4909-A730-5151C5391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734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4" name="Line 25">
            <a:extLst>
              <a:ext uri="{FF2B5EF4-FFF2-40B4-BE49-F238E27FC236}">
                <a16:creationId xmlns:a16="http://schemas.microsoft.com/office/drawing/2014/main" id="{DF2739D8-C0D4-4273-A95B-F22DC6BC1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590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5" name="Line 26">
            <a:extLst>
              <a:ext uri="{FF2B5EF4-FFF2-40B4-BE49-F238E27FC236}">
                <a16:creationId xmlns:a16="http://schemas.microsoft.com/office/drawing/2014/main" id="{87C47F2A-E534-46B5-A29A-31E7BE24C5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0675" y="2563813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6" name="Line 27">
            <a:extLst>
              <a:ext uri="{FF2B5EF4-FFF2-40B4-BE49-F238E27FC236}">
                <a16:creationId xmlns:a16="http://schemas.microsoft.com/office/drawing/2014/main" id="{E955F5D8-6180-4388-9957-62610527F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590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7" name="Line 28">
            <a:extLst>
              <a:ext uri="{FF2B5EF4-FFF2-40B4-BE49-F238E27FC236}">
                <a16:creationId xmlns:a16="http://schemas.microsoft.com/office/drawing/2014/main" id="{D1D3AB62-847E-4B70-9CBE-8EF8DE940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65513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8" name="Line 29">
            <a:extLst>
              <a:ext uri="{FF2B5EF4-FFF2-40B4-BE49-F238E27FC236}">
                <a16:creationId xmlns:a16="http://schemas.microsoft.com/office/drawing/2014/main" id="{C5B561F5-70C9-46F7-841E-424454E9B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7338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59" name="Line 30">
            <a:extLst>
              <a:ext uri="{FF2B5EF4-FFF2-40B4-BE49-F238E27FC236}">
                <a16:creationId xmlns:a16="http://schemas.microsoft.com/office/drawing/2014/main" id="{D81CAE37-4066-437A-8D12-4757BEB1C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0386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60" name="Line 31">
            <a:extLst>
              <a:ext uri="{FF2B5EF4-FFF2-40B4-BE49-F238E27FC236}">
                <a16:creationId xmlns:a16="http://schemas.microsoft.com/office/drawing/2014/main" id="{236A544C-5A8E-436D-A023-A58A6983C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343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206DB0A-8054-4944-872C-7EC0A738B2B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GB"/>
              <a:t>The MOLAP Cube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B165225C-9CAB-467E-9FAD-A2B973BA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6DB27F-1634-4319-96B2-D7DF0E094AA9}" type="slidenum">
              <a:rPr lang="en-US" altLang="en-GB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GB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Object 2">
            <a:extLst>
              <a:ext uri="{FF2B5EF4-FFF2-40B4-BE49-F238E27FC236}">
                <a16:creationId xmlns:a16="http://schemas.microsoft.com/office/drawing/2014/main" id="{A22509E0-5A72-4A52-8112-3358535A137D}"/>
              </a:ext>
            </a:extLst>
          </p:cNvPr>
          <p:cNvGraphicFramePr>
            <a:graphicFrameLocks/>
          </p:cNvGraphicFramePr>
          <p:nvPr/>
        </p:nvGraphicFramePr>
        <p:xfrm>
          <a:off x="1828801" y="3086101"/>
          <a:ext cx="362267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54400" imgH="1168400" progId="Excel.Sheet.8">
                  <p:embed/>
                </p:oleObj>
              </mc:Choice>
              <mc:Fallback>
                <p:oleObj name="Worksheet" r:id="rId2" imgW="3454400" imgH="1168400" progId="Excel.Sheet.8">
                  <p:embed/>
                  <p:pic>
                    <p:nvPicPr>
                      <p:cNvPr id="49156" name="Object 2">
                        <a:extLst>
                          <a:ext uri="{FF2B5EF4-FFF2-40B4-BE49-F238E27FC236}">
                            <a16:creationId xmlns:a16="http://schemas.microsoft.com/office/drawing/2014/main" id="{A22509E0-5A72-4A52-8112-3358535A13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3086101"/>
                        <a:ext cx="362267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3">
            <a:extLst>
              <a:ext uri="{FF2B5EF4-FFF2-40B4-BE49-F238E27FC236}">
                <a16:creationId xmlns:a16="http://schemas.microsoft.com/office/drawing/2014/main" id="{AE59F93F-A807-47FE-87DB-2C740792874D}"/>
              </a:ext>
            </a:extLst>
          </p:cNvPr>
          <p:cNvGraphicFramePr>
            <a:graphicFrameLocks/>
          </p:cNvGraphicFramePr>
          <p:nvPr/>
        </p:nvGraphicFramePr>
        <p:xfrm>
          <a:off x="6519863" y="3230564"/>
          <a:ext cx="29448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806700" imgH="711200" progId="Excel.Sheet.8">
                  <p:embed/>
                </p:oleObj>
              </mc:Choice>
              <mc:Fallback>
                <p:oleObj name="Worksheet" r:id="rId4" imgW="2806700" imgH="711200" progId="Excel.Sheet.8">
                  <p:embed/>
                  <p:pic>
                    <p:nvPicPr>
                      <p:cNvPr id="49157" name="Object 3">
                        <a:extLst>
                          <a:ext uri="{FF2B5EF4-FFF2-40B4-BE49-F238E27FC236}">
                            <a16:creationId xmlns:a16="http://schemas.microsoft.com/office/drawing/2014/main" id="{AE59F93F-A807-47FE-87DB-2C74079287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9863" y="3230564"/>
                        <a:ext cx="29448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5">
            <a:extLst>
              <a:ext uri="{FF2B5EF4-FFF2-40B4-BE49-F238E27FC236}">
                <a16:creationId xmlns:a16="http://schemas.microsoft.com/office/drawing/2014/main" id="{E3CC7C4F-05D1-427B-A684-21B033E17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2346326"/>
            <a:ext cx="232435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400">
                <a:solidFill>
                  <a:schemeClr val="tx2"/>
                </a:solidFill>
                <a:latin typeface="Arial" panose="020B0604020202020204" pitchFamily="34" charset="0"/>
              </a:rPr>
              <a:t>Fact table view:</a:t>
            </a:r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19445514-1C38-4E68-9E50-329A107B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498726"/>
            <a:ext cx="342401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400">
                <a:solidFill>
                  <a:schemeClr val="tx2"/>
                </a:solidFill>
                <a:latin typeface="Arial" panose="020B0604020202020204" pitchFamily="34" charset="0"/>
              </a:rPr>
              <a:t>Multi-dimensional cube:</a:t>
            </a:r>
          </a:p>
        </p:txBody>
      </p:sp>
      <p:sp>
        <p:nvSpPr>
          <p:cNvPr id="49160" name="Line 7">
            <a:extLst>
              <a:ext uri="{FF2B5EF4-FFF2-40B4-BE49-F238E27FC236}">
                <a16:creationId xmlns:a16="http://schemas.microsoft.com/office/drawing/2014/main" id="{E328C7F9-8C07-423C-BBFE-F78C3DD6CA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581400"/>
            <a:ext cx="83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61" name="Rectangle 8">
            <a:extLst>
              <a:ext uri="{FF2B5EF4-FFF2-40B4-BE49-F238E27FC236}">
                <a16:creationId xmlns:a16="http://schemas.microsoft.com/office/drawing/2014/main" id="{A48ED339-61E2-41A6-8FFF-0C6D5A52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725" y="4678363"/>
            <a:ext cx="1917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>
                <a:solidFill>
                  <a:schemeClr val="tx2"/>
                </a:solidFill>
                <a:latin typeface="Arial" panose="020B0604020202020204" pitchFamily="34" charset="0"/>
              </a:rPr>
              <a:t>dimensions = 2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155A066-38F9-4621-B736-A1B68C7F033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pPr eaLnBrk="1" hangingPunct="1"/>
            <a:r>
              <a:rPr lang="en-US" altLang="en-GB"/>
              <a:t>3-D Cube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id="{619AE505-0D23-4256-8134-8137E98F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B5C2D5-51C5-4DD5-A789-7D26BB655BD2}" type="slidenum">
              <a:rPr lang="en-US" altLang="en-GB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GB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Rectangle 15">
            <a:extLst>
              <a:ext uri="{FF2B5EF4-FFF2-40B4-BE49-F238E27FC236}">
                <a16:creationId xmlns:a16="http://schemas.microsoft.com/office/drawing/2014/main" id="{44640422-1B0B-4905-9F18-1D5DB07D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5287963"/>
            <a:ext cx="191719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000">
                <a:solidFill>
                  <a:schemeClr val="tx2"/>
                </a:solidFill>
                <a:latin typeface="Arial" panose="020B0604020202020204" pitchFamily="34" charset="0"/>
              </a:rPr>
              <a:t>dimensions = 3</a:t>
            </a:r>
          </a:p>
        </p:txBody>
      </p:sp>
      <p:sp>
        <p:nvSpPr>
          <p:cNvPr id="50181" name="Rectangle 16">
            <a:extLst>
              <a:ext uri="{FF2B5EF4-FFF2-40B4-BE49-F238E27FC236}">
                <a16:creationId xmlns:a16="http://schemas.microsoft.com/office/drawing/2014/main" id="{EA24E6BC-5566-4545-BC2F-B1A75BAE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1965326"/>
            <a:ext cx="342401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400">
                <a:solidFill>
                  <a:schemeClr val="tx2"/>
                </a:solidFill>
                <a:latin typeface="Arial" panose="020B0604020202020204" pitchFamily="34" charset="0"/>
              </a:rPr>
              <a:t>Multi-dimensional cube:</a:t>
            </a:r>
          </a:p>
        </p:txBody>
      </p:sp>
      <p:sp>
        <p:nvSpPr>
          <p:cNvPr id="50182" name="Rectangle 17">
            <a:extLst>
              <a:ext uri="{FF2B5EF4-FFF2-40B4-BE49-F238E27FC236}">
                <a16:creationId xmlns:a16="http://schemas.microsoft.com/office/drawing/2014/main" id="{465D291C-59B6-4C7B-821E-0F49ED91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125" y="1965326"/>
            <a:ext cx="2324354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2400">
                <a:solidFill>
                  <a:schemeClr val="tx2"/>
                </a:solidFill>
                <a:latin typeface="Arial" panose="020B0604020202020204" pitchFamily="34" charset="0"/>
              </a:rPr>
              <a:t>Fact table view:</a:t>
            </a:r>
          </a:p>
        </p:txBody>
      </p:sp>
      <p:graphicFrame>
        <p:nvGraphicFramePr>
          <p:cNvPr id="50183" name="Object 2">
            <a:extLst>
              <a:ext uri="{FF2B5EF4-FFF2-40B4-BE49-F238E27FC236}">
                <a16:creationId xmlns:a16="http://schemas.microsoft.com/office/drawing/2014/main" id="{B0B8E713-4E3E-4A32-A536-4EC563176FBD}"/>
              </a:ext>
            </a:extLst>
          </p:cNvPr>
          <p:cNvGraphicFramePr>
            <a:graphicFrameLocks/>
          </p:cNvGraphicFramePr>
          <p:nvPr/>
        </p:nvGraphicFramePr>
        <p:xfrm>
          <a:off x="1600201" y="2895601"/>
          <a:ext cx="4189413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56100" imgH="1638300" progId="Excel.Sheet.8">
                  <p:embed/>
                </p:oleObj>
              </mc:Choice>
              <mc:Fallback>
                <p:oleObj name="Worksheet" r:id="rId2" imgW="4356100" imgH="1638300" progId="Excel.Sheet.8">
                  <p:embed/>
                  <p:pic>
                    <p:nvPicPr>
                      <p:cNvPr id="50183" name="Object 2">
                        <a:extLst>
                          <a:ext uri="{FF2B5EF4-FFF2-40B4-BE49-F238E27FC236}">
                            <a16:creationId xmlns:a16="http://schemas.microsoft.com/office/drawing/2014/main" id="{B0B8E713-4E3E-4A32-A536-4EC563176FB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2895601"/>
                        <a:ext cx="4189413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Rectangle 19">
            <a:extLst>
              <a:ext uri="{FF2B5EF4-FFF2-40B4-BE49-F238E27FC236}">
                <a16:creationId xmlns:a16="http://schemas.microsoft.com/office/drawing/2014/main" id="{21F73E6F-C984-4EBD-94A8-1AE7DEF94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328988"/>
            <a:ext cx="768350" cy="36671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800" b="1">
                <a:latin typeface="Arial" panose="020B0604020202020204" pitchFamily="34" charset="0"/>
              </a:rPr>
              <a:t>day 2</a:t>
            </a:r>
          </a:p>
        </p:txBody>
      </p:sp>
      <p:graphicFrame>
        <p:nvGraphicFramePr>
          <p:cNvPr id="50185" name="Object 3">
            <a:extLst>
              <a:ext uri="{FF2B5EF4-FFF2-40B4-BE49-F238E27FC236}">
                <a16:creationId xmlns:a16="http://schemas.microsoft.com/office/drawing/2014/main" id="{E3CFFFDE-03D7-4EAC-8CFC-3377BC424FD0}"/>
              </a:ext>
            </a:extLst>
          </p:cNvPr>
          <p:cNvGraphicFramePr>
            <a:graphicFrameLocks/>
          </p:cNvGraphicFramePr>
          <p:nvPr/>
        </p:nvGraphicFramePr>
        <p:xfrm>
          <a:off x="7205663" y="3306764"/>
          <a:ext cx="29448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806700" imgH="711200" progId="Excel.Sheet.8">
                  <p:embed/>
                </p:oleObj>
              </mc:Choice>
              <mc:Fallback>
                <p:oleObj name="Worksheet" r:id="rId4" imgW="2806700" imgH="711200" progId="Excel.Sheet.8">
                  <p:embed/>
                  <p:pic>
                    <p:nvPicPr>
                      <p:cNvPr id="50185" name="Object 3">
                        <a:extLst>
                          <a:ext uri="{FF2B5EF4-FFF2-40B4-BE49-F238E27FC236}">
                            <a16:creationId xmlns:a16="http://schemas.microsoft.com/office/drawing/2014/main" id="{E3CFFFDE-03D7-4EAC-8CFC-3377BC424F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3306764"/>
                        <a:ext cx="2944812" cy="681037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Rectangle 21">
            <a:extLst>
              <a:ext uri="{FF2B5EF4-FFF2-40B4-BE49-F238E27FC236}">
                <a16:creationId xmlns:a16="http://schemas.microsoft.com/office/drawing/2014/main" id="{E007E56B-FE69-4964-B5D6-C179F4C1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3816350"/>
            <a:ext cx="2578100" cy="749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50187" name="Object 4">
            <a:extLst>
              <a:ext uri="{FF2B5EF4-FFF2-40B4-BE49-F238E27FC236}">
                <a16:creationId xmlns:a16="http://schemas.microsoft.com/office/drawing/2014/main" id="{04090B75-B69E-42F6-AAC2-EA57CD73CFCC}"/>
              </a:ext>
            </a:extLst>
          </p:cNvPr>
          <p:cNvGraphicFramePr>
            <a:graphicFrameLocks/>
          </p:cNvGraphicFramePr>
          <p:nvPr/>
        </p:nvGraphicFramePr>
        <p:xfrm>
          <a:off x="6900863" y="3840164"/>
          <a:ext cx="29448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806700" imgH="711200" progId="Excel.Sheet.8">
                  <p:embed/>
                </p:oleObj>
              </mc:Choice>
              <mc:Fallback>
                <p:oleObj name="Worksheet" r:id="rId6" imgW="2806700" imgH="711200" progId="Excel.Sheet.8">
                  <p:embed/>
                  <p:pic>
                    <p:nvPicPr>
                      <p:cNvPr id="50187" name="Object 4">
                        <a:extLst>
                          <a:ext uri="{FF2B5EF4-FFF2-40B4-BE49-F238E27FC236}">
                            <a16:creationId xmlns:a16="http://schemas.microsoft.com/office/drawing/2014/main" id="{04090B75-B69E-42F6-AAC2-EA57CD73CF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0863" y="3840164"/>
                        <a:ext cx="2944812" cy="6810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23">
            <a:extLst>
              <a:ext uri="{FF2B5EF4-FFF2-40B4-BE49-F238E27FC236}">
                <a16:creationId xmlns:a16="http://schemas.microsoft.com/office/drawing/2014/main" id="{C1C4CAAD-8A17-42CC-B706-7515C1A435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19400"/>
            <a:ext cx="6096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9" name="Line 24">
            <a:extLst>
              <a:ext uri="{FF2B5EF4-FFF2-40B4-BE49-F238E27FC236}">
                <a16:creationId xmlns:a16="http://schemas.microsoft.com/office/drawing/2014/main" id="{A52BD7CE-434A-48D3-827C-3D0A3191F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7400" y="2819400"/>
            <a:ext cx="5334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90" name="Line 25">
            <a:extLst>
              <a:ext uri="{FF2B5EF4-FFF2-40B4-BE49-F238E27FC236}">
                <a16:creationId xmlns:a16="http://schemas.microsoft.com/office/drawing/2014/main" id="{EBF44E92-9D3E-4688-AD42-BABE0975F4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7400" y="3657600"/>
            <a:ext cx="5334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91" name="Rectangle 26">
            <a:extLst>
              <a:ext uri="{FF2B5EF4-FFF2-40B4-BE49-F238E27FC236}">
                <a16:creationId xmlns:a16="http://schemas.microsoft.com/office/drawing/2014/main" id="{B080C475-6D63-414B-932A-5543AA233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525" y="3862388"/>
            <a:ext cx="76835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GB" sz="1800" b="1">
                <a:latin typeface="Arial" panose="020B0604020202020204" pitchFamily="34" charset="0"/>
              </a:rPr>
              <a:t>day 1</a:t>
            </a:r>
          </a:p>
        </p:txBody>
      </p:sp>
      <p:sp>
        <p:nvSpPr>
          <p:cNvPr id="50192" name="Line 27">
            <a:extLst>
              <a:ext uri="{FF2B5EF4-FFF2-40B4-BE49-F238E27FC236}">
                <a16:creationId xmlns:a16="http://schemas.microsoft.com/office/drawing/2014/main" id="{E6192B31-BC74-45C6-B959-066E41346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8194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93" name="Line 28">
            <a:extLst>
              <a:ext uri="{FF2B5EF4-FFF2-40B4-BE49-F238E27FC236}">
                <a16:creationId xmlns:a16="http://schemas.microsoft.com/office/drawing/2014/main" id="{E6A4D4F6-2102-4C4C-8EC5-FB0B2339C0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0800" y="2819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B652-9B31-4FE8-AC0B-B0A6507F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3-D table can be represented as 3-D data cube</a:t>
            </a:r>
          </a:p>
        </p:txBody>
      </p:sp>
      <p:sp>
        <p:nvSpPr>
          <p:cNvPr id="6150" name="Rectangle 72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data cube 3D">
            <a:extLst>
              <a:ext uri="{FF2B5EF4-FFF2-40B4-BE49-F238E27FC236}">
                <a16:creationId xmlns:a16="http://schemas.microsoft.com/office/drawing/2014/main" id="{0BE7F6A5-6B00-4ADA-B59B-36CF3F88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538" y="2458109"/>
            <a:ext cx="6021388" cy="43500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ata cube 3D">
            <a:extLst>
              <a:ext uri="{FF2B5EF4-FFF2-40B4-BE49-F238E27FC236}">
                <a16:creationId xmlns:a16="http://schemas.microsoft.com/office/drawing/2014/main" id="{0AF83288-2504-4D83-92B7-8EF870650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062" y="2427288"/>
            <a:ext cx="4090733" cy="42407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604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19C9-1B4E-435D-9BBF-A5FA5D27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4000"/>
              <a:t>OLAP Operations</a:t>
            </a:r>
            <a:br>
              <a:rPr lang="en-US" sz="4000"/>
            </a:br>
            <a:endParaRPr lang="en-US" sz="4000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0E89CD74-AE28-4BCE-A4C4-683CDE06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r>
              <a:rPr lang="en-US" altLang="en-US"/>
              <a:t>Roll-up</a:t>
            </a:r>
          </a:p>
          <a:p>
            <a:pPr eaLnBrk="1" hangingPunct="1"/>
            <a:r>
              <a:rPr lang="en-US" altLang="en-US"/>
              <a:t>Drill-down</a:t>
            </a:r>
          </a:p>
          <a:p>
            <a:pPr eaLnBrk="1" hangingPunct="1"/>
            <a:r>
              <a:rPr lang="en-US" altLang="en-US"/>
              <a:t>Slice and dice</a:t>
            </a:r>
          </a:p>
          <a:p>
            <a:pPr eaLnBrk="1" hangingPunct="1"/>
            <a:r>
              <a:rPr lang="en-US" altLang="en-US"/>
              <a:t>Pivot (rotate)</a:t>
            </a:r>
          </a:p>
          <a:p>
            <a:pPr eaLnBrk="1" hangingPunct="1"/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8EB203C4-13C2-4519-8B4F-555837E8C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124422-E3C8-4BF3-99CA-FB157BFBA35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C369-D8AE-497C-B0B6-43DE3196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50951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/>
              <a:t>ROLL-UP</a:t>
            </a:r>
            <a:br>
              <a:rPr lang="en-US" sz="4000"/>
            </a:br>
            <a:endParaRPr lang="en-US" sz="400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47DC86E1-63E4-4B91-9299-2956BC73B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052"/>
            <a:ext cx="10515600" cy="5858912"/>
          </a:xfrm>
        </p:spPr>
        <p:txBody>
          <a:bodyPr/>
          <a:lstStyle/>
          <a:p>
            <a:pPr eaLnBrk="1" hangingPunct="1"/>
            <a:r>
              <a:rPr lang="en-US" altLang="en-US" sz="1800"/>
              <a:t>This operation performs aggregation on a data cube in any of the following way:</a:t>
            </a:r>
          </a:p>
          <a:p>
            <a:pPr eaLnBrk="1" hangingPunct="1"/>
            <a:r>
              <a:rPr lang="en-US" altLang="en-US" sz="1800"/>
              <a:t>By climbing up a concept hierarchy for a dimension</a:t>
            </a:r>
          </a:p>
          <a:p>
            <a:pPr eaLnBrk="1" hangingPunct="1"/>
            <a:r>
              <a:rPr lang="en-US" altLang="en-US" sz="1800"/>
              <a:t>By dimension reduction.</a:t>
            </a:r>
          </a:p>
          <a:p>
            <a:pPr eaLnBrk="1" hangingPunct="1"/>
            <a:r>
              <a:rPr lang="en-US" altLang="en-US" sz="1800"/>
              <a:t>Consider the following diagram showing the roll-up operation.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E054F8F8-C927-48E6-831F-E084618E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CCCCAF-591C-4547-A9FA-024C7CF5E569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2229" name="Content Placeholder 5">
            <a:extLst>
              <a:ext uri="{FF2B5EF4-FFF2-40B4-BE49-F238E27FC236}">
                <a16:creationId xmlns:a16="http://schemas.microsoft.com/office/drawing/2014/main" id="{1A2A557C-069A-4E5A-B14E-00DD18E1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09531"/>
            <a:ext cx="8153400" cy="50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B41ADA0-70C7-4405-83C5-32E8C7CF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Definition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2EFED24-2E72-43CF-9F7E-5D2158F38C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838200"/>
            <a:ext cx="7772400" cy="52578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Warehouse</a:t>
            </a:r>
            <a:r>
              <a:rPr lang="en-US"/>
              <a:t>: (W.H. Immon)</a:t>
            </a:r>
          </a:p>
          <a:p>
            <a:pPr lvl="1">
              <a:defRPr/>
            </a:pPr>
            <a:r>
              <a:rPr lang="en-US"/>
              <a:t>A subject-oriented, integrated, time-variant, non-updatable collection of data used in support of management decision-making processes</a:t>
            </a:r>
          </a:p>
          <a:p>
            <a:pPr lvl="1">
              <a:defRPr/>
            </a:pPr>
            <a:r>
              <a:rPr lang="en-US" b="1" i="1"/>
              <a:t>Subject-oriented:</a:t>
            </a:r>
            <a:r>
              <a:rPr lang="en-US"/>
              <a:t> e.g. customers, patients, students, products</a:t>
            </a:r>
          </a:p>
          <a:p>
            <a:pPr lvl="1">
              <a:defRPr/>
            </a:pPr>
            <a:r>
              <a:rPr lang="en-US" b="1" i="1"/>
              <a:t>Integrated: </a:t>
            </a:r>
            <a:r>
              <a:rPr lang="en-US"/>
              <a:t>Consistent naming conventions, formats, encoding structures; from multiple data sources</a:t>
            </a:r>
          </a:p>
          <a:p>
            <a:pPr lvl="1">
              <a:defRPr/>
            </a:pPr>
            <a:r>
              <a:rPr lang="en-US" b="1" i="1"/>
              <a:t>Time-variant: </a:t>
            </a:r>
            <a:r>
              <a:rPr lang="en-US"/>
              <a:t>Can study trends and changes</a:t>
            </a:r>
          </a:p>
          <a:p>
            <a:pPr lvl="1">
              <a:defRPr/>
            </a:pPr>
            <a:r>
              <a:rPr lang="en-US" b="1" i="1"/>
              <a:t>Nonupdatable: </a:t>
            </a:r>
            <a:r>
              <a:rPr lang="en-US"/>
              <a:t>Read-only, periodically refreshed</a:t>
            </a:r>
          </a:p>
          <a:p>
            <a:pPr>
              <a:defRPr/>
            </a:pPr>
            <a:r>
              <a:rPr lang="en-US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Warehousing</a:t>
            </a:r>
            <a:r>
              <a:rPr lang="en-US"/>
              <a:t>:</a:t>
            </a:r>
          </a:p>
          <a:p>
            <a:pPr lvl="1">
              <a:defRPr/>
            </a:pPr>
            <a:r>
              <a:rPr lang="en-US"/>
              <a:t>The process of  constructing and using a data warehouse</a:t>
            </a:r>
          </a:p>
          <a:p>
            <a:pPr lvl="1">
              <a:buNone/>
              <a:defRPr/>
            </a:pPr>
            <a:endParaRPr 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A4EAD25-EF93-4E62-9B1C-64724E13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63736A-CD43-43F1-A335-B5D6AA372F4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B947-8D5C-4775-95F5-6C1B681D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cap="all"/>
              <a:t>ROLL-UP</a:t>
            </a:r>
            <a:endParaRPr lang="en-US"/>
          </a:p>
        </p:txBody>
      </p:sp>
      <p:sp>
        <p:nvSpPr>
          <p:cNvPr id="53251" name="Content Placeholder 6">
            <a:extLst>
              <a:ext uri="{FF2B5EF4-FFF2-40B4-BE49-F238E27FC236}">
                <a16:creationId xmlns:a16="http://schemas.microsoft.com/office/drawing/2014/main" id="{67CDB9FE-8754-40C7-ADFC-4EE5DBCAB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700"/>
              <a:t>The roll-up operation is performed by climbing up a concept hierarchy for the dimension location.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Initially the concept hierarchy was "street &lt; city &lt; province &lt; country".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On rolling up the data is aggregated by ascending the location hierarchy from the level of city to level of country.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The data is grouped into cities rather than countries.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700"/>
              <a:t>When roll-up operation is performed then one or more dimensions from the data cube are removed.</a:t>
            </a:r>
          </a:p>
          <a:p>
            <a:pPr eaLnBrk="1" hangingPunct="1">
              <a:lnSpc>
                <a:spcPct val="90000"/>
              </a:lnSpc>
            </a:pPr>
            <a:endParaRPr lang="en-US" altLang="en-US" sz="2700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CDDBAC3C-E8BA-429D-BC24-7E6E10F0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2EF305-032C-4FB4-A6B0-667607E184A8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0072-C3F7-468E-BB67-01263174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/>
              <a:t>DRILL-DOWN</a:t>
            </a:r>
            <a:br>
              <a:rPr lang="en-US" sz="4000"/>
            </a:br>
            <a:endParaRPr lang="en-US" sz="4000"/>
          </a:p>
        </p:txBody>
      </p:sp>
      <p:sp>
        <p:nvSpPr>
          <p:cNvPr id="54275" name="Content Placeholder 2">
            <a:extLst>
              <a:ext uri="{FF2B5EF4-FFF2-40B4-BE49-F238E27FC236}">
                <a16:creationId xmlns:a16="http://schemas.microsoft.com/office/drawing/2014/main" id="{CCB2687F-972C-4F33-968F-5B08D3C22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/>
          <a:lstStyle/>
          <a:p>
            <a:pPr eaLnBrk="1" hangingPunct="1"/>
            <a:r>
              <a:rPr lang="en-US" altLang="en-US" sz="1800"/>
              <a:t>Drill-down operation is reverse of the roll-up. This operation is performed by either of the following way:</a:t>
            </a:r>
          </a:p>
          <a:p>
            <a:pPr eaLnBrk="1" hangingPunct="1"/>
            <a:r>
              <a:rPr lang="en-US" altLang="en-US" sz="1800"/>
              <a:t>By stepping down a concept hierarchy for a dimension.</a:t>
            </a:r>
          </a:p>
          <a:p>
            <a:pPr eaLnBrk="1" hangingPunct="1"/>
            <a:r>
              <a:rPr lang="en-US" altLang="en-US" sz="1800"/>
              <a:t>By introducing new dimension.</a:t>
            </a:r>
          </a:p>
          <a:p>
            <a:pPr eaLnBrk="1" hangingPunct="1"/>
            <a:r>
              <a:rPr lang="en-US" altLang="en-US" sz="1800"/>
              <a:t>Consider the following diagram showing the drill-down operation:</a:t>
            </a:r>
          </a:p>
          <a:p>
            <a:pPr eaLnBrk="1" hangingPunct="1"/>
            <a:endParaRPr lang="en-US" altLang="en-US"/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274697DF-227C-41A2-93D8-92D5E45F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03425-BBB1-4119-A6A2-55F6128A7A4A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4277" name="Picture 2" descr="Drill-Down">
            <a:extLst>
              <a:ext uri="{FF2B5EF4-FFF2-40B4-BE49-F238E27FC236}">
                <a16:creationId xmlns:a16="http://schemas.microsoft.com/office/drawing/2014/main" id="{F449D8B6-E5CF-427F-9307-8EA435EB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762539"/>
            <a:ext cx="7696200" cy="5095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E2EDF-D1DF-48DE-9499-38E850AE5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cap="all"/>
              <a:t>DRILL-DOWN</a:t>
            </a:r>
            <a:endParaRPr 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B78F491E-70CB-4A75-9CC4-26F401779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500"/>
              <a:t>The drill-down operation is performed by stepping down a concept hierarchy for the dimension time.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/>
              <a:t>Initially the concept hierarchy was "day &lt; month &lt; quarter &lt; year."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/>
              <a:t>On drill-up the time dimension is descended from the level quarter to the level of month.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/>
              <a:t>When drill-down operation is performed then one or more dimensions from the data cube are added.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500"/>
              <a:t>It navigates the data from less detailed data to highly detailed data.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br>
              <a:rPr lang="en-US" altLang="en-US" sz="2500"/>
            </a:br>
            <a:endParaRPr lang="en-US" altLang="en-US" sz="2500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694A638D-76B2-43A2-B5E9-1EA67F99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43DC47-4888-4925-9935-A2FF6DA053E8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A9A7-EC67-4991-809A-AE9D6200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29520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/>
              <a:t>SLICE</a:t>
            </a:r>
            <a:br>
              <a:rPr lang="en-US" sz="4000"/>
            </a:br>
            <a:endParaRPr lang="en-US" sz="4000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85D07558-58CC-4F94-A345-1E26B44A2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71061"/>
            <a:ext cx="8229600" cy="5755103"/>
          </a:xfrm>
        </p:spPr>
        <p:txBody>
          <a:bodyPr/>
          <a:lstStyle/>
          <a:p>
            <a:pPr eaLnBrk="1" hangingPunct="1"/>
            <a:r>
              <a:rPr lang="en-US" altLang="en-US" sz="1800"/>
              <a:t>The slice operation performs selection of one dimension on a given cube and give us a new sub cube. Consider the following diagram showing the slice operation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/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C06F1F05-B76A-435A-9349-ED78375C8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B3816F-5D96-4CB0-AA56-75CD0D316D31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6325" name="Content Placeholder 4">
            <a:extLst>
              <a:ext uri="{FF2B5EF4-FFF2-40B4-BE49-F238E27FC236}">
                <a16:creationId xmlns:a16="http://schemas.microsoft.com/office/drawing/2014/main" id="{6EC51CFF-3D0D-4240-BE98-9669816C2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58793"/>
            <a:ext cx="6629400" cy="473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Rectangle 6">
            <a:extLst>
              <a:ext uri="{FF2B5EF4-FFF2-40B4-BE49-F238E27FC236}">
                <a16:creationId xmlns:a16="http://schemas.microsoft.com/office/drawing/2014/main" id="{82757DAD-772E-4BFE-9EC5-DDF77C022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867400"/>
            <a:ext cx="6477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The Slice operation is performed for the dimension time using the criterion time ="Q1".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It will form a new sub cube by selecting one or more dimensions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815E-1B49-4D33-BE62-185E87F8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/>
              <a:t>DICE</a:t>
            </a:r>
            <a:br>
              <a:rPr lang="en-US" sz="4000"/>
            </a:br>
            <a:endParaRPr lang="en-US" sz="4000"/>
          </a:p>
        </p:txBody>
      </p:sp>
      <p:sp>
        <p:nvSpPr>
          <p:cNvPr id="57347" name="Content Placeholder 5">
            <a:extLst>
              <a:ext uri="{FF2B5EF4-FFF2-40B4-BE49-F238E27FC236}">
                <a16:creationId xmlns:a16="http://schemas.microsoft.com/office/drawing/2014/main" id="{7A403F39-CFCA-42F1-ADAE-A55AB5A4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600"/>
              <a:t>The Dice operation performs selection of two or more dimension on a given cube and give us a new subcube. Consider the following diagram showing the dice operation: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/>
          </a:p>
          <a:p>
            <a:pPr eaLnBrk="1" hangingPunct="1">
              <a:lnSpc>
                <a:spcPct val="80000"/>
              </a:lnSpc>
            </a:pPr>
            <a:endParaRPr lang="en-US" altLang="en-US" sz="2200"/>
          </a:p>
          <a:p>
            <a:pPr eaLnBrk="1" hangingPunct="1">
              <a:lnSpc>
                <a:spcPct val="80000"/>
              </a:lnSpc>
            </a:pPr>
            <a:endParaRPr lang="en-US" altLang="en-US" sz="2200"/>
          </a:p>
          <a:p>
            <a:pPr eaLnBrk="1" hangingPunct="1">
              <a:lnSpc>
                <a:spcPct val="80000"/>
              </a:lnSpc>
            </a:pPr>
            <a:endParaRPr lang="en-US" altLang="en-US" sz="2200"/>
          </a:p>
          <a:p>
            <a:pPr eaLnBrk="1" hangingPunct="1">
              <a:lnSpc>
                <a:spcPct val="80000"/>
              </a:lnSpc>
            </a:pPr>
            <a:endParaRPr lang="en-US" altLang="en-US" sz="2200"/>
          </a:p>
          <a:p>
            <a:pPr eaLnBrk="1" hangingPunct="1">
              <a:lnSpc>
                <a:spcPct val="80000"/>
              </a:lnSpc>
            </a:pPr>
            <a:endParaRPr lang="en-US" altLang="en-US" sz="22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br>
              <a:rPr lang="en-US" altLang="en-US" sz="2200"/>
            </a:br>
            <a:endParaRPr lang="en-US" altLang="en-US" sz="2200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8747F53-8A29-4B1C-AE96-7F95CADB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201F32-A9E3-411C-9B43-91E1775CE46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7349" name="Content Placeholder 4">
            <a:extLst>
              <a:ext uri="{FF2B5EF4-FFF2-40B4-BE49-F238E27FC236}">
                <a16:creationId xmlns:a16="http://schemas.microsoft.com/office/drawing/2014/main" id="{93253AD6-678E-46C6-BFCD-9C9279F5A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618" y="1388507"/>
            <a:ext cx="8077200" cy="5211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C2C23-ACA1-42AC-A0CA-034DC6845739}"/>
              </a:ext>
            </a:extLst>
          </p:cNvPr>
          <p:cNvSpPr txBox="1">
            <a:spLocks/>
          </p:cNvSpPr>
          <p:nvPr/>
        </p:nvSpPr>
        <p:spPr>
          <a:xfrm>
            <a:off x="520148" y="1630363"/>
            <a:ext cx="2183296" cy="29186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/>
              <a:t>(location = "Toronto" or "Vancouver")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(time = "Q1" or "Q2")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(item =" Mobile" or "Modem").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9651-5922-4168-9A3B-AB498E5D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329165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/>
              <a:t>PIVOT</a:t>
            </a:r>
            <a:br>
              <a:rPr lang="en-US" sz="4000"/>
            </a:br>
            <a:endParaRPr lang="en-US" sz="4000"/>
          </a:p>
        </p:txBody>
      </p:sp>
      <p:sp>
        <p:nvSpPr>
          <p:cNvPr id="59395" name="Content Placeholder 5">
            <a:extLst>
              <a:ext uri="{FF2B5EF4-FFF2-40B4-BE49-F238E27FC236}">
                <a16:creationId xmlns:a16="http://schemas.microsoft.com/office/drawing/2014/main" id="{A0E5C6E9-9202-48FE-B7FB-3A201FF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5" y="351872"/>
            <a:ext cx="10515600" cy="134699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/>
              <a:t>The pivot operation is also known as </a:t>
            </a:r>
            <a:r>
              <a:rPr lang="en-US" altLang="en-US" err="1"/>
              <a:t>rotation.It</a:t>
            </a:r>
            <a:r>
              <a:rPr lang="en-US" altLang="en-US"/>
              <a:t> rotates the data axes in view in order to provide an alternative presentation of </a:t>
            </a:r>
            <a:r>
              <a:rPr lang="en-US" altLang="en-US" err="1"/>
              <a:t>data.Consider</a:t>
            </a:r>
            <a:r>
              <a:rPr lang="en-US" altLang="en-US"/>
              <a:t> the following diagram showing the pivot operation</a:t>
            </a:r>
          </a:p>
          <a:p>
            <a:pPr eaLnBrk="1" hangingPunct="1"/>
            <a:r>
              <a:rPr lang="en-US" altLang="en-US"/>
              <a:t>In this the item and location axes in 2-D slice are rotated</a:t>
            </a: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5952C58F-ABD8-4608-86C6-026BAC4FE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5B78CB-C6E3-4B84-809F-ED20A1FAE13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8604B-89C5-49B6-A955-48E2AEDE0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888" y="1698866"/>
            <a:ext cx="74676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 ROLLUP - Sample Data">
            <a:extLst>
              <a:ext uri="{FF2B5EF4-FFF2-40B4-BE49-F238E27FC236}">
                <a16:creationId xmlns:a16="http://schemas.microsoft.com/office/drawing/2014/main" id="{974B5400-E14D-4D46-AB5C-A3E865575F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18449" cy="46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4AA7CF-71D2-44E6-B764-CA77A61D6D1D}"/>
              </a:ext>
            </a:extLst>
          </p:cNvPr>
          <p:cNvSpPr/>
          <p:nvPr/>
        </p:nvSpPr>
        <p:spPr>
          <a:xfrm>
            <a:off x="3506077" y="28761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/>
              <a:t>SELECT </a:t>
            </a:r>
          </a:p>
          <a:p>
            <a:r>
              <a:rPr lang="en-IN"/>
              <a:t>    warehouse, SUM(quantity)</a:t>
            </a:r>
          </a:p>
          <a:p>
            <a:r>
              <a:rPr lang="en-IN"/>
              <a:t>FROM</a:t>
            </a:r>
          </a:p>
          <a:p>
            <a:r>
              <a:rPr lang="en-IN"/>
              <a:t>    inventory</a:t>
            </a:r>
          </a:p>
          <a:p>
            <a:r>
              <a:rPr lang="en-IN"/>
              <a:t>GROUP BY warehouse;</a:t>
            </a:r>
          </a:p>
        </p:txBody>
      </p:sp>
      <p:pic>
        <p:nvPicPr>
          <p:cNvPr id="5128" name="Picture 8" descr="SQL ROLLUP with one column rollup example">
            <a:extLst>
              <a:ext uri="{FF2B5EF4-FFF2-40B4-BE49-F238E27FC236}">
                <a16:creationId xmlns:a16="http://schemas.microsoft.com/office/drawing/2014/main" id="{FD16C859-0E50-4319-8D4D-08526805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852" y="84956"/>
            <a:ext cx="3418449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E116E7-0D70-4140-8DDD-615DA5BD48F3}"/>
              </a:ext>
            </a:extLst>
          </p:cNvPr>
          <p:cNvSpPr/>
          <p:nvPr/>
        </p:nvSpPr>
        <p:spPr>
          <a:xfrm>
            <a:off x="3418449" y="226621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/>
              <a:t>SELECT </a:t>
            </a:r>
          </a:p>
          <a:p>
            <a:r>
              <a:rPr lang="en-IN"/>
              <a:t>    warehouse, product, SUM(quantity)</a:t>
            </a:r>
          </a:p>
          <a:p>
            <a:r>
              <a:rPr lang="en-IN"/>
              <a:t>FROM</a:t>
            </a:r>
          </a:p>
          <a:p>
            <a:r>
              <a:rPr lang="en-IN"/>
              <a:t>    inventory</a:t>
            </a:r>
          </a:p>
          <a:p>
            <a:r>
              <a:rPr lang="en-IN"/>
              <a:t>GROUP BY warehouse, product;</a:t>
            </a:r>
          </a:p>
        </p:txBody>
      </p:sp>
      <p:pic>
        <p:nvPicPr>
          <p:cNvPr id="8" name="Picture 10" descr="SQL ROLLUP group by multiple columns">
            <a:extLst>
              <a:ext uri="{FF2B5EF4-FFF2-40B4-BE49-F238E27FC236}">
                <a16:creationId xmlns:a16="http://schemas.microsoft.com/office/drawing/2014/main" id="{4A526357-2C7F-4B25-95B1-850D57C7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71" y="1899689"/>
            <a:ext cx="3051810" cy="208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2D2CF63-AFF1-4F4D-8E63-B1B687020F08}"/>
              </a:ext>
            </a:extLst>
          </p:cNvPr>
          <p:cNvSpPr/>
          <p:nvPr/>
        </p:nvSpPr>
        <p:spPr>
          <a:xfrm>
            <a:off x="3418449" y="453243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/>
              <a:t>SELECT </a:t>
            </a:r>
          </a:p>
          <a:p>
            <a:r>
              <a:rPr lang="en-IN"/>
              <a:t>    warehouse, product, SUM(quantity)</a:t>
            </a:r>
          </a:p>
          <a:p>
            <a:r>
              <a:rPr lang="en-IN"/>
              <a:t>FROM</a:t>
            </a:r>
          </a:p>
          <a:p>
            <a:r>
              <a:rPr lang="en-IN"/>
              <a:t>    inventory</a:t>
            </a:r>
          </a:p>
          <a:p>
            <a:r>
              <a:rPr lang="en-IN"/>
              <a:t>GROUP BY ROLLUP (product);</a:t>
            </a:r>
          </a:p>
        </p:txBody>
      </p:sp>
      <p:pic>
        <p:nvPicPr>
          <p:cNvPr id="10" name="Picture 12" descr="SQL ROLLUP with partial rollup">
            <a:extLst>
              <a:ext uri="{FF2B5EF4-FFF2-40B4-BE49-F238E27FC236}">
                <a16:creationId xmlns:a16="http://schemas.microsoft.com/office/drawing/2014/main" id="{B21108E5-82B9-48AF-B2B3-459A3FD9F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71" y="4485067"/>
            <a:ext cx="3051810" cy="217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016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C015DB-66D7-4452-BF6C-AC704B9C8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74" y="851693"/>
            <a:ext cx="8426548" cy="709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3068D-5312-4B21-9EE2-293188E9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769" y="1561515"/>
            <a:ext cx="8246053" cy="428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54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9343C-87E7-49CA-9DB9-37B97462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274" y="1716906"/>
            <a:ext cx="8127073" cy="4289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3E2FF-5431-4847-857D-F296E5805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74" y="851693"/>
            <a:ext cx="8426548" cy="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47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7F874D-8C38-41B8-9D5D-8342823A3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74" y="1561514"/>
            <a:ext cx="8426548" cy="3933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1149E2-0DBC-4FC9-8B2D-785DE9348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74" y="851693"/>
            <a:ext cx="8426548" cy="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5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E265803-9AA4-4CCE-98CB-4EE132392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4572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/>
              <a:t>Need for Data Warehousing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818CE2A2-AAA3-4E31-A62C-B7169B19BE0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81200" y="2568575"/>
            <a:ext cx="4038600" cy="4191000"/>
          </a:xfrm>
        </p:spPr>
        <p:txBody>
          <a:bodyPr rtlCol="0">
            <a:normAutofit fontScale="92500" lnSpcReduction="10000"/>
          </a:bodyPr>
          <a:lstStyle/>
          <a:p>
            <a:pPr marL="285750" lvl="1">
              <a:defRPr/>
            </a:pPr>
            <a:r>
              <a:rPr lang="en-US" b="1"/>
              <a:t>OLTP</a:t>
            </a:r>
          </a:p>
          <a:p>
            <a:pPr marL="577850" lvl="2" indent="-342900">
              <a:defRPr/>
            </a:pPr>
            <a:r>
              <a:rPr lang="en-US" sz="1800"/>
              <a:t>Application Oriented</a:t>
            </a:r>
          </a:p>
          <a:p>
            <a:pPr marL="577850" lvl="2" indent="-342900">
              <a:defRPr/>
            </a:pPr>
            <a:r>
              <a:rPr lang="en-US" sz="1800"/>
              <a:t>Used to run business</a:t>
            </a:r>
          </a:p>
          <a:p>
            <a:pPr marL="577850" lvl="2" indent="-342900">
              <a:defRPr/>
            </a:pPr>
            <a:r>
              <a:rPr lang="en-US" sz="1800"/>
              <a:t>Detailed data</a:t>
            </a:r>
          </a:p>
          <a:p>
            <a:pPr marL="577850" lvl="2" indent="-342900">
              <a:defRPr/>
            </a:pPr>
            <a:r>
              <a:rPr lang="en-US" sz="1800"/>
              <a:t>Current up to date</a:t>
            </a:r>
          </a:p>
          <a:p>
            <a:pPr marL="577850" lvl="2" indent="-342900">
              <a:defRPr/>
            </a:pPr>
            <a:r>
              <a:rPr lang="en-US" sz="1800"/>
              <a:t>Isolated Data</a:t>
            </a:r>
          </a:p>
          <a:p>
            <a:pPr marL="577850" lvl="2" indent="-342900">
              <a:defRPr/>
            </a:pPr>
            <a:r>
              <a:rPr lang="en-US" sz="1800"/>
              <a:t>Clerical User</a:t>
            </a:r>
          </a:p>
          <a:p>
            <a:pPr marL="577850" lvl="2" indent="-342900">
              <a:defRPr/>
            </a:pPr>
            <a:r>
              <a:rPr lang="en-US" sz="1800"/>
              <a:t>Few Records accessed at a time (tens)</a:t>
            </a:r>
          </a:p>
          <a:p>
            <a:pPr marL="577850" lvl="2" indent="-342900">
              <a:defRPr/>
            </a:pPr>
            <a:r>
              <a:rPr lang="en-US" sz="1800"/>
              <a:t>Read/Update Access</a:t>
            </a:r>
          </a:p>
          <a:p>
            <a:pPr marL="577850" lvl="2" indent="-342900">
              <a:defRPr/>
            </a:pPr>
            <a:r>
              <a:rPr lang="en-US" sz="1800"/>
              <a:t>No data redundancy</a:t>
            </a:r>
          </a:p>
          <a:p>
            <a:pPr marL="577850" lvl="2" indent="-342900">
              <a:defRPr/>
            </a:pPr>
            <a:r>
              <a:rPr lang="en-US" sz="1800"/>
              <a:t>Database Size     100MB -100 GB</a:t>
            </a:r>
          </a:p>
          <a:p>
            <a:pPr marL="577850" lvl="2" indent="-342900">
              <a:defRPr/>
            </a:pPr>
            <a:r>
              <a:rPr lang="en-US" sz="1800"/>
              <a:t>Transaction throughput is the performance metric</a:t>
            </a:r>
          </a:p>
          <a:p>
            <a:pPr marL="577850" lvl="2" indent="-342900">
              <a:defRPr/>
            </a:pPr>
            <a:r>
              <a:rPr lang="en-US" sz="1800"/>
              <a:t>Thousands of users</a:t>
            </a:r>
          </a:p>
          <a:p>
            <a:pPr marL="577850" lvl="2" indent="-342900">
              <a:defRPr/>
            </a:pPr>
            <a:endParaRPr lang="en-US"/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A5995490-1D0B-4D02-81F8-8A69F694C51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15000" y="2668588"/>
            <a:ext cx="4953000" cy="4037012"/>
          </a:xfrm>
        </p:spPr>
        <p:txBody>
          <a:bodyPr rtlCol="0">
            <a:normAutofit fontScale="92500" lnSpcReduction="10000"/>
          </a:bodyPr>
          <a:lstStyle/>
          <a:p>
            <a:pPr algn="just">
              <a:defRPr/>
            </a:pPr>
            <a:r>
              <a:rPr lang="en-US" sz="2400" b="1"/>
              <a:t>Warehouse (DSS)</a:t>
            </a:r>
          </a:p>
          <a:p>
            <a:pPr marL="520700" lvl="1" algn="just">
              <a:defRPr/>
            </a:pPr>
            <a:r>
              <a:rPr lang="en-US" sz="1800"/>
              <a:t>Subject Oriented</a:t>
            </a:r>
          </a:p>
          <a:p>
            <a:pPr marL="520700" lvl="1" algn="just">
              <a:defRPr/>
            </a:pPr>
            <a:r>
              <a:rPr lang="en-US" sz="1800"/>
              <a:t>Used to analyze business</a:t>
            </a:r>
          </a:p>
          <a:p>
            <a:pPr marL="520700" lvl="1" algn="just">
              <a:defRPr/>
            </a:pPr>
            <a:r>
              <a:rPr lang="en-US" sz="1800"/>
              <a:t>Summarized and refined</a:t>
            </a:r>
          </a:p>
          <a:p>
            <a:pPr marL="520700" lvl="1" algn="just">
              <a:defRPr/>
            </a:pPr>
            <a:r>
              <a:rPr lang="en-US" sz="1800"/>
              <a:t>Snapshot data</a:t>
            </a:r>
          </a:p>
          <a:p>
            <a:pPr marL="520700" lvl="1" algn="just">
              <a:defRPr/>
            </a:pPr>
            <a:r>
              <a:rPr lang="en-US" sz="1800"/>
              <a:t>Integrated Data</a:t>
            </a:r>
          </a:p>
          <a:p>
            <a:pPr marL="520700" lvl="1" algn="just">
              <a:defRPr/>
            </a:pPr>
            <a:r>
              <a:rPr lang="en-US" sz="1800"/>
              <a:t>Knowledge User (Manager)</a:t>
            </a:r>
          </a:p>
          <a:p>
            <a:pPr marL="520700" lvl="1" algn="just">
              <a:defRPr/>
            </a:pPr>
            <a:r>
              <a:rPr lang="en-US" sz="1800"/>
              <a:t>Large volumes accessed at a time (millions)</a:t>
            </a:r>
          </a:p>
          <a:p>
            <a:pPr marL="520700" lvl="1" algn="just">
              <a:defRPr/>
            </a:pPr>
            <a:r>
              <a:rPr lang="en-US" sz="1800"/>
              <a:t>Mostly Read (Batch Update)</a:t>
            </a:r>
          </a:p>
          <a:p>
            <a:pPr marL="520700" lvl="1" algn="just">
              <a:defRPr/>
            </a:pPr>
            <a:r>
              <a:rPr lang="en-US" sz="1800"/>
              <a:t>Redundancy present</a:t>
            </a:r>
          </a:p>
          <a:p>
            <a:pPr marL="520700" lvl="1" algn="just">
              <a:defRPr/>
            </a:pPr>
            <a:r>
              <a:rPr lang="en-US" sz="1800"/>
              <a:t>Database Size          100 GB - few terabytes</a:t>
            </a:r>
          </a:p>
          <a:p>
            <a:pPr marL="520700" lvl="1" algn="just">
              <a:defRPr/>
            </a:pPr>
            <a:r>
              <a:rPr lang="en-US" sz="1800"/>
              <a:t>Query throughput is the performance metric</a:t>
            </a:r>
          </a:p>
          <a:p>
            <a:pPr marL="520700" lvl="1" algn="just">
              <a:defRPr/>
            </a:pPr>
            <a:r>
              <a:rPr lang="en-US" sz="1800"/>
              <a:t>Hundreds of users</a:t>
            </a:r>
          </a:p>
          <a:p>
            <a:pPr marL="234950" lvl="1" indent="0" algn="just">
              <a:buNone/>
              <a:defRPr/>
            </a:pPr>
            <a:endParaRPr lang="en-US" sz="1800"/>
          </a:p>
        </p:txBody>
      </p:sp>
      <p:sp>
        <p:nvSpPr>
          <p:cNvPr id="16389" name="Rectangle 1">
            <a:extLst>
              <a:ext uri="{FF2B5EF4-FFF2-40B4-BE49-F238E27FC236}">
                <a16:creationId xmlns:a16="http://schemas.microsoft.com/office/drawing/2014/main" id="{08CF02A8-54CD-4C56-ACCB-038AD4F18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914400"/>
            <a:ext cx="8458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Integrated, company-wide view of high-quality information (from disparate databases)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Separation of </a:t>
            </a:r>
            <a:r>
              <a:rPr lang="en-US" altLang="en-US" sz="2000" i="1">
                <a:latin typeface="Times New Roman" panose="02020603050405020304" pitchFamily="18" charset="0"/>
              </a:rPr>
              <a:t>operational</a:t>
            </a:r>
            <a:r>
              <a:rPr lang="en-US" altLang="en-US" sz="2000">
                <a:latin typeface="Times New Roman" panose="02020603050405020304" pitchFamily="18" charset="0"/>
              </a:rPr>
              <a:t> and </a:t>
            </a:r>
            <a:r>
              <a:rPr lang="en-US" altLang="en-US" sz="2000" i="1">
                <a:latin typeface="Times New Roman" panose="02020603050405020304" pitchFamily="18" charset="0"/>
              </a:rPr>
              <a:t>informational</a:t>
            </a:r>
            <a:r>
              <a:rPr lang="en-US" altLang="en-US" sz="2000">
                <a:latin typeface="Times New Roman" panose="02020603050405020304" pitchFamily="18" charset="0"/>
              </a:rPr>
              <a:t> systems and data (for improved performance)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</a:rPr>
              <a:t>OLTP vs Data Warehouse</a:t>
            </a:r>
            <a:endParaRPr lang="en-US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47C97-E7CF-4250-8551-CE7F2B288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275" y="1496302"/>
            <a:ext cx="8337452" cy="4510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1781C-94D8-48BE-8E60-23B2F81E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74" y="851693"/>
            <a:ext cx="8426548" cy="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07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DDC99E-7473-4B18-A72B-FB112EC74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23" y="1480802"/>
            <a:ext cx="8300499" cy="4525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6D2A3D-5927-445C-95B0-9C1377CFA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274" y="851693"/>
            <a:ext cx="8426548" cy="70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87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B694-1C6A-435B-81E1-0170F6B9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FF0000"/>
                </a:solidFill>
              </a:rPr>
              <a:t>Datawarehouse Tools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641C25-8097-4BD1-A0D5-AAAC15DC3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343" y="1241628"/>
            <a:ext cx="70294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14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A505B85-4CB2-484D-AAD3-F0A17930F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814" y="381000"/>
            <a:ext cx="8231187" cy="560388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OLAP Server Architectures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5930AEE-E27D-464B-821E-4A82B2BD5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5181600"/>
          </a:xfrm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000" u="sng">
                <a:solidFill>
                  <a:schemeClr val="hlink"/>
                </a:solidFill>
              </a:rPr>
              <a:t>Relational OLAP (ROLAP)</a:t>
            </a:r>
            <a:r>
              <a:rPr lang="en-US" sz="2000"/>
              <a:t> 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/>
              <a:t>Use relational or extended-relational DBMS to store and manage warehouse data and OLAP middle ware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/>
              <a:t>Include optimization of DBMS backend, implementation of aggregation navigation logic, and additional tools and services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sz="2000"/>
              <a:t>Greater scalability</a:t>
            </a:r>
          </a:p>
          <a:p>
            <a:pPr marL="0" indent="0">
              <a:lnSpc>
                <a:spcPct val="110000"/>
              </a:lnSpc>
              <a:buNone/>
              <a:defRPr/>
            </a:pPr>
            <a:endParaRPr 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1">
            <a:extLst>
              <a:ext uri="{FF2B5EF4-FFF2-40B4-BE49-F238E27FC236}">
                <a16:creationId xmlns:a16="http://schemas.microsoft.com/office/drawing/2014/main" id="{FF743F1B-6BD2-462D-9B61-CAEA91C5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2133600"/>
            <a:ext cx="85328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>
            <a:extLst>
              <a:ext uri="{FF2B5EF4-FFF2-40B4-BE49-F238E27FC236}">
                <a16:creationId xmlns:a16="http://schemas.microsoft.com/office/drawing/2014/main" id="{F13B895A-125B-435F-82CD-02D00EA2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9" y="381001"/>
            <a:ext cx="4237057" cy="52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chemeClr val="hlink"/>
                </a:solidFill>
              </a:rPr>
              <a:t>Relational OLAP (ROLAP)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B00EDBF-3FE8-4CDE-AC74-E99CEDC26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814" y="381000"/>
            <a:ext cx="8231187" cy="560388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OLAP Server Architectures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B5E6A0E-CEE5-4228-94DB-78310C0B6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u="sng">
                <a:solidFill>
                  <a:schemeClr val="hlink"/>
                </a:solidFill>
              </a:rPr>
              <a:t>Multidimensional OLAP (MOLAP)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Sparse array-based multidimensional storage engine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Fast indexing to pre-computed summarized data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1">
            <a:extLst>
              <a:ext uri="{FF2B5EF4-FFF2-40B4-BE49-F238E27FC236}">
                <a16:creationId xmlns:a16="http://schemas.microsoft.com/office/drawing/2014/main" id="{F54DA315-F080-4E0F-B0C0-177E3CC99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981201"/>
            <a:ext cx="8075613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Rectangle 3">
            <a:extLst>
              <a:ext uri="{FF2B5EF4-FFF2-40B4-BE49-F238E27FC236}">
                <a16:creationId xmlns:a16="http://schemas.microsoft.com/office/drawing/2014/main" id="{F32F00CB-3A72-412E-BED4-E19D70BE4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1"/>
            <a:ext cx="5867400" cy="52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chemeClr val="hlink"/>
                </a:solidFill>
              </a:rPr>
              <a:t>Multidimensional OLAP (MOLAP)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0409374-EFEB-4D8B-9301-DD7E203BF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5814" y="381000"/>
            <a:ext cx="8231187" cy="560388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 eaLnBrk="1" hangingPunct="1"/>
            <a:r>
              <a:rPr lang="en-US" altLang="en-US"/>
              <a:t>OLAP Server Architectures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F5F92AB-7076-4026-96E6-3DDC9CE58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382000" cy="5181600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u="sng">
                <a:solidFill>
                  <a:schemeClr val="hlink"/>
                </a:solidFill>
              </a:rPr>
              <a:t>Hybrid OLAP (HOLAP)</a:t>
            </a:r>
            <a:r>
              <a:rPr lang="en-US" altLang="en-US" sz="2000">
                <a:solidFill>
                  <a:schemeClr val="hlink"/>
                </a:solidFill>
              </a:rPr>
              <a:t> </a:t>
            </a:r>
            <a:r>
              <a:rPr lang="en-US" altLang="en-US" sz="2000"/>
              <a:t>(e.g., Microsoft SQLServer)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Flexibility, e.g., low level: relational, high-level: array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Specialized SQL servers </a:t>
            </a:r>
            <a:r>
              <a:rPr lang="en-US" altLang="en-US" sz="2000"/>
              <a:t>(e.g., Redbricks) </a:t>
            </a:r>
            <a:endParaRPr lang="en-US" altLang="en-US" sz="2000">
              <a:solidFill>
                <a:schemeClr val="hlink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/>
              <a:t>Specialized support for SQL queries over star/snowflake schemas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1">
            <a:extLst>
              <a:ext uri="{FF2B5EF4-FFF2-40B4-BE49-F238E27FC236}">
                <a16:creationId xmlns:a16="http://schemas.microsoft.com/office/drawing/2014/main" id="{9E274DB2-4F80-41A6-9301-C4E133609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28800"/>
            <a:ext cx="84836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2">
            <a:extLst>
              <a:ext uri="{FF2B5EF4-FFF2-40B4-BE49-F238E27FC236}">
                <a16:creationId xmlns:a16="http://schemas.microsoft.com/office/drawing/2014/main" id="{370C7815-73E6-4D09-A510-44BE073D6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8601"/>
            <a:ext cx="3741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>
                <a:solidFill>
                  <a:schemeClr val="hlink"/>
                </a:solidFill>
              </a:rPr>
              <a:t>Hybrid OLAP (HOLAP)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53CF417-FE0A-435F-9A4B-7E029447FD85}"/>
              </a:ext>
            </a:extLst>
          </p:cNvPr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summarize ...</a:t>
            </a:r>
          </a:p>
        </p:txBody>
      </p:sp>
      <p:sp>
        <p:nvSpPr>
          <p:cNvPr id="17411" name="Rectangle 8">
            <a:extLst>
              <a:ext uri="{FF2B5EF4-FFF2-40B4-BE49-F238E27FC236}">
                <a16:creationId xmlns:a16="http://schemas.microsoft.com/office/drawing/2014/main" id="{F62DA429-0F6F-44FA-83C1-BFFD0E02917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981200" y="1600200"/>
            <a:ext cx="3886200" cy="1219200"/>
          </a:xfrm>
        </p:spPr>
        <p:txBody>
          <a:bodyPr/>
          <a:lstStyle/>
          <a:p>
            <a:pPr eaLnBrk="1" hangingPunct="1"/>
            <a:r>
              <a:rPr lang="en-US" altLang="en-US" sz="2400"/>
              <a:t>OLTP Systems are </a:t>
            </a:r>
            <a:br>
              <a:rPr lang="en-US" altLang="en-US" sz="2400"/>
            </a:br>
            <a:r>
              <a:rPr lang="en-US" altLang="en-US" sz="2400"/>
              <a:t>used to </a:t>
            </a:r>
            <a:r>
              <a:rPr lang="en-US" altLang="en-US" sz="2400" i="1">
                <a:solidFill>
                  <a:schemeClr val="tx2"/>
                </a:solidFill>
              </a:rPr>
              <a:t>“run”</a:t>
            </a:r>
            <a:r>
              <a:rPr lang="en-US" altLang="en-US" sz="2400"/>
              <a:t> a business</a:t>
            </a:r>
          </a:p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graphicFrame>
        <p:nvGraphicFramePr>
          <p:cNvPr id="17412" name="Object 9">
            <a:extLst>
              <a:ext uri="{FF2B5EF4-FFF2-40B4-BE49-F238E27FC236}">
                <a16:creationId xmlns:a16="http://schemas.microsoft.com/office/drawing/2014/main" id="{546C58F6-F81F-4012-9242-46E857F324F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86200" y="4114800"/>
          <a:ext cx="1981200" cy="186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761744" imgH="716039" progId="">
                  <p:embed/>
                </p:oleObj>
              </mc:Choice>
              <mc:Fallback>
                <p:oleObj name="Clip" r:id="rId2" imgW="761744" imgH="716039" progId="">
                  <p:embed/>
                  <p:pic>
                    <p:nvPicPr>
                      <p:cNvPr id="17412" name="Object 9">
                        <a:extLst>
                          <a:ext uri="{FF2B5EF4-FFF2-40B4-BE49-F238E27FC236}">
                            <a16:creationId xmlns:a16="http://schemas.microsoft.com/office/drawing/2014/main" id="{546C58F6-F81F-4012-9242-46E857F324F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114800"/>
                        <a:ext cx="1981200" cy="186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8">
            <a:extLst>
              <a:ext uri="{FF2B5EF4-FFF2-40B4-BE49-F238E27FC236}">
                <a16:creationId xmlns:a16="http://schemas.microsoft.com/office/drawing/2014/main" id="{8E18DEFE-F184-4336-A1EA-73581CDB727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321425" y="1371600"/>
          <a:ext cx="6921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014984" imgH="2906878" progId="">
                  <p:embed/>
                </p:oleObj>
              </mc:Choice>
              <mc:Fallback>
                <p:oleObj name="Clip" r:id="rId4" imgW="1014984" imgH="2906878" progId="">
                  <p:embed/>
                  <p:pic>
                    <p:nvPicPr>
                      <p:cNvPr id="17413" name="Object 8">
                        <a:extLst>
                          <a:ext uri="{FF2B5EF4-FFF2-40B4-BE49-F238E27FC236}">
                            <a16:creationId xmlns:a16="http://schemas.microsoft.com/office/drawing/2014/main" id="{8E18DEFE-F184-4336-A1EA-73581CDB727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425" y="1371600"/>
                        <a:ext cx="69215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11">
            <a:extLst>
              <a:ext uri="{FF2B5EF4-FFF2-40B4-BE49-F238E27FC236}">
                <a16:creationId xmlns:a16="http://schemas.microsoft.com/office/drawing/2014/main" id="{F04F5FD7-D4B1-4313-9D26-5A3D6E51B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4648201"/>
            <a:ext cx="4114800" cy="1477963"/>
          </a:xfrm>
        </p:spPr>
        <p:txBody>
          <a:bodyPr/>
          <a:lstStyle/>
          <a:p>
            <a:pPr eaLnBrk="1" hangingPunct="1"/>
            <a:r>
              <a:rPr lang="en-US" altLang="en-US" sz="2400"/>
              <a:t>The Data Warehouse helps to </a:t>
            </a:r>
            <a:r>
              <a:rPr lang="en-US" altLang="en-US" sz="2400" i="1">
                <a:solidFill>
                  <a:schemeClr val="tx2"/>
                </a:solidFill>
              </a:rPr>
              <a:t>“optimize”</a:t>
            </a:r>
            <a:r>
              <a:rPr lang="en-US" altLang="en-US" sz="2400"/>
              <a:t> the business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A01B910-CC18-484C-BE91-47464B31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304800"/>
            <a:ext cx="8458200" cy="1143000"/>
          </a:xfrm>
        </p:spPr>
        <p:txBody>
          <a:bodyPr/>
          <a:lstStyle/>
          <a:p>
            <a:pPr eaLnBrk="1" hangingPunct="1"/>
            <a:r>
              <a:rPr lang="en-US" altLang="en-US"/>
              <a:t>Data Warehouse Architectures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071C6E9-4FA4-4E60-AD43-CD2D4FFA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447800"/>
            <a:ext cx="7772400" cy="3581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/>
              <a:t>1.Generic Two-Level Architecture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eaLnBrk="1" hangingPunct="1"/>
            <a:r>
              <a:rPr lang="en-US" altLang="en-US"/>
              <a:t>2.Independent Data Mart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eaLnBrk="1" hangingPunct="1"/>
            <a:r>
              <a:rPr lang="en-US" altLang="en-US"/>
              <a:t>3.Dependent Data Mart and Operational Data Store</a:t>
            </a:r>
          </a:p>
          <a:p>
            <a:pPr marL="0" indent="0" eaLnBrk="1" hangingPunct="1">
              <a:buNone/>
            </a:pPr>
            <a:endParaRPr lang="en-US" altLang="en-US"/>
          </a:p>
          <a:p>
            <a:pPr eaLnBrk="1" hangingPunct="1"/>
            <a:r>
              <a:rPr lang="en-US" altLang="en-US"/>
              <a:t>4.Three-Layer architecture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2085A79-8C89-4017-82A4-0AEBF477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63AFDA-9DE7-4C66-B266-47F73CEA2A5F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40F3BEEB-0D53-479A-95A8-9771AF023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181600"/>
            <a:ext cx="84581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/>
              <a:t>All involve some form of </a:t>
            </a:r>
            <a:r>
              <a:rPr lang="en-US" sz="2400" b="1" i="1">
                <a:solidFill>
                  <a:schemeClr val="tx2"/>
                </a:solidFill>
              </a:rPr>
              <a:t>extraction</a:t>
            </a:r>
            <a:r>
              <a:rPr lang="en-US" sz="2400"/>
              <a:t>, </a:t>
            </a:r>
            <a:r>
              <a:rPr lang="en-US" sz="2400" b="1" i="1">
                <a:solidFill>
                  <a:schemeClr val="tx2"/>
                </a:solidFill>
              </a:rPr>
              <a:t>transformation</a:t>
            </a:r>
            <a:r>
              <a:rPr lang="en-US" sz="2400"/>
              <a:t> and </a:t>
            </a:r>
            <a:r>
              <a:rPr lang="en-US" sz="2400" b="1" i="1">
                <a:solidFill>
                  <a:schemeClr val="tx2"/>
                </a:solidFill>
              </a:rPr>
              <a:t>loading</a:t>
            </a:r>
            <a:r>
              <a:rPr lang="en-US" sz="2400"/>
              <a:t> (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ETL</a:t>
            </a:r>
            <a:r>
              <a:rPr lang="en-US" sz="24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/>
      <p:bldP spid="4096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2410ED19-2137-4B15-8D14-7C12A326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721E3B-C171-474B-B8A6-00E64A8FCFAD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23" name="Picture 11" descr="FIG11-2">
            <a:extLst>
              <a:ext uri="{FF2B5EF4-FFF2-40B4-BE49-F238E27FC236}">
                <a16:creationId xmlns:a16="http://schemas.microsoft.com/office/drawing/2014/main" id="{32968373-58C6-48D0-B50D-D5EE8547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44564"/>
            <a:ext cx="8305800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>
            <a:extLst>
              <a:ext uri="{FF2B5EF4-FFF2-40B4-BE49-F238E27FC236}">
                <a16:creationId xmlns:a16="http://schemas.microsoft.com/office/drawing/2014/main" id="{E231191D-2ED3-4389-97B9-490905B29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6314" y="269875"/>
            <a:ext cx="5475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11-2: Generic two-level architecture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ACD9CB7B-4805-457D-B4C5-5F159D596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2576" y="4648200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Georgia" panose="02040502050405020303" pitchFamily="18" charset="0"/>
              </a:rPr>
              <a:t>E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762A894D-FFB7-4CB6-9474-85F0785B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288" y="3733800"/>
            <a:ext cx="39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Georgia" panose="02040502050405020303" pitchFamily="18" charset="0"/>
              </a:rPr>
              <a:t>T</a:t>
            </a: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1F82C8F7-F17A-4D4E-9D32-CEACACA93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743200"/>
            <a:ext cx="393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chemeClr val="hlink"/>
                </a:solidFill>
                <a:latin typeface="Georgia" panose="02040502050405020303" pitchFamily="18" charset="0"/>
              </a:rPr>
              <a:t>L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45907B61-4CFA-4672-B2B3-6DFF3A02E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1" y="3013076"/>
            <a:ext cx="13112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</a:rPr>
              <a:t>One, company-wide warehouse</a:t>
            </a:r>
          </a:p>
        </p:txBody>
      </p:sp>
      <p:sp>
        <p:nvSpPr>
          <p:cNvPr id="25610" name="Text Box 10">
            <a:extLst>
              <a:ext uri="{FF2B5EF4-FFF2-40B4-BE49-F238E27FC236}">
                <a16:creationId xmlns:a16="http://schemas.microsoft.com/office/drawing/2014/main" id="{5C04CE42-E450-4D41-9025-F577BDDFF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5562600"/>
            <a:ext cx="827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Periodic extraction </a:t>
            </a:r>
            <a:r>
              <a:rPr lang="en-US" altLang="en-US" sz="240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data is not completely current in warehouse</a:t>
            </a:r>
            <a:endParaRPr lang="en-US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utoUpdateAnimBg="0"/>
      <p:bldP spid="25607" grpId="0" autoUpdateAnimBg="0"/>
      <p:bldP spid="25608" grpId="0" autoUpdateAnimBg="0"/>
      <p:bldP spid="25609" grpId="0" autoUpdateAnimBg="0"/>
      <p:bldP spid="256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1">
            <a:extLst>
              <a:ext uri="{FF2B5EF4-FFF2-40B4-BE49-F238E27FC236}">
                <a16:creationId xmlns:a16="http://schemas.microsoft.com/office/drawing/2014/main" id="{A825464D-E3B6-42A9-93A7-0CC68985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8A50D4-C1F2-4D3D-ACC8-BA8ADC70F73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1747" name="Picture 16" descr="FIG11-3">
            <a:extLst>
              <a:ext uri="{FF2B5EF4-FFF2-40B4-BE49-F238E27FC236}">
                <a16:creationId xmlns:a16="http://schemas.microsoft.com/office/drawing/2014/main" id="{32BEA903-EAFF-4B9E-B80A-B54CFC60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77914"/>
            <a:ext cx="7924800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Text Box 3">
            <a:extLst>
              <a:ext uri="{FF2B5EF4-FFF2-40B4-BE49-F238E27FC236}">
                <a16:creationId xmlns:a16="http://schemas.microsoft.com/office/drawing/2014/main" id="{9F27C946-05CF-4920-AE49-86298C8F0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6200"/>
            <a:ext cx="4598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Figure 11-3: Independent Data Mart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BA597ACD-20F6-49CC-81C7-ABB9C7BC4DEA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304800"/>
            <a:ext cx="4038600" cy="4495800"/>
            <a:chOff x="3216" y="288"/>
            <a:chExt cx="2544" cy="2832"/>
          </a:xfrm>
        </p:grpSpPr>
        <p:sp>
          <p:nvSpPr>
            <p:cNvPr id="41992" name="Text Box 8">
              <a:extLst>
                <a:ext uri="{FF2B5EF4-FFF2-40B4-BE49-F238E27FC236}">
                  <a16:creationId xmlns:a16="http://schemas.microsoft.com/office/drawing/2014/main" id="{C1CB63EB-6191-4298-86B9-619C61507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88"/>
              <a:ext cx="2544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Data marts:</a:t>
              </a:r>
            </a:p>
            <a:p>
              <a:pPr eaLnBrk="1" hangingPunct="1">
                <a:defRPr/>
              </a:pPr>
              <a:r>
                <a:rPr lang="en-US" sz="2000"/>
                <a:t>Mini-warehouses, limited in scope</a:t>
              </a:r>
            </a:p>
          </p:txBody>
        </p:sp>
        <p:sp>
          <p:nvSpPr>
            <p:cNvPr id="31759" name="Rectangle 9">
              <a:extLst>
                <a:ext uri="{FF2B5EF4-FFF2-40B4-BE49-F238E27FC236}">
                  <a16:creationId xmlns:a16="http://schemas.microsoft.com/office/drawing/2014/main" id="{8D0D6E47-EEFC-4036-8AA9-993AEC4F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248"/>
              <a:ext cx="720" cy="1872"/>
            </a:xfrm>
            <a:prstGeom prst="rect">
              <a:avLst/>
            </a:prstGeom>
            <a:noFill/>
            <a:ln w="25400">
              <a:solidFill>
                <a:schemeClr val="hlink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1C60B9DB-1672-4B5C-AB13-86B228A113B4}"/>
              </a:ext>
            </a:extLst>
          </p:cNvPr>
          <p:cNvGrpSpPr>
            <a:grpSpLocks/>
          </p:cNvGrpSpPr>
          <p:nvPr/>
        </p:nvGrpSpPr>
        <p:grpSpPr bwMode="auto">
          <a:xfrm>
            <a:off x="3279776" y="2193926"/>
            <a:ext cx="3749675" cy="3978275"/>
            <a:chOff x="960" y="1296"/>
            <a:chExt cx="2362" cy="2506"/>
          </a:xfrm>
        </p:grpSpPr>
        <p:sp>
          <p:nvSpPr>
            <p:cNvPr id="31754" name="Text Box 5">
              <a:extLst>
                <a:ext uri="{FF2B5EF4-FFF2-40B4-BE49-F238E27FC236}">
                  <a16:creationId xmlns:a16="http://schemas.microsoft.com/office/drawing/2014/main" id="{564B2AE2-5F17-45B1-81CD-900801596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880"/>
              <a:ext cx="2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Georgia" panose="02040502050405020303" pitchFamily="18" charset="0"/>
                </a:rPr>
                <a:t>E</a:t>
              </a:r>
            </a:p>
          </p:txBody>
        </p:sp>
        <p:sp>
          <p:nvSpPr>
            <p:cNvPr id="31755" name="Text Box 6">
              <a:extLst>
                <a:ext uri="{FF2B5EF4-FFF2-40B4-BE49-F238E27FC236}">
                  <a16:creationId xmlns:a16="http://schemas.microsoft.com/office/drawing/2014/main" id="{000E7471-06B4-4F3B-8E4F-9B424D123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544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Georgia" panose="02040502050405020303" pitchFamily="18" charset="0"/>
                </a:rPr>
                <a:t>T</a:t>
              </a:r>
            </a:p>
          </p:txBody>
        </p:sp>
        <p:sp>
          <p:nvSpPr>
            <p:cNvPr id="31756" name="Text Box 7">
              <a:extLst>
                <a:ext uri="{FF2B5EF4-FFF2-40B4-BE49-F238E27FC236}">
                  <a16:creationId xmlns:a16="http://schemas.microsoft.com/office/drawing/2014/main" id="{FEF7FCDD-FCE8-4D5A-A3CD-E31A03920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96"/>
              <a:ext cx="2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1">
                  <a:solidFill>
                    <a:schemeClr val="hlink"/>
                  </a:solidFill>
                  <a:latin typeface="Georgia" panose="02040502050405020303" pitchFamily="18" charset="0"/>
                </a:rPr>
                <a:t>L</a:t>
              </a:r>
            </a:p>
          </p:txBody>
        </p:sp>
        <p:sp>
          <p:nvSpPr>
            <p:cNvPr id="31757" name="Text Box 11">
              <a:extLst>
                <a:ext uri="{FF2B5EF4-FFF2-40B4-BE49-F238E27FC236}">
                  <a16:creationId xmlns:a16="http://schemas.microsoft.com/office/drawing/2014/main" id="{9FD70F7A-D503-436B-B746-CA334DA5E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3360"/>
              <a:ext cx="236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Separate ETL for each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independent </a:t>
              </a: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data mart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D964F54B-4234-4A98-8A49-32ABCEC795FF}"/>
              </a:ext>
            </a:extLst>
          </p:cNvPr>
          <p:cNvGrpSpPr>
            <a:grpSpLocks/>
          </p:cNvGrpSpPr>
          <p:nvPr/>
        </p:nvGrpSpPr>
        <p:grpSpPr bwMode="auto">
          <a:xfrm>
            <a:off x="7010401" y="4708526"/>
            <a:ext cx="2911475" cy="1463675"/>
            <a:chOff x="3456" y="2880"/>
            <a:chExt cx="1834" cy="922"/>
          </a:xfrm>
        </p:grpSpPr>
        <p:sp>
          <p:nvSpPr>
            <p:cNvPr id="31752" name="Text Box 12">
              <a:extLst>
                <a:ext uri="{FF2B5EF4-FFF2-40B4-BE49-F238E27FC236}">
                  <a16:creationId xmlns:a16="http://schemas.microsoft.com/office/drawing/2014/main" id="{2B4D3E20-E731-48BD-9AB4-DEA2AF336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60"/>
              <a:ext cx="183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Data access complexity due to </a:t>
              </a:r>
              <a:r>
                <a:rPr lang="en-US" altLang="en-US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multiple </a:t>
              </a:r>
              <a:r>
                <a:rPr lang="en-US" altLang="en-US" sz="2000">
                  <a:solidFill>
                    <a:schemeClr val="tx2"/>
                  </a:solidFill>
                  <a:latin typeface="Times New Roman" panose="02020603050405020304" pitchFamily="18" charset="0"/>
                </a:rPr>
                <a:t>data marts</a:t>
              </a:r>
            </a:p>
          </p:txBody>
        </p:sp>
        <p:sp>
          <p:nvSpPr>
            <p:cNvPr id="31753" name="Line 14">
              <a:extLst>
                <a:ext uri="{FF2B5EF4-FFF2-40B4-BE49-F238E27FC236}">
                  <a16:creationId xmlns:a16="http://schemas.microsoft.com/office/drawing/2014/main" id="{3B7F11CB-3FBF-4FD8-8D7D-3DB0346C8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24" y="2880"/>
              <a:ext cx="0" cy="48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8DB97B6-42DD-4498-BB92-5AF50D40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Independent Data mart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EAA644A-C230-46D4-ACC4-C4C3483D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108A71-39DB-42B8-8ACD-BF18BEC40A5B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AD3D4B-2446-4359-8A50-3FA8FC6C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389" y="1369905"/>
            <a:ext cx="7591425" cy="41181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698CDF35CCC946A869334113B28827" ma:contentTypeVersion="4" ma:contentTypeDescription="Create a new document." ma:contentTypeScope="" ma:versionID="a9dee389a60ca8081f83e17142815773">
  <xsd:schema xmlns:xsd="http://www.w3.org/2001/XMLSchema" xmlns:xs="http://www.w3.org/2001/XMLSchema" xmlns:p="http://schemas.microsoft.com/office/2006/metadata/properties" xmlns:ns2="de3e0336-4286-4470-ac8e-58d147181dcd" targetNamespace="http://schemas.microsoft.com/office/2006/metadata/properties" ma:root="true" ma:fieldsID="2017d25db977a49594e13b5b2e28d848" ns2:_="">
    <xsd:import namespace="de3e0336-4286-4470-ac8e-58d147181d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3e0336-4286-4470-ac8e-58d147181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C5F249-998F-4AD3-98B7-87CC8D90EB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46DF4-0251-4D91-B80B-14B70E388E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3e0336-4286-4470-ac8e-58d147181d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082A28-2872-4650-A61C-F9F4DF5A9BE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1987</Words>
  <Application>Microsoft Office PowerPoint</Application>
  <PresentationFormat>Widescreen</PresentationFormat>
  <Paragraphs>435</Paragraphs>
  <Slides>48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Abadi Extra Light</vt:lpstr>
      <vt:lpstr>Arial</vt:lpstr>
      <vt:lpstr>Calibri</vt:lpstr>
      <vt:lpstr>Calibri Light</vt:lpstr>
      <vt:lpstr>Georgia</vt:lpstr>
      <vt:lpstr>Tahoma</vt:lpstr>
      <vt:lpstr>Times New Roman</vt:lpstr>
      <vt:lpstr>Wingdings</vt:lpstr>
      <vt:lpstr>Office Theme</vt:lpstr>
      <vt:lpstr>Clip</vt:lpstr>
      <vt:lpstr>Worksheet</vt:lpstr>
      <vt:lpstr>Data Warehousing</vt:lpstr>
      <vt:lpstr>Data Warehousing Definition </vt:lpstr>
      <vt:lpstr>Definition</vt:lpstr>
      <vt:lpstr>Need for Data Warehousing</vt:lpstr>
      <vt:lpstr>To summarize ...</vt:lpstr>
      <vt:lpstr>Data Warehouse Architectures</vt:lpstr>
      <vt:lpstr>PowerPoint Presentation</vt:lpstr>
      <vt:lpstr>PowerPoint Presentation</vt:lpstr>
      <vt:lpstr>Independent Data mart</vt:lpstr>
      <vt:lpstr>PowerPoint Presentation</vt:lpstr>
      <vt:lpstr>Dependent data mart-  Operational data store</vt:lpstr>
      <vt:lpstr>PowerPoint Presentation</vt:lpstr>
      <vt:lpstr>Three-Tier Decision Support Systems</vt:lpstr>
      <vt:lpstr>Multidimensional Data Model </vt:lpstr>
      <vt:lpstr>Conceptual Modeling of Data Warehouses</vt:lpstr>
      <vt:lpstr>The Multi-Dimensional Model</vt:lpstr>
      <vt:lpstr>Example of Star Schema</vt:lpstr>
      <vt:lpstr>Example of Snowflake Schema</vt:lpstr>
      <vt:lpstr>Example of Fact Constellation</vt:lpstr>
      <vt:lpstr>PowerPoint Presentation</vt:lpstr>
      <vt:lpstr>PowerPoint Presentation</vt:lpstr>
      <vt:lpstr>Design star &amp; snowflake schema for "Hotel Occupancy" considering  dimensions like Time, Hotel, Room, etc.  ii. Calculate the maximum number of base fact table records for the values given  below:  Time period: 5 years  Hotels: 150  Rooms: 750 rooms in each Hotel (about 400 occupied in each hotel daily)  </vt:lpstr>
      <vt:lpstr>Snowflake schema </vt:lpstr>
      <vt:lpstr>MOLAP Cube</vt:lpstr>
      <vt:lpstr>The MOLAP Cube</vt:lpstr>
      <vt:lpstr>3-D Cube</vt:lpstr>
      <vt:lpstr>3-D table can be represented as 3-D data cube</vt:lpstr>
      <vt:lpstr>OLAP Operations </vt:lpstr>
      <vt:lpstr>ROLL-UP </vt:lpstr>
      <vt:lpstr>ROLL-UP</vt:lpstr>
      <vt:lpstr>DRILL-DOWN </vt:lpstr>
      <vt:lpstr>DRILL-DOWN</vt:lpstr>
      <vt:lpstr>SLICE </vt:lpstr>
      <vt:lpstr>DICE </vt:lpstr>
      <vt:lpstr>PIVOT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Datawarehouse Tools</vt:lpstr>
      <vt:lpstr>OLAP Server Architectures</vt:lpstr>
      <vt:lpstr>PowerPoint Presentation</vt:lpstr>
      <vt:lpstr>OLAP Server Architectures</vt:lpstr>
      <vt:lpstr>PowerPoint Presentation</vt:lpstr>
      <vt:lpstr>OLAP Server Architectures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Warehousing</dc:title>
  <dc:creator>HP</dc:creator>
  <cp:lastModifiedBy>Kavita Shirsat</cp:lastModifiedBy>
  <cp:revision>2</cp:revision>
  <dcterms:created xsi:type="dcterms:W3CDTF">2020-05-06T19:06:37Z</dcterms:created>
  <dcterms:modified xsi:type="dcterms:W3CDTF">2022-10-20T04:57:34Z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0x0101006F698CDF35CCC946A869334113B28827</vt:lpwstr>
  </property>
</Properties>
</file>