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Association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84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32460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/>
                  <a:t>Advantages: Better than Brute-force approach</a:t>
                </a:r>
                <a:endParaRPr lang="en-IN" dirty="0"/>
              </a:p>
              <a:p>
                <a:r>
                  <a:rPr lang="en-US" sz="2800" dirty="0" smtClean="0"/>
                  <a:t>Limitations: </a:t>
                </a:r>
              </a:p>
              <a:p>
                <a:pPr lvl="1"/>
                <a:r>
                  <a:rPr lang="en-US" sz="2400" dirty="0" smtClean="0"/>
                  <a:t>Multiple scans of the </a:t>
                </a:r>
                <a:r>
                  <a:rPr lang="en-US" sz="2400" dirty="0" err="1" smtClean="0"/>
                  <a:t>db</a:t>
                </a:r>
                <a:endParaRPr lang="en-US" sz="2400" dirty="0" smtClean="0"/>
              </a:p>
              <a:p>
                <a:pPr lvl="1"/>
                <a:r>
                  <a:rPr lang="en-US" sz="2400" dirty="0" smtClean="0"/>
                  <a:t>Candidate set generation</a:t>
                </a:r>
              </a:p>
              <a:p>
                <a:r>
                  <a:rPr lang="en-US" sz="2800" dirty="0" smtClean="0"/>
                  <a:t>Generating strong </a:t>
                </a:r>
                <a:r>
                  <a:rPr lang="en-US" sz="2800" dirty="0" err="1"/>
                  <a:t>boolean</a:t>
                </a:r>
                <a:r>
                  <a:rPr lang="en-US" sz="2800" dirty="0"/>
                  <a:t> rules requires two steps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6"/>
                    </a:solidFill>
                  </a:rPr>
                  <a:t>Finding all frequent item sets in the dataset using support threshold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/>
                  <a:t>Extracting strong rules using confidence threshold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800" dirty="0" smtClean="0"/>
                  <a:t>Extracting strong rules: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 smtClean="0"/>
                  <a:t>For each frequent item set L, find all nonempty subsets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 smtClean="0"/>
                  <a:t>For each subset S of L, generate rule,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latin typeface="Cambria Math"/>
                        </a:rPr>
                        <m:t>⇒</m:t>
                      </m:r>
                      <m:r>
                        <a:rPr lang="en-US" sz="2000" b="0" i="1" smtClean="0">
                          <a:latin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r>
                        <a:rPr lang="en-US" sz="2000" b="0" i="1" smtClean="0">
                          <a:latin typeface="Cambria Math"/>
                        </a:rPr>
                        <m:t>𝑖𝑓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𝑆𝑢𝑝𝑝𝑜𝑟𝑡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𝐶𝑜𝑢𝑛𝑡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𝑆𝑢𝑝𝑝𝑜𝑟𝑡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𝐶𝑜𝑢𝑛𝑡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𝐶𝑜𝑛𝑓𝑖𝑑𝑒𝑛𝑐𝑒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𝑇h𝑟𝑠h𝑜𝑙𝑑</m:t>
                      </m:r>
                    </m:oMath>
                  </m:oMathPara>
                </a14:m>
                <a:endParaRPr lang="en-IN" sz="2400" dirty="0" smtClean="0"/>
              </a:p>
              <a:p>
                <a:pPr marL="40005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324600"/>
              </a:xfrm>
              <a:blipFill rotWithShape="1">
                <a:blip r:embed="rId2"/>
                <a:stretch>
                  <a:fillRect l="-1259" t="-868" r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96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Let </a:t>
            </a:r>
            <a:r>
              <a:rPr lang="en-US" sz="2400" dirty="0" smtClean="0"/>
              <a:t>Confidence Threshold = 75%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L</a:t>
            </a:r>
            <a:r>
              <a:rPr lang="en-US" sz="2400" dirty="0"/>
              <a:t>= {i1, i2, i3</a:t>
            </a:r>
            <a:r>
              <a:rPr lang="en-US" sz="2400" dirty="0" smtClean="0"/>
              <a:t>}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The process is repeated for all frequent item sets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62484"/>
              </p:ext>
            </p:extLst>
          </p:nvPr>
        </p:nvGraphicFramePr>
        <p:xfrm>
          <a:off x="1447800" y="1295400"/>
          <a:ext cx="6019798" cy="3017520"/>
        </p:xfrm>
        <a:graphic>
          <a:graphicData uri="http://schemas.openxmlformats.org/drawingml/2006/table">
            <a:tbl>
              <a:tblPr/>
              <a:tblGrid>
                <a:gridCol w="732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 dirty="0" smtClean="0">
                          <a:effectLst/>
                        </a:rPr>
                        <a:t>Subset S</a:t>
                      </a:r>
                      <a:endParaRPr lang="en-IN" sz="1600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 dirty="0" smtClean="0">
                          <a:effectLst/>
                        </a:rPr>
                        <a:t>L-S </a:t>
                      </a:r>
                      <a:endParaRPr lang="en-IN" sz="1600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 dirty="0" smtClean="0">
                          <a:effectLst/>
                        </a:rPr>
                        <a:t>Rule </a:t>
                      </a:r>
                      <a:endParaRPr lang="en-IN" sz="1600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 dirty="0" smtClean="0">
                          <a:effectLst/>
                        </a:rPr>
                        <a:t>Confidence</a:t>
                      </a:r>
                      <a:endParaRPr lang="en-IN" sz="1600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 dirty="0" smtClean="0">
                          <a:effectLst/>
                        </a:rPr>
                        <a:t>Lift </a:t>
                      </a:r>
                      <a:endParaRPr lang="en-IN" sz="1600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 dirty="0" smtClean="0">
                          <a:effectLst/>
                        </a:rPr>
                        <a:t>Rejected/Selected</a:t>
                      </a:r>
                      <a:endParaRPr lang="en-IN" sz="1600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i1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i2,i3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i1=&gt;i2,i3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3/4=75%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Selected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i2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i1,i3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i2=&gt;i1,i3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3/5=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60%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Rejected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i1,i2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i3=&gt;i1,i2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3/4=75%</a:t>
                      </a:r>
                      <a:endParaRPr lang="en-IN" sz="16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Selected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i1,i2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i1,i2=&gt;i3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3/4=75%</a:t>
                      </a:r>
                      <a:endParaRPr lang="en-IN" sz="16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Selected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i1,i3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i2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i1,i3=&gt;i2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3/3=100%</a:t>
                      </a:r>
                      <a:endParaRPr lang="en-IN" sz="16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smtClean="0">
                          <a:solidFill>
                            <a:schemeClr val="tx1"/>
                          </a:solidFill>
                          <a:effectLst/>
                        </a:rPr>
                        <a:t>Selected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i2,i3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i1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i2,i3=&gt;i1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3/4=75%</a:t>
                      </a:r>
                      <a:endParaRPr lang="en-IN" sz="16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</a:rPr>
                        <a:t>Selected</a:t>
                      </a:r>
                      <a:endParaRPr lang="en-IN" sz="16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5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FP (Frequent Pattern) Growth</a:t>
            </a:r>
          </a:p>
          <a:p>
            <a:pPr lvl="1" algn="just"/>
            <a:r>
              <a:rPr lang="en-IN" sz="2400" dirty="0" smtClean="0"/>
              <a:t>Generates frequent item sets without generating candidate sets.</a:t>
            </a:r>
          </a:p>
          <a:p>
            <a:pPr lvl="1" algn="just"/>
            <a:r>
              <a:rPr lang="en-IN" sz="2400" dirty="0" smtClean="0"/>
              <a:t>Uses FP tree to map transactional </a:t>
            </a:r>
            <a:r>
              <a:rPr lang="en-IN" sz="2400" dirty="0" err="1" smtClean="0"/>
              <a:t>db</a:t>
            </a:r>
            <a:r>
              <a:rPr lang="en-IN" sz="2400" dirty="0" smtClean="0"/>
              <a:t> into tree such that association information is retained</a:t>
            </a:r>
          </a:p>
          <a:p>
            <a:pPr lvl="1" algn="just"/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80286"/>
              </p:ext>
            </p:extLst>
          </p:nvPr>
        </p:nvGraphicFramePr>
        <p:xfrm>
          <a:off x="304800" y="3124200"/>
          <a:ext cx="2667000" cy="29870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>
                          <a:effectLst/>
                        </a:rPr>
                        <a:t>Transaction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>
                          <a:effectLst/>
                        </a:rPr>
                        <a:t>List of items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I1,I2,I3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I2,I3,I4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I4,I5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I1,I2,I4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I1,I2,I3,I5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effectLst/>
                        </a:rPr>
                        <a:t>I1,I2,I3,I4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6096000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Support threshold=50% =&gt; 0.5*6= 3 =&gt; </a:t>
            </a:r>
            <a:r>
              <a:rPr lang="en-IN" sz="1400" dirty="0" err="1"/>
              <a:t>min_sup</a:t>
            </a:r>
            <a:r>
              <a:rPr lang="en-IN" sz="1400" dirty="0"/>
              <a:t>=3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03065"/>
              </p:ext>
            </p:extLst>
          </p:nvPr>
        </p:nvGraphicFramePr>
        <p:xfrm>
          <a:off x="3957637" y="3124200"/>
          <a:ext cx="1681163" cy="2560320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>
                          <a:effectLst/>
                        </a:rPr>
                        <a:t>Item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5080"/>
              </p:ext>
            </p:extLst>
          </p:nvPr>
        </p:nvGraphicFramePr>
        <p:xfrm>
          <a:off x="6777037" y="3200400"/>
          <a:ext cx="1528763" cy="2133600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>
                          <a:effectLst/>
                        </a:rPr>
                        <a:t>Item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581400" y="5715000"/>
            <a:ext cx="251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/>
              <a:t>Find support count of each item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6400800" y="5410200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/>
              <a:t>Arrange frequent items in descending order</a:t>
            </a:r>
            <a:endParaRPr lang="en-IN" sz="1400" dirty="0"/>
          </a:p>
        </p:txBody>
      </p:sp>
      <p:sp>
        <p:nvSpPr>
          <p:cNvPr id="2" name="Right Arrow 1"/>
          <p:cNvSpPr/>
          <p:nvPr/>
        </p:nvSpPr>
        <p:spPr>
          <a:xfrm>
            <a:off x="3124200" y="41910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791200" y="41910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2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28089"/>
              </p:ext>
            </p:extLst>
          </p:nvPr>
        </p:nvGraphicFramePr>
        <p:xfrm>
          <a:off x="152400" y="152400"/>
          <a:ext cx="2667000" cy="29870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>
                          <a:effectLst/>
                        </a:rPr>
                        <a:t>Transaction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>
                          <a:effectLst/>
                        </a:rPr>
                        <a:t>List of items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I1,I2,I3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I2,I3,I4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I4,I5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I1,I2,I4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I1,I2,I3,I5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T6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effectLst/>
                        </a:rPr>
                        <a:t>I1,I2,I3,I4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3200400"/>
            <a:ext cx="2514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/>
              <a:t>Order is i2, i1, i3, i4</a:t>
            </a:r>
            <a:endParaRPr lang="en-IN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3747852" y="76201"/>
            <a:ext cx="1235874" cy="2834841"/>
            <a:chOff x="3535926" y="457200"/>
            <a:chExt cx="1645674" cy="3962400"/>
          </a:xfrm>
        </p:grpSpPr>
        <p:grpSp>
          <p:nvGrpSpPr>
            <p:cNvPr id="10" name="Group 9"/>
            <p:cNvGrpSpPr/>
            <p:nvPr/>
          </p:nvGrpSpPr>
          <p:grpSpPr>
            <a:xfrm>
              <a:off x="4343400" y="457200"/>
              <a:ext cx="838200" cy="533400"/>
              <a:chOff x="4343400" y="457200"/>
              <a:chExt cx="838200" cy="533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19600" y="5334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Null</a:t>
                </a:r>
                <a:endParaRPr lang="en-IN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H="1">
              <a:off x="4343400" y="990600"/>
              <a:ext cx="762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962400" y="1600200"/>
              <a:ext cx="838200" cy="533400"/>
              <a:chOff x="4343400" y="457200"/>
              <a:chExt cx="838200" cy="533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19600" y="5334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</a:t>
                </a:r>
                <a:r>
                  <a:rPr lang="en-IN" dirty="0" smtClean="0"/>
                  <a:t>2:1</a:t>
                </a:r>
                <a:endParaRPr lang="en-IN" dirty="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4038600" y="2133600"/>
              <a:ext cx="762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695700" y="2743200"/>
              <a:ext cx="838200" cy="533400"/>
              <a:chOff x="4343400" y="457200"/>
              <a:chExt cx="838200" cy="5334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419600" y="5334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i</a:t>
                </a:r>
                <a:r>
                  <a:rPr lang="en-IN" dirty="0"/>
                  <a:t>1</a:t>
                </a:r>
                <a:r>
                  <a:rPr lang="en-IN" dirty="0" smtClean="0"/>
                  <a:t>:1</a:t>
                </a:r>
                <a:endParaRPr lang="en-IN" dirty="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3776816" y="3276600"/>
              <a:ext cx="7620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535926" y="3886200"/>
              <a:ext cx="838200" cy="533400"/>
              <a:chOff x="4343400" y="457200"/>
              <a:chExt cx="838200" cy="5334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19600" y="5334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i3:1</a:t>
                </a:r>
                <a:endParaRPr lang="en-IN" dirty="0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3810000" y="2971800"/>
            <a:ext cx="1097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/>
              <a:t>After T1</a:t>
            </a:r>
            <a:endParaRPr lang="en-IN" sz="1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867400" y="76200"/>
            <a:ext cx="1981200" cy="2834842"/>
            <a:chOff x="5638800" y="76200"/>
            <a:chExt cx="1981200" cy="3231590"/>
          </a:xfrm>
        </p:grpSpPr>
        <p:grpSp>
          <p:nvGrpSpPr>
            <p:cNvPr id="27" name="Group 26"/>
            <p:cNvGrpSpPr/>
            <p:nvPr/>
          </p:nvGrpSpPr>
          <p:grpSpPr>
            <a:xfrm>
              <a:off x="6228526" y="76200"/>
              <a:ext cx="629474" cy="435022"/>
              <a:chOff x="4343400" y="457200"/>
              <a:chExt cx="838200" cy="53340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419600" y="5334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Null</a:t>
                </a:r>
                <a:endParaRPr lang="en-IN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>
              <a:off x="6228526" y="511222"/>
              <a:ext cx="57225" cy="497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942401" y="1008389"/>
              <a:ext cx="629474" cy="435022"/>
              <a:chOff x="4343400" y="457200"/>
              <a:chExt cx="838200" cy="5334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419600" y="533400"/>
                <a:ext cx="762000" cy="452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i2:2</a:t>
                </a:r>
                <a:endParaRPr lang="en-IN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H="1">
              <a:off x="5999626" y="1443411"/>
              <a:ext cx="57225" cy="497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5742114" y="1940579"/>
              <a:ext cx="629474" cy="435022"/>
              <a:chOff x="4343400" y="457200"/>
              <a:chExt cx="838200" cy="533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419600" y="5334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i</a:t>
                </a:r>
                <a:r>
                  <a:rPr lang="en-IN" dirty="0"/>
                  <a:t>1</a:t>
                </a:r>
                <a:r>
                  <a:rPr lang="en-IN" dirty="0" smtClean="0"/>
                  <a:t>:1</a:t>
                </a:r>
                <a:endParaRPr lang="en-IN" dirty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flipH="1">
              <a:off x="5803030" y="2375601"/>
              <a:ext cx="57225" cy="497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5638800" y="2872768"/>
              <a:ext cx="629474" cy="435022"/>
              <a:chOff x="4343400" y="457200"/>
              <a:chExt cx="838200" cy="5334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419600" y="5334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i3:1</a:t>
                </a:r>
                <a:endParaRPr lang="en-IN" dirty="0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>
              <a:off x="6543263" y="1439867"/>
              <a:ext cx="314737" cy="500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6629194" y="1941926"/>
              <a:ext cx="629474" cy="435022"/>
              <a:chOff x="4343400" y="457200"/>
              <a:chExt cx="838200" cy="533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19600" y="533400"/>
                <a:ext cx="76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i3:1</a:t>
                </a:r>
                <a:endParaRPr lang="en-IN" dirty="0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7000463" y="2362200"/>
              <a:ext cx="314737" cy="500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6990526" y="2848896"/>
              <a:ext cx="629474" cy="435022"/>
              <a:chOff x="4343400" y="457200"/>
              <a:chExt cx="838200" cy="533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419600" y="533400"/>
                <a:ext cx="762000" cy="452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i4:1</a:t>
                </a:r>
                <a:endParaRPr lang="en-IN" dirty="0"/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6366256" y="2971800"/>
            <a:ext cx="1097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/>
              <a:t>After T2</a:t>
            </a:r>
            <a:endParaRPr lang="en-IN" sz="1400" dirty="0"/>
          </a:p>
        </p:txBody>
      </p:sp>
      <p:sp>
        <p:nvSpPr>
          <p:cNvPr id="79" name="Rectangle 78"/>
          <p:cNvSpPr/>
          <p:nvPr/>
        </p:nvSpPr>
        <p:spPr>
          <a:xfrm>
            <a:off x="500824" y="6445381"/>
            <a:ext cx="1097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/>
              <a:t>After T3</a:t>
            </a:r>
            <a:endParaRPr lang="en-IN" sz="14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152400" y="3581400"/>
            <a:ext cx="1905000" cy="2853630"/>
            <a:chOff x="152400" y="3581400"/>
            <a:chExt cx="1905000" cy="2853630"/>
          </a:xfrm>
        </p:grpSpPr>
        <p:grpSp>
          <p:nvGrpSpPr>
            <p:cNvPr id="56" name="Group 55"/>
            <p:cNvGrpSpPr/>
            <p:nvPr/>
          </p:nvGrpSpPr>
          <p:grpSpPr>
            <a:xfrm>
              <a:off x="719444" y="3581400"/>
              <a:ext cx="605263" cy="393230"/>
              <a:chOff x="4343400" y="457200"/>
              <a:chExt cx="838200" cy="548035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Null</a:t>
                </a:r>
                <a:endParaRPr lang="en-IN" sz="1600" dirty="0"/>
              </a:p>
            </p:txBody>
          </p:sp>
        </p:grpSp>
        <p:cxnSp>
          <p:nvCxnSpPr>
            <p:cNvPr id="57" name="Straight Arrow Connector 56"/>
            <p:cNvCxnSpPr/>
            <p:nvPr/>
          </p:nvCxnSpPr>
          <p:spPr>
            <a:xfrm flipH="1">
              <a:off x="719444" y="3964129"/>
              <a:ext cx="55024" cy="437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/>
            <p:cNvGrpSpPr/>
            <p:nvPr/>
          </p:nvGrpSpPr>
          <p:grpSpPr>
            <a:xfrm>
              <a:off x="444324" y="4401533"/>
              <a:ext cx="605263" cy="393230"/>
              <a:chOff x="4343400" y="457200"/>
              <a:chExt cx="838200" cy="548035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i2:2</a:t>
                </a:r>
                <a:endParaRPr lang="en-IN" sz="1600" dirty="0"/>
              </a:p>
            </p:txBody>
          </p:sp>
        </p:grpSp>
        <p:cxnSp>
          <p:nvCxnSpPr>
            <p:cNvPr id="59" name="Straight Arrow Connector 58"/>
            <p:cNvCxnSpPr/>
            <p:nvPr/>
          </p:nvCxnSpPr>
          <p:spPr>
            <a:xfrm flipH="1">
              <a:off x="499348" y="4784262"/>
              <a:ext cx="55024" cy="437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51740" y="5221667"/>
              <a:ext cx="605263" cy="393230"/>
              <a:chOff x="4343400" y="457200"/>
              <a:chExt cx="838200" cy="54803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</a:t>
                </a:r>
                <a:r>
                  <a:rPr lang="en-IN" sz="1600" dirty="0"/>
                  <a:t>1</a:t>
                </a:r>
                <a:r>
                  <a:rPr lang="en-IN" sz="1600" dirty="0" smtClean="0"/>
                  <a:t>:1</a:t>
                </a:r>
                <a:endParaRPr lang="en-IN" sz="1600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H="1">
              <a:off x="310313" y="5604396"/>
              <a:ext cx="55024" cy="437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152400" y="6041800"/>
              <a:ext cx="605263" cy="393230"/>
              <a:chOff x="4343400" y="457200"/>
              <a:chExt cx="838200" cy="54803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i3:1</a:t>
                </a:r>
                <a:endParaRPr lang="en-IN" sz="1600" dirty="0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>
              <a:off x="1022076" y="4781144"/>
              <a:ext cx="302632" cy="440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104702" y="5222852"/>
              <a:ext cx="605263" cy="393230"/>
              <a:chOff x="4343400" y="457200"/>
              <a:chExt cx="838200" cy="54803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i3:1</a:t>
                </a:r>
                <a:endParaRPr lang="en-IN" sz="1600" dirty="0"/>
              </a:p>
            </p:txBody>
          </p:sp>
        </p:grpSp>
        <p:cxnSp>
          <p:nvCxnSpPr>
            <p:cNvPr id="65" name="Straight Arrow Connector 64"/>
            <p:cNvCxnSpPr/>
            <p:nvPr/>
          </p:nvCxnSpPr>
          <p:spPr>
            <a:xfrm>
              <a:off x="1461691" y="5592606"/>
              <a:ext cx="302632" cy="440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1452137" y="6020797"/>
              <a:ext cx="605263" cy="393230"/>
              <a:chOff x="4343400" y="457200"/>
              <a:chExt cx="838200" cy="548035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1295400" y="4387914"/>
              <a:ext cx="605263" cy="393230"/>
              <a:chOff x="4343400" y="457200"/>
              <a:chExt cx="838200" cy="548035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1173392" y="3964129"/>
              <a:ext cx="261453" cy="4374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286000" y="3581400"/>
            <a:ext cx="2133600" cy="2863981"/>
            <a:chOff x="2514600" y="3581400"/>
            <a:chExt cx="2133600" cy="2863981"/>
          </a:xfrm>
        </p:grpSpPr>
        <p:grpSp>
          <p:nvGrpSpPr>
            <p:cNvPr id="87" name="Group 86"/>
            <p:cNvGrpSpPr/>
            <p:nvPr/>
          </p:nvGrpSpPr>
          <p:grpSpPr>
            <a:xfrm>
              <a:off x="3081644" y="3581400"/>
              <a:ext cx="605263" cy="393230"/>
              <a:chOff x="4343400" y="457200"/>
              <a:chExt cx="838200" cy="548035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Null</a:t>
                </a:r>
                <a:endParaRPr lang="en-IN" sz="1600" dirty="0"/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 flipH="1">
              <a:off x="3081644" y="3964129"/>
              <a:ext cx="55024" cy="437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2806524" y="4401533"/>
              <a:ext cx="605263" cy="393230"/>
              <a:chOff x="4343400" y="457200"/>
              <a:chExt cx="838200" cy="548035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i2:3</a:t>
                </a:r>
                <a:endParaRPr lang="en-IN" sz="1600" dirty="0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H="1">
              <a:off x="2861548" y="4784262"/>
              <a:ext cx="55024" cy="437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2613940" y="5221667"/>
              <a:ext cx="605263" cy="393230"/>
              <a:chOff x="4343400" y="457200"/>
              <a:chExt cx="838200" cy="548035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i1:2</a:t>
                </a:r>
                <a:endParaRPr lang="en-IN" sz="1600" dirty="0"/>
              </a:p>
            </p:txBody>
          </p:sp>
        </p:grpSp>
        <p:cxnSp>
          <p:nvCxnSpPr>
            <p:cNvPr id="92" name="Straight Arrow Connector 91"/>
            <p:cNvCxnSpPr/>
            <p:nvPr/>
          </p:nvCxnSpPr>
          <p:spPr>
            <a:xfrm flipH="1">
              <a:off x="2672513" y="5604396"/>
              <a:ext cx="55024" cy="437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2514600" y="6041800"/>
              <a:ext cx="605263" cy="393230"/>
              <a:chOff x="4343400" y="457200"/>
              <a:chExt cx="838200" cy="548035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i3:1</a:t>
                </a:r>
                <a:endParaRPr lang="en-IN" sz="1600" dirty="0"/>
              </a:p>
            </p:txBody>
          </p:sp>
        </p:grpSp>
        <p:cxnSp>
          <p:nvCxnSpPr>
            <p:cNvPr id="94" name="Straight Arrow Connector 93"/>
            <p:cNvCxnSpPr/>
            <p:nvPr/>
          </p:nvCxnSpPr>
          <p:spPr>
            <a:xfrm>
              <a:off x="3384276" y="4781144"/>
              <a:ext cx="302632" cy="440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3466902" y="5222852"/>
              <a:ext cx="605263" cy="393230"/>
              <a:chOff x="4343400" y="457200"/>
              <a:chExt cx="838200" cy="548035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i3:1</a:t>
                </a:r>
                <a:endParaRPr lang="en-IN" sz="1600" dirty="0"/>
              </a:p>
            </p:txBody>
          </p:sp>
        </p:grpSp>
        <p:cxnSp>
          <p:nvCxnSpPr>
            <p:cNvPr id="96" name="Straight Arrow Connector 95"/>
            <p:cNvCxnSpPr/>
            <p:nvPr/>
          </p:nvCxnSpPr>
          <p:spPr>
            <a:xfrm>
              <a:off x="3823891" y="5592606"/>
              <a:ext cx="302632" cy="440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4042937" y="6020797"/>
              <a:ext cx="605263" cy="393230"/>
              <a:chOff x="4343400" y="457200"/>
              <a:chExt cx="838200" cy="548035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657600" y="4387914"/>
              <a:ext cx="605263" cy="393230"/>
              <a:chOff x="4343400" y="457200"/>
              <a:chExt cx="838200" cy="548035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cxnSp>
          <p:nvCxnSpPr>
            <p:cNvPr id="99" name="Straight Arrow Connector 98"/>
            <p:cNvCxnSpPr/>
            <p:nvPr/>
          </p:nvCxnSpPr>
          <p:spPr>
            <a:xfrm>
              <a:off x="3535592" y="3964129"/>
              <a:ext cx="261453" cy="4374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/>
            <p:cNvGrpSpPr/>
            <p:nvPr/>
          </p:nvGrpSpPr>
          <p:grpSpPr>
            <a:xfrm>
              <a:off x="3262577" y="6052151"/>
              <a:ext cx="605263" cy="393230"/>
              <a:chOff x="4343400" y="457200"/>
              <a:chExt cx="838200" cy="548035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cxnSp>
          <p:nvCxnSpPr>
            <p:cNvPr id="118" name="Straight Arrow Connector 117"/>
            <p:cNvCxnSpPr/>
            <p:nvPr/>
          </p:nvCxnSpPr>
          <p:spPr>
            <a:xfrm>
              <a:off x="3081644" y="5592606"/>
              <a:ext cx="385258" cy="4281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/>
          <p:cNvSpPr/>
          <p:nvPr/>
        </p:nvSpPr>
        <p:spPr>
          <a:xfrm>
            <a:off x="2590800" y="6474023"/>
            <a:ext cx="1097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/>
              <a:t>After T4</a:t>
            </a:r>
            <a:endParaRPr lang="en-IN" sz="14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4572000" y="3551904"/>
            <a:ext cx="2133600" cy="2863981"/>
            <a:chOff x="2514600" y="3581400"/>
            <a:chExt cx="2133600" cy="2863981"/>
          </a:xfrm>
        </p:grpSpPr>
        <p:grpSp>
          <p:nvGrpSpPr>
            <p:cNvPr id="122" name="Group 121"/>
            <p:cNvGrpSpPr/>
            <p:nvPr/>
          </p:nvGrpSpPr>
          <p:grpSpPr>
            <a:xfrm>
              <a:off x="3081644" y="3581400"/>
              <a:ext cx="605263" cy="393230"/>
              <a:chOff x="4343400" y="457200"/>
              <a:chExt cx="838200" cy="548035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Null</a:t>
                </a:r>
                <a:endParaRPr lang="en-IN" sz="1600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3081644" y="3964129"/>
              <a:ext cx="55024" cy="437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>
              <a:off x="2806524" y="4401533"/>
              <a:ext cx="605263" cy="393230"/>
              <a:chOff x="4343400" y="457200"/>
              <a:chExt cx="838200" cy="548035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i2:4</a:t>
                </a:r>
                <a:endParaRPr lang="en-IN" sz="1600" dirty="0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>
            <a:xfrm flipH="1">
              <a:off x="2861548" y="4784262"/>
              <a:ext cx="55024" cy="437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2613940" y="5221667"/>
              <a:ext cx="605263" cy="393230"/>
              <a:chOff x="4343400" y="457200"/>
              <a:chExt cx="838200" cy="548035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i1:3</a:t>
                </a:r>
                <a:endParaRPr lang="en-IN" sz="1600" dirty="0"/>
              </a:p>
            </p:txBody>
          </p:sp>
        </p:grpSp>
        <p:cxnSp>
          <p:nvCxnSpPr>
            <p:cNvPr id="127" name="Straight Arrow Connector 126"/>
            <p:cNvCxnSpPr/>
            <p:nvPr/>
          </p:nvCxnSpPr>
          <p:spPr>
            <a:xfrm flipH="1">
              <a:off x="2672513" y="5604396"/>
              <a:ext cx="55024" cy="4374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2514600" y="6041800"/>
              <a:ext cx="605263" cy="393230"/>
              <a:chOff x="4343400" y="457200"/>
              <a:chExt cx="838200" cy="548035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i3:2</a:t>
                </a:r>
                <a:endParaRPr lang="en-IN" sz="1600" dirty="0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>
            <a:xfrm>
              <a:off x="3384276" y="4781144"/>
              <a:ext cx="302632" cy="440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3466902" y="5222852"/>
              <a:ext cx="605263" cy="393230"/>
              <a:chOff x="4343400" y="457200"/>
              <a:chExt cx="838200" cy="548035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i3:1</a:t>
                </a:r>
                <a:endParaRPr lang="en-IN" sz="1600" dirty="0"/>
              </a:p>
            </p:txBody>
          </p:sp>
        </p:grpSp>
        <p:cxnSp>
          <p:nvCxnSpPr>
            <p:cNvPr id="131" name="Straight Arrow Connector 130"/>
            <p:cNvCxnSpPr/>
            <p:nvPr/>
          </p:nvCxnSpPr>
          <p:spPr>
            <a:xfrm>
              <a:off x="3823891" y="5592606"/>
              <a:ext cx="302632" cy="4405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/>
            <p:cNvGrpSpPr/>
            <p:nvPr/>
          </p:nvGrpSpPr>
          <p:grpSpPr>
            <a:xfrm>
              <a:off x="4042937" y="6020797"/>
              <a:ext cx="605263" cy="393230"/>
              <a:chOff x="4343400" y="457200"/>
              <a:chExt cx="838200" cy="548035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657600" y="4387914"/>
              <a:ext cx="605263" cy="393230"/>
              <a:chOff x="4343400" y="457200"/>
              <a:chExt cx="838200" cy="548035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cxnSp>
          <p:nvCxnSpPr>
            <p:cNvPr id="134" name="Straight Arrow Connector 133"/>
            <p:cNvCxnSpPr/>
            <p:nvPr/>
          </p:nvCxnSpPr>
          <p:spPr>
            <a:xfrm>
              <a:off x="3535592" y="3964129"/>
              <a:ext cx="261453" cy="4374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3262577" y="6052151"/>
              <a:ext cx="605263" cy="393230"/>
              <a:chOff x="4343400" y="457200"/>
              <a:chExt cx="838200" cy="548035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cxnSp>
          <p:nvCxnSpPr>
            <p:cNvPr id="136" name="Straight Arrow Connector 135"/>
            <p:cNvCxnSpPr/>
            <p:nvPr/>
          </p:nvCxnSpPr>
          <p:spPr>
            <a:xfrm>
              <a:off x="3081644" y="5592606"/>
              <a:ext cx="385258" cy="4281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4998474" y="6477000"/>
            <a:ext cx="1097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/>
              <a:t>After T5</a:t>
            </a:r>
            <a:endParaRPr lang="en-IN" sz="1400" dirty="0"/>
          </a:p>
        </p:txBody>
      </p:sp>
      <p:grpSp>
        <p:nvGrpSpPr>
          <p:cNvPr id="191" name="Group 190"/>
          <p:cNvGrpSpPr/>
          <p:nvPr/>
        </p:nvGrpSpPr>
        <p:grpSpPr>
          <a:xfrm>
            <a:off x="6858000" y="3200400"/>
            <a:ext cx="2133600" cy="3378977"/>
            <a:chOff x="6858000" y="3250423"/>
            <a:chExt cx="2133600" cy="3378977"/>
          </a:xfrm>
        </p:grpSpPr>
        <p:grpSp>
          <p:nvGrpSpPr>
            <p:cNvPr id="155" name="Group 154"/>
            <p:cNvGrpSpPr/>
            <p:nvPr/>
          </p:nvGrpSpPr>
          <p:grpSpPr>
            <a:xfrm>
              <a:off x="7425044" y="3250423"/>
              <a:ext cx="605263" cy="380241"/>
              <a:chOff x="4343400" y="457200"/>
              <a:chExt cx="838200" cy="548035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Null</a:t>
                </a:r>
                <a:endParaRPr lang="en-IN" sz="1600" dirty="0"/>
              </a:p>
            </p:txBody>
          </p:sp>
        </p:grpSp>
        <p:cxnSp>
          <p:nvCxnSpPr>
            <p:cNvPr id="156" name="Straight Arrow Connector 155"/>
            <p:cNvCxnSpPr/>
            <p:nvPr/>
          </p:nvCxnSpPr>
          <p:spPr>
            <a:xfrm flipH="1">
              <a:off x="7425044" y="3620510"/>
              <a:ext cx="55024" cy="422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oup 156"/>
            <p:cNvGrpSpPr/>
            <p:nvPr/>
          </p:nvGrpSpPr>
          <p:grpSpPr>
            <a:xfrm>
              <a:off x="7149924" y="4043465"/>
              <a:ext cx="605263" cy="391424"/>
              <a:chOff x="4343400" y="457200"/>
              <a:chExt cx="838200" cy="564153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4419600" y="533401"/>
                <a:ext cx="762000" cy="48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i2:5</a:t>
                </a:r>
                <a:endParaRPr lang="en-IN" sz="1600" dirty="0"/>
              </a:p>
            </p:txBody>
          </p:sp>
        </p:grpSp>
        <p:cxnSp>
          <p:nvCxnSpPr>
            <p:cNvPr id="158" name="Straight Arrow Connector 157"/>
            <p:cNvCxnSpPr/>
            <p:nvPr/>
          </p:nvCxnSpPr>
          <p:spPr>
            <a:xfrm flipH="1">
              <a:off x="7204948" y="4413552"/>
              <a:ext cx="55024" cy="422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/>
            <p:cNvGrpSpPr/>
            <p:nvPr/>
          </p:nvGrpSpPr>
          <p:grpSpPr>
            <a:xfrm>
              <a:off x="6957340" y="4836508"/>
              <a:ext cx="605263" cy="391424"/>
              <a:chOff x="4343400" y="457200"/>
              <a:chExt cx="838200" cy="564153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4419600" y="533401"/>
                <a:ext cx="762000" cy="48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i1:4</a:t>
                </a:r>
                <a:endParaRPr lang="en-IN" sz="1600" dirty="0"/>
              </a:p>
            </p:txBody>
          </p:sp>
        </p:grpSp>
        <p:cxnSp>
          <p:nvCxnSpPr>
            <p:cNvPr id="160" name="Straight Arrow Connector 159"/>
            <p:cNvCxnSpPr/>
            <p:nvPr/>
          </p:nvCxnSpPr>
          <p:spPr>
            <a:xfrm flipH="1">
              <a:off x="7015913" y="5206595"/>
              <a:ext cx="55024" cy="422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/>
            <p:cNvGrpSpPr/>
            <p:nvPr/>
          </p:nvGrpSpPr>
          <p:grpSpPr>
            <a:xfrm>
              <a:off x="6858000" y="5629550"/>
              <a:ext cx="605263" cy="391424"/>
              <a:chOff x="4343400" y="457200"/>
              <a:chExt cx="838200" cy="564153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4419600" y="533401"/>
                <a:ext cx="762000" cy="48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i3:3</a:t>
                </a:r>
                <a:endParaRPr lang="en-IN" sz="1600" dirty="0"/>
              </a:p>
            </p:txBody>
          </p:sp>
        </p:grpSp>
        <p:cxnSp>
          <p:nvCxnSpPr>
            <p:cNvPr id="162" name="Straight Arrow Connector 161"/>
            <p:cNvCxnSpPr/>
            <p:nvPr/>
          </p:nvCxnSpPr>
          <p:spPr>
            <a:xfrm>
              <a:off x="7727676" y="4410537"/>
              <a:ext cx="302632" cy="425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7810302" y="4837654"/>
              <a:ext cx="605263" cy="380241"/>
              <a:chOff x="4343400" y="457200"/>
              <a:chExt cx="838200" cy="548035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i3:1</a:t>
                </a:r>
                <a:endParaRPr lang="en-IN" sz="1600" dirty="0"/>
              </a:p>
            </p:txBody>
          </p:sp>
        </p:grpSp>
        <p:cxnSp>
          <p:nvCxnSpPr>
            <p:cNvPr id="164" name="Straight Arrow Connector 163"/>
            <p:cNvCxnSpPr/>
            <p:nvPr/>
          </p:nvCxnSpPr>
          <p:spPr>
            <a:xfrm>
              <a:off x="8167291" y="5195194"/>
              <a:ext cx="302632" cy="4259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8386337" y="5609241"/>
              <a:ext cx="605263" cy="380241"/>
              <a:chOff x="4343400" y="457200"/>
              <a:chExt cx="838200" cy="548035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8001000" y="4030296"/>
              <a:ext cx="605263" cy="380241"/>
              <a:chOff x="4343400" y="457200"/>
              <a:chExt cx="838200" cy="548035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cxnSp>
          <p:nvCxnSpPr>
            <p:cNvPr id="167" name="Straight Arrow Connector 166"/>
            <p:cNvCxnSpPr/>
            <p:nvPr/>
          </p:nvCxnSpPr>
          <p:spPr>
            <a:xfrm>
              <a:off x="7878992" y="3620510"/>
              <a:ext cx="261453" cy="422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605977" y="5639559"/>
              <a:ext cx="605263" cy="380241"/>
              <a:chOff x="4343400" y="457200"/>
              <a:chExt cx="838200" cy="548035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cxnSp>
          <p:nvCxnSpPr>
            <p:cNvPr id="169" name="Straight Arrow Connector 168"/>
            <p:cNvCxnSpPr/>
            <p:nvPr/>
          </p:nvCxnSpPr>
          <p:spPr>
            <a:xfrm>
              <a:off x="7425044" y="5195194"/>
              <a:ext cx="385258" cy="4140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>
              <a:off x="7467600" y="6249159"/>
              <a:ext cx="605263" cy="380241"/>
              <a:chOff x="4343400" y="457200"/>
              <a:chExt cx="838200" cy="548035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4343400" y="457200"/>
                <a:ext cx="838200" cy="533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4419600" y="533401"/>
                <a:ext cx="762000" cy="47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/>
                  <a:t>i4:1</a:t>
                </a:r>
                <a:endParaRPr lang="en-IN" sz="1600" dirty="0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>
              <a:off x="7386431" y="6019800"/>
              <a:ext cx="219546" cy="2293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Rectangle 191"/>
          <p:cNvSpPr/>
          <p:nvPr/>
        </p:nvSpPr>
        <p:spPr>
          <a:xfrm>
            <a:off x="7208274" y="6526164"/>
            <a:ext cx="1097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 smtClean="0"/>
              <a:t>After T6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2379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54" grpId="0"/>
      <p:bldP spid="79" grpId="0"/>
      <p:bldP spid="119" grpId="0"/>
      <p:bldP spid="153" grpId="0"/>
      <p:bldP spid="1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66533"/>
              </p:ext>
            </p:extLst>
          </p:nvPr>
        </p:nvGraphicFramePr>
        <p:xfrm>
          <a:off x="152400" y="813186"/>
          <a:ext cx="1447799" cy="2133600"/>
        </p:xfrm>
        <a:graphic>
          <a:graphicData uri="http://schemas.openxmlformats.org/drawingml/2006/table">
            <a:tbl>
              <a:tblPr/>
              <a:tblGrid>
                <a:gridCol w="60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 dirty="0" smtClean="0">
                          <a:effectLst/>
                        </a:rPr>
                        <a:t>Item 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 smtClean="0">
                          <a:effectLst/>
                        </a:rPr>
                        <a:t>SC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 dirty="0" err="1" smtClean="0">
                          <a:effectLst/>
                        </a:rPr>
                        <a:t>Ptr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 smtClean="0">
                          <a:effectLst/>
                        </a:rPr>
                        <a:t>I4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4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I3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4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I1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4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I2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5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2" name="Group 71"/>
          <p:cNvGrpSpPr/>
          <p:nvPr/>
        </p:nvGrpSpPr>
        <p:grpSpPr>
          <a:xfrm>
            <a:off x="1295400" y="76200"/>
            <a:ext cx="3160131" cy="3378977"/>
            <a:chOff x="1295400" y="76200"/>
            <a:chExt cx="3352800" cy="3378977"/>
          </a:xfrm>
        </p:grpSpPr>
        <p:grpSp>
          <p:nvGrpSpPr>
            <p:cNvPr id="4" name="Group 3"/>
            <p:cNvGrpSpPr/>
            <p:nvPr/>
          </p:nvGrpSpPr>
          <p:grpSpPr>
            <a:xfrm>
              <a:off x="2514600" y="76200"/>
              <a:ext cx="2133600" cy="3378977"/>
              <a:chOff x="6858000" y="3250423"/>
              <a:chExt cx="2133600" cy="337897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425044" y="3250423"/>
                <a:ext cx="605263" cy="380241"/>
                <a:chOff x="4343400" y="457200"/>
                <a:chExt cx="838200" cy="548035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4343400" y="457200"/>
                  <a:ext cx="8382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419600" y="533401"/>
                  <a:ext cx="762000" cy="47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Null</a:t>
                  </a:r>
                  <a:endParaRPr lang="en-IN" sz="1600" dirty="0"/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 flipH="1">
                <a:off x="7425044" y="3620510"/>
                <a:ext cx="55024" cy="4229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/>
              <p:cNvGrpSpPr/>
              <p:nvPr/>
            </p:nvGrpSpPr>
            <p:grpSpPr>
              <a:xfrm>
                <a:off x="7149924" y="4043465"/>
                <a:ext cx="605263" cy="391424"/>
                <a:chOff x="4343400" y="457200"/>
                <a:chExt cx="838200" cy="564153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4343400" y="457200"/>
                  <a:ext cx="8382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4419600" y="533401"/>
                  <a:ext cx="762000" cy="487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i2:5</a:t>
                  </a:r>
                  <a:endParaRPr lang="en-IN" sz="1600" dirty="0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 flipH="1">
                <a:off x="7204948" y="4413552"/>
                <a:ext cx="55024" cy="4229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6957340" y="4836508"/>
                <a:ext cx="605263" cy="391424"/>
                <a:chOff x="4343400" y="457200"/>
                <a:chExt cx="838200" cy="564153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343400" y="457200"/>
                  <a:ext cx="8382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4419600" y="533401"/>
                  <a:ext cx="762000" cy="487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i1:4</a:t>
                  </a:r>
                  <a:endParaRPr lang="en-IN" sz="1600" dirty="0"/>
                </a:p>
              </p:txBody>
            </p:sp>
          </p:grpSp>
          <p:cxnSp>
            <p:nvCxnSpPr>
              <p:cNvPr id="10" name="Straight Arrow Connector 9"/>
              <p:cNvCxnSpPr/>
              <p:nvPr/>
            </p:nvCxnSpPr>
            <p:spPr>
              <a:xfrm flipH="1">
                <a:off x="7015913" y="5206595"/>
                <a:ext cx="55024" cy="4229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6858000" y="5629550"/>
                <a:ext cx="605263" cy="391424"/>
                <a:chOff x="4343400" y="457200"/>
                <a:chExt cx="838200" cy="564153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4343400" y="457200"/>
                  <a:ext cx="8382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4419600" y="533401"/>
                  <a:ext cx="762000" cy="4879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i3:3</a:t>
                  </a:r>
                  <a:endParaRPr lang="en-IN" sz="1600" dirty="0"/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>
              <a:xfrm>
                <a:off x="7727676" y="4410537"/>
                <a:ext cx="302632" cy="4259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7810302" y="4837654"/>
                <a:ext cx="605263" cy="380241"/>
                <a:chOff x="4343400" y="457200"/>
                <a:chExt cx="838200" cy="548035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343400" y="457200"/>
                  <a:ext cx="8382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419600" y="533401"/>
                  <a:ext cx="762000" cy="47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i3:1</a:t>
                  </a:r>
                  <a:endParaRPr lang="en-IN" sz="1600" dirty="0"/>
                </a:p>
              </p:txBody>
            </p: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8167291" y="5195194"/>
                <a:ext cx="302632" cy="42597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>
                <a:off x="8386337" y="5609241"/>
                <a:ext cx="605263" cy="380241"/>
                <a:chOff x="4343400" y="457200"/>
                <a:chExt cx="838200" cy="548035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4343400" y="457200"/>
                  <a:ext cx="8382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419600" y="533401"/>
                  <a:ext cx="762000" cy="47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i4:1</a:t>
                  </a:r>
                  <a:endParaRPr lang="en-IN" sz="16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8001000" y="4030296"/>
                <a:ext cx="605263" cy="380241"/>
                <a:chOff x="4343400" y="457200"/>
                <a:chExt cx="838200" cy="548035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4343400" y="457200"/>
                  <a:ext cx="8382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4419600" y="533401"/>
                  <a:ext cx="762000" cy="47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i4:1</a:t>
                  </a:r>
                  <a:endParaRPr lang="en-IN" sz="1600" dirty="0"/>
                </a:p>
              </p:txBody>
            </p:sp>
          </p:grpSp>
          <p:cxnSp>
            <p:nvCxnSpPr>
              <p:cNvPr id="17" name="Straight Arrow Connector 16"/>
              <p:cNvCxnSpPr/>
              <p:nvPr/>
            </p:nvCxnSpPr>
            <p:spPr>
              <a:xfrm>
                <a:off x="7878992" y="3620510"/>
                <a:ext cx="261453" cy="4229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7605977" y="5639559"/>
                <a:ext cx="605263" cy="380241"/>
                <a:chOff x="4343400" y="457200"/>
                <a:chExt cx="838200" cy="548035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343400" y="457200"/>
                  <a:ext cx="8382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4419600" y="533401"/>
                  <a:ext cx="762000" cy="47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i4:1</a:t>
                  </a:r>
                  <a:endParaRPr lang="en-IN" sz="1600" dirty="0"/>
                </a:p>
              </p:txBody>
            </p:sp>
          </p:grpSp>
          <p:cxnSp>
            <p:nvCxnSpPr>
              <p:cNvPr id="19" name="Straight Arrow Connector 18"/>
              <p:cNvCxnSpPr/>
              <p:nvPr/>
            </p:nvCxnSpPr>
            <p:spPr>
              <a:xfrm>
                <a:off x="7425044" y="5195194"/>
                <a:ext cx="385258" cy="4140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>
                <a:off x="7467600" y="6249159"/>
                <a:ext cx="605263" cy="380241"/>
                <a:chOff x="4343400" y="457200"/>
                <a:chExt cx="838200" cy="548035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4343400" y="457200"/>
                  <a:ext cx="838200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419600" y="533401"/>
                  <a:ext cx="762000" cy="4718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600" dirty="0" smtClean="0"/>
                    <a:t>i4:1</a:t>
                  </a:r>
                  <a:endParaRPr lang="en-IN" sz="1600" dirty="0"/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>
                <a:off x="7386431" y="6019800"/>
                <a:ext cx="219546" cy="2293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Curved Connector 43"/>
            <p:cNvCxnSpPr>
              <a:endCxn id="22" idx="1"/>
            </p:cNvCxnSpPr>
            <p:nvPr/>
          </p:nvCxnSpPr>
          <p:spPr>
            <a:xfrm rot="16200000" flipH="1">
              <a:off x="1381413" y="1517192"/>
              <a:ext cx="1809175" cy="1676399"/>
            </a:xfrm>
            <a:prstGeom prst="curvedConnector2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>
              <a:stCxn id="22" idx="3"/>
            </p:cNvCxnSpPr>
            <p:nvPr/>
          </p:nvCxnSpPr>
          <p:spPr>
            <a:xfrm flipV="1">
              <a:off x="3729463" y="2846751"/>
              <a:ext cx="94428" cy="413229"/>
            </a:xfrm>
            <a:prstGeom prst="curvedConnector2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endCxn id="32" idx="1"/>
            </p:cNvCxnSpPr>
            <p:nvPr/>
          </p:nvCxnSpPr>
          <p:spPr>
            <a:xfrm>
              <a:off x="1295400" y="1929696"/>
              <a:ext cx="1219200" cy="7106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flipV="1">
              <a:off x="2944083" y="2053709"/>
              <a:ext cx="621125" cy="381309"/>
            </a:xfrm>
            <a:prstGeom prst="curvedConnector3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endCxn id="34" idx="1"/>
            </p:cNvCxnSpPr>
            <p:nvPr/>
          </p:nvCxnSpPr>
          <p:spPr>
            <a:xfrm flipV="1">
              <a:off x="1295400" y="1847329"/>
              <a:ext cx="1318540" cy="508062"/>
            </a:xfrm>
            <a:prstGeom prst="curvedConnector3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>
              <a:endCxn id="36" idx="1"/>
            </p:cNvCxnSpPr>
            <p:nvPr/>
          </p:nvCxnSpPr>
          <p:spPr>
            <a:xfrm rot="5400000" flipH="1" flipV="1">
              <a:off x="1213653" y="1212234"/>
              <a:ext cx="1750819" cy="1434924"/>
            </a:xfrm>
            <a:prstGeom prst="curvedConnector2">
              <a:avLst/>
            </a:prstGeom>
            <a:ln w="19050">
              <a:solidFill>
                <a:srgbClr val="FF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24" idx="3"/>
              <a:endCxn id="28" idx="1"/>
            </p:cNvCxnSpPr>
            <p:nvPr/>
          </p:nvCxnSpPr>
          <p:spPr>
            <a:xfrm flipV="1">
              <a:off x="3867840" y="2620062"/>
              <a:ext cx="175097" cy="3031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>
              <a:stCxn id="28" idx="3"/>
              <a:endCxn id="26" idx="3"/>
            </p:cNvCxnSpPr>
            <p:nvPr/>
          </p:nvCxnSpPr>
          <p:spPr>
            <a:xfrm flipH="1" flipV="1">
              <a:off x="4262863" y="1041117"/>
              <a:ext cx="385337" cy="1578945"/>
            </a:xfrm>
            <a:prstGeom prst="curvedConnector3">
              <a:avLst>
                <a:gd name="adj1" fmla="val -59325"/>
              </a:avLst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09521"/>
              </p:ext>
            </p:extLst>
          </p:nvPr>
        </p:nvGraphicFramePr>
        <p:xfrm>
          <a:off x="5105400" y="838200"/>
          <a:ext cx="3505200" cy="2133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 dirty="0" smtClean="0">
                          <a:effectLst/>
                        </a:rPr>
                        <a:t>Item 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 smtClean="0">
                          <a:effectLst/>
                        </a:rPr>
                        <a:t>Conditional</a:t>
                      </a:r>
                      <a:r>
                        <a:rPr lang="en-US" b="1" baseline="0" dirty="0" smtClean="0">
                          <a:effectLst/>
                        </a:rPr>
                        <a:t> Pattern Base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 smtClean="0">
                          <a:effectLst/>
                        </a:rPr>
                        <a:t>I4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{i2,i1,i3:1}, {i2,i1:1}, {i2,i3:1}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I3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{i2,i1:3}, {i2:1}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I1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{i2:4}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I2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Null 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98635"/>
              </p:ext>
            </p:extLst>
          </p:nvPr>
        </p:nvGraphicFramePr>
        <p:xfrm>
          <a:off x="149496" y="4191000"/>
          <a:ext cx="3965304" cy="2133600"/>
        </p:xfrm>
        <a:graphic>
          <a:graphicData uri="http://schemas.openxmlformats.org/drawingml/2006/table">
            <a:tbl>
              <a:tblPr/>
              <a:tblGrid>
                <a:gridCol w="764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 dirty="0" smtClean="0">
                          <a:effectLst/>
                        </a:rPr>
                        <a:t>Item 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 smtClean="0">
                          <a:effectLst/>
                        </a:rPr>
                        <a:t>FP generated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 smtClean="0">
                          <a:effectLst/>
                        </a:rPr>
                        <a:t>I4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{i2,i4:3}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I3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{i2,i3:4},</a:t>
                      </a:r>
                      <a:r>
                        <a:rPr lang="en-US" b="0" baseline="0" dirty="0" smtClean="0">
                          <a:effectLst/>
                        </a:rPr>
                        <a:t> {i1,i3:3}, {i2,i1,i3:3}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I1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{i2,i1:4}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I2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Null 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ight Arrow 1"/>
          <p:cNvSpPr/>
          <p:nvPr/>
        </p:nvSpPr>
        <p:spPr>
          <a:xfrm>
            <a:off x="4724400" y="1848474"/>
            <a:ext cx="381000" cy="379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own Arrow 2"/>
          <p:cNvSpPr/>
          <p:nvPr/>
        </p:nvSpPr>
        <p:spPr>
          <a:xfrm>
            <a:off x="6248400" y="3074936"/>
            <a:ext cx="457200" cy="887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Left Arrow 40"/>
          <p:cNvSpPr/>
          <p:nvPr/>
        </p:nvSpPr>
        <p:spPr>
          <a:xfrm>
            <a:off x="4214458" y="5105400"/>
            <a:ext cx="890942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11510"/>
              </p:ext>
            </p:extLst>
          </p:nvPr>
        </p:nvGraphicFramePr>
        <p:xfrm>
          <a:off x="5178696" y="4114800"/>
          <a:ext cx="2822304" cy="2133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b="1" dirty="0" smtClean="0">
                          <a:effectLst/>
                        </a:rPr>
                        <a:t>Item 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b="1" dirty="0" smtClean="0">
                          <a:effectLst/>
                        </a:rPr>
                        <a:t>Conditional</a:t>
                      </a:r>
                      <a:r>
                        <a:rPr lang="en-US" b="1" baseline="0" dirty="0" smtClean="0">
                          <a:effectLst/>
                        </a:rPr>
                        <a:t> FP Tree</a:t>
                      </a:r>
                      <a:endParaRPr lang="en-IN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 smtClean="0">
                          <a:effectLst/>
                        </a:rPr>
                        <a:t>I4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{i2:3}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I3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{i2:4},</a:t>
                      </a:r>
                      <a:r>
                        <a:rPr lang="en-US" b="0" baseline="0" dirty="0" smtClean="0">
                          <a:effectLst/>
                        </a:rPr>
                        <a:t> {i1:3}, {i2,i1:3}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I1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{i2:4}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I2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b="0" dirty="0" smtClean="0">
                          <a:effectLst/>
                        </a:rPr>
                        <a:t>Null 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58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Association Analysis/Association Rule Mining</a:t>
            </a:r>
          </a:p>
          <a:p>
            <a:pPr lvl="1" algn="just"/>
            <a:r>
              <a:rPr lang="en-US" sz="2400" dirty="0" smtClean="0"/>
              <a:t>Process of identifying and extracting association between attribute value conditions that frequently occur together in the given dataset.</a:t>
            </a:r>
          </a:p>
          <a:p>
            <a:pPr lvl="1" algn="just"/>
            <a:r>
              <a:rPr lang="en-US" sz="2400" dirty="0" smtClean="0"/>
              <a:t>Represented in terms of association rules</a:t>
            </a:r>
          </a:p>
          <a:p>
            <a:pPr lvl="1" algn="just"/>
            <a:r>
              <a:rPr lang="en-US" sz="2400" dirty="0" smtClean="0"/>
              <a:t>An association rule is of the form,</a:t>
            </a:r>
          </a:p>
          <a:p>
            <a:pPr lvl="2" algn="just"/>
            <a:r>
              <a:rPr lang="en-US" sz="2000" dirty="0" smtClean="0"/>
              <a:t>X</a:t>
            </a:r>
            <a:r>
              <a:rPr lang="en-US" sz="2000" dirty="0" smtClean="0">
                <a:sym typeface="Symbol"/>
              </a:rPr>
              <a:t>Y where X &amp; Y are attribute value conditions such that XY=</a:t>
            </a:r>
          </a:p>
          <a:p>
            <a:pPr lvl="1" algn="just"/>
            <a:r>
              <a:rPr lang="en-US" sz="2400" dirty="0" smtClean="0">
                <a:sym typeface="Symbol"/>
              </a:rPr>
              <a:t>Interpretation: Those database tuples that satisfy attribute value condition in X likely to satisfy condition in Y</a:t>
            </a:r>
          </a:p>
          <a:p>
            <a:pPr lvl="1" algn="just"/>
            <a:endParaRPr lang="en-US" sz="2400" dirty="0" smtClean="0">
              <a:sym typeface="Symbol"/>
            </a:endParaRPr>
          </a:p>
          <a:p>
            <a:pPr lvl="1" algn="just"/>
            <a:r>
              <a:rPr lang="en-US" sz="2400" dirty="0" smtClean="0">
                <a:sym typeface="Symbol"/>
              </a:rPr>
              <a:t>For example, following rules from customer database,</a:t>
            </a:r>
          </a:p>
          <a:p>
            <a:pPr marL="457200" lvl="1" indent="0" algn="just">
              <a:buNone/>
            </a:pPr>
            <a:r>
              <a:rPr lang="en-US" sz="2400" dirty="0" smtClean="0">
                <a:sym typeface="Symbol"/>
              </a:rPr>
              <a:t>Buys (C, “computer”)  Buys (C, “software”)</a:t>
            </a:r>
          </a:p>
          <a:p>
            <a:pPr marL="457200" lvl="1" indent="0" algn="just">
              <a:buNone/>
            </a:pPr>
            <a:r>
              <a:rPr lang="en-US" sz="2400" dirty="0" smtClean="0">
                <a:sym typeface="Symbol"/>
              </a:rPr>
              <a:t>Income(C, “50K..80K”)  Age(C, “30..40”)  </a:t>
            </a:r>
          </a:p>
          <a:p>
            <a:pPr marL="457200" lvl="1" indent="0" algn="just">
              <a:buNone/>
            </a:pPr>
            <a:r>
              <a:rPr lang="en-US" sz="2400" dirty="0">
                <a:sym typeface="Symbol"/>
              </a:rPr>
              <a:t>	</a:t>
            </a:r>
            <a:r>
              <a:rPr lang="en-US" sz="2400" dirty="0" smtClean="0">
                <a:sym typeface="Symbol"/>
              </a:rPr>
              <a:t>			Buys(C, “home appliance”)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725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324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Support &amp; Confidence of the rule</a:t>
                </a:r>
              </a:p>
              <a:p>
                <a:pPr lvl="1" algn="just"/>
                <a:r>
                  <a:rPr lang="en-US" sz="2400" dirty="0" smtClean="0"/>
                  <a:t>Support of the rule is its usefulness.</a:t>
                </a:r>
              </a:p>
              <a:p>
                <a:pPr lvl="1" algn="just"/>
                <a:r>
                  <a:rPr lang="en-US" sz="2400" dirty="0" smtClean="0"/>
                  <a:t>Defined as, 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𝑡𝑢𝑝𝑙𝑒𝑠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𝑡h𝑎𝑡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𝑠𝑎𝑡𝑖𝑠𝑓𝑦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𝑏𝑜𝑡h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&amp;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𝑡𝑜𝑡𝑎𝑙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𝑡𝑢𝑝𝑙𝑒𝑠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𝑋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𝑌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457200" lvl="1" indent="0" algn="just">
                  <a:buNone/>
                </a:pPr>
                <a:endParaRPr lang="en-US" sz="2400" dirty="0" smtClean="0"/>
              </a:p>
              <a:p>
                <a:pPr lvl="1" algn="just"/>
                <a:r>
                  <a:rPr lang="en-US" sz="2400" dirty="0" smtClean="0"/>
                  <a:t>Confidence of the rule is its validity, certainty or correctness</a:t>
                </a:r>
              </a:p>
              <a:p>
                <a:pPr lvl="1" algn="just"/>
                <a:r>
                  <a:rPr lang="en-US" sz="2400" dirty="0" smtClean="0"/>
                  <a:t>Defined as,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𝑡𝑢𝑝𝑙𝑒𝑠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𝑡h𝑎𝑡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𝑠𝑎𝑡𝑖𝑠𝑓𝑦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𝑏𝑜𝑡h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&amp;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𝑛𝑢𝑚𝑏𝑒𝑟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𝑡𝑢𝑝𝑙𝑒𝑠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𝑡h𝑎𝑡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𝑠𝑎𝑡𝑖𝑠𝑓𝑦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𝑌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𝑋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algn="just"/>
                <a:r>
                  <a:rPr lang="en-US" sz="2800" dirty="0" smtClean="0"/>
                  <a:t>Strong rule &amp; exact rule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324600"/>
              </a:xfrm>
              <a:blipFill rotWithShape="1">
                <a:blip r:embed="rId2"/>
                <a:stretch>
                  <a:fillRect l="-1259" t="-867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2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76600"/>
                <a:ext cx="8229600" cy="3429000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 smtClean="0"/>
                  <a:t>Let number of transactions be 100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/>
                          </a:rPr>
                          <m:t>𝑡𝑜𝑜𝑡h𝑏𝑟𝑢𝑠h</m:t>
                        </m:r>
                        <m:r>
                          <a:rPr lang="en-IN" sz="2400" b="0" i="1" smtClean="0">
                            <a:latin typeface="Cambria Math"/>
                          </a:rPr>
                          <m:t>⇒</m:t>
                        </m:r>
                        <m:r>
                          <a:rPr lang="en-IN" sz="2400" b="0" i="1" smtClean="0">
                            <a:latin typeface="Cambria Math"/>
                          </a:rPr>
                          <m:t>𝑚𝑖𝑙𝑘</m:t>
                        </m:r>
                      </m:e>
                    </m:d>
                  </m:oMath>
                </a14:m>
                <a:endParaRPr lang="en-IN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10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=0.714</m:t>
                      </m:r>
                    </m:oMath>
                  </m:oMathPara>
                </a14:m>
                <a:endParaRPr lang="en-IN" sz="2400" dirty="0" smtClean="0"/>
              </a:p>
              <a:p>
                <a:r>
                  <a:rPr lang="en-IN" sz="2400" dirty="0" smtClean="0"/>
                  <a:t>lift is defined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/>
                        </a:rPr>
                        <m:t>𝑙𝑖𝑓𝑡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⇒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𝑐𝑜𝑛𝑓𝑖𝑑𝑒𝑛𝑐𝑐𝑒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⇒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𝑠𝑢𝑝𝑝𝑜𝑟𝑡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 (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𝑙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/>
                          </a:rPr>
                          <m:t>𝑡𝑜𝑜𝑡h𝑏𝑟𝑢𝑠h</m:t>
                        </m:r>
                        <m:r>
                          <a:rPr lang="en-IN" sz="2400" b="0" i="1" smtClean="0">
                            <a:latin typeface="Cambria Math"/>
                          </a:rPr>
                          <m:t>⇒</m:t>
                        </m:r>
                        <m:r>
                          <a:rPr lang="en-IN" sz="2400" b="0" i="1" smtClean="0">
                            <a:latin typeface="Cambria Math"/>
                          </a:rPr>
                          <m:t>𝑚𝑖𝑙𝑘</m:t>
                        </m:r>
                      </m:e>
                    </m:d>
                    <m:r>
                      <a:rPr lang="en-IN" sz="2400" b="0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/>
                          </a:rPr>
                          <m:t>0.714</m:t>
                        </m:r>
                      </m:num>
                      <m:den>
                        <m:r>
                          <a:rPr lang="en-IN" sz="2400" b="0" i="1" smtClean="0">
                            <a:latin typeface="Cambria Math"/>
                          </a:rPr>
                          <m:t>0.8</m:t>
                        </m:r>
                      </m:den>
                    </m:f>
                    <m:r>
                      <a:rPr lang="en-IN" sz="2400" b="0" i="1" smtClean="0">
                        <a:latin typeface="Cambria Math"/>
                      </a:rPr>
                      <m:t>=0.89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76600"/>
                <a:ext cx="8229600" cy="3429000"/>
              </a:xfrm>
              <a:blipFill>
                <a:blip r:embed="rId2"/>
                <a:stretch>
                  <a:fillRect l="-963" t="-1423" b="-137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6571"/>
            <a:ext cx="4829175" cy="294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2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Types of association 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Based on type of value</a:t>
            </a:r>
          </a:p>
          <a:p>
            <a:pPr lvl="1" indent="-342900"/>
            <a:r>
              <a:rPr lang="en-US" sz="2400" dirty="0" smtClean="0"/>
              <a:t>Boolean rules deal with absence &amp; presence of values</a:t>
            </a:r>
          </a:p>
          <a:p>
            <a:pPr marL="400050" lvl="1" indent="0">
              <a:buNone/>
            </a:pPr>
            <a:r>
              <a:rPr lang="en-US" sz="2400" dirty="0">
                <a:sym typeface="Symbol"/>
              </a:rPr>
              <a:t>Buys (C, “computer”)  Buys (C, “software”)</a:t>
            </a:r>
          </a:p>
          <a:p>
            <a:pPr lvl="1" indent="-342900"/>
            <a:r>
              <a:rPr lang="en-US" sz="2400" dirty="0" smtClean="0"/>
              <a:t>Quantitative rules deal with range of values</a:t>
            </a:r>
          </a:p>
          <a:p>
            <a:pPr marL="457200" lvl="1" indent="0" algn="just">
              <a:buNone/>
            </a:pPr>
            <a:r>
              <a:rPr lang="en-US" sz="2400" dirty="0">
                <a:sym typeface="Symbol"/>
              </a:rPr>
              <a:t>Income(C, “50K..80K”)  Age(C, “30..40”)  </a:t>
            </a:r>
          </a:p>
          <a:p>
            <a:pPr marL="457200" lvl="1" indent="0" algn="just">
              <a:buNone/>
            </a:pPr>
            <a:r>
              <a:rPr lang="en-US" sz="2400" dirty="0">
                <a:sym typeface="Symbol"/>
              </a:rPr>
              <a:t>				Buys(C, “home appliance”)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Based on number of attributes</a:t>
            </a:r>
          </a:p>
          <a:p>
            <a:pPr lvl="1"/>
            <a:r>
              <a:rPr lang="en-US" sz="2400" dirty="0" smtClean="0"/>
              <a:t>Single dimensional</a:t>
            </a:r>
          </a:p>
          <a:p>
            <a:pPr lvl="1"/>
            <a:r>
              <a:rPr lang="en-US" sz="2400" dirty="0" smtClean="0"/>
              <a:t>Multi-dimensional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2800" dirty="0" smtClean="0"/>
              <a:t>Based on level of abstraction</a:t>
            </a:r>
          </a:p>
          <a:p>
            <a:pPr marL="914400" lvl="1" indent="-457200"/>
            <a:r>
              <a:rPr lang="en-US" sz="2400" dirty="0" smtClean="0"/>
              <a:t>Single level</a:t>
            </a:r>
          </a:p>
          <a:p>
            <a:pPr marL="914400" lvl="1" indent="-457200"/>
            <a:r>
              <a:rPr lang="en-US" sz="2400" dirty="0" smtClean="0"/>
              <a:t>Multi-level</a:t>
            </a:r>
          </a:p>
          <a:p>
            <a:pPr marL="457200" lvl="1" indent="0">
              <a:buNone/>
            </a:pPr>
            <a:r>
              <a:rPr lang="en-US" sz="2400" dirty="0" smtClean="0"/>
              <a:t>Buys (C, “HP laptop”) </a:t>
            </a:r>
            <a:r>
              <a:rPr lang="en-US" sz="2400" dirty="0" smtClean="0">
                <a:sym typeface="Symbol"/>
              </a:rPr>
              <a:t> Buys (C, “MATLAB”)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478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324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Consider a set of data items/products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and set of transactions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such that each transaction T</a:t>
                </a:r>
                <a:r>
                  <a:rPr lang="en-US" dirty="0" smtClean="0">
                    <a:sym typeface="Symbol"/>
                  </a:rPr>
                  <a:t>I</a:t>
                </a:r>
                <a:endParaRPr lang="en-US" dirty="0" smtClean="0"/>
              </a:p>
              <a:p>
                <a:r>
                  <a:rPr lang="en-US" sz="2800" dirty="0" smtClean="0"/>
                  <a:t>Basic terms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 smtClean="0"/>
                  <a:t>Item set: A set of data items from I 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𝐴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 </m:t>
                      </m:r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r>
                        <a:rPr lang="en-US" sz="2000" b="0" i="1" smtClean="0">
                          <a:latin typeface="Cambria Math"/>
                        </a:rPr>
                        <m:t>𝐶</m:t>
                      </m:r>
                      <m:r>
                        <a:rPr lang="en-US" sz="2000" b="0" i="1" smtClean="0">
                          <a:latin typeface="Cambria Math"/>
                        </a:rPr>
                        <m:t>={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IN" sz="20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 smtClean="0"/>
                  <a:t>K-item set: A set of K data items from I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 smtClean="0"/>
                  <a:t>Support count: occurrence frequency of an </a:t>
                </a:r>
                <a:r>
                  <a:rPr lang="en-US" sz="2400" dirty="0" err="1" smtClean="0"/>
                  <a:t>itemset</a:t>
                </a:r>
                <a:r>
                  <a:rPr lang="en-US" sz="2400" dirty="0" smtClean="0"/>
                  <a:t> with respect to the given set of transactions</a:t>
                </a:r>
              </a:p>
              <a:p>
                <a:pPr marL="800100" lvl="2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𝐴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→2  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𝐵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→3 </m:t>
                      </m:r>
                      <m:r>
                        <a:rPr lang="en-US" sz="2000" i="1">
                          <a:latin typeface="Cambria Math"/>
                        </a:rPr>
                        <m:t>  </m:t>
                      </m:r>
                      <m:r>
                        <a:rPr lang="en-US" sz="2000" i="1">
                          <a:latin typeface="Cambria Math"/>
                        </a:rPr>
                        <m:t>𝐶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→6</m:t>
                      </m:r>
                    </m:oMath>
                  </m:oMathPara>
                </a14:m>
                <a:endParaRPr lang="en-IN" sz="2000" dirty="0"/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 smtClean="0"/>
                  <a:t>Minimum support: product of support threshold and number of transactions in the </a:t>
                </a:r>
                <a:r>
                  <a:rPr lang="en-US" sz="2400" dirty="0" err="1" smtClean="0"/>
                  <a:t>db</a:t>
                </a:r>
                <a:endParaRPr lang="en-US" sz="2400" dirty="0" smtClean="0"/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US" sz="2400" dirty="0" smtClean="0"/>
                  <a:t>Frequent item set: An item set which satisfies minimum support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324600"/>
              </a:xfrm>
              <a:blipFill rotWithShape="1">
                <a:blip r:embed="rId2"/>
                <a:stretch>
                  <a:fillRect l="-1259" t="-867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0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6324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The set of frequent K item sets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IN" sz="2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},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},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},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},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en-IN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en-IN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}</m:t>
                    </m:r>
                  </m:oMath>
                </a14:m>
                <a:endParaRPr lang="en-IN" sz="2400" dirty="0" smtClean="0"/>
              </a:p>
              <a:p>
                <a:pPr lvl="1"/>
                <a:endParaRPr lang="en-US" sz="2400" dirty="0"/>
              </a:p>
              <a:p>
                <a:r>
                  <a:rPr lang="en-US" sz="2800" dirty="0" smtClean="0"/>
                  <a:t>Generating strong boolean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rules requires two steps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 smtClean="0"/>
                  <a:t>Finding all frequent item sets in the dataset using support threshold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sz="2400" dirty="0" smtClean="0"/>
                  <a:t>Extracting strong rules using confidence threshold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sz="2400" dirty="0"/>
              </a:p>
              <a:p>
                <a:r>
                  <a:rPr lang="en-US" sz="2800" dirty="0" err="1" smtClean="0"/>
                  <a:t>Apriori</a:t>
                </a:r>
                <a:r>
                  <a:rPr lang="en-US" sz="2800" dirty="0" smtClean="0"/>
                  <a:t> Algorithm</a:t>
                </a:r>
              </a:p>
              <a:p>
                <a:pPr lvl="1" algn="just"/>
                <a:r>
                  <a:rPr lang="en-US" sz="2400" dirty="0" smtClean="0"/>
                  <a:t>Used in step 1, to find all frequent item sets in the dataset using support threshold</a:t>
                </a:r>
              </a:p>
              <a:p>
                <a:pPr lvl="1"/>
                <a:r>
                  <a:rPr lang="en-US" sz="2400" dirty="0" smtClean="0"/>
                  <a:t>Employs level-wise search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6324600"/>
              </a:xfrm>
              <a:blipFill rotWithShape="1">
                <a:blip r:embed="rId2"/>
                <a:stretch>
                  <a:fillRect l="-1259" t="-867" r="-1852" b="-5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9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6324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 smtClean="0"/>
                  <a:t>Apriori Algorithm (Continued….)</a:t>
                </a:r>
              </a:p>
              <a:p>
                <a:pPr lvl="1" algn="just"/>
                <a:r>
                  <a:rPr lang="en-US" sz="2400" dirty="0" smtClean="0"/>
                  <a:t>Uses </a:t>
                </a:r>
                <a:r>
                  <a:rPr lang="en-US" sz="2400" dirty="0" err="1" smtClean="0"/>
                  <a:t>Apriori</a:t>
                </a:r>
                <a:r>
                  <a:rPr lang="en-US" sz="2400" dirty="0" smtClean="0"/>
                  <a:t> property to reduce number of </a:t>
                </a:r>
                <a:r>
                  <a:rPr lang="en-US" sz="2400" dirty="0" err="1" smtClean="0"/>
                  <a:t>db</a:t>
                </a:r>
                <a:r>
                  <a:rPr lang="en-US" sz="2400" dirty="0" smtClean="0"/>
                  <a:t> scans</a:t>
                </a:r>
              </a:p>
              <a:p>
                <a:pPr lvl="1" algn="just"/>
                <a:r>
                  <a:rPr lang="en-US" sz="2400" dirty="0" err="1" smtClean="0"/>
                  <a:t>Apriori</a:t>
                </a:r>
                <a:r>
                  <a:rPr lang="en-US" sz="2400" dirty="0" smtClean="0"/>
                  <a:t> property: All non-empty subsets of a frequent item set must be frequent.</a:t>
                </a:r>
              </a:p>
              <a:p>
                <a:pPr lvl="1" algn="just"/>
                <a:r>
                  <a:rPr lang="en-US" sz="2400" dirty="0" smtClean="0"/>
                  <a:t>How is it used to reduce number of </a:t>
                </a:r>
                <a:r>
                  <a:rPr lang="en-US" sz="2400" dirty="0" err="1" smtClean="0"/>
                  <a:t>db</a:t>
                </a:r>
                <a:r>
                  <a:rPr lang="en-US" sz="2400" dirty="0" smtClean="0"/>
                  <a:t> scans?</a:t>
                </a: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 smtClean="0"/>
                  <a:t> and let minimum support be 3</a:t>
                </a:r>
              </a:p>
              <a:p>
                <a:pPr marL="457200" lvl="1" indent="0" algn="just">
                  <a:buNone/>
                </a:pPr>
                <a:r>
                  <a:rPr lang="en-US" sz="2400" dirty="0" smtClean="0"/>
                  <a:t>Its non-empty subsets are:</a:t>
                </a: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→6 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→7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→5</m:t>
                      </m:r>
                    </m:oMath>
                  </m:oMathPara>
                </a14:m>
                <a:endParaRPr lang="en-IN" sz="2400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→3 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→4 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→4</m:t>
                      </m:r>
                    </m:oMath>
                  </m:oMathPara>
                </a14:m>
                <a:endParaRPr lang="en-IN" sz="2400" dirty="0" smtClean="0"/>
              </a:p>
              <a:p>
                <a:pPr marL="457200" lvl="1" indent="0" algn="just">
                  <a:buNone/>
                </a:pPr>
                <a:endParaRPr lang="en-US" sz="2400" dirty="0"/>
              </a:p>
              <a:p>
                <a:pPr lvl="1" algn="just"/>
                <a:r>
                  <a:rPr lang="en-US" sz="2400" dirty="0" smtClean="0"/>
                  <a:t>Two steps executed iteratively</a:t>
                </a:r>
              </a:p>
              <a:p>
                <a:pPr marL="1314450" lvl="2" indent="-457200" algn="just">
                  <a:buFont typeface="+mj-lt"/>
                  <a:buAutoNum type="arabicPeriod"/>
                </a:pPr>
                <a:r>
                  <a:rPr lang="en-US" sz="2000" dirty="0" smtClean="0"/>
                  <a:t>Join: generate candidate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 smtClean="0"/>
                  <a:t> by joining previous level frequent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IN" sz="2000" dirty="0" smtClean="0"/>
                  <a:t> with itself.</a:t>
                </a:r>
              </a:p>
              <a:p>
                <a:pPr marL="857250" lvl="2" indent="0" algn="just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IN" sz="2000" dirty="0" smtClean="0"/>
              </a:p>
              <a:p>
                <a:pPr marL="1314450" lvl="2" indent="-457200" algn="just">
                  <a:buFont typeface="+mj-lt"/>
                  <a:buAutoNum type="arabicPeriod" startAt="2"/>
                </a:pPr>
                <a:r>
                  <a:rPr lang="en-US" sz="2000" dirty="0" smtClean="0"/>
                  <a:t>Prune: non-frequent members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 smtClean="0"/>
                  <a:t> are deleted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6324600"/>
              </a:xfrm>
              <a:blipFill rotWithShape="1">
                <a:blip r:embed="rId2"/>
                <a:stretch>
                  <a:fillRect l="-1259" t="-868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36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473559"/>
              </p:ext>
            </p:extLst>
          </p:nvPr>
        </p:nvGraphicFramePr>
        <p:xfrm>
          <a:off x="228600" y="228600"/>
          <a:ext cx="2362200" cy="2971801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543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Transaction</a:t>
                      </a:r>
                    </a:p>
                  </a:txBody>
                  <a:tcPr marL="27984" marR="27984" marT="27984" marB="279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List of items</a:t>
                      </a:r>
                    </a:p>
                  </a:txBody>
                  <a:tcPr marL="27984" marR="27984" marT="27984" marB="279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T1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I1,I2,I3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T2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I2,I3,I4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T3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I4,I5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T4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I1,I2,I4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T5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I1,I2,I3,I5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T6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effectLst/>
                        </a:rPr>
                        <a:t>I1,I2,I3,I4</a:t>
                      </a:r>
                    </a:p>
                  </a:txBody>
                  <a:tcPr marL="27984" marR="27984" marT="27984" marB="2798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3163669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Support threshold=50% =&gt; 0.5*6= 3 =&gt; </a:t>
            </a:r>
            <a:r>
              <a:rPr lang="en-IN" sz="1400" dirty="0" err="1"/>
              <a:t>min_sup</a:t>
            </a:r>
            <a:r>
              <a:rPr lang="en-IN" sz="1400" dirty="0"/>
              <a:t>=3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02913"/>
              </p:ext>
            </p:extLst>
          </p:nvPr>
        </p:nvGraphicFramePr>
        <p:xfrm>
          <a:off x="3352799" y="304800"/>
          <a:ext cx="1447801" cy="2377440"/>
        </p:xfrm>
        <a:graphic>
          <a:graphicData uri="http://schemas.openxmlformats.org/drawingml/2006/table">
            <a:tbl>
              <a:tblPr/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Item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09270"/>
              </p:ext>
            </p:extLst>
          </p:nvPr>
        </p:nvGraphicFramePr>
        <p:xfrm>
          <a:off x="5287296" y="351504"/>
          <a:ext cx="1342104" cy="1981200"/>
        </p:xfrm>
        <a:graphic>
          <a:graphicData uri="http://schemas.openxmlformats.org/drawingml/2006/table">
            <a:tbl>
              <a:tblPr/>
              <a:tblGrid>
                <a:gridCol w="65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Item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65123"/>
              </p:ext>
            </p:extLst>
          </p:nvPr>
        </p:nvGraphicFramePr>
        <p:xfrm>
          <a:off x="7239000" y="389989"/>
          <a:ext cx="1371601" cy="2773680"/>
        </p:xfrm>
        <a:graphic>
          <a:graphicData uri="http://schemas.openxmlformats.org/drawingml/2006/table">
            <a:tbl>
              <a:tblPr/>
              <a:tblGrid>
                <a:gridCol w="609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Item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I1,I2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I1,I3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I2,I3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I2,I4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I3,I4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63495"/>
              </p:ext>
            </p:extLst>
          </p:nvPr>
        </p:nvGraphicFramePr>
        <p:xfrm>
          <a:off x="7162800" y="4114800"/>
          <a:ext cx="1447801" cy="1981200"/>
        </p:xfrm>
        <a:graphic>
          <a:graphicData uri="http://schemas.openxmlformats.org/drawingml/2006/table">
            <a:tbl>
              <a:tblPr/>
              <a:tblGrid>
                <a:gridCol w="685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Item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Count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I1,I2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I1,I3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I2,I3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I2,I4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12939"/>
              </p:ext>
            </p:extLst>
          </p:nvPr>
        </p:nvGraphicFramePr>
        <p:xfrm>
          <a:off x="3839028" y="4677954"/>
          <a:ext cx="2895600" cy="118872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Item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 dirty="0" smtClean="0">
                          <a:effectLst/>
                        </a:rPr>
                        <a:t>Count</a:t>
                      </a:r>
                      <a:endParaRPr lang="en-IN" sz="1600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effectLst/>
                        </a:rPr>
                        <a:t>I1,I2,I3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effectLst/>
                        </a:rPr>
                        <a:t>3</a:t>
                      </a:r>
                      <a:endParaRPr lang="en-IN" sz="1600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effectLst/>
                        </a:rPr>
                        <a:t>I2,I3,I4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solidFill>
                            <a:srgbClr val="FF0000"/>
                          </a:solidFill>
                          <a:effectLst/>
                        </a:rPr>
                        <a:t>Discarded with </a:t>
                      </a:r>
                      <a:r>
                        <a:rPr lang="en-US" sz="1600" b="0" dirty="0" err="1" smtClean="0">
                          <a:solidFill>
                            <a:srgbClr val="FF0000"/>
                          </a:solidFill>
                          <a:effectLst/>
                        </a:rPr>
                        <a:t>apriori</a:t>
                      </a:r>
                      <a:endParaRPr lang="en-IN" sz="1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2667000" y="12954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876800" y="1295400"/>
            <a:ext cx="381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6705600" y="1485900"/>
            <a:ext cx="4572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7620000" y="32766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Arrow 16"/>
          <p:cNvSpPr/>
          <p:nvPr/>
        </p:nvSpPr>
        <p:spPr>
          <a:xfrm>
            <a:off x="6705600" y="51054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66271"/>
              </p:ext>
            </p:extLst>
          </p:nvPr>
        </p:nvGraphicFramePr>
        <p:xfrm>
          <a:off x="1676400" y="4861560"/>
          <a:ext cx="1600200" cy="79248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IN" sz="1600" b="1">
                          <a:effectLst/>
                        </a:rPr>
                        <a:t>Item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600" b="1" dirty="0" smtClean="0">
                          <a:effectLst/>
                        </a:rPr>
                        <a:t>Count</a:t>
                      </a:r>
                      <a:endParaRPr lang="en-IN" sz="1600" b="1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effectLst/>
                        </a:rPr>
                        <a:t>I1,I2,I3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 smtClean="0">
                          <a:effectLst/>
                        </a:rPr>
                        <a:t>3</a:t>
                      </a:r>
                      <a:endParaRPr lang="en-IN" sz="1600" b="0" dirty="0">
                        <a:effectLst/>
                      </a:endParaRP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Left Arrow 18"/>
          <p:cNvSpPr/>
          <p:nvPr/>
        </p:nvSpPr>
        <p:spPr>
          <a:xfrm>
            <a:off x="3429000" y="5257800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Callout 20"/>
          <p:cNvSpPr/>
          <p:nvPr/>
        </p:nvSpPr>
        <p:spPr>
          <a:xfrm rot="3219981">
            <a:off x="6195347" y="2467075"/>
            <a:ext cx="946171" cy="609600"/>
          </a:xfrm>
          <a:prstGeom prst="wedgeEllipseCallout">
            <a:avLst>
              <a:gd name="adj1" fmla="val -103210"/>
              <a:gd name="adj2" fmla="val 799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L1</a:t>
            </a:r>
            <a:endParaRPr lang="en-IN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2" name="Oval Callout 21"/>
          <p:cNvSpPr/>
          <p:nvPr/>
        </p:nvSpPr>
        <p:spPr>
          <a:xfrm rot="18887517">
            <a:off x="6461114" y="3382088"/>
            <a:ext cx="946171" cy="609600"/>
          </a:xfrm>
          <a:prstGeom prst="wedgeEllipseCallout">
            <a:avLst>
              <a:gd name="adj1" fmla="val -61471"/>
              <a:gd name="adj2" fmla="val 14178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L2</a:t>
            </a:r>
            <a:endParaRPr lang="en-IN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3" name="Oval Callout 22"/>
          <p:cNvSpPr/>
          <p:nvPr/>
        </p:nvSpPr>
        <p:spPr>
          <a:xfrm rot="19902592">
            <a:off x="738552" y="5666276"/>
            <a:ext cx="946171" cy="609600"/>
          </a:xfrm>
          <a:prstGeom prst="wedgeEllipseCallout">
            <a:avLst>
              <a:gd name="adj1" fmla="val 106977"/>
              <a:gd name="adj2" fmla="val 3025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L3</a:t>
            </a:r>
            <a:endParaRPr lang="en-IN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851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2" grpId="0" animBg="1"/>
      <p:bldP spid="13" grpId="0" animBg="1"/>
      <p:bldP spid="14" grpId="0" animBg="1"/>
      <p:bldP spid="17" grpId="0" animBg="1"/>
      <p:bldP spid="19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762</Words>
  <Application>Microsoft Office PowerPoint</Application>
  <PresentationFormat>On-screen Show (4:3)</PresentationFormat>
  <Paragraphs>374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Symbol</vt:lpstr>
      <vt:lpstr>Office Theme</vt:lpstr>
      <vt:lpstr>Introduction to Association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Association Analysis</dc:title>
  <dc:creator>acer</dc:creator>
  <cp:lastModifiedBy>Vipul Dalal</cp:lastModifiedBy>
  <cp:revision>63</cp:revision>
  <dcterms:created xsi:type="dcterms:W3CDTF">2006-08-16T00:00:00Z</dcterms:created>
  <dcterms:modified xsi:type="dcterms:W3CDTF">2022-04-14T05:23:08Z</dcterms:modified>
</cp:coreProperties>
</file>