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7000"/>
            <a:ext cx="7772400" cy="1470025"/>
          </a:xfrm>
        </p:spPr>
        <p:txBody>
          <a:bodyPr/>
          <a:lstStyle/>
          <a:p>
            <a:r>
              <a:rPr lang="en-US" dirty="0"/>
              <a:t>Introduction to 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885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Binary variables</a:t>
            </a:r>
          </a:p>
          <a:p>
            <a:pPr lvl="1" algn="just"/>
            <a:r>
              <a:rPr lang="en-US" dirty="0"/>
              <a:t>They are nominal variables with only two possible states or categories.</a:t>
            </a:r>
          </a:p>
          <a:p>
            <a:pPr lvl="1" algn="just"/>
            <a:r>
              <a:rPr lang="en-US" dirty="0"/>
              <a:t>They are of two types</a:t>
            </a:r>
          </a:p>
          <a:p>
            <a:pPr lvl="2" algn="just"/>
            <a:r>
              <a:rPr lang="en-US" dirty="0"/>
              <a:t>Symmetric – if both the states are equally important, for example, gender in student dataset</a:t>
            </a:r>
          </a:p>
          <a:p>
            <a:pPr lvl="2" algn="just"/>
            <a:r>
              <a:rPr lang="en-US" dirty="0"/>
              <a:t>Asymmetric – if both the states have different importance, for example, a medical test with two possible states: positive &amp; negative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Types of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36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Ordinal variables</a:t>
            </a:r>
          </a:p>
          <a:p>
            <a:pPr lvl="1" algn="just"/>
            <a:r>
              <a:rPr lang="en-US" dirty="0"/>
              <a:t>Values have a meaningful order or ranking among them, but the magnitude between the successive values is not known.</a:t>
            </a:r>
          </a:p>
          <a:p>
            <a:pPr lvl="1" algn="just"/>
            <a:r>
              <a:rPr lang="en-US" dirty="0"/>
              <a:t>Drink-size, performance grade</a:t>
            </a:r>
          </a:p>
          <a:p>
            <a:pPr lvl="1" algn="just"/>
            <a:r>
              <a:rPr lang="en-US" dirty="0"/>
              <a:t>Mathematical operations such as median &amp; mode are useful but mean, addition, </a:t>
            </a:r>
            <a:r>
              <a:rPr lang="en-US" dirty="0" err="1"/>
              <a:t>etc</a:t>
            </a:r>
            <a:r>
              <a:rPr lang="en-US" dirty="0"/>
              <a:t> are meaningless</a:t>
            </a:r>
          </a:p>
          <a:p>
            <a:pPr lvl="1" algn="just"/>
            <a:endParaRPr lang="en-US" dirty="0"/>
          </a:p>
          <a:p>
            <a:pPr algn="just"/>
            <a:r>
              <a:rPr lang="en-US" dirty="0"/>
              <a:t>Nominal, binary and ordinal variables are qualitative. 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Types of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/>
              <a:t>Numeric variables</a:t>
            </a:r>
          </a:p>
          <a:p>
            <a:pPr lvl="1" algn="just"/>
            <a:r>
              <a:rPr lang="en-US" dirty="0"/>
              <a:t>They are quantitative and measurable quantities represented by integers or real numbers.</a:t>
            </a:r>
          </a:p>
          <a:p>
            <a:pPr lvl="1" algn="just"/>
            <a:r>
              <a:rPr lang="en-US" dirty="0"/>
              <a:t>Age, height, weight, temperature, account balance</a:t>
            </a:r>
          </a:p>
          <a:p>
            <a:pPr lvl="1" algn="just"/>
            <a:r>
              <a:rPr lang="en-US" dirty="0"/>
              <a:t>They are of two types</a:t>
            </a:r>
          </a:p>
          <a:p>
            <a:pPr lvl="2" algn="just"/>
            <a:r>
              <a:rPr lang="en-US" dirty="0"/>
              <a:t>Interval scaled – they are measurements on a scale of equal size units. The values have order and can be +</a:t>
            </a:r>
            <a:r>
              <a:rPr lang="en-US" dirty="0" err="1"/>
              <a:t>ve</a:t>
            </a:r>
            <a:r>
              <a:rPr lang="en-US" dirty="0"/>
              <a:t> or –</a:t>
            </a:r>
            <a:r>
              <a:rPr lang="en-US" dirty="0" err="1"/>
              <a:t>ve</a:t>
            </a:r>
            <a:r>
              <a:rPr lang="en-US" dirty="0"/>
              <a:t>, for example, temp.</a:t>
            </a:r>
          </a:p>
          <a:p>
            <a:pPr lvl="2" algn="just"/>
            <a:r>
              <a:rPr lang="en-US" dirty="0"/>
              <a:t>Ratio scaled – they have inherent zero point. Value can be specified as multiple or ratio of another value, for example, weight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Types of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0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 algn="just"/>
            <a:r>
              <a:rPr lang="en-US" dirty="0"/>
              <a:t>Used to determine dissimilarities between the objects in the dataset.</a:t>
            </a:r>
          </a:p>
          <a:p>
            <a:pPr algn="just"/>
            <a:r>
              <a:rPr lang="en-US" dirty="0"/>
              <a:t>The calculated dissimilarities are represented using a matrix structure called distance matrix or adjacency matrix or dissimilarity matrix</a:t>
            </a:r>
          </a:p>
          <a:p>
            <a:pPr algn="just"/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Distance Measures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182019"/>
              </p:ext>
            </p:extLst>
          </p:nvPr>
        </p:nvGraphicFramePr>
        <p:xfrm>
          <a:off x="2057400" y="4089400"/>
          <a:ext cx="4953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186552329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71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D(2,1)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D(3,1)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D(3,2)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D(4,1)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D(4,2)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D(4,3)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D(5,1)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D(5,2)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D(5,3)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D(5,4)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43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r>
                  <a:rPr lang="en-US" dirty="0"/>
                  <a:t>For Nominal variables</a:t>
                </a:r>
              </a:p>
              <a:p>
                <a:pPr lvl="1" algn="just"/>
                <a:r>
                  <a:rPr lang="en-US" dirty="0"/>
                  <a:t>Given two objects </a:t>
                </a:r>
                <a:r>
                  <a:rPr lang="en-US" dirty="0" err="1"/>
                  <a:t>i</a:t>
                </a:r>
                <a:r>
                  <a:rPr lang="en-US" dirty="0"/>
                  <a:t> &amp; j with p variables, distance can be calculated as,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IN" dirty="0"/>
                  <a:t>, where m is number of variables for which </a:t>
                </a:r>
                <a:r>
                  <a:rPr lang="en-IN" dirty="0" err="1"/>
                  <a:t>i</a:t>
                </a:r>
                <a:r>
                  <a:rPr lang="en-IN" dirty="0"/>
                  <a:t> &amp; j are in the same state.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630" t="-1566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Distance Measures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637375"/>
              </p:ext>
            </p:extLst>
          </p:nvPr>
        </p:nvGraphicFramePr>
        <p:xfrm>
          <a:off x="1295400" y="4089400"/>
          <a:ext cx="2895600" cy="249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Marital status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Nationality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Married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Indian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French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Divorced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American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Married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Indian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American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873819"/>
              </p:ext>
            </p:extLst>
          </p:nvPr>
        </p:nvGraphicFramePr>
        <p:xfrm>
          <a:off x="4983480" y="4546600"/>
          <a:ext cx="316992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648200" y="3733800"/>
                <a:ext cx="358140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2−0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733800"/>
                <a:ext cx="3581400" cy="6109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22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1600200"/>
          </a:xfrm>
        </p:spPr>
        <p:txBody>
          <a:bodyPr/>
          <a:lstStyle/>
          <a:p>
            <a:r>
              <a:rPr lang="en-US" dirty="0"/>
              <a:t>For Binary variables</a:t>
            </a:r>
          </a:p>
          <a:p>
            <a:pPr lvl="1" algn="just"/>
            <a:r>
              <a:rPr lang="en-US" dirty="0"/>
              <a:t>Given two objects </a:t>
            </a:r>
            <a:r>
              <a:rPr lang="en-US" dirty="0" err="1"/>
              <a:t>i</a:t>
            </a:r>
            <a:r>
              <a:rPr lang="en-US" dirty="0"/>
              <a:t> &amp; j with p variables, distance can be calculated as follows.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Distance Measures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752424"/>
              </p:ext>
            </p:extLst>
          </p:nvPr>
        </p:nvGraphicFramePr>
        <p:xfrm>
          <a:off x="381000" y="2819400"/>
          <a:ext cx="271881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j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57600" y="2667000"/>
            <a:ext cx="510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Where,</a:t>
            </a:r>
          </a:p>
          <a:p>
            <a:r>
              <a:rPr lang="en-US" dirty="0"/>
              <a:t>Q is number of variables for which both objects </a:t>
            </a:r>
            <a:r>
              <a:rPr lang="en-US" dirty="0" err="1"/>
              <a:t>i</a:t>
            </a:r>
            <a:r>
              <a:rPr lang="en-US" dirty="0"/>
              <a:t> &amp; j are in state 1</a:t>
            </a:r>
          </a:p>
          <a:p>
            <a:r>
              <a:rPr lang="en-US" dirty="0"/>
              <a:t>R is number of variables for which object </a:t>
            </a:r>
            <a:r>
              <a:rPr lang="en-US" dirty="0" err="1"/>
              <a:t>i</a:t>
            </a:r>
            <a:r>
              <a:rPr lang="en-US" dirty="0"/>
              <a:t> is in state 1 &amp; object j is in state 0</a:t>
            </a:r>
          </a:p>
          <a:p>
            <a:r>
              <a:rPr lang="en-US" dirty="0"/>
              <a:t>S is number of variables for which object </a:t>
            </a:r>
            <a:r>
              <a:rPr lang="en-US" dirty="0" err="1"/>
              <a:t>i</a:t>
            </a:r>
            <a:r>
              <a:rPr lang="en-US" dirty="0"/>
              <a:t> is in state 0 &amp; object j is in state 1</a:t>
            </a:r>
          </a:p>
          <a:p>
            <a:r>
              <a:rPr lang="en-US" dirty="0"/>
              <a:t>T is number of variables for which both objects </a:t>
            </a:r>
            <a:r>
              <a:rPr lang="en-US" dirty="0" err="1"/>
              <a:t>i</a:t>
            </a:r>
            <a:r>
              <a:rPr lang="en-US" dirty="0"/>
              <a:t> &amp; j are in state 0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5410200"/>
                <a:ext cx="8305800" cy="122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the variables are symmetric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i</m:t>
                        </m:r>
                        <m:r>
                          <a:rPr lang="en-US" sz="24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j</m:t>
                        </m:r>
                      </m:e>
                    </m:d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  <a:p>
                <a:r>
                  <a:rPr lang="en-US" sz="2400" dirty="0"/>
                  <a:t>If the variables are asymmetric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i</m:t>
                        </m:r>
                        <m:r>
                          <a:rPr lang="en-US" sz="24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j</m:t>
                        </m:r>
                      </m:e>
                    </m:d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𝑄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𝑅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𝑆</m:t>
                        </m:r>
                      </m:den>
                    </m:f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410200"/>
                <a:ext cx="8305800" cy="1221873"/>
              </a:xfrm>
              <a:prstGeom prst="rect">
                <a:avLst/>
              </a:prstGeom>
              <a:blipFill rotWithShape="1">
                <a:blip r:embed="rId2"/>
                <a:stretch>
                  <a:fillRect l="-1101" b="-1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62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609600"/>
          </a:xfrm>
        </p:spPr>
        <p:txBody>
          <a:bodyPr>
            <a:normAutofit/>
          </a:bodyPr>
          <a:lstStyle/>
          <a:p>
            <a:r>
              <a:rPr lang="en-US" sz="2800" dirty="0"/>
              <a:t>For example, consider a patient dataset</a:t>
            </a:r>
            <a:endParaRPr lang="en-IN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Distance Measures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912035"/>
              </p:ext>
            </p:extLst>
          </p:nvPr>
        </p:nvGraphicFramePr>
        <p:xfrm>
          <a:off x="1066800" y="1488440"/>
          <a:ext cx="60959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Fever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Cough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Test1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Test2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Test3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Test4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01486"/>
              </p:ext>
            </p:extLst>
          </p:nvPr>
        </p:nvGraphicFramePr>
        <p:xfrm>
          <a:off x="1066800" y="3124200"/>
          <a:ext cx="60959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Fever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Cough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Test1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Test2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Test3</a:t>
                      </a:r>
                      <a:r>
                        <a:rPr lang="en-US" baseline="0" dirty="0"/>
                        <a:t>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Test4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117962"/>
              </p:ext>
            </p:extLst>
          </p:nvPr>
        </p:nvGraphicFramePr>
        <p:xfrm>
          <a:off x="329184" y="4993640"/>
          <a:ext cx="2718816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7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</a:t>
                      </a:r>
                      <a:r>
                        <a:rPr lang="en-US" baseline="0" dirty="0"/>
                        <a:t> 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52800" y="5410200"/>
                <a:ext cx="3048000" cy="617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1+1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1+1+1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=0.67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410200"/>
                <a:ext cx="3048000" cy="61734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758986"/>
              </p:ext>
            </p:extLst>
          </p:nvPr>
        </p:nvGraphicFramePr>
        <p:xfrm>
          <a:off x="6632448" y="5181600"/>
          <a:ext cx="19019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0.67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20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4400"/>
                <a:ext cx="8686800" cy="5715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numeric variables</a:t>
                </a:r>
              </a:p>
              <a:p>
                <a:pPr lvl="1" algn="just"/>
                <a:r>
                  <a:rPr lang="en-US" dirty="0"/>
                  <a:t>For two objects </a:t>
                </a:r>
                <a:r>
                  <a:rPr lang="en-US" dirty="0" err="1"/>
                  <a:t>i</a:t>
                </a:r>
                <a:r>
                  <a:rPr lang="en-US" dirty="0"/>
                  <a:t> &amp; j with p numeric variables, various distance measures are defined as follows.</a:t>
                </a:r>
              </a:p>
              <a:p>
                <a:pPr marL="1028700" lvl="1" indent="-571500" algn="just">
                  <a:buFont typeface="+mj-lt"/>
                  <a:buAutoNum type="romanUcPeriod"/>
                </a:pPr>
                <a:r>
                  <a:rPr lang="en-US" dirty="0"/>
                  <a:t>Euclidean distance</a:t>
                </a:r>
              </a:p>
              <a:p>
                <a:pPr marL="457200" lvl="1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i</m:t>
                        </m:r>
                        <m:r>
                          <a:rPr lang="en-US" sz="2400" b="0" i="0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j</m:t>
                        </m:r>
                      </m:e>
                    </m:d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+..+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IN" dirty="0"/>
              </a:p>
              <a:p>
                <a:pPr marL="1028700" lvl="1" indent="-571500" algn="just">
                  <a:buAutoNum type="romanUcPeriod" startAt="2"/>
                </a:pPr>
                <a:r>
                  <a:rPr lang="en-US" dirty="0"/>
                  <a:t>Manhattan distance</a:t>
                </a:r>
              </a:p>
              <a:p>
                <a:pPr marL="457200" lvl="1" indent="0" algn="just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+..+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endParaRPr lang="en-IN" dirty="0"/>
              </a:p>
              <a:p>
                <a:pPr marL="1028700" lvl="1" indent="-571500" algn="just">
                  <a:buAutoNum type="romanUcPeriod" startAt="3"/>
                </a:pPr>
                <a:r>
                  <a:rPr lang="en-US" dirty="0" err="1"/>
                  <a:t>Minkowski</a:t>
                </a:r>
                <a:r>
                  <a:rPr lang="en-US" dirty="0"/>
                  <a:t> distance</a:t>
                </a:r>
              </a:p>
              <a:p>
                <a:pPr marL="457200" lvl="1" indent="0" algn="just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/>
                          </a:rPr>
                          <m:t>h</m:t>
                        </m:r>
                      </m:deg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/>
                              </a:rPr>
                              <m:t>h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h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/>
                          </a:rPr>
                          <m:t>+..+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|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h</m:t>
                            </m:r>
                          </m:sup>
                        </m:sSup>
                      </m:e>
                    </m:ra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4400"/>
                <a:ext cx="8686800" cy="5715000"/>
              </a:xfrm>
              <a:blipFill rotWithShape="1">
                <a:blip r:embed="rId2"/>
                <a:stretch>
                  <a:fillRect l="-1614" t="-1386" r="-14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Distance Measures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10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r>
                  <a:rPr lang="en-US" dirty="0"/>
                  <a:t>For numeric variables</a:t>
                </a:r>
              </a:p>
              <a:p>
                <a:pPr marL="971550" lvl="1" indent="-571500">
                  <a:buAutoNum type="romanUcPeriod" startAt="4"/>
                </a:pPr>
                <a:r>
                  <a:rPr lang="en-US" dirty="0"/>
                  <a:t>Supremum distance</a:t>
                </a:r>
              </a:p>
              <a:p>
                <a:pPr marL="40005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/>
                              </a:rPr>
                              <m:t>𝑓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𝑖𝑓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𝑗𝑓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𝑜𝑣𝑒𝑟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𝑣𝑎𝑟𝑖𝑎𝑏𝑙𝑒𝑠</m:t>
                        </m:r>
                      </m:e>
                    </m:func>
                  </m:oMath>
                </a14:m>
                <a:endParaRPr lang="en-IN" dirty="0"/>
              </a:p>
              <a:p>
                <a:pPr marL="857250" lvl="1" indent="-457200"/>
                <a:endParaRPr lang="en-US" dirty="0"/>
              </a:p>
              <a:p>
                <a:pPr marL="857250" lvl="1" indent="-457200"/>
                <a:r>
                  <a:rPr lang="en-US" dirty="0"/>
                  <a:t>For example, x1=(1,2) &amp; x2=(3,5)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630" t="-15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Distance Measures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18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38200"/>
                <a:ext cx="8686800" cy="3200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For Ordinal variables</a:t>
                </a:r>
              </a:p>
              <a:p>
                <a:pPr lvl="1"/>
                <a:r>
                  <a:rPr lang="en-US" dirty="0"/>
                  <a:t>Perform the following steps</a:t>
                </a:r>
              </a:p>
              <a:p>
                <a:pPr marL="1371600" lvl="2" indent="-514350" algn="just">
                  <a:buFont typeface="+mj-lt"/>
                  <a:buAutoNum type="arabicPeriod"/>
                </a:pPr>
                <a:r>
                  <a:rPr lang="en-US" dirty="0"/>
                  <a:t>If there are M states of the variable then replace the value by corresponding rank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𝑟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∈[1..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]</m:t>
                    </m:r>
                  </m:oMath>
                </a14:m>
                <a:endParaRPr lang="en-IN" dirty="0"/>
              </a:p>
              <a:p>
                <a:pPr marL="1371600" lvl="2" indent="-514350" algn="just">
                  <a:buFont typeface="+mj-lt"/>
                  <a:buAutoNum type="arabicPeriod"/>
                </a:pPr>
                <a:r>
                  <a:rPr lang="en-US" dirty="0"/>
                  <a:t>Normalize the rank r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IN" dirty="0"/>
              </a:p>
              <a:p>
                <a:pPr marL="1371600" lvl="2" indent="-514350" algn="just">
                  <a:buFont typeface="+mj-lt"/>
                  <a:buAutoNum type="arabicPeriod"/>
                </a:pPr>
                <a:r>
                  <a:rPr lang="en-US" dirty="0"/>
                  <a:t>Calculate distance using any measures used for numeric variables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38200"/>
                <a:ext cx="8686800" cy="3200400"/>
              </a:xfrm>
              <a:blipFill rotWithShape="1">
                <a:blip r:embed="rId2"/>
                <a:stretch>
                  <a:fillRect l="-1614" t="-4000" r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Distance Measures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327771"/>
              </p:ext>
            </p:extLst>
          </p:nvPr>
        </p:nvGraphicFramePr>
        <p:xfrm>
          <a:off x="228600" y="4318000"/>
          <a:ext cx="1752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639997"/>
              </p:ext>
            </p:extLst>
          </p:nvPr>
        </p:nvGraphicFramePr>
        <p:xfrm>
          <a:off x="2286000" y="4313904"/>
          <a:ext cx="1752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68187"/>
              </p:ext>
            </p:extLst>
          </p:nvPr>
        </p:nvGraphicFramePr>
        <p:xfrm>
          <a:off x="4267200" y="4313904"/>
          <a:ext cx="17526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 no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17397"/>
              </p:ext>
            </p:extLst>
          </p:nvPr>
        </p:nvGraphicFramePr>
        <p:xfrm>
          <a:off x="6327060" y="4694904"/>
          <a:ext cx="243594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8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83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305800" cy="6248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clustering?</a:t>
            </a:r>
          </a:p>
          <a:p>
            <a:pPr lvl="1"/>
            <a:r>
              <a:rPr lang="en-US" dirty="0"/>
              <a:t>It </a:t>
            </a:r>
            <a:r>
              <a:rPr lang="en-US" dirty="0" smtClean="0"/>
              <a:t>is unsupervised </a:t>
            </a:r>
            <a:r>
              <a:rPr lang="en-US" dirty="0"/>
              <a:t>learning method.</a:t>
            </a:r>
          </a:p>
          <a:p>
            <a:pPr lvl="1" algn="just"/>
            <a:r>
              <a:rPr lang="en-US" dirty="0"/>
              <a:t>It is a process of groping objects together into clusters based on their similarity or dissimilarity.</a:t>
            </a:r>
          </a:p>
          <a:p>
            <a:pPr lvl="1" algn="just"/>
            <a:r>
              <a:rPr lang="en-US" dirty="0"/>
              <a:t>Its main goal is to minimize the intra cluster distance and to maximize the inter cluster distance.</a:t>
            </a:r>
          </a:p>
          <a:p>
            <a:pPr lvl="1" algn="just"/>
            <a:r>
              <a:rPr lang="en-US" dirty="0"/>
              <a:t>A distance function is used to determine a measure of dissimilarity between two given objects.</a:t>
            </a:r>
          </a:p>
          <a:p>
            <a:pPr algn="just"/>
            <a:r>
              <a:rPr lang="en-US" dirty="0"/>
              <a:t>How is it similar to classification?</a:t>
            </a:r>
          </a:p>
          <a:p>
            <a:pPr lvl="1" algn="just"/>
            <a:r>
              <a:rPr lang="en-US" dirty="0"/>
              <a:t>In both the processes, objects are assigned to certain groups.</a:t>
            </a:r>
          </a:p>
        </p:txBody>
      </p:sp>
    </p:spTree>
    <p:extLst>
      <p:ext uri="{BB962C8B-B14F-4D97-AF65-F5344CB8AC3E}">
        <p14:creationId xmlns:p14="http://schemas.microsoft.com/office/powerpoint/2010/main" val="52031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914400"/>
                <a:ext cx="8610600" cy="5715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mixed type variables</a:t>
                </a:r>
              </a:p>
              <a:p>
                <a:pPr lvl="1" algn="just"/>
                <a:r>
                  <a:rPr lang="en-US" dirty="0"/>
                  <a:t>Given two object </a:t>
                </a:r>
                <a:r>
                  <a:rPr lang="en-US" dirty="0" err="1"/>
                  <a:t>i</a:t>
                </a:r>
                <a:r>
                  <a:rPr lang="en-US" dirty="0"/>
                  <a:t> &amp; j with p mixed type variables, the distance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/>
                            <a:ea typeface="Cambria Math"/>
                          </a:rPr>
                          <m:t>𝛿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16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𝑣𝑎𝑟𝑖𝑎𝑏𝑙𝑒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𝑖𝑠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𝑎𝑠𝑦𝑚𝑚𝑒𝑡𝑟𝑖𝑐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𝑏𝑖𝑛𝑎𝑟𝑦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𝑎𝑛𝑑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𝑖𝑓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𝑗𝑓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/>
                              </a:rPr>
                              <m:t>=0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1, </m:t>
                            </m:r>
                            <m:r>
                              <a:rPr lang="en-US" sz="1600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IN" dirty="0"/>
              </a:p>
              <a:p>
                <a:pPr marL="457200" lvl="1" indent="0">
                  <a:buNone/>
                </a:pPr>
                <a:r>
                  <a:rPr lang="en-US" dirty="0"/>
                  <a:t>	and </a:t>
                </a:r>
                <a:r>
                  <a:rPr lang="en-US" dirty="0" err="1"/>
                  <a:t>D</a:t>
                </a:r>
                <a:r>
                  <a:rPr lang="en-US" baseline="-25000" dirty="0" err="1"/>
                  <a:t>ij</a:t>
                </a:r>
                <a:r>
                  <a:rPr lang="en-US" dirty="0"/>
                  <a:t>(f) is given as,</a:t>
                </a:r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𝑖𝑓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𝑗𝑓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|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𝑚𝑎𝑥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𝑥𝑓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𝑥𝑓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𝑖𝑓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𝑖𝑠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𝑛𝑢𝑚𝑒𝑟𝑖𝑐</m:t>
                    </m:r>
                  </m:oMath>
                </a14:m>
                <a:endParaRPr lang="en-IN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0, 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𝑖𝑓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𝑖𝑓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𝑗𝑓</m:t>
                                </m:r>
                              </m:sub>
                            </m:sSub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1, 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𝑜𝑡h𝑒𝑟𝑤𝑖𝑠𝑒</m:t>
                            </m:r>
                          </m:e>
                        </m:eqArr>
                        <m:r>
                          <a:rPr 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𝑖𝑓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𝑛𝑜𝑚𝑖𝑛𝑎𝑙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𝑜𝑟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𝑖𝑛𝑎𝑟𝑦</m:t>
                        </m:r>
                      </m:e>
                    </m:d>
                  </m:oMath>
                </a14:m>
                <a:endParaRPr lang="en-IN" dirty="0"/>
              </a:p>
              <a:p>
                <a:pPr marL="457200" lvl="1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𝑖𝑓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</m:t>
                    </m:r>
                    <m:r>
                      <a:rPr lang="en-US" sz="2000" b="0" i="1" smtClean="0">
                        <a:latin typeface="Cambria Math"/>
                      </a:rPr>
                      <m:t>𝑖𝑓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𝑓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𝑖𝑠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𝑜𝑟𝑑𝑖𝑛𝑎𝑙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914400"/>
                <a:ext cx="8610600" cy="5715000"/>
              </a:xfrm>
              <a:blipFill>
                <a:blip r:embed="rId2"/>
                <a:stretch>
                  <a:fillRect l="-1629" t="-1386" r="-14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Distance Measures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14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/>
          <a:lstStyle/>
          <a:p>
            <a:r>
              <a:rPr lang="en-US" dirty="0"/>
              <a:t>Distance Measures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62162"/>
              </p:ext>
            </p:extLst>
          </p:nvPr>
        </p:nvGraphicFramePr>
        <p:xfrm>
          <a:off x="1524000" y="990600"/>
          <a:ext cx="6096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Var1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Var3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Excellent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Fair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Good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83683"/>
              </p:ext>
            </p:extLst>
          </p:nvPr>
        </p:nvGraphicFramePr>
        <p:xfrm>
          <a:off x="228600" y="2975896"/>
          <a:ext cx="25908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Var1 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47207"/>
              </p:ext>
            </p:extLst>
          </p:nvPr>
        </p:nvGraphicFramePr>
        <p:xfrm>
          <a:off x="2974260" y="2971800"/>
          <a:ext cx="29717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24916"/>
              </p:ext>
            </p:extLst>
          </p:nvPr>
        </p:nvGraphicFramePr>
        <p:xfrm>
          <a:off x="6096001" y="2971800"/>
          <a:ext cx="29717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4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0.55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IN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5334000"/>
                <a:ext cx="4419600" cy="51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/>
                        </a:rPr>
                        <m:t>𝐷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2,1</m:t>
                          </m:r>
                        </m:e>
                      </m:d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0.5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/>
                            </a:rPr>
                            <m:t>∗(0.55)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1+1+1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=0.68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4000"/>
                <a:ext cx="4419600" cy="514051"/>
              </a:xfrm>
              <a:prstGeom prst="rect">
                <a:avLst/>
              </a:prstGeom>
              <a:blipFill rotWithShape="1">
                <a:blip r:embed="rId2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94504"/>
              </p:ext>
            </p:extLst>
          </p:nvPr>
        </p:nvGraphicFramePr>
        <p:xfrm>
          <a:off x="4572000" y="4927600"/>
          <a:ext cx="3581401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3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009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IN" dirty="0"/>
              <a:t>Exercise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1"/>
            <a:ext cx="8686800" cy="2590800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Given two objects A=(22,1,42,10) &amp; B=(20,0,36,8), determine Euclidean distance, Manhattan distance, </a:t>
            </a:r>
            <a:r>
              <a:rPr lang="en-IN" sz="2800" dirty="0" err="1"/>
              <a:t>Minkowski</a:t>
            </a:r>
            <a:r>
              <a:rPr lang="en-IN" sz="2800" dirty="0"/>
              <a:t> </a:t>
            </a:r>
            <a:r>
              <a:rPr lang="en-IN" sz="2800" dirty="0" smtClean="0"/>
              <a:t>distance (h=3) </a:t>
            </a:r>
            <a:r>
              <a:rPr lang="en-IN" sz="2800" dirty="0"/>
              <a:t>&amp; Supremum distance between them.</a:t>
            </a:r>
          </a:p>
          <a:p>
            <a:pPr algn="just"/>
            <a:r>
              <a:rPr lang="en-IN" sz="2800" dirty="0"/>
              <a:t>Calculate adjacency matrix for the given dataset.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05427"/>
              </p:ext>
            </p:extLst>
          </p:nvPr>
        </p:nvGraphicFramePr>
        <p:xfrm>
          <a:off x="457200" y="3327400"/>
          <a:ext cx="8229599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Weight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Hair </a:t>
                      </a:r>
                      <a:r>
                        <a:rPr lang="en-IN" dirty="0" err="1"/>
                        <a:t>color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Complexion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Gender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Marital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Black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Dark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Married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Black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Fair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Single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78.9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Brown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Fair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Female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Married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75.2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Blond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White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Divorced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775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IN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867400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centroid based partitioning approach </a:t>
            </a:r>
            <a:r>
              <a:rPr lang="en-IN" sz="2800"/>
              <a:t>to </a:t>
            </a:r>
            <a:r>
              <a:rPr lang="en-IN" sz="2800" smtClean="0"/>
              <a:t>clustering.</a:t>
            </a:r>
            <a:endParaRPr lang="en-IN" sz="2800" dirty="0"/>
          </a:p>
          <a:p>
            <a:pPr algn="just"/>
            <a:r>
              <a:rPr lang="en-IN" sz="2800" dirty="0"/>
              <a:t>Input: the set of objects and number of clusters k</a:t>
            </a:r>
          </a:p>
          <a:p>
            <a:pPr algn="just"/>
            <a:endParaRPr lang="en-IN" sz="2800" dirty="0"/>
          </a:p>
          <a:p>
            <a:pPr algn="just"/>
            <a:r>
              <a:rPr lang="en-IN" sz="2800" dirty="0"/>
              <a:t>K-means (set of objects, number of clusters k)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sz="2400" dirty="0"/>
              <a:t>Select k objects arbitrarily as initial cluster centroids;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sz="2400" dirty="0"/>
              <a:t>Assign/reassign each object to the cluster to which the object is closest based on its distance from the cluster centroid;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sz="2400" dirty="0"/>
              <a:t>Update the cluster centroids;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IN" sz="2400" dirty="0"/>
              <a:t>Repeat steps (2) &amp; (3) until there is no change.</a:t>
            </a:r>
          </a:p>
        </p:txBody>
      </p:sp>
    </p:spTree>
    <p:extLst>
      <p:ext uri="{BB962C8B-B14F-4D97-AF65-F5344CB8AC3E}">
        <p14:creationId xmlns:p14="http://schemas.microsoft.com/office/powerpoint/2010/main" val="391369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638800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Consider a dataset D={22, 9, 12, 15, 10, 27, 35, 18, 36, 11}. Create 3 clusters using k-means clustering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IN" dirty="0"/>
              <a:t>K-means clustering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04800" y="1945640"/>
          <a:ext cx="8610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Cluster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Objects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Centroids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4800" y="3505200"/>
          <a:ext cx="8610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Cluster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Objects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Centroids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22, 27, 35, 18, 36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27.6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9, 10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12, 15, 11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4800" y="5146040"/>
          <a:ext cx="8610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Cluster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Objects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Centroids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22, 27, 35, 36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9, 10, 11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12, 15, 18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75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762000"/>
          </a:xfrm>
        </p:spPr>
        <p:txBody>
          <a:bodyPr>
            <a:normAutofit/>
          </a:bodyPr>
          <a:lstStyle/>
          <a:p>
            <a:r>
              <a:rPr lang="en-IN" sz="2800" dirty="0"/>
              <a:t>D={22, 9, 12, 15, 10, 27, 35, 18, 36, 11}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IN" dirty="0"/>
              <a:t>K-means clustering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04800" y="1676400"/>
          <a:ext cx="8610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Cluster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Objects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Centroids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22, 27, 35, 36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9, 10, 11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12, 15, 18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04800" y="3352800"/>
          <a:ext cx="8610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Cluster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Objects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Centroids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27, 35, 36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9, 12, 10, 11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22, 15, 18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304800" y="4993640"/>
          <a:ext cx="86106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Cluster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Objects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Centroids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27, 35, 36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9, 12, 10, 11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22, 15, 18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80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IN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A tree structure called </a:t>
            </a:r>
            <a:r>
              <a:rPr lang="en-IN" sz="2800" dirty="0" err="1"/>
              <a:t>Dendrogram</a:t>
            </a:r>
            <a:r>
              <a:rPr lang="en-IN" sz="2800" dirty="0"/>
              <a:t> is used to specify the clustering process &amp; the clusters being created.</a:t>
            </a:r>
          </a:p>
          <a:p>
            <a:pPr algn="just"/>
            <a:r>
              <a:rPr lang="en-IN" sz="2800" dirty="0"/>
              <a:t>The root of the </a:t>
            </a:r>
            <a:r>
              <a:rPr lang="en-IN" sz="2800" dirty="0" err="1"/>
              <a:t>Dendrogram</a:t>
            </a:r>
            <a:r>
              <a:rPr lang="en-IN" sz="2800" dirty="0"/>
              <a:t> is a single clusters with all the objects in it whereas the leaf nodes consist of single element clusters.</a:t>
            </a:r>
          </a:p>
          <a:p>
            <a:pPr algn="just"/>
            <a:r>
              <a:rPr lang="en-IN" sz="2800" dirty="0"/>
              <a:t>Each level of </a:t>
            </a:r>
            <a:r>
              <a:rPr lang="en-IN" sz="2800" dirty="0" err="1"/>
              <a:t>Dendrogram</a:t>
            </a:r>
            <a:r>
              <a:rPr lang="en-IN" sz="2800" dirty="0"/>
              <a:t> is associated with a distance threshold which was used to form clusters at that level.</a:t>
            </a:r>
          </a:p>
          <a:p>
            <a:pPr algn="just"/>
            <a:r>
              <a:rPr lang="en-IN" sz="2800" dirty="0"/>
              <a:t>There are two approaches</a:t>
            </a:r>
          </a:p>
          <a:p>
            <a:pPr lvl="1" algn="just"/>
            <a:r>
              <a:rPr lang="en-IN" sz="2400" dirty="0"/>
              <a:t>Top down (Divisive): Starts with a single cluster which is iteratively subdivided into smaller clusters.</a:t>
            </a:r>
          </a:p>
          <a:p>
            <a:pPr lvl="1" algn="just"/>
            <a:r>
              <a:rPr lang="en-IN" sz="2400" dirty="0"/>
              <a:t>Bottom up (Agglomerative): Starts with each object in its own cluster and clusters are iteratively merged to form higher level larger clusters.</a:t>
            </a:r>
          </a:p>
        </p:txBody>
      </p:sp>
    </p:spTree>
    <p:extLst>
      <p:ext uri="{BB962C8B-B14F-4D97-AF65-F5344CB8AC3E}">
        <p14:creationId xmlns:p14="http://schemas.microsoft.com/office/powerpoint/2010/main" val="175290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791200"/>
          </a:xfrm>
        </p:spPr>
        <p:txBody>
          <a:bodyPr>
            <a:normAutofit/>
          </a:bodyPr>
          <a:lstStyle/>
          <a:p>
            <a:r>
              <a:rPr lang="en-IN" sz="2800" dirty="0"/>
              <a:t>Bottom up hierarchical clustering</a:t>
            </a:r>
          </a:p>
          <a:p>
            <a:pPr lvl="1" algn="just"/>
            <a:r>
              <a:rPr lang="en-IN" sz="2400" dirty="0"/>
              <a:t>There are three variations, depending up on how the distance between the clusters is calculated.</a:t>
            </a:r>
          </a:p>
          <a:p>
            <a:pPr lvl="1" algn="just"/>
            <a:r>
              <a:rPr lang="en-IN" sz="2400" dirty="0"/>
              <a:t>Single linkage, Complete linkage &amp; Average linkage</a:t>
            </a:r>
          </a:p>
          <a:p>
            <a:pPr lvl="1" algn="just"/>
            <a:endParaRPr lang="en-IN" sz="2400" dirty="0"/>
          </a:p>
          <a:p>
            <a:pPr lvl="1" algn="just"/>
            <a:endParaRPr lang="en-IN" sz="2400" dirty="0"/>
          </a:p>
          <a:p>
            <a:pPr lvl="1" algn="just"/>
            <a:endParaRPr lang="en-IN" sz="2400" dirty="0"/>
          </a:p>
          <a:p>
            <a:pPr lvl="1" algn="just"/>
            <a:endParaRPr lang="en-IN" sz="2400" dirty="0"/>
          </a:p>
          <a:p>
            <a:pPr lvl="1" algn="just"/>
            <a:endParaRPr lang="en-IN" sz="2400" dirty="0"/>
          </a:p>
          <a:p>
            <a:pPr lvl="1" algn="just"/>
            <a:endParaRPr lang="en-IN" sz="2400" dirty="0"/>
          </a:p>
          <a:p>
            <a:pPr algn="just"/>
            <a:r>
              <a:rPr lang="en-IN" sz="2800" dirty="0"/>
              <a:t>Top down hierarchical clustering</a:t>
            </a:r>
          </a:p>
          <a:p>
            <a:pPr lvl="1" algn="just"/>
            <a:r>
              <a:rPr lang="en-IN" sz="2400" dirty="0"/>
              <a:t>In each iteration, one of the existing clusters is selected for split</a:t>
            </a:r>
          </a:p>
          <a:p>
            <a:pPr lvl="1" algn="just"/>
            <a:r>
              <a:rPr lang="en-IN" sz="2400" dirty="0"/>
              <a:t>The split is performed such that the error is minimized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IN" dirty="0"/>
              <a:t>Hierarchical clustering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57" y="2590800"/>
            <a:ext cx="2666999" cy="2673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 descr="https://www.solver.com/files/images/xlminer/HClst/farthest_neighbor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157" y="2637504"/>
            <a:ext cx="2743199" cy="263151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731" y="2651459"/>
            <a:ext cx="2714625" cy="26124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30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152400" y="838200"/>
          <a:ext cx="24384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Food item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Protein 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fat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1.5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7.6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3.9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IN" dirty="0"/>
              <a:t>Hierarchical clustering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819400" y="838200"/>
          <a:ext cx="60960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40.63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25.19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15.24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6.77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14.26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45.47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5.03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20.27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8.56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5.08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35.54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20.12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40.39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21.19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19.48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4.01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18.16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24.29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val 6"/>
          <p:cNvSpPr/>
          <p:nvPr/>
        </p:nvSpPr>
        <p:spPr>
          <a:xfrm>
            <a:off x="5105400" y="3458496"/>
            <a:ext cx="609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/>
          <p:cNvGrpSpPr/>
          <p:nvPr/>
        </p:nvGrpSpPr>
        <p:grpSpPr>
          <a:xfrm>
            <a:off x="76200" y="4368969"/>
            <a:ext cx="3810000" cy="2412831"/>
            <a:chOff x="76200" y="4402723"/>
            <a:chExt cx="3810000" cy="2412831"/>
          </a:xfrm>
        </p:grpSpPr>
        <p:sp>
          <p:nvSpPr>
            <p:cNvPr id="8" name="TextBox 7"/>
            <p:cNvSpPr txBox="1"/>
            <p:nvPr/>
          </p:nvSpPr>
          <p:spPr>
            <a:xfrm>
              <a:off x="76200" y="6477000"/>
              <a:ext cx="3810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1    2    3    4    5     6     7       0</a:t>
              </a:r>
              <a:endParaRPr lang="en-IN" sz="1600" dirty="0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209800" y="4402723"/>
              <a:ext cx="0" cy="2379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62000" y="6096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010696" y="60960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62000" y="6096000"/>
              <a:ext cx="12486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86000" y="6096000"/>
              <a:ext cx="990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4.01</a:t>
              </a:r>
              <a:endParaRPr lang="en-IN" sz="1600" dirty="0"/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3352800" y="4033520"/>
          <a:ext cx="5334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3,7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40.63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3,7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21.19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15.24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6.77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14.26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45.47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5.03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20.27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8.56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5.08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35.54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40.39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Oval 18"/>
          <p:cNvSpPr/>
          <p:nvPr/>
        </p:nvSpPr>
        <p:spPr>
          <a:xfrm>
            <a:off x="4891548" y="5911644"/>
            <a:ext cx="609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74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IN" dirty="0"/>
              <a:t>Hierarchical clustering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6200" y="762000"/>
            <a:ext cx="3810000" cy="2412831"/>
            <a:chOff x="76200" y="762000"/>
            <a:chExt cx="3810000" cy="2412831"/>
          </a:xfrm>
        </p:grpSpPr>
        <p:grpSp>
          <p:nvGrpSpPr>
            <p:cNvPr id="5" name="Group 4"/>
            <p:cNvGrpSpPr/>
            <p:nvPr/>
          </p:nvGrpSpPr>
          <p:grpSpPr>
            <a:xfrm>
              <a:off x="76200" y="762000"/>
              <a:ext cx="3810000" cy="2412831"/>
              <a:chOff x="76200" y="4402723"/>
              <a:chExt cx="3810000" cy="241283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6200" y="6477000"/>
                <a:ext cx="381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1    2    3    4    5     6     7       0</a:t>
                </a:r>
                <a:endParaRPr lang="en-IN" sz="1600" dirty="0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>
                <a:off x="2209800" y="4402723"/>
                <a:ext cx="0" cy="2379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762000" y="6096000"/>
                <a:ext cx="0" cy="381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2010696" y="6096000"/>
                <a:ext cx="0" cy="381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62000" y="6096000"/>
                <a:ext cx="12486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286000" y="6096000"/>
                <a:ext cx="9906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4.01</a:t>
                </a:r>
                <a:endParaRPr lang="en-IN" sz="1600" dirty="0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457200" y="2057400"/>
              <a:ext cx="0" cy="7788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371600" y="2057400"/>
              <a:ext cx="0" cy="7788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7200" y="2057400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286000" y="1951538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5.03</a:t>
              </a:r>
              <a:endParaRPr lang="en-IN" sz="1600" dirty="0"/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/>
          </p:nvPr>
        </p:nvGraphicFramePr>
        <p:xfrm>
          <a:off x="3733800" y="899160"/>
          <a:ext cx="457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2,5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3,7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2,5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40.63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3,7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21.19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15.24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39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6.77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14.26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5.08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35.54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Oval 21"/>
          <p:cNvSpPr/>
          <p:nvPr/>
        </p:nvSpPr>
        <p:spPr>
          <a:xfrm>
            <a:off x="4510548" y="2775156"/>
            <a:ext cx="609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/>
          <p:cNvGrpSpPr/>
          <p:nvPr/>
        </p:nvGrpSpPr>
        <p:grpSpPr>
          <a:xfrm>
            <a:off x="152400" y="3987969"/>
            <a:ext cx="3810000" cy="2412831"/>
            <a:chOff x="152400" y="3987969"/>
            <a:chExt cx="3810000" cy="2412831"/>
          </a:xfrm>
        </p:grpSpPr>
        <p:grpSp>
          <p:nvGrpSpPr>
            <p:cNvPr id="23" name="Group 22"/>
            <p:cNvGrpSpPr/>
            <p:nvPr/>
          </p:nvGrpSpPr>
          <p:grpSpPr>
            <a:xfrm>
              <a:off x="152400" y="3987969"/>
              <a:ext cx="3810000" cy="2412831"/>
              <a:chOff x="76200" y="762000"/>
              <a:chExt cx="3810000" cy="2412831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76200" y="762000"/>
                <a:ext cx="3810000" cy="2412831"/>
                <a:chOff x="76200" y="4402723"/>
                <a:chExt cx="3810000" cy="2412831"/>
              </a:xfrm>
            </p:grpSpPr>
            <p:sp>
              <p:nvSpPr>
                <p:cNvPr id="29" name="TextBox 28"/>
                <p:cNvSpPr txBox="1"/>
                <p:nvPr/>
              </p:nvSpPr>
              <p:spPr>
                <a:xfrm>
                  <a:off x="76200" y="6477000"/>
                  <a:ext cx="3810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1    2    3    4    5     6     7       0</a:t>
                  </a:r>
                  <a:endParaRPr lang="en-IN" sz="1600" dirty="0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209800" y="4402723"/>
                  <a:ext cx="0" cy="23790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762000" y="6096000"/>
                  <a:ext cx="0" cy="381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2010696" y="6096000"/>
                  <a:ext cx="0" cy="381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762000" y="6096000"/>
                  <a:ext cx="124869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2286000" y="6096000"/>
                  <a:ext cx="9906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4.01</a:t>
                  </a:r>
                  <a:endParaRPr lang="en-IN" sz="1600" dirty="0"/>
                </a:p>
              </p:txBody>
            </p:sp>
          </p:grpSp>
          <p:cxnSp>
            <p:nvCxnSpPr>
              <p:cNvPr id="25" name="Straight Connector 24"/>
              <p:cNvCxnSpPr/>
              <p:nvPr/>
            </p:nvCxnSpPr>
            <p:spPr>
              <a:xfrm>
                <a:off x="457200" y="2057400"/>
                <a:ext cx="0" cy="7788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371600" y="2057400"/>
                <a:ext cx="0" cy="7788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457200" y="20574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2286000" y="1951538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5.03</a:t>
                </a:r>
                <a:endParaRPr lang="en-IN" sz="1600" dirty="0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304800" y="4876800"/>
              <a:ext cx="0" cy="1185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782096" y="4876800"/>
              <a:ext cx="0" cy="1185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04800" y="4876800"/>
              <a:ext cx="1477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362200" y="48006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5.08</a:t>
              </a:r>
              <a:endParaRPr lang="en-IN" sz="1600" dirty="0"/>
            </a:p>
          </p:txBody>
        </p:sp>
      </p:grpSp>
      <p:graphicFrame>
        <p:nvGraphicFramePr>
          <p:cNvPr id="42" name="Table 41"/>
          <p:cNvGraphicFramePr>
            <a:graphicFrameLocks noGrp="1"/>
          </p:cNvGraphicFramePr>
          <p:nvPr>
            <p:extLst/>
          </p:nvPr>
        </p:nvGraphicFramePr>
        <p:xfrm>
          <a:off x="3962400" y="4241800"/>
          <a:ext cx="3810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2,5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3,7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1,6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2,5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35.54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3,7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15.24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6.77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14.26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Oval 42"/>
          <p:cNvSpPr/>
          <p:nvPr/>
        </p:nvSpPr>
        <p:spPr>
          <a:xfrm>
            <a:off x="5439696" y="5744496"/>
            <a:ext cx="609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3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324600"/>
          </a:xfrm>
        </p:spPr>
        <p:txBody>
          <a:bodyPr/>
          <a:lstStyle/>
          <a:p>
            <a:r>
              <a:rPr lang="en-US" dirty="0"/>
              <a:t>How is it different from classification?</a:t>
            </a:r>
          </a:p>
          <a:p>
            <a:pPr lvl="1"/>
            <a:r>
              <a:rPr lang="en-US" dirty="0"/>
              <a:t>It is unsupervised learning</a:t>
            </a:r>
          </a:p>
          <a:p>
            <a:pPr lvl="1"/>
            <a:r>
              <a:rPr lang="en-US" dirty="0"/>
              <a:t>It uses unlabeled dataset</a:t>
            </a:r>
          </a:p>
          <a:p>
            <a:pPr lvl="1"/>
            <a:r>
              <a:rPr lang="en-US" dirty="0"/>
              <a:t>Number, size and shape of clusters not known initially</a:t>
            </a:r>
          </a:p>
          <a:p>
            <a:pPr lvl="1"/>
            <a:r>
              <a:rPr lang="en-US" dirty="0"/>
              <a:t>It is used for descriptive analysis</a:t>
            </a:r>
          </a:p>
          <a:p>
            <a:r>
              <a:rPr lang="en-US" dirty="0"/>
              <a:t>Types of clustering algorithms</a:t>
            </a:r>
          </a:p>
          <a:p>
            <a:pPr lvl="1"/>
            <a:r>
              <a:rPr lang="en-US" dirty="0"/>
              <a:t>Partitioning based</a:t>
            </a:r>
          </a:p>
          <a:p>
            <a:pPr lvl="1"/>
            <a:r>
              <a:rPr lang="en-US" dirty="0"/>
              <a:t>Hierarchical </a:t>
            </a:r>
          </a:p>
          <a:p>
            <a:pPr lvl="1"/>
            <a:r>
              <a:rPr lang="en-US" dirty="0"/>
              <a:t>Density based</a:t>
            </a:r>
          </a:p>
          <a:p>
            <a:pPr lvl="1"/>
            <a:r>
              <a:rPr lang="en-US" dirty="0"/>
              <a:t>Distribution based</a:t>
            </a:r>
          </a:p>
          <a:p>
            <a:pPr lvl="1"/>
            <a:r>
              <a:rPr lang="en-US" dirty="0"/>
              <a:t>Fuzzy 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51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IN" dirty="0"/>
              <a:t>Hierarchical clustering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52400" y="990600"/>
            <a:ext cx="3810000" cy="2412831"/>
            <a:chOff x="152400" y="990600"/>
            <a:chExt cx="3810000" cy="2412831"/>
          </a:xfrm>
        </p:grpSpPr>
        <p:grpSp>
          <p:nvGrpSpPr>
            <p:cNvPr id="28" name="Group 27"/>
            <p:cNvGrpSpPr/>
            <p:nvPr/>
          </p:nvGrpSpPr>
          <p:grpSpPr>
            <a:xfrm>
              <a:off x="152400" y="990600"/>
              <a:ext cx="3810000" cy="2412831"/>
              <a:chOff x="152400" y="990600"/>
              <a:chExt cx="3810000" cy="241283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52400" y="990600"/>
                <a:ext cx="3810000" cy="2412831"/>
                <a:chOff x="152400" y="3987969"/>
                <a:chExt cx="3810000" cy="2412831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152400" y="3987969"/>
                  <a:ext cx="3810000" cy="2412831"/>
                  <a:chOff x="76200" y="762000"/>
                  <a:chExt cx="3810000" cy="2412831"/>
                </a:xfrm>
              </p:grpSpPr>
              <p:grpSp>
                <p:nvGrpSpPr>
                  <p:cNvPr id="11" name="Group 10"/>
                  <p:cNvGrpSpPr/>
                  <p:nvPr/>
                </p:nvGrpSpPr>
                <p:grpSpPr>
                  <a:xfrm>
                    <a:off x="76200" y="762000"/>
                    <a:ext cx="3810000" cy="2412831"/>
                    <a:chOff x="76200" y="4402723"/>
                    <a:chExt cx="3810000" cy="2412831"/>
                  </a:xfrm>
                </p:grpSpPr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76200" y="6477000"/>
                      <a:ext cx="38100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/>
                        <a:t>1    2    3    4    5     6     7       0</a:t>
                      </a:r>
                      <a:endParaRPr lang="en-IN" sz="1600" dirty="0"/>
                    </a:p>
                  </p:txBody>
                </p:sp>
                <p:cxnSp>
                  <p:nvCxnSpPr>
                    <p:cNvPr id="17" name="Straight Connector 16"/>
                    <p:cNvCxnSpPr/>
                    <p:nvPr/>
                  </p:nvCxnSpPr>
                  <p:spPr>
                    <a:xfrm>
                      <a:off x="2209800" y="4402723"/>
                      <a:ext cx="0" cy="237907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Connector 17"/>
                    <p:cNvCxnSpPr/>
                    <p:nvPr/>
                  </p:nvCxnSpPr>
                  <p:spPr>
                    <a:xfrm>
                      <a:off x="762000" y="6096000"/>
                      <a:ext cx="0" cy="381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/>
                    <p:cNvCxnSpPr/>
                    <p:nvPr/>
                  </p:nvCxnSpPr>
                  <p:spPr>
                    <a:xfrm>
                      <a:off x="2010696" y="6096000"/>
                      <a:ext cx="0" cy="38100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Connector 19"/>
                    <p:cNvCxnSpPr/>
                    <p:nvPr/>
                  </p:nvCxnSpPr>
                  <p:spPr>
                    <a:xfrm>
                      <a:off x="762000" y="6096000"/>
                      <a:ext cx="1248696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286000" y="6096000"/>
                      <a:ext cx="99060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dirty="0"/>
                        <a:t>4.01</a:t>
                      </a:r>
                      <a:endParaRPr lang="en-IN" sz="1600" dirty="0"/>
                    </a:p>
                  </p:txBody>
                </p:sp>
              </p:grpSp>
              <p:cxnSp>
                <p:nvCxnSpPr>
                  <p:cNvPr id="12" name="Straight Connector 11"/>
                  <p:cNvCxnSpPr/>
                  <p:nvPr/>
                </p:nvCxnSpPr>
                <p:spPr>
                  <a:xfrm>
                    <a:off x="457200" y="2057400"/>
                    <a:ext cx="0" cy="7788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/>
                  <p:cNvCxnSpPr/>
                  <p:nvPr/>
                </p:nvCxnSpPr>
                <p:spPr>
                  <a:xfrm>
                    <a:off x="1371600" y="2057400"/>
                    <a:ext cx="0" cy="7788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457200" y="2057400"/>
                    <a:ext cx="9144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286000" y="1951538"/>
                    <a:ext cx="6858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/>
                      <a:t>5.03</a:t>
                    </a:r>
                    <a:endParaRPr lang="en-IN" sz="1600" dirty="0"/>
                  </a:p>
                </p:txBody>
              </p:sp>
            </p:grpSp>
            <p:cxnSp>
              <p:nvCxnSpPr>
                <p:cNvPr id="7" name="Straight Connector 6"/>
                <p:cNvCxnSpPr/>
                <p:nvPr/>
              </p:nvCxnSpPr>
              <p:spPr>
                <a:xfrm>
                  <a:off x="304800" y="4876800"/>
                  <a:ext cx="0" cy="11854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1782096" y="4876800"/>
                  <a:ext cx="0" cy="11854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304800" y="4876800"/>
                  <a:ext cx="147729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TextBox 9"/>
                <p:cNvSpPr txBox="1"/>
                <p:nvPr/>
              </p:nvSpPr>
              <p:spPr>
                <a:xfrm>
                  <a:off x="2362200" y="4800600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5.08</a:t>
                  </a:r>
                  <a:endParaRPr lang="en-IN" sz="1600" dirty="0"/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 flipV="1">
                <a:off x="1143000" y="1447800"/>
                <a:ext cx="0" cy="1617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838200" y="1447800"/>
                <a:ext cx="0" cy="838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838200" y="1462548"/>
                <a:ext cx="304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2362200" y="1329816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6.77</a:t>
              </a:r>
              <a:endParaRPr lang="en-IN" sz="1600" dirty="0"/>
            </a:p>
          </p:txBody>
        </p:sp>
      </p:grpSp>
      <p:graphicFrame>
        <p:nvGraphicFramePr>
          <p:cNvPr id="31" name="Table 30"/>
          <p:cNvGraphicFramePr>
            <a:graphicFrameLocks noGrp="1"/>
          </p:cNvGraphicFramePr>
          <p:nvPr>
            <p:extLst/>
          </p:nvPr>
        </p:nvGraphicFramePr>
        <p:xfrm>
          <a:off x="4267200" y="1488440"/>
          <a:ext cx="3048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2,5,4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3,7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1,6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2,5,4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34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3,7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14.26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Oval 31"/>
          <p:cNvSpPr/>
          <p:nvPr/>
        </p:nvSpPr>
        <p:spPr>
          <a:xfrm>
            <a:off x="5823156" y="2605548"/>
            <a:ext cx="609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9" name="Group 68"/>
          <p:cNvGrpSpPr/>
          <p:nvPr/>
        </p:nvGrpSpPr>
        <p:grpSpPr>
          <a:xfrm>
            <a:off x="152400" y="3886200"/>
            <a:ext cx="3810000" cy="2895600"/>
            <a:chOff x="152400" y="3886200"/>
            <a:chExt cx="3810000" cy="2895600"/>
          </a:xfrm>
        </p:grpSpPr>
        <p:grpSp>
          <p:nvGrpSpPr>
            <p:cNvPr id="40" name="Group 39"/>
            <p:cNvGrpSpPr/>
            <p:nvPr/>
          </p:nvGrpSpPr>
          <p:grpSpPr>
            <a:xfrm>
              <a:off x="152400" y="5482307"/>
              <a:ext cx="3810000" cy="1223293"/>
              <a:chOff x="76200" y="1951538"/>
              <a:chExt cx="3810000" cy="1223293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76200" y="2455277"/>
                <a:ext cx="3810000" cy="719554"/>
                <a:chOff x="76200" y="6096000"/>
                <a:chExt cx="3810000" cy="719554"/>
              </a:xfrm>
            </p:grpSpPr>
            <p:sp>
              <p:nvSpPr>
                <p:cNvPr id="50" name="TextBox 49"/>
                <p:cNvSpPr txBox="1"/>
                <p:nvPr/>
              </p:nvSpPr>
              <p:spPr>
                <a:xfrm>
                  <a:off x="76200" y="6477000"/>
                  <a:ext cx="3810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1    2    3    4    5     6     7       0</a:t>
                  </a:r>
                  <a:endParaRPr lang="en-IN" sz="1600" dirty="0"/>
                </a:p>
              </p:txBody>
            </p: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762000" y="6096000"/>
                  <a:ext cx="0" cy="381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010696" y="6096000"/>
                  <a:ext cx="0" cy="381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62000" y="6096000"/>
                  <a:ext cx="1248696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TextBox 54"/>
                <p:cNvSpPr txBox="1"/>
                <p:nvPr/>
              </p:nvSpPr>
              <p:spPr>
                <a:xfrm>
                  <a:off x="2286000" y="6096000"/>
                  <a:ext cx="9906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4.01</a:t>
                  </a:r>
                  <a:endParaRPr lang="en-IN" sz="1600" dirty="0"/>
                </a:p>
              </p:txBody>
            </p:sp>
          </p:grpSp>
          <p:cxnSp>
            <p:nvCxnSpPr>
              <p:cNvPr id="46" name="Straight Connector 45"/>
              <p:cNvCxnSpPr/>
              <p:nvPr/>
            </p:nvCxnSpPr>
            <p:spPr>
              <a:xfrm>
                <a:off x="457200" y="2057400"/>
                <a:ext cx="0" cy="7788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371600" y="2057400"/>
                <a:ext cx="0" cy="7788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457200" y="2057400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286000" y="1951538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5.03</a:t>
                </a:r>
                <a:endParaRPr lang="en-IN" sz="1600" dirty="0"/>
              </a:p>
            </p:txBody>
          </p:sp>
        </p:grpSp>
        <p:cxnSp>
          <p:nvCxnSpPr>
            <p:cNvPr id="41" name="Straight Connector 40"/>
            <p:cNvCxnSpPr/>
            <p:nvPr/>
          </p:nvCxnSpPr>
          <p:spPr>
            <a:xfrm>
              <a:off x="304800" y="5181600"/>
              <a:ext cx="0" cy="1185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782096" y="5181600"/>
              <a:ext cx="0" cy="1185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04800" y="5181600"/>
              <a:ext cx="14772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362200" y="5105400"/>
              <a:ext cx="68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5.08</a:t>
              </a:r>
              <a:endParaRPr lang="en-IN" sz="1600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 flipV="1">
              <a:off x="1143000" y="4749969"/>
              <a:ext cx="0" cy="1617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838200" y="474996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838200" y="4764717"/>
              <a:ext cx="304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62200" y="4631985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6.77</a:t>
              </a:r>
              <a:endParaRPr lang="en-IN" sz="1600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2241756" y="3886200"/>
              <a:ext cx="76200" cy="2895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990600" y="4390104"/>
              <a:ext cx="0" cy="3816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990600" y="4390104"/>
              <a:ext cx="914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905000" y="4390104"/>
              <a:ext cx="0" cy="15959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362200" y="426720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14.26</a:t>
              </a:r>
              <a:endParaRPr lang="en-IN" sz="1600" dirty="0"/>
            </a:p>
          </p:txBody>
        </p:sp>
      </p:grpSp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3048000" y="5364480"/>
          <a:ext cx="2667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1,6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2,5,4,3,7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1,6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2,5,4,3,7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16.11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  <a:endParaRPr lang="en-IN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2" name="Group 101"/>
          <p:cNvGrpSpPr/>
          <p:nvPr/>
        </p:nvGrpSpPr>
        <p:grpSpPr>
          <a:xfrm>
            <a:off x="6019800" y="3886200"/>
            <a:ext cx="3810000" cy="2895600"/>
            <a:chOff x="6019800" y="3886200"/>
            <a:chExt cx="3810000" cy="2895600"/>
          </a:xfrm>
        </p:grpSpPr>
        <p:grpSp>
          <p:nvGrpSpPr>
            <p:cNvPr id="70" name="Group 69"/>
            <p:cNvGrpSpPr/>
            <p:nvPr/>
          </p:nvGrpSpPr>
          <p:grpSpPr>
            <a:xfrm>
              <a:off x="6019800" y="3886200"/>
              <a:ext cx="3810000" cy="2895600"/>
              <a:chOff x="152400" y="3886200"/>
              <a:chExt cx="3810000" cy="2895600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152400" y="5482307"/>
                <a:ext cx="3810000" cy="1223293"/>
                <a:chOff x="76200" y="1951538"/>
                <a:chExt cx="3810000" cy="1223293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76200" y="2455277"/>
                  <a:ext cx="3810000" cy="719554"/>
                  <a:chOff x="76200" y="6096000"/>
                  <a:chExt cx="3810000" cy="719554"/>
                </a:xfrm>
              </p:grpSpPr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76200" y="6477000"/>
                    <a:ext cx="38100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/>
                      <a:t>1    2    3    4    5     6     7       0</a:t>
                    </a:r>
                    <a:endParaRPr lang="en-IN" sz="1600" dirty="0"/>
                  </a:p>
                </p:txBody>
              </p:sp>
              <p:cxnSp>
                <p:nvCxnSpPr>
                  <p:cNvPr id="91" name="Straight Connector 90"/>
                  <p:cNvCxnSpPr/>
                  <p:nvPr/>
                </p:nvCxnSpPr>
                <p:spPr>
                  <a:xfrm>
                    <a:off x="762000" y="6096000"/>
                    <a:ext cx="0" cy="381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/>
                  <p:cNvCxnSpPr/>
                  <p:nvPr/>
                </p:nvCxnSpPr>
                <p:spPr>
                  <a:xfrm>
                    <a:off x="2010696" y="6096000"/>
                    <a:ext cx="0" cy="38100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/>
                  <p:cNvCxnSpPr/>
                  <p:nvPr/>
                </p:nvCxnSpPr>
                <p:spPr>
                  <a:xfrm>
                    <a:off x="762000" y="6096000"/>
                    <a:ext cx="124869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2286000" y="6096000"/>
                    <a:ext cx="99060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dirty="0"/>
                      <a:t>4.01</a:t>
                    </a:r>
                    <a:endParaRPr lang="en-IN" sz="1600" dirty="0"/>
                  </a:p>
                </p:txBody>
              </p:sp>
            </p:grp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457200" y="2057400"/>
                  <a:ext cx="0" cy="7788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371600" y="2057400"/>
                  <a:ext cx="0" cy="77887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457200" y="2057400"/>
                  <a:ext cx="9144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/>
                <p:cNvSpPr txBox="1"/>
                <p:nvPr/>
              </p:nvSpPr>
              <p:spPr>
                <a:xfrm>
                  <a:off x="2286000" y="1951538"/>
                  <a:ext cx="6858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5.03</a:t>
                  </a:r>
                  <a:endParaRPr lang="en-IN" sz="1600" dirty="0"/>
                </a:p>
              </p:txBody>
            </p:sp>
          </p:grpSp>
          <p:cxnSp>
            <p:nvCxnSpPr>
              <p:cNvPr id="72" name="Straight Connector 71"/>
              <p:cNvCxnSpPr/>
              <p:nvPr/>
            </p:nvCxnSpPr>
            <p:spPr>
              <a:xfrm>
                <a:off x="304800" y="5181600"/>
                <a:ext cx="0" cy="11854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782096" y="5181600"/>
                <a:ext cx="0" cy="11854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304800" y="5181600"/>
                <a:ext cx="147729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2362200" y="5105400"/>
                <a:ext cx="685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5.08</a:t>
                </a:r>
                <a:endParaRPr lang="en-IN" sz="1600" dirty="0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V="1">
                <a:off x="1143000" y="4749969"/>
                <a:ext cx="0" cy="16170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 flipV="1">
                <a:off x="838200" y="4749969"/>
                <a:ext cx="0" cy="838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838200" y="4764717"/>
                <a:ext cx="3048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2362200" y="4631985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6.77</a:t>
                </a:r>
                <a:endParaRPr lang="en-IN" sz="1600" dirty="0"/>
              </a:p>
            </p:txBody>
          </p:sp>
          <p:cxnSp>
            <p:nvCxnSpPr>
              <p:cNvPr id="80" name="Straight Connector 79"/>
              <p:cNvCxnSpPr/>
              <p:nvPr/>
            </p:nvCxnSpPr>
            <p:spPr>
              <a:xfrm>
                <a:off x="2241756" y="3886200"/>
                <a:ext cx="76200" cy="2895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990600" y="4390104"/>
                <a:ext cx="0" cy="38166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990600" y="4390104"/>
                <a:ext cx="914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905000" y="4390104"/>
                <a:ext cx="0" cy="15959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2362200" y="4267200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14.26</a:t>
                </a:r>
                <a:endParaRPr lang="en-IN" sz="1600" dirty="0"/>
              </a:p>
            </p:txBody>
          </p:sp>
        </p:grpSp>
        <p:cxnSp>
          <p:nvCxnSpPr>
            <p:cNvPr id="96" name="Straight Connector 95"/>
            <p:cNvCxnSpPr/>
            <p:nvPr/>
          </p:nvCxnSpPr>
          <p:spPr>
            <a:xfrm>
              <a:off x="6324600" y="4191000"/>
              <a:ext cx="0" cy="9970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324600" y="4191000"/>
              <a:ext cx="10053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7329948" y="4191000"/>
              <a:ext cx="0" cy="1991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8185356" y="3886200"/>
              <a:ext cx="730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16.11</a:t>
              </a:r>
              <a:endParaRPr lang="en-IN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900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Types of Clustering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algn="just"/>
            <a:r>
              <a:rPr lang="en-US" dirty="0"/>
              <a:t>Partitioning based</a:t>
            </a:r>
          </a:p>
          <a:p>
            <a:pPr lvl="1" algn="just"/>
            <a:r>
              <a:rPr lang="en-US" dirty="0"/>
              <a:t>Given a set of n objects, this type of algorithms, decompose the set into k clusters such that</a:t>
            </a:r>
          </a:p>
          <a:p>
            <a:pPr lvl="2" algn="just"/>
            <a:r>
              <a:rPr lang="en-US" dirty="0"/>
              <a:t>K&lt;=n</a:t>
            </a:r>
          </a:p>
          <a:p>
            <a:pPr lvl="2" algn="just"/>
            <a:r>
              <a:rPr lang="en-US" dirty="0"/>
              <a:t>No two clusters overlap</a:t>
            </a:r>
          </a:p>
          <a:p>
            <a:pPr lvl="2" algn="just"/>
            <a:r>
              <a:rPr lang="en-US" dirty="0"/>
              <a:t>No cluster is empty</a:t>
            </a:r>
          </a:p>
          <a:p>
            <a:pPr lvl="1" algn="just"/>
            <a:r>
              <a:rPr lang="en-US" dirty="0"/>
              <a:t>K-means, K-</a:t>
            </a:r>
            <a:r>
              <a:rPr lang="en-US" dirty="0" err="1"/>
              <a:t>medoids</a:t>
            </a:r>
            <a:r>
              <a:rPr lang="en-US" dirty="0"/>
              <a:t> algorithms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4337050"/>
            <a:ext cx="28003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29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r>
              <a:rPr lang="en-US" dirty="0"/>
              <a:t>Hierarchical </a:t>
            </a:r>
          </a:p>
          <a:p>
            <a:pPr lvl="1" algn="just"/>
            <a:r>
              <a:rPr lang="en-US" dirty="0"/>
              <a:t>A tree structure (hierarchy) is to used to represent the clusters being created and the clustering process.</a:t>
            </a:r>
          </a:p>
          <a:p>
            <a:pPr lvl="1" algn="just"/>
            <a:r>
              <a:rPr lang="en-US" dirty="0"/>
              <a:t>There are two types</a:t>
            </a:r>
          </a:p>
          <a:p>
            <a:pPr lvl="2" algn="just"/>
            <a:r>
              <a:rPr lang="en-US" dirty="0"/>
              <a:t>Top-down (Divisive) – BIRCH algorithm</a:t>
            </a:r>
          </a:p>
          <a:p>
            <a:pPr lvl="2" algn="just"/>
            <a:r>
              <a:rPr lang="en-US" dirty="0"/>
              <a:t>Bottom-up (Agglomerative) – MST clustering algorithm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Types of Clustering Algorithms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114801"/>
            <a:ext cx="5867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79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dirty="0"/>
              <a:t>Density based</a:t>
            </a:r>
          </a:p>
          <a:p>
            <a:pPr lvl="1" algn="just"/>
            <a:r>
              <a:rPr lang="en-US" dirty="0"/>
              <a:t>Regions with various levels of density are declared as clusters.</a:t>
            </a:r>
          </a:p>
          <a:p>
            <a:pPr lvl="1" algn="just"/>
            <a:r>
              <a:rPr lang="en-US" dirty="0"/>
              <a:t>They can create clusters with non-convex shape.</a:t>
            </a:r>
          </a:p>
          <a:p>
            <a:pPr lvl="1" algn="just"/>
            <a:r>
              <a:rPr lang="en-US" dirty="0"/>
              <a:t>DBSCAN algorithm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Types of Clustering Algorithms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581400"/>
            <a:ext cx="3652862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46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dirty="0"/>
              <a:t>Distribution model based</a:t>
            </a:r>
          </a:p>
          <a:p>
            <a:pPr lvl="1" algn="just"/>
            <a:r>
              <a:rPr lang="en-US" dirty="0"/>
              <a:t>If distribution model of the objects is known then this type of algorithms can be used.</a:t>
            </a:r>
          </a:p>
          <a:p>
            <a:pPr lvl="1" algn="just"/>
            <a:r>
              <a:rPr lang="en-US" dirty="0"/>
              <a:t>Expectation-Maximization (EM) algorithm</a:t>
            </a:r>
          </a:p>
          <a:p>
            <a:pPr lvl="1" algn="just"/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Types of Clustering Algorithms</a:t>
            </a:r>
            <a:endParaRPr lang="en-IN" dirty="0"/>
          </a:p>
        </p:txBody>
      </p:sp>
      <p:sp>
        <p:nvSpPr>
          <p:cNvPr id="5" name="AutoShape 4" descr="Examples clustered using distribution-based clustering. The shading of the density of examples in each cluster shows how the clusters map to distributions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352800"/>
            <a:ext cx="4698873" cy="327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56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/>
              <a:t>Fuzzy clustering</a:t>
            </a:r>
          </a:p>
          <a:p>
            <a:pPr lvl="1" algn="just"/>
            <a:r>
              <a:rPr lang="en-US" dirty="0"/>
              <a:t>In this type of clustering, each object doesn’t exactly belong to one cluster.</a:t>
            </a:r>
          </a:p>
          <a:p>
            <a:pPr lvl="1" algn="just"/>
            <a:r>
              <a:rPr lang="en-US" dirty="0"/>
              <a:t>Each object belongs to all the clusters with varying probabilities.</a:t>
            </a:r>
          </a:p>
          <a:p>
            <a:pPr lvl="1" algn="just"/>
            <a:r>
              <a:rPr lang="en-US" dirty="0"/>
              <a:t>It is also called soft clustering.</a:t>
            </a:r>
          </a:p>
          <a:p>
            <a:pPr lvl="1" algn="just"/>
            <a:r>
              <a:rPr lang="en-US" dirty="0"/>
              <a:t>Fuzzy C-means (FCM) algorithm.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Types of Clustering Algorithms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2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Types of 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r>
              <a:rPr lang="en-US" dirty="0"/>
              <a:t>Nominal variables</a:t>
            </a:r>
          </a:p>
          <a:p>
            <a:pPr lvl="1" algn="just"/>
            <a:r>
              <a:rPr lang="en-US" dirty="0"/>
              <a:t>Values of such variables represent some kind of category, code or state.</a:t>
            </a:r>
          </a:p>
          <a:p>
            <a:pPr lvl="1" algn="just"/>
            <a:r>
              <a:rPr lang="en-US" dirty="0"/>
              <a:t>Also called categorical variables.</a:t>
            </a:r>
          </a:p>
          <a:p>
            <a:pPr lvl="1" algn="just"/>
            <a:r>
              <a:rPr lang="en-US" dirty="0"/>
              <a:t>Values don’t have any specific built-in order.</a:t>
            </a:r>
          </a:p>
          <a:p>
            <a:pPr lvl="1" algn="just"/>
            <a:r>
              <a:rPr lang="en-US" dirty="0"/>
              <a:t>Color of a car, marital status</a:t>
            </a:r>
          </a:p>
          <a:p>
            <a:pPr lvl="1" algn="just"/>
            <a:r>
              <a:rPr lang="en-US" dirty="0"/>
              <a:t>Most of the mathematical operations such as mean, median, mode, </a:t>
            </a:r>
            <a:r>
              <a:rPr lang="en-US" dirty="0" err="1"/>
              <a:t>etc</a:t>
            </a:r>
            <a:r>
              <a:rPr lang="en-US" dirty="0"/>
              <a:t> are meaningless for such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136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1875</Words>
  <Application>Microsoft Office PowerPoint</Application>
  <PresentationFormat>On-screen Show (4:3)</PresentationFormat>
  <Paragraphs>703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Cambria Math</vt:lpstr>
      <vt:lpstr>Office Theme</vt:lpstr>
      <vt:lpstr>Introduction to Clustering</vt:lpstr>
      <vt:lpstr>PowerPoint Presentation</vt:lpstr>
      <vt:lpstr>PowerPoint Presentation</vt:lpstr>
      <vt:lpstr>Types of Clustering Algorithms</vt:lpstr>
      <vt:lpstr>Types of Clustering Algorithms</vt:lpstr>
      <vt:lpstr>Types of Clustering Algorithms</vt:lpstr>
      <vt:lpstr>Types of Clustering Algorithms</vt:lpstr>
      <vt:lpstr>Types of Clustering Algorithms</vt:lpstr>
      <vt:lpstr>Types of Variables</vt:lpstr>
      <vt:lpstr>Types of Variables</vt:lpstr>
      <vt:lpstr>Types of Variables</vt:lpstr>
      <vt:lpstr>Types of Variables</vt:lpstr>
      <vt:lpstr>Distance Measures</vt:lpstr>
      <vt:lpstr>Distance Measures</vt:lpstr>
      <vt:lpstr>Distance Measures</vt:lpstr>
      <vt:lpstr>Distance Measures</vt:lpstr>
      <vt:lpstr>Distance Measures</vt:lpstr>
      <vt:lpstr>Distance Measures</vt:lpstr>
      <vt:lpstr>Distance Measures</vt:lpstr>
      <vt:lpstr>Distance Measures</vt:lpstr>
      <vt:lpstr>Distance Measures</vt:lpstr>
      <vt:lpstr>Exercise </vt:lpstr>
      <vt:lpstr>K-means clustering</vt:lpstr>
      <vt:lpstr>K-means clustering</vt:lpstr>
      <vt:lpstr>K-means clustering</vt:lpstr>
      <vt:lpstr>Hierarchical clustering</vt:lpstr>
      <vt:lpstr>Hierarchical clustering</vt:lpstr>
      <vt:lpstr>Hierarchical clustering</vt:lpstr>
      <vt:lpstr>Hierarchical clustering</vt:lpstr>
      <vt:lpstr>Hierarchical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Clustering</dc:title>
  <dc:creator>acer</dc:creator>
  <cp:lastModifiedBy>Vipul Dalal</cp:lastModifiedBy>
  <cp:revision>110</cp:revision>
  <dcterms:created xsi:type="dcterms:W3CDTF">2006-08-16T00:00:00Z</dcterms:created>
  <dcterms:modified xsi:type="dcterms:W3CDTF">2022-07-18T06:15:52Z</dcterms:modified>
</cp:coreProperties>
</file>