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handoutMasterIdLst>
    <p:handoutMasterId r:id="rId72"/>
  </p:handoutMasterIdLst>
  <p:sldIdLst>
    <p:sldId id="256" r:id="rId2"/>
    <p:sldId id="257" r:id="rId3"/>
    <p:sldId id="336" r:id="rId4"/>
    <p:sldId id="263" r:id="rId5"/>
    <p:sldId id="265" r:id="rId6"/>
    <p:sldId id="273" r:id="rId7"/>
    <p:sldId id="274" r:id="rId8"/>
    <p:sldId id="279" r:id="rId9"/>
    <p:sldId id="280" r:id="rId10"/>
    <p:sldId id="281" r:id="rId11"/>
    <p:sldId id="282" r:id="rId12"/>
    <p:sldId id="283" r:id="rId13"/>
    <p:sldId id="284" r:id="rId14"/>
    <p:sldId id="285" r:id="rId15"/>
    <p:sldId id="286" r:id="rId16"/>
    <p:sldId id="289" r:id="rId17"/>
    <p:sldId id="287" r:id="rId18"/>
    <p:sldId id="288" r:id="rId19"/>
    <p:sldId id="261" r:id="rId20"/>
    <p:sldId id="350" r:id="rId21"/>
    <p:sldId id="351" r:id="rId22"/>
    <p:sldId id="277" r:id="rId23"/>
    <p:sldId id="278" r:id="rId24"/>
    <p:sldId id="276" r:id="rId25"/>
    <p:sldId id="301" r:id="rId26"/>
    <p:sldId id="302" r:id="rId27"/>
    <p:sldId id="303" r:id="rId28"/>
    <p:sldId id="304" r:id="rId29"/>
    <p:sldId id="305" r:id="rId30"/>
    <p:sldId id="306" r:id="rId31"/>
    <p:sldId id="312" r:id="rId32"/>
    <p:sldId id="323" r:id="rId33"/>
    <p:sldId id="320" r:id="rId34"/>
    <p:sldId id="321" r:id="rId35"/>
    <p:sldId id="322" r:id="rId36"/>
    <p:sldId id="363" r:id="rId37"/>
    <p:sldId id="355" r:id="rId38"/>
    <p:sldId id="356" r:id="rId39"/>
    <p:sldId id="357" r:id="rId40"/>
    <p:sldId id="358" r:id="rId41"/>
    <p:sldId id="359" r:id="rId42"/>
    <p:sldId id="360" r:id="rId43"/>
    <p:sldId id="361" r:id="rId44"/>
    <p:sldId id="362" r:id="rId45"/>
    <p:sldId id="313" r:id="rId46"/>
    <p:sldId id="314" r:id="rId47"/>
    <p:sldId id="335" r:id="rId48"/>
    <p:sldId id="325" r:id="rId49"/>
    <p:sldId id="315" r:id="rId50"/>
    <p:sldId id="316" r:id="rId51"/>
    <p:sldId id="326" r:id="rId52"/>
    <p:sldId id="327" r:id="rId53"/>
    <p:sldId id="328" r:id="rId54"/>
    <p:sldId id="353" r:id="rId55"/>
    <p:sldId id="329" r:id="rId56"/>
    <p:sldId id="330" r:id="rId57"/>
    <p:sldId id="331" r:id="rId58"/>
    <p:sldId id="337" r:id="rId59"/>
    <p:sldId id="342" r:id="rId60"/>
    <p:sldId id="341" r:id="rId61"/>
    <p:sldId id="343" r:id="rId62"/>
    <p:sldId id="344" r:id="rId63"/>
    <p:sldId id="348" r:id="rId64"/>
    <p:sldId id="345" r:id="rId65"/>
    <p:sldId id="347" r:id="rId66"/>
    <p:sldId id="366" r:id="rId67"/>
    <p:sldId id="365" r:id="rId68"/>
    <p:sldId id="367" r:id="rId69"/>
    <p:sldId id="368" r:id="rId70"/>
  </p:sldIdLst>
  <p:sldSz cx="9144000" cy="6858000" type="screen4x3"/>
  <p:notesSz cx="9601200" cy="7315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15560" autoAdjust="0"/>
    <p:restoredTop sz="94624" autoAdjust="0"/>
  </p:normalViewPr>
  <p:slideViewPr>
    <p:cSldViewPr>
      <p:cViewPr varScale="1">
        <p:scale>
          <a:sx n="64" d="100"/>
          <a:sy n="64" d="100"/>
        </p:scale>
        <p:origin x="822" y="72"/>
      </p:cViewPr>
      <p:guideLst>
        <p:guide orient="horz" pos="2160"/>
        <p:guide pos="2880"/>
      </p:guideLst>
    </p:cSldViewPr>
  </p:slideViewPr>
  <p:outlineViewPr>
    <p:cViewPr>
      <p:scale>
        <a:sx n="33" d="100"/>
        <a:sy n="33" d="100"/>
      </p:scale>
      <p:origin x="0" y="3429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79" Type="http://schemas.openxmlformats.org/officeDocument/2006/relationships/customXml" Target="../customXml/item3.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ustomXml" Target="../customXml/item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78"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5438458" y="0"/>
            <a:ext cx="4160520" cy="365760"/>
          </a:xfrm>
          <a:prstGeom prst="rect">
            <a:avLst/>
          </a:prstGeom>
        </p:spPr>
        <p:txBody>
          <a:bodyPr vert="horz" lIns="96661" tIns="48331" rIns="96661" bIns="48331" rtlCol="0"/>
          <a:lstStyle>
            <a:lvl1pPr algn="r">
              <a:defRPr sz="1300"/>
            </a:lvl1pPr>
          </a:lstStyle>
          <a:p>
            <a:fld id="{4A1F9A9A-0B55-4408-9F21-AA6438187588}" type="datetimeFigureOut">
              <a:rPr lang="en-US" smtClean="0"/>
              <a:t>09-Feb-21</a:t>
            </a:fld>
            <a:endParaRPr lang="en-US"/>
          </a:p>
        </p:txBody>
      </p:sp>
      <p:sp>
        <p:nvSpPr>
          <p:cNvPr id="4" name="Footer Placeholder 3"/>
          <p:cNvSpPr>
            <a:spLocks noGrp="1"/>
          </p:cNvSpPr>
          <p:nvPr>
            <p:ph type="ftr" sz="quarter" idx="2"/>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5438458" y="6948171"/>
            <a:ext cx="4160520" cy="365760"/>
          </a:xfrm>
          <a:prstGeom prst="rect">
            <a:avLst/>
          </a:prstGeom>
        </p:spPr>
        <p:txBody>
          <a:bodyPr vert="horz" lIns="96661" tIns="48331" rIns="96661" bIns="48331" rtlCol="0" anchor="b"/>
          <a:lstStyle>
            <a:lvl1pPr algn="r">
              <a:defRPr sz="1300"/>
            </a:lvl1pPr>
          </a:lstStyle>
          <a:p>
            <a:fld id="{37141E60-477A-430F-98E8-2C388D046D51}" type="slidenum">
              <a:rPr lang="en-US" smtClean="0"/>
              <a:t>‹#›</a:t>
            </a:fld>
            <a:endParaRPr lang="en-US"/>
          </a:p>
        </p:txBody>
      </p:sp>
    </p:spTree>
    <p:extLst>
      <p:ext uri="{BB962C8B-B14F-4D97-AF65-F5344CB8AC3E}">
        <p14:creationId xmlns:p14="http://schemas.microsoft.com/office/powerpoint/2010/main" val="1767283945"/>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160520" cy="3657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5438458" y="0"/>
            <a:ext cx="4160520" cy="365760"/>
          </a:xfrm>
          <a:prstGeom prst="rect">
            <a:avLst/>
          </a:prstGeom>
        </p:spPr>
        <p:txBody>
          <a:bodyPr vert="horz" lIns="96661" tIns="48331" rIns="96661" bIns="48331" rtlCol="0"/>
          <a:lstStyle>
            <a:lvl1pPr algn="r">
              <a:defRPr sz="1300"/>
            </a:lvl1pPr>
          </a:lstStyle>
          <a:p>
            <a:fld id="{DD8198F0-5977-473A-9D15-37F396C008A8}" type="datetimeFigureOut">
              <a:rPr lang="en-US" smtClean="0"/>
              <a:t>09-Feb-21</a:t>
            </a:fld>
            <a:endParaRPr lang="en-US"/>
          </a:p>
        </p:txBody>
      </p:sp>
      <p:sp>
        <p:nvSpPr>
          <p:cNvPr id="4" name="Slide Image Placeholder 3"/>
          <p:cNvSpPr>
            <a:spLocks noGrp="1" noRot="1" noChangeAspect="1"/>
          </p:cNvSpPr>
          <p:nvPr>
            <p:ph type="sldImg" idx="2"/>
          </p:nvPr>
        </p:nvSpPr>
        <p:spPr>
          <a:xfrm>
            <a:off x="2971800" y="549275"/>
            <a:ext cx="3657600" cy="274320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960120" y="3474720"/>
            <a:ext cx="7680960" cy="32918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948171"/>
            <a:ext cx="4160520" cy="3657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5438458" y="6948171"/>
            <a:ext cx="4160520" cy="365760"/>
          </a:xfrm>
          <a:prstGeom prst="rect">
            <a:avLst/>
          </a:prstGeom>
        </p:spPr>
        <p:txBody>
          <a:bodyPr vert="horz" lIns="96661" tIns="48331" rIns="96661" bIns="48331" rtlCol="0" anchor="b"/>
          <a:lstStyle>
            <a:lvl1pPr algn="r">
              <a:defRPr sz="1300"/>
            </a:lvl1pPr>
          </a:lstStyle>
          <a:p>
            <a:fld id="{E19D11ED-AF15-4096-85E7-F1D487A51B69}" type="slidenum">
              <a:rPr lang="en-US" smtClean="0"/>
              <a:t>‹#›</a:t>
            </a:fld>
            <a:endParaRPr lang="en-US"/>
          </a:p>
        </p:txBody>
      </p:sp>
    </p:spTree>
    <p:extLst>
      <p:ext uri="{BB962C8B-B14F-4D97-AF65-F5344CB8AC3E}">
        <p14:creationId xmlns:p14="http://schemas.microsoft.com/office/powerpoint/2010/main" val="784681052"/>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19D11ED-AF15-4096-85E7-F1D487A51B69}" type="slidenum">
              <a:rPr lang="en-US" smtClean="0"/>
              <a:t>5</a:t>
            </a:fld>
            <a:endParaRPr lang="en-US"/>
          </a:p>
        </p:txBody>
      </p:sp>
      <p:sp>
        <p:nvSpPr>
          <p:cNvPr id="5" name="Date Placeholder 4"/>
          <p:cNvSpPr>
            <a:spLocks noGrp="1"/>
          </p:cNvSpPr>
          <p:nvPr>
            <p:ph type="dt" idx="11"/>
          </p:nvPr>
        </p:nvSpPr>
        <p:spPr/>
        <p:txBody>
          <a:bodyPr/>
          <a:lstStyle/>
          <a:p>
            <a:fld id="{ED50C102-1655-4858-B2D4-E94891370D69}" type="datetime1">
              <a:rPr lang="en-US" smtClean="0"/>
              <a:t>09-Feb-21</a:t>
            </a:fld>
            <a:endParaRPr lang="en-US"/>
          </a:p>
        </p:txBody>
      </p:sp>
    </p:spTree>
    <p:extLst>
      <p:ext uri="{BB962C8B-B14F-4D97-AF65-F5344CB8AC3E}">
        <p14:creationId xmlns:p14="http://schemas.microsoft.com/office/powerpoint/2010/main" val="2856378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1" name="Rectangle 1"/>
          <p:cNvSpPr>
            <a:spLocks noGrp="1" noRot="1" noChangeAspect="1" noChangeArrowheads="1" noTextEdit="1"/>
          </p:cNvSpPr>
          <p:nvPr>
            <p:ph type="sldImg"/>
          </p:nvPr>
        </p:nvSpPr>
        <p:spPr bwMode="auto">
          <a:xfrm>
            <a:off x="2971800" y="549275"/>
            <a:ext cx="3657600" cy="27432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6082" name="Rectangle 2"/>
          <p:cNvSpPr txBox="1">
            <a:spLocks noGrp="1" noChangeArrowheads="1"/>
          </p:cNvSpPr>
          <p:nvPr>
            <p:ph type="body" idx="1"/>
          </p:nvPr>
        </p:nvSpPr>
        <p:spPr bwMode="auto">
          <a:xfrm>
            <a:off x="1280160" y="3474720"/>
            <a:ext cx="7040880" cy="32918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idx="10"/>
          </p:nvPr>
        </p:nvSpPr>
        <p:spPr/>
        <p:txBody>
          <a:bodyPr/>
          <a:lstStyle/>
          <a:p>
            <a:fld id="{A0A49A9A-2342-447C-9E22-521CC1329459}" type="datetime1">
              <a:rPr lang="en-US" smtClean="0"/>
              <a:t>09-Feb-21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5" name="Rectangle 1"/>
          <p:cNvSpPr>
            <a:spLocks noGrp="1" noRot="1" noChangeAspect="1" noChangeArrowheads="1" noTextEdit="1"/>
          </p:cNvSpPr>
          <p:nvPr>
            <p:ph type="sldImg"/>
          </p:nvPr>
        </p:nvSpPr>
        <p:spPr bwMode="auto">
          <a:xfrm>
            <a:off x="2971800" y="549275"/>
            <a:ext cx="3657600" cy="27432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7106" name="Rectangle 2"/>
          <p:cNvSpPr txBox="1">
            <a:spLocks noGrp="1" noChangeArrowheads="1"/>
          </p:cNvSpPr>
          <p:nvPr>
            <p:ph type="body" idx="1"/>
          </p:nvPr>
        </p:nvSpPr>
        <p:spPr bwMode="auto">
          <a:xfrm>
            <a:off x="1280160" y="3474720"/>
            <a:ext cx="7040880" cy="329184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2" name="Date Placeholder 1"/>
          <p:cNvSpPr>
            <a:spLocks noGrp="1"/>
          </p:cNvSpPr>
          <p:nvPr>
            <p:ph type="dt" idx="10"/>
          </p:nvPr>
        </p:nvSpPr>
        <p:spPr/>
        <p:txBody>
          <a:bodyPr/>
          <a:lstStyle/>
          <a:p>
            <a:fld id="{33781C87-1361-4BFE-9B57-31BDDE1FB988}" type="datetime1">
              <a:rPr lang="en-US" smtClean="0"/>
              <a:t>09-Feb-21</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Date Placeholder 3"/>
          <p:cNvSpPr>
            <a:spLocks noGrp="1"/>
          </p:cNvSpPr>
          <p:nvPr>
            <p:ph type="dt" idx="1"/>
          </p:nvPr>
        </p:nvSpPr>
        <p:spPr/>
        <p:txBody>
          <a:bodyPr/>
          <a:lstStyle/>
          <a:p>
            <a:fld id="{452CC4C2-3A1C-44C3-AAB3-6252AD8A716E}" type="datetime1">
              <a:rPr lang="en-US" smtClean="0"/>
              <a:t>09-Feb-21</a:t>
            </a:fld>
            <a:endParaRPr lang="en-US"/>
          </a:p>
        </p:txBody>
      </p:sp>
      <p:sp>
        <p:nvSpPr>
          <p:cNvPr id="5" name="Slide Number Placeholder 4"/>
          <p:cNvSpPr>
            <a:spLocks noGrp="1"/>
          </p:cNvSpPr>
          <p:nvPr>
            <p:ph type="sldNum" sz="quarter" idx="5"/>
          </p:nvPr>
        </p:nvSpPr>
        <p:spPr/>
        <p:txBody>
          <a:bodyPr/>
          <a:lstStyle/>
          <a:p>
            <a:fld id="{E19D11ED-AF15-4096-85E7-F1D487A51B69}" type="slidenum">
              <a:rPr lang="en-US" smtClean="0"/>
              <a:t>26</a:t>
            </a:fld>
            <a:endParaRPr lang="en-US"/>
          </a:p>
        </p:txBody>
      </p:sp>
    </p:spTree>
    <p:extLst>
      <p:ext uri="{BB962C8B-B14F-4D97-AF65-F5344CB8AC3E}">
        <p14:creationId xmlns:p14="http://schemas.microsoft.com/office/powerpoint/2010/main" val="40313896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9FB3382-3971-4B11-9AD3-E22AD5BF2A4E}" type="datetimeFigureOut">
              <a:rPr lang="en-US" smtClean="0"/>
              <a:pPr/>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B3382-3971-4B11-9AD3-E22AD5BF2A4E}" type="datetimeFigureOut">
              <a:rPr lang="en-US" smtClean="0"/>
              <a:pPr/>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B3382-3971-4B11-9AD3-E22AD5BF2A4E}" type="datetimeFigureOut">
              <a:rPr lang="en-US" smtClean="0"/>
              <a:pPr/>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B3382-3971-4B11-9AD3-E22AD5BF2A4E}" type="datetimeFigureOut">
              <a:rPr lang="en-US" smtClean="0"/>
              <a:pPr/>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9FB3382-3971-4B11-9AD3-E22AD5BF2A4E}" type="datetimeFigureOut">
              <a:rPr lang="en-US" smtClean="0"/>
              <a:pPr/>
              <a:t>09-Feb-21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9FB3382-3971-4B11-9AD3-E22AD5BF2A4E}" type="datetimeFigureOut">
              <a:rPr lang="en-US" smtClean="0"/>
              <a:pPr/>
              <a:t>09-Feb-21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9FB3382-3971-4B11-9AD3-E22AD5BF2A4E}" type="datetimeFigureOut">
              <a:rPr lang="en-US" smtClean="0"/>
              <a:pPr/>
              <a:t>09-Feb-21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9FB3382-3971-4B11-9AD3-E22AD5BF2A4E}" type="datetimeFigureOut">
              <a:rPr lang="en-US" smtClean="0"/>
              <a:pPr/>
              <a:t>09-Feb-21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FB3382-3971-4B11-9AD3-E22AD5BF2A4E}" type="datetimeFigureOut">
              <a:rPr lang="en-US" smtClean="0"/>
              <a:pPr/>
              <a:t>09-Feb-21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FB3382-3971-4B11-9AD3-E22AD5BF2A4E}" type="datetimeFigureOut">
              <a:rPr lang="en-US" smtClean="0"/>
              <a:pPr/>
              <a:t>09-Feb-21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FB3382-3971-4B11-9AD3-E22AD5BF2A4E}" type="datetimeFigureOut">
              <a:rPr lang="en-US" smtClean="0"/>
              <a:pPr/>
              <a:t>09-Feb-21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17B17D-621B-4696-A980-0AD9A09EDE81}"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FB3382-3971-4B11-9AD3-E22AD5BF2A4E}" type="datetimeFigureOut">
              <a:rPr lang="en-US" smtClean="0"/>
              <a:pPr/>
              <a:t>09-Feb-21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17B17D-621B-4696-A980-0AD9A09EDE81}"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762000"/>
            <a:ext cx="7772400" cy="1470025"/>
          </a:xfrm>
        </p:spPr>
        <p:txBody>
          <a:bodyPr>
            <a:normAutofit fontScale="90000"/>
          </a:bodyPr>
          <a:lstStyle/>
          <a:p>
            <a:pPr>
              <a:lnSpc>
                <a:spcPct val="100000"/>
              </a:lnSpc>
            </a:pPr>
            <a:r>
              <a:rPr lang="en-US" sz="4800" b="1" dirty="0">
                <a:effectLst>
                  <a:outerShdw blurRad="38100" dist="38100" dir="2700000" algn="tl">
                    <a:srgbClr val="000000">
                      <a:alpha val="43137"/>
                    </a:srgbClr>
                  </a:outerShdw>
                </a:effectLst>
              </a:rPr>
              <a:t>Software Engineering with Project Management</a:t>
            </a:r>
          </a:p>
        </p:txBody>
      </p:sp>
      <p:sp>
        <p:nvSpPr>
          <p:cNvPr id="4" name="Title 1"/>
          <p:cNvSpPr txBox="1">
            <a:spLocks/>
          </p:cNvSpPr>
          <p:nvPr/>
        </p:nvSpPr>
        <p:spPr>
          <a:xfrm>
            <a:off x="762000" y="2384425"/>
            <a:ext cx="7772400" cy="104457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r"/>
            <a:r>
              <a:rPr lang="en-US" b="1" dirty="0">
                <a:effectLst>
                  <a:outerShdw blurRad="38100" dist="38100" dir="2700000" algn="tl">
                    <a:srgbClr val="000000">
                      <a:alpha val="43137"/>
                    </a:srgbClr>
                  </a:outerShdw>
                </a:effectLst>
              </a:rPr>
              <a:t>Introduction &amp; Process Models</a:t>
            </a:r>
          </a:p>
        </p:txBody>
      </p:sp>
      <p:sp>
        <p:nvSpPr>
          <p:cNvPr id="6" name="Subtitle 5">
            <a:extLst>
              <a:ext uri="{FF2B5EF4-FFF2-40B4-BE49-F238E27FC236}">
                <a16:creationId xmlns:a16="http://schemas.microsoft.com/office/drawing/2014/main" id="{235AE659-6085-4C55-8BA7-80560D6B272E}"/>
              </a:ext>
            </a:extLst>
          </p:cNvPr>
          <p:cNvSpPr>
            <a:spLocks noGrp="1"/>
          </p:cNvSpPr>
          <p:nvPr>
            <p:ph type="subTitle" idx="1"/>
          </p:nvPr>
        </p:nvSpPr>
        <p:spPr/>
        <p:txBody>
          <a:bodyPr>
            <a:normAutofit/>
          </a:bodyPr>
          <a:lstStyle/>
          <a:p>
            <a:r>
              <a:rPr lang="en-US" sz="2800" dirty="0" err="1"/>
              <a:t>Dr.Sachin</a:t>
            </a:r>
            <a:r>
              <a:rPr lang="en-US" sz="2800" dirty="0"/>
              <a:t> Bojewar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90600"/>
            <a:ext cx="8229600" cy="5135563"/>
          </a:xfrm>
        </p:spPr>
        <p:txBody>
          <a:bodyPr>
            <a:normAutofit/>
          </a:bodyPr>
          <a:lstStyle/>
          <a:p>
            <a:pPr algn="just">
              <a:lnSpc>
                <a:spcPct val="100000"/>
              </a:lnSpc>
            </a:pPr>
            <a:r>
              <a:rPr lang="en-US" dirty="0"/>
              <a:t>After requirement gathering these requirements are analyzed for their validity and the possibility of incorporating the requirements in the system is checked.</a:t>
            </a:r>
          </a:p>
          <a:p>
            <a:pPr algn="just">
              <a:lnSpc>
                <a:spcPct val="100000"/>
              </a:lnSpc>
            </a:pPr>
            <a:endParaRPr lang="en-US" dirty="0"/>
          </a:p>
          <a:p>
            <a:pPr algn="just">
              <a:lnSpc>
                <a:spcPct val="100000"/>
              </a:lnSpc>
            </a:pPr>
            <a:r>
              <a:rPr lang="en-US" dirty="0"/>
              <a:t>Finally, a Requirement Specification document [SRS] is created which serves the purpose of guideline for the next phase of the model.</a:t>
            </a:r>
          </a:p>
          <a:p>
            <a:pPr algn="just">
              <a:lnSpc>
                <a:spcPct val="100000"/>
              </a:lnSpc>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just">
              <a:lnSpc>
                <a:spcPct val="100000"/>
              </a:lnSpc>
            </a:pPr>
            <a:r>
              <a:rPr lang="en-US" b="1" dirty="0"/>
              <a:t>2.Design</a:t>
            </a:r>
            <a:r>
              <a:rPr lang="en-US" dirty="0"/>
              <a:t> </a:t>
            </a:r>
          </a:p>
        </p:txBody>
      </p:sp>
      <p:sp>
        <p:nvSpPr>
          <p:cNvPr id="3" name="Content Placeholder 2"/>
          <p:cNvSpPr>
            <a:spLocks noGrp="1"/>
          </p:cNvSpPr>
          <p:nvPr>
            <p:ph idx="1"/>
          </p:nvPr>
        </p:nvSpPr>
        <p:spPr>
          <a:xfrm>
            <a:off x="457200" y="1143000"/>
            <a:ext cx="8229600" cy="4983163"/>
          </a:xfrm>
        </p:spPr>
        <p:txBody>
          <a:bodyPr>
            <a:normAutofit/>
          </a:bodyPr>
          <a:lstStyle/>
          <a:p>
            <a:pPr algn="just">
              <a:lnSpc>
                <a:spcPct val="100000"/>
              </a:lnSpc>
            </a:pPr>
            <a:r>
              <a:rPr lang="en-US" dirty="0"/>
              <a:t>In this phase the SYSTEM and SOFTWARE DESIGN is prepared from the requirement specifications which were studied in the first phase.</a:t>
            </a:r>
          </a:p>
          <a:p>
            <a:pPr algn="just">
              <a:lnSpc>
                <a:spcPct val="100000"/>
              </a:lnSpc>
            </a:pPr>
            <a:r>
              <a:rPr lang="en-US" dirty="0"/>
              <a:t> System Design helps in specifying hardware and system requirements and also helps in defining overall system architecture.</a:t>
            </a:r>
          </a:p>
          <a:p>
            <a:pPr algn="just">
              <a:lnSpc>
                <a:spcPct val="100000"/>
              </a:lnSpc>
            </a:pPr>
            <a:r>
              <a:rPr lang="en-US" dirty="0"/>
              <a:t> The system design specifications serve as </a:t>
            </a:r>
            <a:r>
              <a:rPr lang="en-US" u="sng" dirty="0"/>
              <a:t>input for the next phase </a:t>
            </a:r>
            <a:r>
              <a:rPr lang="en-US" dirty="0"/>
              <a:t>of the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b="1" dirty="0"/>
              <a:t>3</a:t>
            </a:r>
            <a:r>
              <a:rPr lang="en-US" dirty="0"/>
              <a:t>.</a:t>
            </a:r>
            <a:r>
              <a:rPr lang="en-US" b="1" dirty="0"/>
              <a:t> Implementation / Coding</a:t>
            </a:r>
            <a:endParaRPr lang="en-US" dirty="0"/>
          </a:p>
        </p:txBody>
      </p:sp>
      <p:sp>
        <p:nvSpPr>
          <p:cNvPr id="3" name="Content Placeholder 2"/>
          <p:cNvSpPr>
            <a:spLocks noGrp="1"/>
          </p:cNvSpPr>
          <p:nvPr>
            <p:ph idx="1"/>
          </p:nvPr>
        </p:nvSpPr>
        <p:spPr/>
        <p:txBody>
          <a:bodyPr/>
          <a:lstStyle/>
          <a:p>
            <a:pPr algn="just">
              <a:lnSpc>
                <a:spcPct val="100000"/>
              </a:lnSpc>
            </a:pPr>
            <a:r>
              <a:rPr lang="en-US" dirty="0"/>
              <a:t>On receiving system design documents, the work is divided in modules/units and actual coding is started. </a:t>
            </a:r>
          </a:p>
          <a:p>
            <a:pPr algn="just">
              <a:lnSpc>
                <a:spcPct val="100000"/>
              </a:lnSpc>
            </a:pPr>
            <a:r>
              <a:rPr lang="en-US" dirty="0"/>
              <a:t>Since, in this phase the code is produced so it is the main focus for the </a:t>
            </a:r>
            <a:r>
              <a:rPr lang="en-US" b="1" i="1" dirty="0"/>
              <a:t>developer</a:t>
            </a:r>
            <a:r>
              <a:rPr lang="en-US" dirty="0"/>
              <a:t>. </a:t>
            </a:r>
          </a:p>
          <a:p>
            <a:pPr algn="just">
              <a:lnSpc>
                <a:spcPct val="100000"/>
              </a:lnSpc>
            </a:pPr>
            <a:r>
              <a:rPr lang="en-US" dirty="0"/>
              <a:t>This is the longest phase of the software development life cycle.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b="1" dirty="0"/>
              <a:t>4.Verification / Testing</a:t>
            </a:r>
          </a:p>
        </p:txBody>
      </p:sp>
      <p:sp>
        <p:nvSpPr>
          <p:cNvPr id="3" name="Content Placeholder 2"/>
          <p:cNvSpPr>
            <a:spLocks noGrp="1"/>
          </p:cNvSpPr>
          <p:nvPr>
            <p:ph idx="1"/>
          </p:nvPr>
        </p:nvSpPr>
        <p:spPr/>
        <p:txBody>
          <a:bodyPr/>
          <a:lstStyle/>
          <a:p>
            <a:pPr algn="just">
              <a:lnSpc>
                <a:spcPct val="100000"/>
              </a:lnSpc>
            </a:pPr>
            <a:r>
              <a:rPr lang="en-US" dirty="0"/>
              <a:t>After the code is developed it is tested against the requirements to make sure that the product is actually solving the needs gathered during the requirements phase. </a:t>
            </a:r>
          </a:p>
          <a:p>
            <a:pPr algn="just">
              <a:lnSpc>
                <a:spcPct val="100000"/>
              </a:lnSpc>
            </a:pPr>
            <a:r>
              <a:rPr lang="en-US" dirty="0"/>
              <a:t>During this phase unit testing, integration testing, system testing, acceptance testing etc. are done.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b="1" dirty="0"/>
              <a:t>5.Deployment</a:t>
            </a:r>
            <a:endParaRPr lang="en-US" dirty="0"/>
          </a:p>
        </p:txBody>
      </p:sp>
      <p:sp>
        <p:nvSpPr>
          <p:cNvPr id="3" name="Content Placeholder 2"/>
          <p:cNvSpPr>
            <a:spLocks noGrp="1"/>
          </p:cNvSpPr>
          <p:nvPr>
            <p:ph idx="1"/>
          </p:nvPr>
        </p:nvSpPr>
        <p:spPr/>
        <p:txBody>
          <a:bodyPr/>
          <a:lstStyle/>
          <a:p>
            <a:pPr algn="just">
              <a:lnSpc>
                <a:spcPct val="100000"/>
              </a:lnSpc>
            </a:pPr>
            <a:r>
              <a:rPr lang="en-US" dirty="0"/>
              <a:t>After successful testing the product is delivered / deployed to the customer for their use.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b="1" dirty="0"/>
              <a:t>6.Maintenance</a:t>
            </a:r>
            <a:endParaRPr lang="en-US" dirty="0"/>
          </a:p>
        </p:txBody>
      </p:sp>
      <p:sp>
        <p:nvSpPr>
          <p:cNvPr id="3" name="Content Placeholder 2"/>
          <p:cNvSpPr>
            <a:spLocks noGrp="1"/>
          </p:cNvSpPr>
          <p:nvPr>
            <p:ph idx="1"/>
          </p:nvPr>
        </p:nvSpPr>
        <p:spPr/>
        <p:txBody>
          <a:bodyPr/>
          <a:lstStyle/>
          <a:p>
            <a:pPr algn="just">
              <a:lnSpc>
                <a:spcPct val="100000"/>
              </a:lnSpc>
            </a:pPr>
            <a:r>
              <a:rPr lang="en-US" dirty="0"/>
              <a:t>Once when the customers starts using the developed system then the actual problems comes up and needs to be solved from time to time.</a:t>
            </a:r>
          </a:p>
          <a:p>
            <a:pPr algn="just">
              <a:lnSpc>
                <a:spcPct val="100000"/>
              </a:lnSpc>
            </a:pPr>
            <a:r>
              <a:rPr lang="en-US" dirty="0"/>
              <a:t>This process where the care is taken for the developed product is known as maintenance.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dirty="0"/>
              <a:t>SDLC models</a:t>
            </a:r>
          </a:p>
        </p:txBody>
      </p:sp>
      <p:sp>
        <p:nvSpPr>
          <p:cNvPr id="3" name="Content Placeholder 2"/>
          <p:cNvSpPr>
            <a:spLocks noGrp="1"/>
          </p:cNvSpPr>
          <p:nvPr>
            <p:ph idx="1"/>
          </p:nvPr>
        </p:nvSpPr>
        <p:spPr/>
        <p:txBody>
          <a:bodyPr>
            <a:normAutofit/>
          </a:bodyPr>
          <a:lstStyle/>
          <a:p>
            <a:pPr algn="just">
              <a:lnSpc>
                <a:spcPct val="100000"/>
              </a:lnSpc>
            </a:pPr>
            <a:r>
              <a:rPr lang="en-US" dirty="0"/>
              <a:t>There are various Software development models or methodologies.</a:t>
            </a:r>
          </a:p>
          <a:p>
            <a:pPr marL="971550" lvl="1" indent="-514350" algn="just">
              <a:lnSpc>
                <a:spcPct val="100000"/>
              </a:lnSpc>
              <a:buFont typeface="+mj-lt"/>
              <a:buAutoNum type="arabicPeriod"/>
            </a:pPr>
            <a:r>
              <a:rPr lang="en-US" dirty="0"/>
              <a:t>Waterfall model</a:t>
            </a:r>
          </a:p>
          <a:p>
            <a:pPr marL="971550" lvl="1" indent="-514350" algn="just">
              <a:lnSpc>
                <a:spcPct val="100000"/>
              </a:lnSpc>
              <a:buFont typeface="+mj-lt"/>
              <a:buAutoNum type="arabicPeriod"/>
            </a:pPr>
            <a:r>
              <a:rPr lang="en-US" dirty="0"/>
              <a:t>RAD model</a:t>
            </a:r>
          </a:p>
          <a:p>
            <a:pPr marL="971550" lvl="1" indent="-514350" algn="just">
              <a:lnSpc>
                <a:spcPct val="100000"/>
              </a:lnSpc>
              <a:buFont typeface="+mj-lt"/>
              <a:buAutoNum type="arabicPeriod"/>
            </a:pPr>
            <a:r>
              <a:rPr lang="en-US" dirty="0"/>
              <a:t>Iterative model</a:t>
            </a:r>
          </a:p>
          <a:p>
            <a:pPr marL="971550" lvl="1" indent="-514350" algn="just">
              <a:lnSpc>
                <a:spcPct val="100000"/>
              </a:lnSpc>
              <a:buFont typeface="+mj-lt"/>
              <a:buAutoNum type="arabicPeriod"/>
            </a:pPr>
            <a:r>
              <a:rPr lang="en-US" dirty="0"/>
              <a:t>Incremental model</a:t>
            </a:r>
          </a:p>
          <a:p>
            <a:pPr marL="971550" lvl="1" indent="-514350" algn="just">
              <a:lnSpc>
                <a:spcPct val="100000"/>
              </a:lnSpc>
              <a:buFont typeface="+mj-lt"/>
              <a:buAutoNum type="arabicPeriod"/>
            </a:pPr>
            <a:r>
              <a:rPr lang="en-US" dirty="0"/>
              <a:t>Spiral model</a:t>
            </a:r>
          </a:p>
          <a:p>
            <a:pPr marL="971550" lvl="1" indent="-514350" algn="just">
              <a:lnSpc>
                <a:spcPct val="100000"/>
              </a:lnSpc>
              <a:buFont typeface="+mj-lt"/>
              <a:buAutoNum type="arabicPeriod"/>
            </a:pPr>
            <a:r>
              <a:rPr lang="en-US" dirty="0"/>
              <a:t>Prototype model</a:t>
            </a:r>
          </a:p>
          <a:p>
            <a:pPr marL="971550" lvl="1" indent="-514350" algn="just">
              <a:lnSpc>
                <a:spcPct val="100000"/>
              </a:lnSpc>
              <a:buFont typeface="+mj-lt"/>
              <a:buAutoNum type="arabicPeriod"/>
            </a:pPr>
            <a:endParaRPr lang="en-US" dirty="0"/>
          </a:p>
          <a:p>
            <a:pPr algn="just">
              <a:lnSpc>
                <a:spcPct val="100000"/>
              </a:lnSpc>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pPr algn="just">
              <a:lnSpc>
                <a:spcPct val="100000"/>
              </a:lnSpc>
            </a:pPr>
            <a:r>
              <a:rPr lang="en-US" dirty="0"/>
              <a:t>Waterfall model</a:t>
            </a:r>
          </a:p>
        </p:txBody>
      </p:sp>
      <p:sp>
        <p:nvSpPr>
          <p:cNvPr id="3" name="Content Placeholder 2"/>
          <p:cNvSpPr>
            <a:spLocks noGrp="1"/>
          </p:cNvSpPr>
          <p:nvPr>
            <p:ph idx="1"/>
          </p:nvPr>
        </p:nvSpPr>
        <p:spPr>
          <a:xfrm>
            <a:off x="457200" y="1219200"/>
            <a:ext cx="8229600" cy="5334000"/>
          </a:xfrm>
        </p:spPr>
        <p:txBody>
          <a:bodyPr>
            <a:noAutofit/>
          </a:bodyPr>
          <a:lstStyle/>
          <a:p>
            <a:pPr algn="just">
              <a:lnSpc>
                <a:spcPct val="120000"/>
              </a:lnSpc>
            </a:pPr>
            <a:r>
              <a:rPr lang="en-US" sz="2600" dirty="0"/>
              <a:t>The Waterfall Model was first Process Model to be introduced.</a:t>
            </a:r>
          </a:p>
          <a:p>
            <a:pPr algn="just">
              <a:lnSpc>
                <a:spcPct val="120000"/>
              </a:lnSpc>
            </a:pPr>
            <a:r>
              <a:rPr lang="en-US" sz="2600" dirty="0"/>
              <a:t>It is also referred to as a </a:t>
            </a:r>
            <a:r>
              <a:rPr lang="en-US" sz="2600" b="1" u="sng" dirty="0"/>
              <a:t>linear-sequential life cycle model</a:t>
            </a:r>
            <a:r>
              <a:rPr lang="en-US" sz="2600" u="sng" dirty="0"/>
              <a:t>.</a:t>
            </a:r>
          </a:p>
          <a:p>
            <a:pPr algn="just">
              <a:lnSpc>
                <a:spcPct val="120000"/>
              </a:lnSpc>
            </a:pPr>
            <a:r>
              <a:rPr lang="en-US" sz="2600" dirty="0"/>
              <a:t>It is very simple to understand and use</a:t>
            </a:r>
          </a:p>
          <a:p>
            <a:pPr algn="just">
              <a:lnSpc>
                <a:spcPct val="120000"/>
              </a:lnSpc>
            </a:pPr>
            <a:r>
              <a:rPr lang="en-US" sz="2600" dirty="0"/>
              <a:t>In this each phase must be completed fully before the next phase can begin.</a:t>
            </a:r>
          </a:p>
          <a:p>
            <a:pPr algn="just">
              <a:lnSpc>
                <a:spcPct val="120000"/>
              </a:lnSpc>
            </a:pPr>
            <a:r>
              <a:rPr lang="en-US" sz="2600" dirty="0"/>
              <a:t>This type of model is basically used for the for the project which is small and there are no uncertain requirements.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pPr algn="just"/>
            <a:r>
              <a:rPr lang="en-GB" dirty="0"/>
              <a:t>Used when requirements are well understood and risk is low</a:t>
            </a:r>
          </a:p>
          <a:p>
            <a:pPr algn="just"/>
            <a:r>
              <a:rPr lang="en-GB" dirty="0"/>
              <a:t>best understood by upper management</a:t>
            </a:r>
          </a:p>
          <a:p>
            <a:pPr algn="just">
              <a:lnSpc>
                <a:spcPct val="100000"/>
              </a:lnSpc>
            </a:pPr>
            <a:r>
              <a:rPr lang="en-US" dirty="0"/>
              <a:t>In this model the testing starts only after the development is complete.</a:t>
            </a:r>
          </a:p>
          <a:p>
            <a:pPr algn="just">
              <a:lnSpc>
                <a:spcPct val="100000"/>
              </a:lnSpc>
            </a:pPr>
            <a:r>
              <a:rPr lang="en-US" dirty="0"/>
              <a:t>In </a:t>
            </a:r>
            <a:r>
              <a:rPr lang="en-US" b="1" dirty="0"/>
              <a:t>waterfall model phases</a:t>
            </a:r>
            <a:r>
              <a:rPr lang="en-US" dirty="0"/>
              <a:t> do not overlap.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dirty="0"/>
              <a:t>Waterfall Model</a:t>
            </a:r>
          </a:p>
        </p:txBody>
      </p:sp>
      <p:grpSp>
        <p:nvGrpSpPr>
          <p:cNvPr id="4" name="Group 3"/>
          <p:cNvGrpSpPr>
            <a:grpSpLocks/>
          </p:cNvGrpSpPr>
          <p:nvPr/>
        </p:nvGrpSpPr>
        <p:grpSpPr bwMode="auto">
          <a:xfrm>
            <a:off x="293910" y="1600200"/>
            <a:ext cx="2362201" cy="1068655"/>
            <a:chOff x="96" y="1104"/>
            <a:chExt cx="1488" cy="576"/>
          </a:xfrm>
        </p:grpSpPr>
        <p:sp>
          <p:nvSpPr>
            <p:cNvPr id="22" name="AutoShape 4"/>
            <p:cNvSpPr>
              <a:spLocks noChangeArrowheads="1"/>
            </p:cNvSpPr>
            <p:nvPr/>
          </p:nvSpPr>
          <p:spPr bwMode="auto">
            <a:xfrm>
              <a:off x="96" y="1104"/>
              <a:ext cx="1488" cy="576"/>
            </a:xfrm>
            <a:prstGeom prst="roundRect">
              <a:avLst>
                <a:gd name="adj" fmla="val 171"/>
              </a:avLst>
            </a:prstGeom>
            <a:solidFill>
              <a:srgbClr val="FF99CC"/>
            </a:solidFill>
            <a:ln w="9360">
              <a:solidFill>
                <a:srgbClr val="000000"/>
              </a:solidFill>
              <a:round/>
              <a:headEnd/>
              <a:tailEnd/>
            </a:ln>
          </p:spPr>
          <p:txBody>
            <a:bodyPr wrap="none" anchor="ct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23" name="AutoShape 5"/>
            <p:cNvSpPr>
              <a:spLocks noChangeArrowheads="1"/>
            </p:cNvSpPr>
            <p:nvPr/>
          </p:nvSpPr>
          <p:spPr bwMode="auto">
            <a:xfrm>
              <a:off x="96" y="1104"/>
              <a:ext cx="1488"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nchorCtr="1"/>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Communication</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Project initiation</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Requirements gathering</a:t>
              </a:r>
            </a:p>
          </p:txBody>
        </p:sp>
      </p:grpSp>
      <p:grpSp>
        <p:nvGrpSpPr>
          <p:cNvPr id="5" name="Group 4"/>
          <p:cNvGrpSpPr>
            <a:grpSpLocks/>
          </p:cNvGrpSpPr>
          <p:nvPr/>
        </p:nvGrpSpPr>
        <p:grpSpPr bwMode="auto">
          <a:xfrm>
            <a:off x="2198911" y="2819402"/>
            <a:ext cx="1524001" cy="1143001"/>
            <a:chOff x="1296" y="1872"/>
            <a:chExt cx="960" cy="720"/>
          </a:xfrm>
        </p:grpSpPr>
        <p:sp>
          <p:nvSpPr>
            <p:cNvPr id="20" name="AutoShape 7"/>
            <p:cNvSpPr>
              <a:spLocks noChangeArrowheads="1"/>
            </p:cNvSpPr>
            <p:nvPr/>
          </p:nvSpPr>
          <p:spPr bwMode="auto">
            <a:xfrm>
              <a:off x="1296" y="1872"/>
              <a:ext cx="960" cy="720"/>
            </a:xfrm>
            <a:prstGeom prst="roundRect">
              <a:avLst>
                <a:gd name="adj" fmla="val 139"/>
              </a:avLst>
            </a:prstGeom>
            <a:solidFill>
              <a:srgbClr val="FFCC99"/>
            </a:solidFill>
            <a:ln w="9360">
              <a:solidFill>
                <a:srgbClr val="000000"/>
              </a:solidFill>
              <a:round/>
              <a:headEnd/>
              <a:tailEnd/>
            </a:ln>
          </p:spPr>
          <p:txBody>
            <a:bodyPr wrap="none" anchor="ct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21" name="AutoShape 8"/>
            <p:cNvSpPr>
              <a:spLocks noChangeArrowheads="1"/>
            </p:cNvSpPr>
            <p:nvPr/>
          </p:nvSpPr>
          <p:spPr bwMode="auto">
            <a:xfrm>
              <a:off x="1296" y="1872"/>
              <a:ext cx="960"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Planning</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Estimating</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Scheduling</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Tracking</a:t>
              </a:r>
            </a:p>
          </p:txBody>
        </p:sp>
      </p:grpSp>
      <p:grpSp>
        <p:nvGrpSpPr>
          <p:cNvPr id="6" name="Group 5"/>
          <p:cNvGrpSpPr>
            <a:grpSpLocks/>
          </p:cNvGrpSpPr>
          <p:nvPr/>
        </p:nvGrpSpPr>
        <p:grpSpPr bwMode="auto">
          <a:xfrm>
            <a:off x="3951511" y="3581403"/>
            <a:ext cx="1447801" cy="914401"/>
            <a:chOff x="2400" y="2352"/>
            <a:chExt cx="912" cy="576"/>
          </a:xfrm>
        </p:grpSpPr>
        <p:sp>
          <p:nvSpPr>
            <p:cNvPr id="18" name="AutoShape 10"/>
            <p:cNvSpPr>
              <a:spLocks noChangeArrowheads="1"/>
            </p:cNvSpPr>
            <p:nvPr/>
          </p:nvSpPr>
          <p:spPr bwMode="auto">
            <a:xfrm>
              <a:off x="2400" y="2352"/>
              <a:ext cx="912" cy="576"/>
            </a:xfrm>
            <a:prstGeom prst="roundRect">
              <a:avLst>
                <a:gd name="adj" fmla="val 171"/>
              </a:avLst>
            </a:prstGeom>
            <a:solidFill>
              <a:srgbClr val="FFFF99"/>
            </a:solidFill>
            <a:ln w="9360">
              <a:solidFill>
                <a:srgbClr val="000000"/>
              </a:solidFill>
              <a:round/>
              <a:headEnd/>
              <a:tailEnd/>
            </a:ln>
          </p:spPr>
          <p:txBody>
            <a:bodyPr wrap="none" anchor="ct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19" name="AutoShape 11"/>
            <p:cNvSpPr>
              <a:spLocks noChangeArrowheads="1"/>
            </p:cNvSpPr>
            <p:nvPr/>
          </p:nvSpPr>
          <p:spPr bwMode="auto">
            <a:xfrm>
              <a:off x="2400" y="2352"/>
              <a:ext cx="912"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Modeling</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Analysis</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Design</a:t>
              </a:r>
            </a:p>
          </p:txBody>
        </p:sp>
      </p:grpSp>
      <p:grpSp>
        <p:nvGrpSpPr>
          <p:cNvPr id="7" name="Group 6"/>
          <p:cNvGrpSpPr>
            <a:grpSpLocks/>
          </p:cNvGrpSpPr>
          <p:nvPr/>
        </p:nvGrpSpPr>
        <p:grpSpPr bwMode="auto">
          <a:xfrm>
            <a:off x="5627912" y="4191003"/>
            <a:ext cx="1524001" cy="914401"/>
            <a:chOff x="3456" y="2736"/>
            <a:chExt cx="960" cy="576"/>
          </a:xfrm>
        </p:grpSpPr>
        <p:sp>
          <p:nvSpPr>
            <p:cNvPr id="16" name="AutoShape 13"/>
            <p:cNvSpPr>
              <a:spLocks noChangeArrowheads="1"/>
            </p:cNvSpPr>
            <p:nvPr/>
          </p:nvSpPr>
          <p:spPr bwMode="auto">
            <a:xfrm>
              <a:off x="3456" y="2736"/>
              <a:ext cx="960" cy="576"/>
            </a:xfrm>
            <a:prstGeom prst="roundRect">
              <a:avLst>
                <a:gd name="adj" fmla="val 171"/>
              </a:avLst>
            </a:prstGeom>
            <a:solidFill>
              <a:srgbClr val="CCFFCC"/>
            </a:solidFill>
            <a:ln w="9360">
              <a:solidFill>
                <a:srgbClr val="000000"/>
              </a:solidFill>
              <a:round/>
              <a:headEnd/>
              <a:tailEnd/>
            </a:ln>
          </p:spPr>
          <p:txBody>
            <a:bodyPr wrap="none" anchor="ct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17" name="AutoShape 14"/>
            <p:cNvSpPr>
              <a:spLocks noChangeArrowheads="1"/>
            </p:cNvSpPr>
            <p:nvPr/>
          </p:nvSpPr>
          <p:spPr bwMode="auto">
            <a:xfrm>
              <a:off x="3456" y="2736"/>
              <a:ext cx="960"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Construction</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Code</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Test</a:t>
              </a:r>
            </a:p>
          </p:txBody>
        </p:sp>
      </p:grpSp>
      <p:sp>
        <p:nvSpPr>
          <p:cNvPr id="8" name="Line 18"/>
          <p:cNvSpPr>
            <a:spLocks noChangeShapeType="1"/>
          </p:cNvSpPr>
          <p:nvPr/>
        </p:nvSpPr>
        <p:spPr bwMode="auto">
          <a:xfrm>
            <a:off x="2656110" y="2057401"/>
            <a:ext cx="4572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9" name="Line 19"/>
          <p:cNvSpPr>
            <a:spLocks noChangeShapeType="1"/>
          </p:cNvSpPr>
          <p:nvPr/>
        </p:nvSpPr>
        <p:spPr bwMode="auto">
          <a:xfrm>
            <a:off x="3113310" y="2057401"/>
            <a:ext cx="1588" cy="762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10" name="Line 20"/>
          <p:cNvSpPr>
            <a:spLocks noChangeShapeType="1"/>
          </p:cNvSpPr>
          <p:nvPr/>
        </p:nvSpPr>
        <p:spPr bwMode="auto">
          <a:xfrm>
            <a:off x="3722910" y="3048001"/>
            <a:ext cx="9144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11" name="Line 21"/>
          <p:cNvSpPr>
            <a:spLocks noChangeShapeType="1"/>
          </p:cNvSpPr>
          <p:nvPr/>
        </p:nvSpPr>
        <p:spPr bwMode="auto">
          <a:xfrm>
            <a:off x="4637310" y="3048001"/>
            <a:ext cx="1588" cy="5334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12" name="Line 22"/>
          <p:cNvSpPr>
            <a:spLocks noChangeShapeType="1"/>
          </p:cNvSpPr>
          <p:nvPr/>
        </p:nvSpPr>
        <p:spPr bwMode="auto">
          <a:xfrm>
            <a:off x="5399310" y="3810001"/>
            <a:ext cx="9144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13" name="Line 23"/>
          <p:cNvSpPr>
            <a:spLocks noChangeShapeType="1"/>
          </p:cNvSpPr>
          <p:nvPr/>
        </p:nvSpPr>
        <p:spPr bwMode="auto">
          <a:xfrm>
            <a:off x="6313710" y="3810001"/>
            <a:ext cx="1588" cy="381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14" name="Line 24"/>
          <p:cNvSpPr>
            <a:spLocks noChangeShapeType="1"/>
          </p:cNvSpPr>
          <p:nvPr/>
        </p:nvSpPr>
        <p:spPr bwMode="auto">
          <a:xfrm>
            <a:off x="7151910" y="4419601"/>
            <a:ext cx="11430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15" name="Line 25"/>
          <p:cNvSpPr>
            <a:spLocks noChangeShapeType="1"/>
          </p:cNvSpPr>
          <p:nvPr/>
        </p:nvSpPr>
        <p:spPr bwMode="auto">
          <a:xfrm>
            <a:off x="8294910" y="4419600"/>
            <a:ext cx="1588" cy="838199"/>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grpSp>
        <p:nvGrpSpPr>
          <p:cNvPr id="24" name="Group 23"/>
          <p:cNvGrpSpPr>
            <a:grpSpLocks/>
          </p:cNvGrpSpPr>
          <p:nvPr/>
        </p:nvGrpSpPr>
        <p:grpSpPr bwMode="auto">
          <a:xfrm>
            <a:off x="7162799" y="5257800"/>
            <a:ext cx="1600201" cy="1219201"/>
            <a:chOff x="4656" y="3120"/>
            <a:chExt cx="1008" cy="768"/>
          </a:xfrm>
        </p:grpSpPr>
        <p:sp>
          <p:nvSpPr>
            <p:cNvPr id="25" name="AutoShape 16"/>
            <p:cNvSpPr>
              <a:spLocks noChangeArrowheads="1"/>
            </p:cNvSpPr>
            <p:nvPr/>
          </p:nvSpPr>
          <p:spPr bwMode="auto">
            <a:xfrm>
              <a:off x="4656" y="3120"/>
              <a:ext cx="1008" cy="768"/>
            </a:xfrm>
            <a:prstGeom prst="roundRect">
              <a:avLst>
                <a:gd name="adj" fmla="val 130"/>
              </a:avLst>
            </a:prstGeom>
            <a:solidFill>
              <a:srgbClr val="CCFFFF"/>
            </a:solidFill>
            <a:ln w="9360">
              <a:solidFill>
                <a:srgbClr val="000000"/>
              </a:solidFill>
              <a:round/>
              <a:headEnd/>
              <a:tailEnd/>
            </a:ln>
          </p:spPr>
          <p:txBody>
            <a:bodyPr wrap="none" anchor="ct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endParaRPr lang="en-US"/>
            </a:p>
          </p:txBody>
        </p:sp>
        <p:sp>
          <p:nvSpPr>
            <p:cNvPr id="26" name="AutoShape 17"/>
            <p:cNvSpPr>
              <a:spLocks noChangeArrowheads="1"/>
            </p:cNvSpPr>
            <p:nvPr/>
          </p:nvSpPr>
          <p:spPr bwMode="auto">
            <a:xfrm>
              <a:off x="4656" y="3120"/>
              <a:ext cx="1008" cy="768"/>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defPPr>
                <a:defRPr lang="en-GB"/>
              </a:defPPr>
              <a:lvl1pPr algn="l" rtl="0" eaLnBrk="0" fontAlgn="base" hangingPunct="0">
                <a:spcBef>
                  <a:spcPct val="0"/>
                </a:spcBef>
                <a:spcAft>
                  <a:spcPct val="0"/>
                </a:spcAft>
                <a:defRPr sz="2400" kern="1200">
                  <a:solidFill>
                    <a:schemeClr val="bg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bg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bg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bg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bg1"/>
                  </a:solidFill>
                  <a:latin typeface="Times New Roman" pitchFamily="18" charset="0"/>
                  <a:ea typeface="+mn-ea"/>
                  <a:cs typeface="+mn-cs"/>
                </a:defRPr>
              </a:lvl5pPr>
              <a:lvl6pPr marL="2286000" algn="l" defTabSz="914400" rtl="0" eaLnBrk="1" latinLnBrk="0" hangingPunct="1">
                <a:defRPr sz="2400" kern="1200">
                  <a:solidFill>
                    <a:schemeClr val="bg1"/>
                  </a:solidFill>
                  <a:latin typeface="Times New Roman" pitchFamily="18" charset="0"/>
                  <a:ea typeface="+mn-ea"/>
                  <a:cs typeface="+mn-cs"/>
                </a:defRPr>
              </a:lvl6pPr>
              <a:lvl7pPr marL="2743200" algn="l" defTabSz="914400" rtl="0" eaLnBrk="1" latinLnBrk="0" hangingPunct="1">
                <a:defRPr sz="2400" kern="1200">
                  <a:solidFill>
                    <a:schemeClr val="bg1"/>
                  </a:solidFill>
                  <a:latin typeface="Times New Roman" pitchFamily="18" charset="0"/>
                  <a:ea typeface="+mn-ea"/>
                  <a:cs typeface="+mn-cs"/>
                </a:defRPr>
              </a:lvl7pPr>
              <a:lvl8pPr marL="3200400" algn="l" defTabSz="914400" rtl="0" eaLnBrk="1" latinLnBrk="0" hangingPunct="1">
                <a:defRPr sz="2400" kern="1200">
                  <a:solidFill>
                    <a:schemeClr val="bg1"/>
                  </a:solidFill>
                  <a:latin typeface="Times New Roman" pitchFamily="18" charset="0"/>
                  <a:ea typeface="+mn-ea"/>
                  <a:cs typeface="+mn-cs"/>
                </a:defRPr>
              </a:lvl8pPr>
              <a:lvl9pPr marL="3657600" algn="l" defTabSz="914400" rtl="0" eaLnBrk="1" latinLnBrk="0" hangingPunct="1">
                <a:defRPr sz="2400" kern="1200">
                  <a:solidFill>
                    <a:schemeClr val="bg1"/>
                  </a:solidFill>
                  <a:latin typeface="Times New Roman" pitchFamily="18" charset="0"/>
                  <a:ea typeface="+mn-ea"/>
                  <a:cs typeface="+mn-cs"/>
                </a:defRPr>
              </a:lvl9pP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Deployment</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Delivery</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Support</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Feedback</a:t>
              </a: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9029"/>
            <a:ext cx="8229600" cy="961571"/>
          </a:xfrm>
        </p:spPr>
        <p:txBody>
          <a:bodyPr/>
          <a:lstStyle/>
          <a:p>
            <a:pPr algn="just">
              <a:lnSpc>
                <a:spcPct val="100000"/>
              </a:lnSpc>
            </a:pPr>
            <a:r>
              <a:rPr lang="en-US" dirty="0"/>
              <a:t>Introduction</a:t>
            </a:r>
          </a:p>
        </p:txBody>
      </p:sp>
      <p:sp>
        <p:nvSpPr>
          <p:cNvPr id="3" name="Content Placeholder 2"/>
          <p:cNvSpPr>
            <a:spLocks noGrp="1"/>
          </p:cNvSpPr>
          <p:nvPr>
            <p:ph idx="1"/>
          </p:nvPr>
        </p:nvSpPr>
        <p:spPr>
          <a:xfrm>
            <a:off x="457200" y="914400"/>
            <a:ext cx="8229600" cy="5791200"/>
          </a:xfrm>
        </p:spPr>
        <p:txBody>
          <a:bodyPr>
            <a:normAutofit fontScale="85000" lnSpcReduction="10000"/>
          </a:bodyPr>
          <a:lstStyle/>
          <a:p>
            <a:pPr algn="just">
              <a:lnSpc>
                <a:spcPct val="120000"/>
              </a:lnSpc>
            </a:pPr>
            <a:r>
              <a:rPr lang="en-US" dirty="0">
                <a:ea typeface="ＭＳ Ｐゴシック" pitchFamily="34" charset="-128"/>
              </a:rPr>
              <a:t>What is </a:t>
            </a:r>
            <a:r>
              <a:rPr lang="en-US" b="1" dirty="0">
                <a:ea typeface="ＭＳ Ｐゴシック" pitchFamily="34" charset="-128"/>
              </a:rPr>
              <a:t>Software</a:t>
            </a:r>
            <a:r>
              <a:rPr lang="en-US" dirty="0">
                <a:ea typeface="ＭＳ Ｐゴシック" pitchFamily="34" charset="-128"/>
              </a:rPr>
              <a:t>?</a:t>
            </a:r>
          </a:p>
          <a:p>
            <a:pPr algn="just">
              <a:lnSpc>
                <a:spcPct val="120000"/>
              </a:lnSpc>
              <a:spcBef>
                <a:spcPct val="50000"/>
              </a:spcBef>
              <a:defRPr/>
            </a:pPr>
            <a:r>
              <a:rPr lang="en-US" i="1" dirty="0"/>
              <a:t>The product that software professionals </a:t>
            </a:r>
            <a:r>
              <a:rPr lang="en-US" i="1" dirty="0">
                <a:solidFill>
                  <a:srgbClr val="AD0101"/>
                </a:solidFill>
              </a:rPr>
              <a:t>build </a:t>
            </a:r>
            <a:r>
              <a:rPr lang="en-US" i="1" dirty="0"/>
              <a:t>and then </a:t>
            </a:r>
            <a:r>
              <a:rPr lang="en-US" i="1" dirty="0">
                <a:solidFill>
                  <a:srgbClr val="AD0101"/>
                </a:solidFill>
              </a:rPr>
              <a:t>support </a:t>
            </a:r>
            <a:r>
              <a:rPr lang="en-US" i="1" dirty="0"/>
              <a:t>over the long term.</a:t>
            </a:r>
          </a:p>
          <a:p>
            <a:pPr algn="just">
              <a:lnSpc>
                <a:spcPct val="120000"/>
              </a:lnSpc>
              <a:spcBef>
                <a:spcPct val="50000"/>
              </a:spcBef>
              <a:buNone/>
              <a:defRPr/>
            </a:pPr>
            <a:r>
              <a:rPr lang="en-US" i="1" dirty="0"/>
              <a:t>Software involves:</a:t>
            </a:r>
          </a:p>
          <a:p>
            <a:pPr algn="just">
              <a:lnSpc>
                <a:spcPct val="120000"/>
              </a:lnSpc>
              <a:spcBef>
                <a:spcPct val="50000"/>
              </a:spcBef>
              <a:buNone/>
              <a:defRPr/>
            </a:pPr>
            <a:r>
              <a:rPr lang="en-US" i="1" dirty="0"/>
              <a:t>(1) </a:t>
            </a:r>
            <a:r>
              <a:rPr lang="en-US" i="1" dirty="0">
                <a:solidFill>
                  <a:schemeClr val="folHlink"/>
                </a:solidFill>
              </a:rPr>
              <a:t>instructions</a:t>
            </a:r>
            <a:r>
              <a:rPr lang="en-US" i="1" dirty="0"/>
              <a:t> (computer programs) that when executed provide desired features, function, and performance;  </a:t>
            </a:r>
          </a:p>
          <a:p>
            <a:pPr algn="just">
              <a:lnSpc>
                <a:spcPct val="120000"/>
              </a:lnSpc>
              <a:spcBef>
                <a:spcPct val="50000"/>
              </a:spcBef>
              <a:buNone/>
              <a:defRPr/>
            </a:pPr>
            <a:r>
              <a:rPr lang="en-US" i="1" dirty="0"/>
              <a:t>(2) </a:t>
            </a:r>
            <a:r>
              <a:rPr lang="en-US" i="1" dirty="0">
                <a:solidFill>
                  <a:schemeClr val="folHlink"/>
                </a:solidFill>
              </a:rPr>
              <a:t>data structures</a:t>
            </a:r>
            <a:r>
              <a:rPr lang="en-US" i="1" dirty="0"/>
              <a:t> that enable the programs to store and manipulate information and </a:t>
            </a:r>
          </a:p>
          <a:p>
            <a:pPr algn="just">
              <a:lnSpc>
                <a:spcPct val="120000"/>
              </a:lnSpc>
              <a:spcBef>
                <a:spcPct val="50000"/>
              </a:spcBef>
              <a:buNone/>
              <a:defRPr/>
            </a:pPr>
            <a:r>
              <a:rPr lang="en-US" i="1" dirty="0"/>
              <a:t>(3) </a:t>
            </a:r>
            <a:r>
              <a:rPr lang="en-US" i="1" dirty="0">
                <a:solidFill>
                  <a:schemeClr val="folHlink"/>
                </a:solidFill>
              </a:rPr>
              <a:t>documentation</a:t>
            </a:r>
            <a:r>
              <a:rPr lang="en-US" i="1" dirty="0"/>
              <a:t> that describes the operation and use of the programs.</a:t>
            </a:r>
            <a:r>
              <a:rPr lang="en-US" dirty="0"/>
              <a:t> </a:t>
            </a:r>
          </a:p>
          <a:p>
            <a:pPr algn="just">
              <a:lnSpc>
                <a:spcPct val="120000"/>
              </a:lnSpc>
            </a:pP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685800" y="42863"/>
            <a:ext cx="7772400" cy="1362075"/>
          </a:xfrm>
          <a:ln/>
        </p:spPr>
        <p:txBody>
          <a:bodyPr>
            <a:normAutofit/>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dirty="0"/>
              <a:t>Waterfall Model(Problems)</a:t>
            </a:r>
          </a:p>
        </p:txBody>
      </p:sp>
      <p:sp>
        <p:nvSpPr>
          <p:cNvPr id="11267" name="Rectangle 3"/>
          <p:cNvSpPr>
            <a:spLocks noGrp="1" noChangeArrowheads="1"/>
          </p:cNvSpPr>
          <p:nvPr>
            <p:ph type="body" idx="1"/>
          </p:nvPr>
        </p:nvSpPr>
        <p:spPr>
          <a:xfrm>
            <a:off x="457200" y="1295400"/>
            <a:ext cx="8382000" cy="4800600"/>
          </a:xfrm>
          <a:ln/>
        </p:spPr>
        <p:txBody>
          <a:bodyPr>
            <a:normAutofit/>
          </a:bodyPr>
          <a:lstStyle/>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Doesn't support iteration, so changes can cause confusion</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Difficult for customers to state all requirements explicitly and up front</a:t>
            </a:r>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Requires customer patience because a working version of the program doesn't occur until the final phase</a:t>
            </a:r>
          </a:p>
          <a:p>
            <a:pPr marL="0" indent="0">
              <a:lnSpc>
                <a:spcPct val="90000"/>
              </a:lnSpc>
              <a:spcBef>
                <a:spcPts val="700"/>
              </a:spcBef>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800" dirty="0"/>
          </a:p>
          <a:p>
            <a:pPr>
              <a:lnSpc>
                <a:spcPct val="90000"/>
              </a:lnSpc>
              <a:spcBef>
                <a:spcPts val="700"/>
              </a:spcBef>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800" dirty="0"/>
              <a:t>Problems can be somewhat improved in the model through the addition of feedback loops</a:t>
            </a:r>
          </a:p>
        </p:txBody>
      </p:sp>
    </p:spTree>
    <p:extLst>
      <p:ext uri="{BB962C8B-B14F-4D97-AF65-F5344CB8AC3E}">
        <p14:creationId xmlns:p14="http://schemas.microsoft.com/office/powerpoint/2010/main" val="1473236897"/>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685800" y="42863"/>
            <a:ext cx="7772400" cy="13620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t>Waterfall Model with Feedback</a:t>
            </a:r>
            <a:br>
              <a:rPr lang="en-GB"/>
            </a:br>
            <a:r>
              <a:rPr lang="en-GB"/>
              <a:t>(Diagram)</a:t>
            </a:r>
          </a:p>
        </p:txBody>
      </p:sp>
      <p:grpSp>
        <p:nvGrpSpPr>
          <p:cNvPr id="12291" name="Group 3"/>
          <p:cNvGrpSpPr>
            <a:grpSpLocks/>
          </p:cNvGrpSpPr>
          <p:nvPr/>
        </p:nvGrpSpPr>
        <p:grpSpPr bwMode="auto">
          <a:xfrm>
            <a:off x="152400" y="1447800"/>
            <a:ext cx="2360613" cy="1217613"/>
            <a:chOff x="96" y="1104"/>
            <a:chExt cx="1487" cy="575"/>
          </a:xfrm>
        </p:grpSpPr>
        <p:sp>
          <p:nvSpPr>
            <p:cNvPr id="12292" name="AutoShape 4"/>
            <p:cNvSpPr>
              <a:spLocks noChangeArrowheads="1"/>
            </p:cNvSpPr>
            <p:nvPr/>
          </p:nvSpPr>
          <p:spPr bwMode="auto">
            <a:xfrm>
              <a:off x="96" y="1104"/>
              <a:ext cx="1488" cy="576"/>
            </a:xfrm>
            <a:prstGeom prst="roundRect">
              <a:avLst>
                <a:gd name="adj" fmla="val 171"/>
              </a:avLst>
            </a:prstGeom>
            <a:solidFill>
              <a:srgbClr val="FF99CC"/>
            </a:solidFill>
            <a:ln w="9360">
              <a:solidFill>
                <a:srgbClr val="000000"/>
              </a:solidFill>
              <a:round/>
              <a:headEnd/>
              <a:tailEnd/>
            </a:ln>
          </p:spPr>
          <p:txBody>
            <a:bodyPr wrap="none" anchor="ctr"/>
            <a:lstStyle/>
            <a:p>
              <a:endParaRPr lang="en-US"/>
            </a:p>
          </p:txBody>
        </p:sp>
        <p:sp>
          <p:nvSpPr>
            <p:cNvPr id="12293" name="AutoShape 5"/>
            <p:cNvSpPr>
              <a:spLocks noChangeArrowheads="1"/>
            </p:cNvSpPr>
            <p:nvPr/>
          </p:nvSpPr>
          <p:spPr bwMode="auto">
            <a:xfrm>
              <a:off x="96" y="1104"/>
              <a:ext cx="1488"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Communication</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Project initiation</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Requirements gathering</a:t>
              </a:r>
            </a:p>
          </p:txBody>
        </p:sp>
      </p:grpSp>
      <p:grpSp>
        <p:nvGrpSpPr>
          <p:cNvPr id="12294" name="Group 6"/>
          <p:cNvGrpSpPr>
            <a:grpSpLocks/>
          </p:cNvGrpSpPr>
          <p:nvPr/>
        </p:nvGrpSpPr>
        <p:grpSpPr bwMode="auto">
          <a:xfrm>
            <a:off x="2057400" y="2971800"/>
            <a:ext cx="1522413" cy="1141413"/>
            <a:chOff x="1296" y="1872"/>
            <a:chExt cx="959" cy="719"/>
          </a:xfrm>
        </p:grpSpPr>
        <p:sp>
          <p:nvSpPr>
            <p:cNvPr id="12295" name="AutoShape 7"/>
            <p:cNvSpPr>
              <a:spLocks noChangeArrowheads="1"/>
            </p:cNvSpPr>
            <p:nvPr/>
          </p:nvSpPr>
          <p:spPr bwMode="auto">
            <a:xfrm>
              <a:off x="1296" y="1872"/>
              <a:ext cx="960" cy="720"/>
            </a:xfrm>
            <a:prstGeom prst="roundRect">
              <a:avLst>
                <a:gd name="adj" fmla="val 139"/>
              </a:avLst>
            </a:prstGeom>
            <a:solidFill>
              <a:srgbClr val="FFCC99"/>
            </a:solidFill>
            <a:ln w="9360">
              <a:solidFill>
                <a:srgbClr val="000000"/>
              </a:solidFill>
              <a:round/>
              <a:headEnd/>
              <a:tailEnd/>
            </a:ln>
          </p:spPr>
          <p:txBody>
            <a:bodyPr wrap="none" anchor="ctr"/>
            <a:lstStyle/>
            <a:p>
              <a:endParaRPr lang="en-US"/>
            </a:p>
          </p:txBody>
        </p:sp>
        <p:sp>
          <p:nvSpPr>
            <p:cNvPr id="12296" name="AutoShape 8"/>
            <p:cNvSpPr>
              <a:spLocks noChangeArrowheads="1"/>
            </p:cNvSpPr>
            <p:nvPr/>
          </p:nvSpPr>
          <p:spPr bwMode="auto">
            <a:xfrm>
              <a:off x="1296" y="1872"/>
              <a:ext cx="960" cy="720"/>
            </a:xfrm>
            <a:prstGeom prst="roundRect">
              <a:avLst>
                <a:gd name="adj" fmla="val 13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Planning</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Estimating</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Scheduling</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Tracking</a:t>
              </a:r>
            </a:p>
          </p:txBody>
        </p:sp>
      </p:grpSp>
      <p:grpSp>
        <p:nvGrpSpPr>
          <p:cNvPr id="12297" name="Group 9"/>
          <p:cNvGrpSpPr>
            <a:grpSpLocks/>
          </p:cNvGrpSpPr>
          <p:nvPr/>
        </p:nvGrpSpPr>
        <p:grpSpPr bwMode="auto">
          <a:xfrm>
            <a:off x="3810000" y="3733800"/>
            <a:ext cx="1446213" cy="912813"/>
            <a:chOff x="2400" y="2352"/>
            <a:chExt cx="911" cy="575"/>
          </a:xfrm>
        </p:grpSpPr>
        <p:sp>
          <p:nvSpPr>
            <p:cNvPr id="12298" name="AutoShape 10"/>
            <p:cNvSpPr>
              <a:spLocks noChangeArrowheads="1"/>
            </p:cNvSpPr>
            <p:nvPr/>
          </p:nvSpPr>
          <p:spPr bwMode="auto">
            <a:xfrm>
              <a:off x="2400" y="2352"/>
              <a:ext cx="912" cy="576"/>
            </a:xfrm>
            <a:prstGeom prst="roundRect">
              <a:avLst>
                <a:gd name="adj" fmla="val 171"/>
              </a:avLst>
            </a:prstGeom>
            <a:solidFill>
              <a:srgbClr val="FFFF99"/>
            </a:solidFill>
            <a:ln w="9360">
              <a:solidFill>
                <a:srgbClr val="000000"/>
              </a:solidFill>
              <a:round/>
              <a:headEnd/>
              <a:tailEnd/>
            </a:ln>
          </p:spPr>
          <p:txBody>
            <a:bodyPr wrap="none" anchor="ctr"/>
            <a:lstStyle/>
            <a:p>
              <a:endParaRPr lang="en-US"/>
            </a:p>
          </p:txBody>
        </p:sp>
        <p:sp>
          <p:nvSpPr>
            <p:cNvPr id="12299" name="AutoShape 11"/>
            <p:cNvSpPr>
              <a:spLocks noChangeArrowheads="1"/>
            </p:cNvSpPr>
            <p:nvPr/>
          </p:nvSpPr>
          <p:spPr bwMode="auto">
            <a:xfrm>
              <a:off x="2400" y="2352"/>
              <a:ext cx="912"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Modeling</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Analysis</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Design</a:t>
              </a:r>
            </a:p>
          </p:txBody>
        </p:sp>
      </p:grpSp>
      <p:grpSp>
        <p:nvGrpSpPr>
          <p:cNvPr id="12300" name="Group 12"/>
          <p:cNvGrpSpPr>
            <a:grpSpLocks/>
          </p:cNvGrpSpPr>
          <p:nvPr/>
        </p:nvGrpSpPr>
        <p:grpSpPr bwMode="auto">
          <a:xfrm>
            <a:off x="5486400" y="4343400"/>
            <a:ext cx="1522413" cy="912813"/>
            <a:chOff x="3456" y="2736"/>
            <a:chExt cx="959" cy="575"/>
          </a:xfrm>
        </p:grpSpPr>
        <p:sp>
          <p:nvSpPr>
            <p:cNvPr id="12301" name="AutoShape 13"/>
            <p:cNvSpPr>
              <a:spLocks noChangeArrowheads="1"/>
            </p:cNvSpPr>
            <p:nvPr/>
          </p:nvSpPr>
          <p:spPr bwMode="auto">
            <a:xfrm>
              <a:off x="3456" y="2736"/>
              <a:ext cx="960" cy="576"/>
            </a:xfrm>
            <a:prstGeom prst="roundRect">
              <a:avLst>
                <a:gd name="adj" fmla="val 171"/>
              </a:avLst>
            </a:prstGeom>
            <a:solidFill>
              <a:srgbClr val="CCFFCC"/>
            </a:solidFill>
            <a:ln w="9360">
              <a:solidFill>
                <a:srgbClr val="000000"/>
              </a:solidFill>
              <a:round/>
              <a:headEnd/>
              <a:tailEnd/>
            </a:ln>
          </p:spPr>
          <p:txBody>
            <a:bodyPr wrap="none" anchor="ctr"/>
            <a:lstStyle/>
            <a:p>
              <a:endParaRPr lang="en-US"/>
            </a:p>
          </p:txBody>
        </p:sp>
        <p:sp>
          <p:nvSpPr>
            <p:cNvPr id="12302" name="AutoShape 14"/>
            <p:cNvSpPr>
              <a:spLocks noChangeArrowheads="1"/>
            </p:cNvSpPr>
            <p:nvPr/>
          </p:nvSpPr>
          <p:spPr bwMode="auto">
            <a:xfrm>
              <a:off x="3456" y="2736"/>
              <a:ext cx="960" cy="576"/>
            </a:xfrm>
            <a:prstGeom prst="roundRect">
              <a:avLst>
                <a:gd name="adj" fmla="val 17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Construction</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Code</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Test</a:t>
              </a:r>
            </a:p>
          </p:txBody>
        </p:sp>
      </p:grpSp>
      <p:grpSp>
        <p:nvGrpSpPr>
          <p:cNvPr id="12303" name="Group 15"/>
          <p:cNvGrpSpPr>
            <a:grpSpLocks/>
          </p:cNvGrpSpPr>
          <p:nvPr/>
        </p:nvGrpSpPr>
        <p:grpSpPr bwMode="auto">
          <a:xfrm>
            <a:off x="7391400" y="4953000"/>
            <a:ext cx="1598613" cy="1217613"/>
            <a:chOff x="4656" y="3120"/>
            <a:chExt cx="1007" cy="767"/>
          </a:xfrm>
        </p:grpSpPr>
        <p:sp>
          <p:nvSpPr>
            <p:cNvPr id="12304" name="AutoShape 16"/>
            <p:cNvSpPr>
              <a:spLocks noChangeArrowheads="1"/>
            </p:cNvSpPr>
            <p:nvPr/>
          </p:nvSpPr>
          <p:spPr bwMode="auto">
            <a:xfrm>
              <a:off x="4656" y="3120"/>
              <a:ext cx="1008" cy="768"/>
            </a:xfrm>
            <a:prstGeom prst="roundRect">
              <a:avLst>
                <a:gd name="adj" fmla="val 130"/>
              </a:avLst>
            </a:prstGeom>
            <a:solidFill>
              <a:srgbClr val="CCFFFF"/>
            </a:solidFill>
            <a:ln w="9360">
              <a:solidFill>
                <a:srgbClr val="000000"/>
              </a:solidFill>
              <a:round/>
              <a:headEnd/>
              <a:tailEnd/>
            </a:ln>
          </p:spPr>
          <p:txBody>
            <a:bodyPr wrap="none" anchor="ctr"/>
            <a:lstStyle/>
            <a:p>
              <a:endParaRPr lang="en-US"/>
            </a:p>
          </p:txBody>
        </p:sp>
        <p:sp>
          <p:nvSpPr>
            <p:cNvPr id="12305" name="AutoShape 17"/>
            <p:cNvSpPr>
              <a:spLocks noChangeArrowheads="1"/>
            </p:cNvSpPr>
            <p:nvPr/>
          </p:nvSpPr>
          <p:spPr bwMode="auto">
            <a:xfrm>
              <a:off x="4656" y="3120"/>
              <a:ext cx="1008" cy="768"/>
            </a:xfrm>
            <a:prstGeom prst="roundRect">
              <a:avLst>
                <a:gd name="adj" fmla="val 13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Deployment</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Delivery</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Support</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Feedback</a:t>
              </a:r>
            </a:p>
          </p:txBody>
        </p:sp>
      </p:grpSp>
      <p:sp>
        <p:nvSpPr>
          <p:cNvPr id="12306" name="Line 18"/>
          <p:cNvSpPr>
            <a:spLocks noChangeShapeType="1"/>
          </p:cNvSpPr>
          <p:nvPr/>
        </p:nvSpPr>
        <p:spPr bwMode="auto">
          <a:xfrm>
            <a:off x="2514600" y="2209800"/>
            <a:ext cx="4572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7" name="Line 19"/>
          <p:cNvSpPr>
            <a:spLocks noChangeShapeType="1"/>
          </p:cNvSpPr>
          <p:nvPr/>
        </p:nvSpPr>
        <p:spPr bwMode="auto">
          <a:xfrm>
            <a:off x="2971800" y="2209800"/>
            <a:ext cx="1588" cy="762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08" name="Line 20"/>
          <p:cNvSpPr>
            <a:spLocks noChangeShapeType="1"/>
          </p:cNvSpPr>
          <p:nvPr/>
        </p:nvSpPr>
        <p:spPr bwMode="auto">
          <a:xfrm>
            <a:off x="3581400" y="3200400"/>
            <a:ext cx="9144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09" name="Line 21"/>
          <p:cNvSpPr>
            <a:spLocks noChangeShapeType="1"/>
          </p:cNvSpPr>
          <p:nvPr/>
        </p:nvSpPr>
        <p:spPr bwMode="auto">
          <a:xfrm>
            <a:off x="4495800" y="3200400"/>
            <a:ext cx="1588" cy="5334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0" name="Line 22"/>
          <p:cNvSpPr>
            <a:spLocks noChangeShapeType="1"/>
          </p:cNvSpPr>
          <p:nvPr/>
        </p:nvSpPr>
        <p:spPr bwMode="auto">
          <a:xfrm>
            <a:off x="5257800" y="3962400"/>
            <a:ext cx="9144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1" name="Line 23"/>
          <p:cNvSpPr>
            <a:spLocks noChangeShapeType="1"/>
          </p:cNvSpPr>
          <p:nvPr/>
        </p:nvSpPr>
        <p:spPr bwMode="auto">
          <a:xfrm>
            <a:off x="6172200" y="3962400"/>
            <a:ext cx="1588" cy="381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2" name="Line 24"/>
          <p:cNvSpPr>
            <a:spLocks noChangeShapeType="1"/>
          </p:cNvSpPr>
          <p:nvPr/>
        </p:nvSpPr>
        <p:spPr bwMode="auto">
          <a:xfrm>
            <a:off x="7010400" y="4572000"/>
            <a:ext cx="1143000"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3" name="Line 25"/>
          <p:cNvSpPr>
            <a:spLocks noChangeShapeType="1"/>
          </p:cNvSpPr>
          <p:nvPr/>
        </p:nvSpPr>
        <p:spPr bwMode="auto">
          <a:xfrm>
            <a:off x="8153400" y="4572000"/>
            <a:ext cx="1588" cy="3810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4" name="Line 26"/>
          <p:cNvSpPr>
            <a:spLocks noChangeShapeType="1"/>
          </p:cNvSpPr>
          <p:nvPr/>
        </p:nvSpPr>
        <p:spPr bwMode="auto">
          <a:xfrm flipH="1">
            <a:off x="1065213" y="3581400"/>
            <a:ext cx="993775"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5" name="Line 27"/>
          <p:cNvSpPr>
            <a:spLocks noChangeShapeType="1"/>
          </p:cNvSpPr>
          <p:nvPr/>
        </p:nvSpPr>
        <p:spPr bwMode="auto">
          <a:xfrm flipH="1">
            <a:off x="1065213" y="5867400"/>
            <a:ext cx="6327775" cy="1588"/>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2316" name="Line 28"/>
          <p:cNvSpPr>
            <a:spLocks noChangeShapeType="1"/>
          </p:cNvSpPr>
          <p:nvPr/>
        </p:nvSpPr>
        <p:spPr bwMode="auto">
          <a:xfrm flipV="1">
            <a:off x="1066800" y="2665413"/>
            <a:ext cx="1588" cy="320357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7" name="Line 29"/>
          <p:cNvSpPr>
            <a:spLocks noChangeShapeType="1"/>
          </p:cNvSpPr>
          <p:nvPr/>
        </p:nvSpPr>
        <p:spPr bwMode="auto">
          <a:xfrm flipH="1">
            <a:off x="1065213" y="4572000"/>
            <a:ext cx="2746375"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8" name="Line 30"/>
          <p:cNvSpPr>
            <a:spLocks noChangeShapeType="1"/>
          </p:cNvSpPr>
          <p:nvPr/>
        </p:nvSpPr>
        <p:spPr bwMode="auto">
          <a:xfrm flipH="1">
            <a:off x="1065213" y="5105400"/>
            <a:ext cx="4422775" cy="15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19" name="Line 31"/>
          <p:cNvSpPr>
            <a:spLocks noChangeShapeType="1"/>
          </p:cNvSpPr>
          <p:nvPr/>
        </p:nvSpPr>
        <p:spPr bwMode="auto">
          <a:xfrm flipV="1">
            <a:off x="6248400" y="5256213"/>
            <a:ext cx="1588" cy="61277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0" name="Line 32"/>
          <p:cNvSpPr>
            <a:spLocks noChangeShapeType="1"/>
          </p:cNvSpPr>
          <p:nvPr/>
        </p:nvSpPr>
        <p:spPr bwMode="auto">
          <a:xfrm flipV="1">
            <a:off x="4495800" y="4646613"/>
            <a:ext cx="1588" cy="46037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2321" name="Line 33"/>
          <p:cNvSpPr>
            <a:spLocks noChangeShapeType="1"/>
          </p:cNvSpPr>
          <p:nvPr/>
        </p:nvSpPr>
        <p:spPr bwMode="auto">
          <a:xfrm flipV="1">
            <a:off x="2819400" y="4113213"/>
            <a:ext cx="1588" cy="46037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2475063970"/>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dirty="0"/>
              <a:t>Advantages of Waterfall model</a:t>
            </a:r>
          </a:p>
        </p:txBody>
      </p:sp>
      <p:sp>
        <p:nvSpPr>
          <p:cNvPr id="3" name="Content Placeholder 2"/>
          <p:cNvSpPr>
            <a:spLocks noGrp="1"/>
          </p:cNvSpPr>
          <p:nvPr>
            <p:ph idx="1"/>
          </p:nvPr>
        </p:nvSpPr>
        <p:spPr/>
        <p:txBody>
          <a:bodyPr>
            <a:normAutofit/>
          </a:bodyPr>
          <a:lstStyle/>
          <a:p>
            <a:pPr algn="just">
              <a:lnSpc>
                <a:spcPct val="100000"/>
              </a:lnSpc>
            </a:pPr>
            <a:r>
              <a:rPr lang="en-US" dirty="0"/>
              <a:t>Easy to understand, easy to use</a:t>
            </a:r>
          </a:p>
          <a:p>
            <a:pPr algn="just">
              <a:lnSpc>
                <a:spcPct val="100000"/>
              </a:lnSpc>
              <a:buNone/>
            </a:pPr>
            <a:r>
              <a:rPr lang="en-US" dirty="0"/>
              <a:t>• Provides structure to inexperienced staff</a:t>
            </a:r>
          </a:p>
          <a:p>
            <a:pPr algn="just">
              <a:lnSpc>
                <a:spcPct val="100000"/>
              </a:lnSpc>
              <a:buNone/>
            </a:pPr>
            <a:r>
              <a:rPr lang="en-US" dirty="0"/>
              <a:t>• Sets requirements stability</a:t>
            </a:r>
          </a:p>
          <a:p>
            <a:pPr algn="just">
              <a:lnSpc>
                <a:spcPct val="100000"/>
              </a:lnSpc>
              <a:buNone/>
            </a:pPr>
            <a:r>
              <a:rPr lang="en-US" dirty="0"/>
              <a:t>• Good for management control (plan, staff, track)</a:t>
            </a:r>
          </a:p>
          <a:p>
            <a:pPr algn="just">
              <a:lnSpc>
                <a:spcPct val="100000"/>
              </a:lnSpc>
              <a:buNone/>
            </a:pPr>
            <a:r>
              <a:rPr lang="en-US" dirty="0"/>
              <a:t>• Works well when quality is more important than cost or schedule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dirty="0"/>
              <a:t>Disadvantages of Waterfall model</a:t>
            </a:r>
          </a:p>
        </p:txBody>
      </p:sp>
      <p:sp>
        <p:nvSpPr>
          <p:cNvPr id="3" name="Content Placeholder 2"/>
          <p:cNvSpPr>
            <a:spLocks noGrp="1"/>
          </p:cNvSpPr>
          <p:nvPr>
            <p:ph idx="1"/>
          </p:nvPr>
        </p:nvSpPr>
        <p:spPr>
          <a:xfrm>
            <a:off x="457200" y="1295400"/>
            <a:ext cx="8229600" cy="4830763"/>
          </a:xfrm>
        </p:spPr>
        <p:txBody>
          <a:bodyPr>
            <a:normAutofit/>
          </a:bodyPr>
          <a:lstStyle/>
          <a:p>
            <a:pPr algn="just">
              <a:lnSpc>
                <a:spcPct val="110000"/>
              </a:lnSpc>
            </a:pPr>
            <a:r>
              <a:rPr lang="en-US" dirty="0"/>
              <a:t>All requirements must be known upfront</a:t>
            </a:r>
          </a:p>
          <a:p>
            <a:pPr algn="just">
              <a:lnSpc>
                <a:spcPct val="110000"/>
              </a:lnSpc>
            </a:pPr>
            <a:r>
              <a:rPr lang="en-US" dirty="0"/>
              <a:t>Can give a false impression of progress</a:t>
            </a:r>
          </a:p>
          <a:p>
            <a:pPr algn="just">
              <a:lnSpc>
                <a:spcPct val="110000"/>
              </a:lnSpc>
            </a:pPr>
            <a:r>
              <a:rPr lang="en-US" dirty="0"/>
              <a:t>Does not reflect problem-solving nature of software development</a:t>
            </a:r>
          </a:p>
          <a:p>
            <a:pPr algn="just">
              <a:lnSpc>
                <a:spcPct val="110000"/>
              </a:lnSpc>
            </a:pPr>
            <a:r>
              <a:rPr lang="en-US" dirty="0"/>
              <a:t>Integration is one big bang at the end</a:t>
            </a:r>
          </a:p>
          <a:p>
            <a:pPr algn="just">
              <a:lnSpc>
                <a:spcPct val="110000"/>
              </a:lnSpc>
            </a:pPr>
            <a:r>
              <a:rPr lang="en-US" dirty="0"/>
              <a:t>Little opportunity for customer to preview the system (until it may be too late)</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lnSpc>
                <a:spcPct val="100000"/>
              </a:lnSpc>
            </a:pPr>
            <a:r>
              <a:rPr lang="en-US" dirty="0"/>
              <a:t>When to use the Waterfall Model.</a:t>
            </a:r>
          </a:p>
        </p:txBody>
      </p:sp>
      <p:sp>
        <p:nvSpPr>
          <p:cNvPr id="3" name="Content Placeholder 2"/>
          <p:cNvSpPr>
            <a:spLocks noGrp="1"/>
          </p:cNvSpPr>
          <p:nvPr>
            <p:ph idx="1"/>
          </p:nvPr>
        </p:nvSpPr>
        <p:spPr/>
        <p:txBody>
          <a:bodyPr/>
          <a:lstStyle/>
          <a:p>
            <a:pPr algn="just">
              <a:lnSpc>
                <a:spcPct val="100000"/>
              </a:lnSpc>
              <a:buNone/>
            </a:pPr>
            <a:r>
              <a:rPr lang="en-US" dirty="0"/>
              <a:t>• Requirements are very well known</a:t>
            </a:r>
          </a:p>
          <a:p>
            <a:pPr algn="just">
              <a:lnSpc>
                <a:spcPct val="100000"/>
              </a:lnSpc>
              <a:buNone/>
            </a:pPr>
            <a:r>
              <a:rPr lang="en-US" dirty="0"/>
              <a:t>• Product definition is stable</a:t>
            </a:r>
          </a:p>
          <a:p>
            <a:pPr algn="just">
              <a:lnSpc>
                <a:spcPct val="100000"/>
              </a:lnSpc>
              <a:buNone/>
            </a:pPr>
            <a:r>
              <a:rPr lang="en-US" dirty="0"/>
              <a:t>• Technology is understood</a:t>
            </a:r>
          </a:p>
          <a:p>
            <a:pPr algn="just">
              <a:lnSpc>
                <a:spcPct val="100000"/>
              </a:lnSpc>
            </a:pPr>
            <a:r>
              <a:rPr lang="en-US" dirty="0"/>
              <a:t>The project is short.</a:t>
            </a:r>
          </a:p>
          <a:p>
            <a:pPr algn="just">
              <a:lnSpc>
                <a:spcPct val="100000"/>
              </a:lnSpc>
              <a:buNone/>
            </a:pPr>
            <a:r>
              <a:rPr lang="en-US" dirty="0"/>
              <a:t>• New version of an existing product</a:t>
            </a:r>
          </a:p>
          <a:p>
            <a:pPr algn="just">
              <a:lnSpc>
                <a:spcPct val="100000"/>
              </a:lnSpc>
              <a:buNone/>
            </a:pPr>
            <a:r>
              <a:rPr lang="en-US" dirty="0"/>
              <a:t>• Porting an existing product to a new platform.</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dirty="0"/>
              <a:t>Incremental model</a:t>
            </a:r>
          </a:p>
        </p:txBody>
      </p:sp>
      <p:sp>
        <p:nvSpPr>
          <p:cNvPr id="3" name="Content Placeholder 2"/>
          <p:cNvSpPr>
            <a:spLocks noGrp="1"/>
          </p:cNvSpPr>
          <p:nvPr>
            <p:ph idx="1"/>
          </p:nvPr>
        </p:nvSpPr>
        <p:spPr/>
        <p:txBody>
          <a:bodyPr>
            <a:normAutofit fontScale="92500"/>
          </a:bodyPr>
          <a:lstStyle/>
          <a:p>
            <a:pPr algn="just">
              <a:lnSpc>
                <a:spcPct val="110000"/>
              </a:lnSpc>
            </a:pPr>
            <a:r>
              <a:rPr lang="en-US" dirty="0"/>
              <a:t>In incremental model the whole requirement is divided into various builds.</a:t>
            </a:r>
          </a:p>
          <a:p>
            <a:pPr algn="just">
              <a:lnSpc>
                <a:spcPct val="110000"/>
              </a:lnSpc>
            </a:pPr>
            <a:r>
              <a:rPr lang="en-US" dirty="0"/>
              <a:t>Multiple development cycles take place here, making the life cycle a“multi-waterfall” cycle. </a:t>
            </a:r>
          </a:p>
          <a:p>
            <a:pPr algn="just">
              <a:lnSpc>
                <a:spcPct val="110000"/>
              </a:lnSpc>
            </a:pPr>
            <a:r>
              <a:rPr lang="en-US" dirty="0"/>
              <a:t>Cycles are divided up into smaller, more easily managed modules. </a:t>
            </a:r>
          </a:p>
          <a:p>
            <a:pPr algn="just">
              <a:lnSpc>
                <a:spcPct val="110000"/>
              </a:lnSpc>
            </a:pPr>
            <a:r>
              <a:rPr lang="en-US" dirty="0"/>
              <a:t>Each module passes through the requirements, design, implementation and testing phases.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dirty="0"/>
              <a:t>Incremental model</a:t>
            </a:r>
          </a:p>
        </p:txBody>
      </p:sp>
      <p:sp>
        <p:nvSpPr>
          <p:cNvPr id="3" name="Content Placeholder 2"/>
          <p:cNvSpPr>
            <a:spLocks noGrp="1"/>
          </p:cNvSpPr>
          <p:nvPr>
            <p:ph idx="1"/>
          </p:nvPr>
        </p:nvSpPr>
        <p:spPr/>
        <p:txBody>
          <a:bodyPr/>
          <a:lstStyle/>
          <a:p>
            <a:pPr algn="just">
              <a:lnSpc>
                <a:spcPct val="100000"/>
              </a:lnSpc>
            </a:pPr>
            <a:r>
              <a:rPr lang="en-US" dirty="0"/>
              <a:t>A working version of software is produced during the first module, so you have working software early on during the software life cycle.</a:t>
            </a:r>
          </a:p>
          <a:p>
            <a:pPr algn="just">
              <a:lnSpc>
                <a:spcPct val="100000"/>
              </a:lnSpc>
            </a:pPr>
            <a:r>
              <a:rPr lang="en-US" dirty="0"/>
              <a:t>Each subsequent release of the module adds function to the previous release. The process continues till the complete system is achieved.</a:t>
            </a:r>
          </a:p>
          <a:p>
            <a:pPr algn="just">
              <a:lnSpc>
                <a:spcPct val="100000"/>
              </a:lnSpc>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dirty="0"/>
              <a:t>Incremental model</a:t>
            </a:r>
          </a:p>
        </p:txBody>
      </p:sp>
      <p:pic>
        <p:nvPicPr>
          <p:cNvPr id="4" name="Content Placeholder 3" descr="Incremental_model.jpg"/>
          <p:cNvPicPr>
            <a:picLocks noGrp="1" noChangeAspect="1"/>
          </p:cNvPicPr>
          <p:nvPr>
            <p:ph idx="1"/>
          </p:nvPr>
        </p:nvPicPr>
        <p:blipFill>
          <a:blip r:embed="rId2" cstate="print"/>
          <a:stretch>
            <a:fillRect/>
          </a:stretch>
        </p:blipFill>
        <p:spPr>
          <a:xfrm>
            <a:off x="457200" y="1562432"/>
            <a:ext cx="8001000" cy="4473677"/>
          </a:xfr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b="1" dirty="0"/>
              <a:t>Advantages of Incremental model:</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20000"/>
              </a:lnSpc>
            </a:pPr>
            <a:r>
              <a:rPr lang="en-US" dirty="0"/>
              <a:t>Generates working software quickly and early during the software life cycle.</a:t>
            </a:r>
          </a:p>
          <a:p>
            <a:pPr algn="just">
              <a:lnSpc>
                <a:spcPct val="120000"/>
              </a:lnSpc>
            </a:pPr>
            <a:r>
              <a:rPr lang="en-US" dirty="0"/>
              <a:t>This model is more flexible – less costly to change scope and requirements.</a:t>
            </a:r>
          </a:p>
          <a:p>
            <a:pPr algn="just">
              <a:lnSpc>
                <a:spcPct val="120000"/>
              </a:lnSpc>
            </a:pPr>
            <a:r>
              <a:rPr lang="en-US" dirty="0"/>
              <a:t>It is easier to test and debug during a smaller iteration.</a:t>
            </a:r>
          </a:p>
          <a:p>
            <a:pPr algn="just">
              <a:lnSpc>
                <a:spcPct val="120000"/>
              </a:lnSpc>
            </a:pPr>
            <a:r>
              <a:rPr lang="en-US" dirty="0"/>
              <a:t>In this model customer can respond to each built.</a:t>
            </a:r>
          </a:p>
          <a:p>
            <a:pPr algn="just">
              <a:lnSpc>
                <a:spcPct val="120000"/>
              </a:lnSpc>
            </a:pPr>
            <a:r>
              <a:rPr lang="en-US" dirty="0"/>
              <a:t>Lowers initial delivery cost.</a:t>
            </a:r>
          </a:p>
          <a:p>
            <a:pPr algn="just">
              <a:lnSpc>
                <a:spcPct val="120000"/>
              </a:lnSpc>
            </a:pPr>
            <a:r>
              <a:rPr lang="en-US" dirty="0"/>
              <a:t>Easier to manage risk because risky pieces are identified and handled during iteration.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00000"/>
              </a:lnSpc>
            </a:pPr>
            <a:r>
              <a:rPr lang="en-US" b="1" dirty="0"/>
              <a:t>Disadvantages of Incremental model</a:t>
            </a:r>
            <a:endParaRPr lang="en-US" dirty="0"/>
          </a:p>
        </p:txBody>
      </p:sp>
      <p:sp>
        <p:nvSpPr>
          <p:cNvPr id="3" name="Content Placeholder 2"/>
          <p:cNvSpPr>
            <a:spLocks noGrp="1"/>
          </p:cNvSpPr>
          <p:nvPr>
            <p:ph idx="1"/>
          </p:nvPr>
        </p:nvSpPr>
        <p:spPr/>
        <p:txBody>
          <a:bodyPr/>
          <a:lstStyle/>
          <a:p>
            <a:pPr algn="just">
              <a:lnSpc>
                <a:spcPct val="100000"/>
              </a:lnSpc>
            </a:pPr>
            <a:r>
              <a:rPr lang="en-US" dirty="0"/>
              <a:t>Needs good planning and design.</a:t>
            </a:r>
          </a:p>
          <a:p>
            <a:pPr algn="just">
              <a:lnSpc>
                <a:spcPct val="100000"/>
              </a:lnSpc>
            </a:pPr>
            <a:r>
              <a:rPr lang="en-US" dirty="0"/>
              <a:t>Needs a clear and complete definition of the whole system before it can be broken down and built incrementally.</a:t>
            </a:r>
          </a:p>
          <a:p>
            <a:pPr algn="just">
              <a:lnSpc>
                <a:spcPct val="100000"/>
              </a:lnSpc>
            </a:pPr>
            <a:r>
              <a:rPr lang="en-US" dirty="0"/>
              <a:t>Total cost is higher than waterfall.</a:t>
            </a:r>
          </a:p>
          <a:p>
            <a:pPr algn="just">
              <a:lnSpc>
                <a:spcPct val="100000"/>
              </a:lnSpc>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Software engineering?</a:t>
            </a:r>
          </a:p>
        </p:txBody>
      </p:sp>
      <p:sp>
        <p:nvSpPr>
          <p:cNvPr id="3" name="Content Placeholder 2"/>
          <p:cNvSpPr>
            <a:spLocks noGrp="1"/>
          </p:cNvSpPr>
          <p:nvPr>
            <p:ph idx="1"/>
          </p:nvPr>
        </p:nvSpPr>
        <p:spPr>
          <a:xfrm>
            <a:off x="304800" y="1600200"/>
            <a:ext cx="8534400" cy="4525963"/>
          </a:xfrm>
        </p:spPr>
        <p:txBody>
          <a:bodyPr>
            <a:normAutofit fontScale="92500"/>
          </a:bodyPr>
          <a:lstStyle/>
          <a:p>
            <a:r>
              <a:rPr lang="en-US" dirty="0"/>
              <a:t>Software engineering is the study and an application of engineering to the design , development and maintenance of software.</a:t>
            </a:r>
          </a:p>
          <a:p>
            <a:r>
              <a:rPr lang="en-US" dirty="0"/>
              <a:t>The discipline of software engineering was created </a:t>
            </a:r>
          </a:p>
          <a:p>
            <a:pPr lvl="1">
              <a:buFont typeface="Calibri" pitchFamily="34" charset="0"/>
              <a:buChar char="―"/>
            </a:pPr>
            <a:r>
              <a:rPr lang="en-US" dirty="0"/>
              <a:t>to address poor quality of software, </a:t>
            </a:r>
          </a:p>
          <a:p>
            <a:pPr lvl="1">
              <a:buFont typeface="Calibri" pitchFamily="34" charset="0"/>
              <a:buChar char="―"/>
            </a:pPr>
            <a:r>
              <a:rPr lang="en-US" dirty="0"/>
              <a:t>get projects exceeding time and budget under control, </a:t>
            </a:r>
          </a:p>
          <a:p>
            <a:pPr lvl="1">
              <a:buFont typeface="Calibri" pitchFamily="34" charset="0"/>
              <a:buChar char="―"/>
            </a:pPr>
            <a:r>
              <a:rPr lang="en-US" dirty="0"/>
              <a:t>and ensure that software is built systematically, rigorously, measurably, on time, on budget, and within specification.</a:t>
            </a:r>
          </a:p>
        </p:txBody>
      </p:sp>
    </p:spTree>
    <p:extLst>
      <p:ext uri="{BB962C8B-B14F-4D97-AF65-F5344CB8AC3E}">
        <p14:creationId xmlns:p14="http://schemas.microsoft.com/office/powerpoint/2010/main" val="20119671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00000"/>
              </a:lnSpc>
            </a:pPr>
            <a:r>
              <a:rPr lang="en-US" b="1" dirty="0"/>
              <a:t>When to use the Incremental model</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20000"/>
              </a:lnSpc>
            </a:pPr>
            <a:r>
              <a:rPr lang="en-US" dirty="0"/>
              <a:t>This model can be used when the requirements of the complete system are clearly defined and understood.</a:t>
            </a:r>
          </a:p>
          <a:p>
            <a:pPr algn="just">
              <a:lnSpc>
                <a:spcPct val="120000"/>
              </a:lnSpc>
            </a:pPr>
            <a:r>
              <a:rPr lang="en-US" dirty="0"/>
              <a:t>Major requirements must be defined; however, some details can evolve with time.</a:t>
            </a:r>
          </a:p>
          <a:p>
            <a:pPr algn="just">
              <a:lnSpc>
                <a:spcPct val="120000"/>
              </a:lnSpc>
            </a:pPr>
            <a:r>
              <a:rPr lang="en-US" dirty="0"/>
              <a:t>There is a need to get a product to the market early.</a:t>
            </a:r>
          </a:p>
          <a:p>
            <a:pPr algn="just">
              <a:lnSpc>
                <a:spcPct val="120000"/>
              </a:lnSpc>
            </a:pPr>
            <a:r>
              <a:rPr lang="en-US" dirty="0"/>
              <a:t>A new technology is being used</a:t>
            </a:r>
          </a:p>
          <a:p>
            <a:pPr algn="just">
              <a:lnSpc>
                <a:spcPct val="120000"/>
              </a:lnSpc>
            </a:pPr>
            <a:r>
              <a:rPr lang="en-US" dirty="0"/>
              <a:t>Resources with needed skill set are not available</a:t>
            </a:r>
          </a:p>
          <a:p>
            <a:pPr algn="just">
              <a:lnSpc>
                <a:spcPct val="120000"/>
              </a:lnSpc>
            </a:pPr>
            <a:r>
              <a:rPr lang="en-US" dirty="0"/>
              <a:t>There are some high risk features and goals.</a:t>
            </a:r>
          </a:p>
          <a:p>
            <a:pPr algn="just">
              <a:lnSpc>
                <a:spcPct val="120000"/>
              </a:lnSpc>
            </a:pP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Iterative model</a:t>
            </a:r>
          </a:p>
        </p:txBody>
      </p:sp>
      <p:sp>
        <p:nvSpPr>
          <p:cNvPr id="3" name="Content Placeholder 2"/>
          <p:cNvSpPr>
            <a:spLocks noGrp="1"/>
          </p:cNvSpPr>
          <p:nvPr>
            <p:ph idx="1"/>
          </p:nvPr>
        </p:nvSpPr>
        <p:spPr/>
        <p:txBody>
          <a:bodyPr>
            <a:normAutofit fontScale="92500"/>
          </a:bodyPr>
          <a:lstStyle/>
          <a:p>
            <a:r>
              <a:rPr lang="en-US" dirty="0"/>
              <a:t>An iterative life cycle model does not attempt to start with a full specification of requirements.</a:t>
            </a:r>
          </a:p>
          <a:p>
            <a:r>
              <a:rPr lang="en-US" dirty="0"/>
              <a:t>Instead, development begins by specifying and implementing just part of the software, which can then be reviewed in order to identify further requirements.</a:t>
            </a:r>
          </a:p>
          <a:p>
            <a:r>
              <a:rPr lang="en-US" dirty="0"/>
              <a:t>This process is then repeated, producing a new version of the software for each cycle of the model.</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Iterative-model.jpg"/>
          <p:cNvPicPr>
            <a:picLocks noGrp="1" noChangeAspect="1"/>
          </p:cNvPicPr>
          <p:nvPr>
            <p:ph idx="1"/>
          </p:nvPr>
        </p:nvPicPr>
        <p:blipFill>
          <a:blip r:embed="rId2" cstate="print"/>
          <a:stretch>
            <a:fillRect/>
          </a:stretch>
        </p:blipFill>
        <p:spPr>
          <a:xfrm>
            <a:off x="456608" y="1600359"/>
            <a:ext cx="8230192" cy="4800441"/>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Iterative model</a:t>
            </a:r>
            <a:endParaRPr lang="en-US" dirty="0"/>
          </a:p>
        </p:txBody>
      </p:sp>
      <p:sp>
        <p:nvSpPr>
          <p:cNvPr id="3" name="Content Placeholder 2"/>
          <p:cNvSpPr>
            <a:spLocks noGrp="1"/>
          </p:cNvSpPr>
          <p:nvPr>
            <p:ph idx="1"/>
          </p:nvPr>
        </p:nvSpPr>
        <p:spPr/>
        <p:txBody>
          <a:bodyPr>
            <a:normAutofit fontScale="85000" lnSpcReduction="10000"/>
          </a:bodyPr>
          <a:lstStyle/>
          <a:p>
            <a:r>
              <a:rPr lang="en-US" dirty="0"/>
              <a:t>In iterative model we are building and improving the product step by step. Hence we can track the defects at early stages. This avoids the downward flow of the defects.</a:t>
            </a:r>
          </a:p>
          <a:p>
            <a:r>
              <a:rPr lang="en-US" dirty="0"/>
              <a:t>In iterative model we can get the reliable user feedback. When presenting sketches and blueprints of the product to users for their feedback, we are effectively asking them to imagine how the product will work.</a:t>
            </a:r>
          </a:p>
          <a:p>
            <a:r>
              <a:rPr lang="en-US" dirty="0"/>
              <a:t>In iterative model less time is spent on documenting and more time is given for designing.</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 Disadvantages of Iterative model</a:t>
            </a:r>
            <a:endParaRPr lang="en-US" dirty="0"/>
          </a:p>
        </p:txBody>
      </p:sp>
      <p:sp>
        <p:nvSpPr>
          <p:cNvPr id="3" name="Content Placeholder 2"/>
          <p:cNvSpPr>
            <a:spLocks noGrp="1"/>
          </p:cNvSpPr>
          <p:nvPr>
            <p:ph idx="1"/>
          </p:nvPr>
        </p:nvSpPr>
        <p:spPr/>
        <p:txBody>
          <a:bodyPr/>
          <a:lstStyle/>
          <a:p>
            <a:r>
              <a:rPr lang="en-US" dirty="0"/>
              <a:t>Each phase of an iteration is rigid with no overlaps</a:t>
            </a:r>
          </a:p>
          <a:p>
            <a:r>
              <a:rPr lang="en-US" dirty="0"/>
              <a:t>Costly system architecture or design issues may arise because not all requirements are gathered up front for the entire lifecycle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iterative model</a:t>
            </a:r>
            <a:endParaRPr lang="en-US" dirty="0"/>
          </a:p>
        </p:txBody>
      </p:sp>
      <p:sp>
        <p:nvSpPr>
          <p:cNvPr id="3" name="Content Placeholder 2"/>
          <p:cNvSpPr>
            <a:spLocks noGrp="1"/>
          </p:cNvSpPr>
          <p:nvPr>
            <p:ph idx="1"/>
          </p:nvPr>
        </p:nvSpPr>
        <p:spPr/>
        <p:txBody>
          <a:bodyPr/>
          <a:lstStyle/>
          <a:p>
            <a:r>
              <a:rPr lang="en-US" dirty="0"/>
              <a:t>Requirements of the complete system are clearly defined and understood.</a:t>
            </a:r>
          </a:p>
          <a:p>
            <a:r>
              <a:rPr lang="en-US" dirty="0"/>
              <a:t>When the project is big.</a:t>
            </a:r>
          </a:p>
          <a:p>
            <a:r>
              <a:rPr lang="en-US" dirty="0"/>
              <a:t>Major requirements must be defined; however, some details can evolve with time.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400957" y="990600"/>
            <a:ext cx="8305800" cy="1828800"/>
          </a:xfrm>
          <a:prstGeom prst="rect">
            <a:avLst/>
          </a:prstGeom>
          <a:noFill/>
          <a:ln w="9525">
            <a:noFill/>
            <a:miter lim="800000"/>
            <a:headEnd/>
            <a:tailEnd/>
          </a:ln>
        </p:spPr>
      </p:pic>
      <p:sp>
        <p:nvSpPr>
          <p:cNvPr id="3" name="Title 2"/>
          <p:cNvSpPr>
            <a:spLocks noGrp="1"/>
          </p:cNvSpPr>
          <p:nvPr>
            <p:ph type="title"/>
          </p:nvPr>
        </p:nvSpPr>
        <p:spPr>
          <a:xfrm>
            <a:off x="457200" y="0"/>
            <a:ext cx="8229600" cy="838200"/>
          </a:xfrm>
        </p:spPr>
        <p:txBody>
          <a:bodyPr>
            <a:normAutofit/>
          </a:bodyPr>
          <a:lstStyle/>
          <a:p>
            <a:r>
              <a:rPr lang="en-US" dirty="0"/>
              <a:t>Incremental model</a:t>
            </a:r>
          </a:p>
        </p:txBody>
      </p:sp>
      <p:pic>
        <p:nvPicPr>
          <p:cNvPr id="4" name="Picture 2"/>
          <p:cNvPicPr>
            <a:picLocks noChangeAspect="1" noChangeArrowheads="1"/>
          </p:cNvPicPr>
          <p:nvPr/>
        </p:nvPicPr>
        <p:blipFill>
          <a:blip r:embed="rId3" cstate="print"/>
          <a:srcRect/>
          <a:stretch>
            <a:fillRect/>
          </a:stretch>
        </p:blipFill>
        <p:spPr bwMode="auto">
          <a:xfrm>
            <a:off x="609601" y="4267200"/>
            <a:ext cx="8097156" cy="1923089"/>
          </a:xfrm>
          <a:prstGeom prst="rect">
            <a:avLst/>
          </a:prstGeom>
          <a:noFill/>
          <a:ln w="9525">
            <a:noFill/>
            <a:miter lim="800000"/>
            <a:headEnd/>
            <a:tailEnd/>
          </a:ln>
        </p:spPr>
      </p:pic>
      <p:sp>
        <p:nvSpPr>
          <p:cNvPr id="5" name="Title 2"/>
          <p:cNvSpPr txBox="1">
            <a:spLocks/>
          </p:cNvSpPr>
          <p:nvPr/>
        </p:nvSpPr>
        <p:spPr>
          <a:xfrm>
            <a:off x="400957" y="3429000"/>
            <a:ext cx="8229600" cy="8382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a:t>Iterative model</a:t>
            </a:r>
          </a:p>
        </p:txBody>
      </p:sp>
    </p:spTree>
    <p:extLst>
      <p:ext uri="{BB962C8B-B14F-4D97-AF65-F5344CB8AC3E}">
        <p14:creationId xmlns:p14="http://schemas.microsoft.com/office/powerpoint/2010/main" val="35859270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lnSpc>
                <a:spcPct val="100000"/>
              </a:lnSpc>
            </a:pPr>
            <a:r>
              <a:rPr lang="en-US" dirty="0"/>
              <a:t>RAD model</a:t>
            </a:r>
          </a:p>
        </p:txBody>
      </p:sp>
      <p:sp>
        <p:nvSpPr>
          <p:cNvPr id="3" name="Content Placeholder 2"/>
          <p:cNvSpPr>
            <a:spLocks noGrp="1"/>
          </p:cNvSpPr>
          <p:nvPr>
            <p:ph idx="1"/>
          </p:nvPr>
        </p:nvSpPr>
        <p:spPr/>
        <p:txBody>
          <a:bodyPr>
            <a:normAutofit fontScale="85000" lnSpcReduction="10000"/>
          </a:bodyPr>
          <a:lstStyle/>
          <a:p>
            <a:pPr algn="just">
              <a:lnSpc>
                <a:spcPct val="110000"/>
              </a:lnSpc>
            </a:pPr>
            <a:r>
              <a:rPr lang="en-US" dirty="0"/>
              <a:t>Rapid Application Development (RAD) is an incremental software development process model which is a “high-speed” adaptation of the linear sequential model in which rapid development is achieved by using component-based construction.</a:t>
            </a:r>
          </a:p>
          <a:p>
            <a:pPr algn="just">
              <a:lnSpc>
                <a:spcPct val="110000"/>
              </a:lnSpc>
            </a:pPr>
            <a:r>
              <a:rPr lang="en-US" dirty="0"/>
              <a:t> If requirements are well understood and project scope is constrained, the RAD process enables a development team to create a “fully functional system” within very short time periods, such as in 60 to 90 days.</a:t>
            </a:r>
          </a:p>
        </p:txBody>
      </p:sp>
    </p:spTree>
    <p:extLst>
      <p:ext uri="{BB962C8B-B14F-4D97-AF65-F5344CB8AC3E}">
        <p14:creationId xmlns:p14="http://schemas.microsoft.com/office/powerpoint/2010/main" val="12245994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RAD model</a:t>
            </a:r>
          </a:p>
        </p:txBody>
      </p:sp>
      <p:pic>
        <p:nvPicPr>
          <p:cNvPr id="4" name="Content Placeholder 3" descr="software_engineering_11.png"/>
          <p:cNvPicPr>
            <a:picLocks noGrp="1" noChangeAspect="1"/>
          </p:cNvPicPr>
          <p:nvPr>
            <p:ph idx="1"/>
          </p:nvPr>
        </p:nvPicPr>
        <p:blipFill>
          <a:blip r:embed="rId2" cstate="print"/>
          <a:srcRect b="8109"/>
          <a:stretch>
            <a:fillRect/>
          </a:stretch>
        </p:blipFill>
        <p:spPr>
          <a:xfrm>
            <a:off x="457200" y="1447800"/>
            <a:ext cx="8229600" cy="4495800"/>
          </a:xfrm>
        </p:spPr>
      </p:pic>
    </p:spTree>
    <p:extLst>
      <p:ext uri="{BB962C8B-B14F-4D97-AF65-F5344CB8AC3E}">
        <p14:creationId xmlns:p14="http://schemas.microsoft.com/office/powerpoint/2010/main" val="22291844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0" y="0"/>
            <a:ext cx="9144000" cy="6857999"/>
          </a:xfrm>
          <a:prstGeom prst="rect">
            <a:avLst/>
          </a:prstGeom>
          <a:noFill/>
          <a:ln w="9525">
            <a:noFill/>
            <a:miter lim="800000"/>
            <a:headEnd/>
            <a:tailEnd/>
          </a:ln>
        </p:spPr>
      </p:pic>
    </p:spTree>
    <p:extLst>
      <p:ext uri="{BB962C8B-B14F-4D97-AF65-F5344CB8AC3E}">
        <p14:creationId xmlns:p14="http://schemas.microsoft.com/office/powerpoint/2010/main" val="3702855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745" name="Title 1"/>
          <p:cNvSpPr>
            <a:spLocks noGrp="1"/>
          </p:cNvSpPr>
          <p:nvPr>
            <p:ph type="title"/>
          </p:nvPr>
        </p:nvSpPr>
        <p:spPr>
          <a:xfrm>
            <a:off x="457200" y="0"/>
            <a:ext cx="8001000" cy="914400"/>
          </a:xfrm>
        </p:spPr>
        <p:txBody>
          <a:bodyPr/>
          <a:lstStyle/>
          <a:p>
            <a:pPr algn="just" eaLnBrk="1" hangingPunct="1">
              <a:lnSpc>
                <a:spcPct val="100000"/>
              </a:lnSpc>
            </a:pPr>
            <a:r>
              <a:rPr lang="en-GB" sz="4000" dirty="0">
                <a:ea typeface="ＭＳ Ｐゴシック" pitchFamily="34" charset="-128"/>
              </a:rPr>
              <a:t>Essential attributes of good software</a:t>
            </a:r>
            <a:endParaRPr lang="en-US" sz="4000" dirty="0">
              <a:ea typeface="ＭＳ Ｐゴシック" pitchFamily="34" charset="-128"/>
            </a:endParaRPr>
          </a:p>
        </p:txBody>
      </p:sp>
      <p:graphicFrame>
        <p:nvGraphicFramePr>
          <p:cNvPr id="9" name="Table 8"/>
          <p:cNvGraphicFramePr>
            <a:graphicFrameLocks noGrp="1"/>
          </p:cNvGraphicFramePr>
          <p:nvPr>
            <p:extLst>
              <p:ext uri="{D42A27DB-BD31-4B8C-83A1-F6EECF244321}">
                <p14:modId xmlns:p14="http://schemas.microsoft.com/office/powerpoint/2010/main" val="2530792942"/>
              </p:ext>
            </p:extLst>
          </p:nvPr>
        </p:nvGraphicFramePr>
        <p:xfrm>
          <a:off x="152400" y="914400"/>
          <a:ext cx="8839200" cy="5891875"/>
        </p:xfrm>
        <a:graphic>
          <a:graphicData uri="http://schemas.openxmlformats.org/drawingml/2006/table">
            <a:tbl>
              <a:tblPr/>
              <a:tblGrid>
                <a:gridCol w="2517719">
                  <a:extLst>
                    <a:ext uri="{9D8B030D-6E8A-4147-A177-3AD203B41FA5}">
                      <a16:colId xmlns:a16="http://schemas.microsoft.com/office/drawing/2014/main" val="20000"/>
                    </a:ext>
                  </a:extLst>
                </a:gridCol>
                <a:gridCol w="6321481">
                  <a:extLst>
                    <a:ext uri="{9D8B030D-6E8A-4147-A177-3AD203B41FA5}">
                      <a16:colId xmlns:a16="http://schemas.microsoft.com/office/drawing/2014/main" val="20001"/>
                    </a:ext>
                  </a:extLst>
                </a:gridCol>
              </a:tblGrid>
              <a:tr h="668489">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FFFFFF"/>
                          </a:solidFill>
                          <a:effectLst/>
                          <a:latin typeface="Arial" pitchFamily="34" charset="0"/>
                          <a:ea typeface="ＭＳ Ｐゴシック" pitchFamily="34" charset="-128"/>
                          <a:cs typeface="Arial" pitchFamily="34" charset="0"/>
                        </a:rPr>
                        <a:t>Product characteristic</a:t>
                      </a:r>
                      <a:endParaRPr kumimoji="0" lang="en-GB" sz="2000" b="1" i="0" u="none" strike="noStrike" cap="none" normalizeH="0" baseline="0" dirty="0">
                        <a:ln>
                          <a:noFill/>
                        </a:ln>
                        <a:solidFill>
                          <a:srgbClr val="000000"/>
                        </a:solidFill>
                        <a:effectLst/>
                        <a:latin typeface="Arial" pitchFamily="34" charset="0"/>
                        <a:ea typeface="Times New Roman" pitchFamily="18" charset="0"/>
                      </a:endParaRPr>
                    </a:p>
                  </a:txBody>
                  <a:tcPr marL="54610" marR="54610" marT="91443"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000" b="1" i="0" u="none" strike="noStrike" cap="none" normalizeH="0" baseline="0" dirty="0">
                          <a:ln>
                            <a:noFill/>
                          </a:ln>
                          <a:solidFill>
                            <a:srgbClr val="FFFFFF"/>
                          </a:solidFill>
                          <a:effectLst/>
                          <a:latin typeface="Arial" pitchFamily="34" charset="0"/>
                          <a:ea typeface="ＭＳ Ｐゴシック" pitchFamily="34" charset="-128"/>
                          <a:cs typeface="Arial" pitchFamily="34" charset="0"/>
                        </a:rPr>
                        <a:t>Description</a:t>
                      </a:r>
                      <a:endParaRPr kumimoji="0" lang="en-GB" sz="2000" b="1" i="0" u="none" strike="noStrike" cap="none" normalizeH="0" baseline="0" dirty="0">
                        <a:ln>
                          <a:noFill/>
                        </a:ln>
                        <a:solidFill>
                          <a:srgbClr val="000000"/>
                        </a:solidFill>
                        <a:effectLst/>
                        <a:latin typeface="Arial" pitchFamily="34" charset="0"/>
                        <a:ea typeface="Times New Roman" pitchFamily="18" charset="0"/>
                      </a:endParaRPr>
                    </a:p>
                  </a:txBody>
                  <a:tcPr marL="54610" marR="54610" marT="91443"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084111">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Maintainability</a:t>
                      </a:r>
                      <a:endParaRPr kumimoji="0" lang="en-GB" sz="2400" b="0" i="0" u="none" strike="noStrike" cap="none" normalizeH="0" baseline="0" dirty="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It should be written in such a way so that it can progress to meet the changing needs of customers.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This is a critical attribute because software change is an inevitable requirement of a changing business environment.</a:t>
                      </a:r>
                      <a:endParaRPr kumimoji="0" lang="en-GB" sz="1800" b="0" i="0" u="none" strike="noStrike" cap="none" normalizeH="0" baseline="0" dirty="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1"/>
                  </a:ext>
                </a:extLst>
              </a:tr>
              <a:tr h="110831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Dependability and security</a:t>
                      </a:r>
                      <a:endParaRPr kumimoji="0" lang="en-GB" sz="2400" b="0" i="0" u="none" strike="noStrike" cap="none" normalizeH="0" baseline="0" dirty="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Software dependability includes a range of characteristics including reliability, security and safety. Dependable software should not cause physical or economic damage in the event of system failure. </a:t>
                      </a:r>
                    </a:p>
                    <a:p>
                      <a:pPr marL="0" marR="0" lvl="0" indent="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Malicious users should not be  able to access or damage the system.</a:t>
                      </a:r>
                      <a:endParaRPr kumimoji="0" lang="en-GB" sz="1800" b="0" i="0" u="none" strike="noStrike" cap="none" normalizeH="0" baseline="0" dirty="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83820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Efficiency</a:t>
                      </a:r>
                      <a:endParaRPr kumimoji="0" lang="en-GB" sz="2400" b="0" i="0" u="none" strike="noStrike" cap="none" normalizeH="0" baseline="0" dirty="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Software should not make wasteful use of system resources such as memory and processor cycles. Efficiency therefore includes responsiveness, processing time, memory utilisation, etc.</a:t>
                      </a:r>
                      <a:endParaRPr kumimoji="0" lang="en-GB" sz="1800" b="0" i="0" u="none" strike="noStrike" cap="none" normalizeH="0" baseline="0" dirty="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rgbClr val="F1E7E7"/>
                    </a:solidFill>
                  </a:tcPr>
                </a:tc>
                <a:extLst>
                  <a:ext uri="{0D108BD9-81ED-4DB2-BD59-A6C34878D82A}">
                    <a16:rowId xmlns:a16="http://schemas.microsoft.com/office/drawing/2014/main" val="10003"/>
                  </a:ext>
                </a:extLst>
              </a:tr>
              <a:tr h="984580">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Acceptability</a:t>
                      </a:r>
                      <a:endParaRPr kumimoji="0" lang="en-GB" sz="2400" b="0" i="0" u="none" strike="noStrike" cap="none" normalizeH="0" baseline="0" dirty="0">
                        <a:ln>
                          <a:noFill/>
                        </a:ln>
                        <a:solidFill>
                          <a:srgbClr val="000000"/>
                        </a:solidFill>
                        <a:effectLst/>
                        <a:latin typeface="Arial" pitchFamily="34" charset="0"/>
                        <a:ea typeface="Times New Roman" pitchFamily="18" charset="0"/>
                      </a:endParaRPr>
                    </a:p>
                  </a:txBody>
                  <a:tcPr marL="54610" marR="54610" marT="0" marB="91443" horzOverflow="overflow">
                    <a:lnL w="12700" cap="flat" cmpd="sng" algn="ctr">
                      <a:solidFill>
                        <a:schemeClr val="accent1"/>
                      </a:solidFill>
                      <a:prstDash val="solid"/>
                      <a:round/>
                      <a:headEnd type="none" w="med" len="med"/>
                      <a:tailEnd type="none" w="med" len="med"/>
                    </a:lnL>
                    <a:lnR>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1800" b="0" i="0" u="none" strike="noStrike" cap="none" normalizeH="0" baseline="0" dirty="0">
                          <a:ln>
                            <a:noFill/>
                          </a:ln>
                          <a:solidFill>
                            <a:srgbClr val="000000"/>
                          </a:solidFill>
                          <a:effectLst/>
                          <a:latin typeface="Arial" pitchFamily="34" charset="0"/>
                          <a:ea typeface="ＭＳ Ｐゴシック" pitchFamily="34" charset="-128"/>
                          <a:cs typeface="Arial" pitchFamily="34" charset="0"/>
                        </a:rPr>
                        <a:t>Software must be acceptable to the type of users for which it is designed. This means that it must be understandable, usable and compatible with other systems that they use. </a:t>
                      </a:r>
                      <a:endParaRPr kumimoji="0" lang="en-GB" sz="1800" b="0" i="0" u="none" strike="noStrike" cap="none" normalizeH="0" baseline="0" dirty="0">
                        <a:ln>
                          <a:noFill/>
                        </a:ln>
                        <a:solidFill>
                          <a:srgbClr val="000000"/>
                        </a:solidFill>
                        <a:effectLst/>
                        <a:latin typeface="Arial" pitchFamily="34" charset="0"/>
                        <a:ea typeface="Times New Roman" pitchFamily="18" charset="0"/>
                      </a:endParaRPr>
                    </a:p>
                  </a:txBody>
                  <a:tcPr marL="54610" marR="54610" marT="0" marB="91443" horzOverflow="overflow">
                    <a:lnL>
                      <a:noFill/>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r>
              <a:rPr lang="en-US" b="1" dirty="0"/>
              <a:t>Business modeling:</a:t>
            </a:r>
            <a:r>
              <a:rPr lang="en-US" dirty="0"/>
              <a:t> The information flow is identified between various business functions.</a:t>
            </a:r>
          </a:p>
          <a:p>
            <a:pPr>
              <a:buNone/>
            </a:pPr>
            <a:endParaRPr lang="en-US" dirty="0"/>
          </a:p>
          <a:p>
            <a:r>
              <a:rPr lang="en-US" b="1" dirty="0"/>
              <a:t>Data modeling:</a:t>
            </a:r>
            <a:r>
              <a:rPr lang="en-US" dirty="0"/>
              <a:t> Information gathered from business modeling is used to define data objects that are needed for the business.</a:t>
            </a:r>
          </a:p>
          <a:p>
            <a:endParaRPr lang="en-US" dirty="0"/>
          </a:p>
          <a:p>
            <a:r>
              <a:rPr lang="en-US" b="1" dirty="0"/>
              <a:t>Process modeling:</a:t>
            </a:r>
            <a:r>
              <a:rPr lang="en-US" dirty="0"/>
              <a:t> Data objects defined in data modeling are converted to achieve the business information flow to achieve some specific business objective. Description are identified and created for CRUD of data objects.</a:t>
            </a:r>
          </a:p>
          <a:p>
            <a:endParaRPr lang="en-US" dirty="0"/>
          </a:p>
        </p:txBody>
      </p:sp>
    </p:spTree>
    <p:extLst>
      <p:ext uri="{BB962C8B-B14F-4D97-AF65-F5344CB8AC3E}">
        <p14:creationId xmlns:p14="http://schemas.microsoft.com/office/powerpoint/2010/main" val="28232998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b="1" dirty="0"/>
              <a:t>Application generation:</a:t>
            </a:r>
            <a:r>
              <a:rPr lang="en-US" dirty="0"/>
              <a:t> Automated tools are used to convert process models into code and the actual system.</a:t>
            </a:r>
            <a:br>
              <a:rPr lang="en-US" dirty="0"/>
            </a:br>
            <a:endParaRPr lang="en-US" dirty="0"/>
          </a:p>
          <a:p>
            <a:r>
              <a:rPr lang="en-US" b="1" dirty="0"/>
              <a:t>Testing and turnover:</a:t>
            </a:r>
            <a:r>
              <a:rPr lang="en-US" dirty="0"/>
              <a:t> Test new components and all the interfaces.</a:t>
            </a:r>
          </a:p>
        </p:txBody>
      </p:sp>
    </p:spTree>
    <p:extLst>
      <p:ext uri="{BB962C8B-B14F-4D97-AF65-F5344CB8AC3E}">
        <p14:creationId xmlns:p14="http://schemas.microsoft.com/office/powerpoint/2010/main" val="39937212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Advantages of the RAD model</a:t>
            </a:r>
            <a:endParaRPr lang="en-US" dirty="0"/>
          </a:p>
        </p:txBody>
      </p:sp>
      <p:sp>
        <p:nvSpPr>
          <p:cNvPr id="3" name="Content Placeholder 2"/>
          <p:cNvSpPr>
            <a:spLocks noGrp="1"/>
          </p:cNvSpPr>
          <p:nvPr>
            <p:ph idx="1"/>
          </p:nvPr>
        </p:nvSpPr>
        <p:spPr/>
        <p:txBody>
          <a:bodyPr/>
          <a:lstStyle/>
          <a:p>
            <a:pPr algn="just"/>
            <a:r>
              <a:rPr lang="en-US" dirty="0"/>
              <a:t>Reduced development time.</a:t>
            </a:r>
          </a:p>
          <a:p>
            <a:pPr algn="just"/>
            <a:r>
              <a:rPr lang="en-US" dirty="0"/>
              <a:t>Increases reusability of components</a:t>
            </a:r>
          </a:p>
          <a:p>
            <a:pPr algn="just"/>
            <a:r>
              <a:rPr lang="en-US" dirty="0"/>
              <a:t>Quick initial reviews occur</a:t>
            </a:r>
          </a:p>
          <a:p>
            <a:pPr algn="just"/>
            <a:r>
              <a:rPr lang="en-US" dirty="0"/>
              <a:t>Encourages customer feedback</a:t>
            </a:r>
          </a:p>
          <a:p>
            <a:pPr algn="just"/>
            <a:r>
              <a:rPr lang="en-US" dirty="0"/>
              <a:t>Integration from very beginning solves a lot of integration issues</a:t>
            </a:r>
          </a:p>
        </p:txBody>
      </p:sp>
    </p:spTree>
    <p:extLst>
      <p:ext uri="{BB962C8B-B14F-4D97-AF65-F5344CB8AC3E}">
        <p14:creationId xmlns:p14="http://schemas.microsoft.com/office/powerpoint/2010/main" val="7703529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RAD model</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20000"/>
              </a:lnSpc>
            </a:pPr>
            <a:r>
              <a:rPr lang="en-US" dirty="0"/>
              <a:t>Depends on strong team and individual performances for identifying business requirements.</a:t>
            </a:r>
          </a:p>
          <a:p>
            <a:pPr algn="just">
              <a:lnSpc>
                <a:spcPct val="120000"/>
              </a:lnSpc>
            </a:pPr>
            <a:r>
              <a:rPr lang="en-US" dirty="0"/>
              <a:t>Only system that can be modularized can be built using RAD</a:t>
            </a:r>
          </a:p>
          <a:p>
            <a:pPr algn="just">
              <a:lnSpc>
                <a:spcPct val="120000"/>
              </a:lnSpc>
            </a:pPr>
            <a:r>
              <a:rPr lang="en-US" dirty="0"/>
              <a:t>Requires highly skilled developers/designers.</a:t>
            </a:r>
          </a:p>
          <a:p>
            <a:pPr algn="just">
              <a:lnSpc>
                <a:spcPct val="120000"/>
              </a:lnSpc>
            </a:pPr>
            <a:r>
              <a:rPr lang="en-US" dirty="0"/>
              <a:t>High dependency on modeling skills</a:t>
            </a:r>
          </a:p>
          <a:p>
            <a:pPr algn="just">
              <a:lnSpc>
                <a:spcPct val="120000"/>
              </a:lnSpc>
            </a:pPr>
            <a:r>
              <a:rPr lang="en-US" dirty="0"/>
              <a:t>Inapplicable to cheaper projects as cost of modeling and </a:t>
            </a:r>
            <a:r>
              <a:rPr lang="en-US"/>
              <a:t>automated code generation </a:t>
            </a:r>
            <a:r>
              <a:rPr lang="en-US" dirty="0"/>
              <a:t>is very high.</a:t>
            </a:r>
          </a:p>
        </p:txBody>
      </p:sp>
    </p:spTree>
    <p:extLst>
      <p:ext uri="{BB962C8B-B14F-4D97-AF65-F5344CB8AC3E}">
        <p14:creationId xmlns:p14="http://schemas.microsoft.com/office/powerpoint/2010/main" val="11736778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RAD model</a:t>
            </a:r>
            <a:endParaRPr lang="en-US" dirty="0"/>
          </a:p>
        </p:txBody>
      </p:sp>
      <p:sp>
        <p:nvSpPr>
          <p:cNvPr id="3" name="Content Placeholder 2"/>
          <p:cNvSpPr>
            <a:spLocks noGrp="1"/>
          </p:cNvSpPr>
          <p:nvPr>
            <p:ph idx="1"/>
          </p:nvPr>
        </p:nvSpPr>
        <p:spPr/>
        <p:txBody>
          <a:bodyPr>
            <a:normAutofit fontScale="85000" lnSpcReduction="20000"/>
          </a:bodyPr>
          <a:lstStyle/>
          <a:p>
            <a:pPr algn="just">
              <a:lnSpc>
                <a:spcPct val="120000"/>
              </a:lnSpc>
            </a:pPr>
            <a:r>
              <a:rPr lang="en-US" dirty="0"/>
              <a:t>RAD should be used when there is a need to create a system that can be modularized in 2-3 months of time.</a:t>
            </a:r>
          </a:p>
          <a:p>
            <a:pPr algn="just">
              <a:lnSpc>
                <a:spcPct val="120000"/>
              </a:lnSpc>
            </a:pPr>
            <a:r>
              <a:rPr lang="en-US" dirty="0"/>
              <a:t>It should be used if there’s high availability of designers for modeling and the budget is high enough to afford their cost along with the cost of automated code generating tools.</a:t>
            </a:r>
          </a:p>
          <a:p>
            <a:pPr algn="just">
              <a:lnSpc>
                <a:spcPct val="120000"/>
              </a:lnSpc>
            </a:pPr>
            <a:r>
              <a:rPr lang="en-US" dirty="0"/>
              <a:t>RAD SDLC model should be chosen only if resources with high business knowledge are available and there is a need to produce the system in a short span of time (2-3 months).</a:t>
            </a:r>
          </a:p>
        </p:txBody>
      </p:sp>
    </p:spTree>
    <p:extLst>
      <p:ext uri="{BB962C8B-B14F-4D97-AF65-F5344CB8AC3E}">
        <p14:creationId xmlns:p14="http://schemas.microsoft.com/office/powerpoint/2010/main" val="1282397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Spiral model</a:t>
            </a:r>
          </a:p>
        </p:txBody>
      </p:sp>
      <p:sp>
        <p:nvSpPr>
          <p:cNvPr id="3" name="Content Placeholder 2"/>
          <p:cNvSpPr>
            <a:spLocks noGrp="1"/>
          </p:cNvSpPr>
          <p:nvPr>
            <p:ph idx="1"/>
          </p:nvPr>
        </p:nvSpPr>
        <p:spPr/>
        <p:txBody>
          <a:bodyPr>
            <a:normAutofit fontScale="85000" lnSpcReduction="10000"/>
          </a:bodyPr>
          <a:lstStyle/>
          <a:p>
            <a:r>
              <a:rPr lang="en-US" dirty="0"/>
              <a:t>The spiral model is similar to the incremental model, with more emphasis placed on risk analysis.</a:t>
            </a:r>
          </a:p>
          <a:p>
            <a:r>
              <a:rPr lang="en-US" dirty="0"/>
              <a:t>The spiral model has four phases: Planning, Risk Analysis, Engineering and Evaluation.</a:t>
            </a:r>
          </a:p>
          <a:p>
            <a:r>
              <a:rPr lang="en-US" dirty="0"/>
              <a:t>A software project repeatedly passes through these phases in iterations (called Spirals in this model).</a:t>
            </a:r>
          </a:p>
          <a:p>
            <a:r>
              <a:rPr lang="en-US" dirty="0"/>
              <a:t>The baseline spiral, starting in the planning phase, requirements are gathered and risk is assessed. Each subsequent spirals builds on the baseline spiral.</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533400" y="228600"/>
            <a:ext cx="8001000" cy="6532636"/>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20000"/>
          </a:bodyPr>
          <a:lstStyle/>
          <a:p>
            <a:pPr algn="just">
              <a:lnSpc>
                <a:spcPct val="110000"/>
              </a:lnSpc>
            </a:pPr>
            <a:r>
              <a:rPr lang="en-US" b="1" dirty="0"/>
              <a:t>Customer communication</a:t>
            </a:r>
            <a:r>
              <a:rPr lang="en-US" dirty="0"/>
              <a:t>—tasks required to establish effective communication between developer and customer.</a:t>
            </a:r>
          </a:p>
          <a:p>
            <a:pPr algn="just">
              <a:lnSpc>
                <a:spcPct val="110000"/>
              </a:lnSpc>
            </a:pPr>
            <a:r>
              <a:rPr lang="en-US" b="1" dirty="0"/>
              <a:t>Planning</a:t>
            </a:r>
            <a:r>
              <a:rPr lang="en-US" dirty="0"/>
              <a:t>—tasks required to </a:t>
            </a:r>
            <a:r>
              <a:rPr lang="en-US" dirty="0" err="1"/>
              <a:t>deﬁne</a:t>
            </a:r>
            <a:r>
              <a:rPr lang="en-US" dirty="0"/>
              <a:t> resources, timelines, and other project related information.</a:t>
            </a:r>
          </a:p>
          <a:p>
            <a:pPr algn="just">
              <a:lnSpc>
                <a:spcPct val="110000"/>
              </a:lnSpc>
            </a:pPr>
            <a:r>
              <a:rPr lang="en-US" b="1" dirty="0"/>
              <a:t>Risk analysis</a:t>
            </a:r>
            <a:r>
              <a:rPr lang="en-US" dirty="0"/>
              <a:t>—tasks required to assess both technical and management risks.</a:t>
            </a:r>
          </a:p>
          <a:p>
            <a:pPr algn="just">
              <a:lnSpc>
                <a:spcPct val="110000"/>
              </a:lnSpc>
            </a:pPr>
            <a:r>
              <a:rPr lang="en-US" b="1" dirty="0"/>
              <a:t>Engineering</a:t>
            </a:r>
            <a:r>
              <a:rPr lang="en-US" dirty="0"/>
              <a:t>—tasks required to build one or more representations of the application.</a:t>
            </a:r>
          </a:p>
          <a:p>
            <a:pPr algn="just">
              <a:lnSpc>
                <a:spcPct val="110000"/>
              </a:lnSpc>
            </a:pPr>
            <a:r>
              <a:rPr lang="en-US" b="1" dirty="0"/>
              <a:t>Construction and release</a:t>
            </a:r>
            <a:r>
              <a:rPr lang="en-US" dirty="0"/>
              <a:t>—tasks required to construct, test, install, and provide user support (e.g., documentation and training).</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Spiral model</a:t>
            </a:r>
            <a:endParaRPr lang="en-US" dirty="0"/>
          </a:p>
        </p:txBody>
      </p:sp>
      <p:sp>
        <p:nvSpPr>
          <p:cNvPr id="3" name="Content Placeholder 2"/>
          <p:cNvSpPr>
            <a:spLocks noGrp="1"/>
          </p:cNvSpPr>
          <p:nvPr>
            <p:ph idx="1"/>
          </p:nvPr>
        </p:nvSpPr>
        <p:spPr/>
        <p:txBody>
          <a:bodyPr/>
          <a:lstStyle/>
          <a:p>
            <a:r>
              <a:rPr lang="en-US" dirty="0"/>
              <a:t>High amount of risk analysis hence, avoidance of Risk is enhanced.</a:t>
            </a:r>
          </a:p>
          <a:p>
            <a:r>
              <a:rPr lang="en-US" dirty="0"/>
              <a:t>Good for large and mission-critical projects.</a:t>
            </a:r>
          </a:p>
          <a:p>
            <a:r>
              <a:rPr lang="en-US" dirty="0"/>
              <a:t>Strong approval and documentation control.</a:t>
            </a:r>
          </a:p>
          <a:p>
            <a:r>
              <a:rPr lang="en-US" dirty="0"/>
              <a:t>Additional Functionality can be added at a later date.</a:t>
            </a:r>
          </a:p>
          <a:p>
            <a:r>
              <a:rPr lang="en-US" dirty="0"/>
              <a:t>Software is produced early in the software life cycle.</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Spiral model</a:t>
            </a:r>
            <a:endParaRPr lang="en-US" dirty="0"/>
          </a:p>
        </p:txBody>
      </p:sp>
      <p:sp>
        <p:nvSpPr>
          <p:cNvPr id="3" name="Content Placeholder 2"/>
          <p:cNvSpPr>
            <a:spLocks noGrp="1"/>
          </p:cNvSpPr>
          <p:nvPr>
            <p:ph idx="1"/>
          </p:nvPr>
        </p:nvSpPr>
        <p:spPr/>
        <p:txBody>
          <a:bodyPr/>
          <a:lstStyle/>
          <a:p>
            <a:r>
              <a:rPr lang="en-US" dirty="0"/>
              <a:t>Can be a costly model to use.</a:t>
            </a:r>
          </a:p>
          <a:p>
            <a:r>
              <a:rPr lang="en-US" dirty="0"/>
              <a:t>Risk analysis requires highly specific expertise.</a:t>
            </a:r>
          </a:p>
          <a:p>
            <a:r>
              <a:rPr lang="en-US" dirty="0"/>
              <a:t>Project’s success is highly dependent on the risk analysis phase.</a:t>
            </a:r>
          </a:p>
          <a:p>
            <a:r>
              <a:rPr lang="en-US" dirty="0"/>
              <a:t>Doesn’t work well for smaller projects.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pPr algn="just" eaLnBrk="1" hangingPunct="1">
              <a:lnSpc>
                <a:spcPct val="100000"/>
              </a:lnSpc>
            </a:pPr>
            <a:r>
              <a:rPr lang="en-US">
                <a:ea typeface="ＭＳ Ｐゴシック" pitchFamily="34" charset="-128"/>
              </a:rPr>
              <a:t>Software Process</a:t>
            </a:r>
          </a:p>
        </p:txBody>
      </p:sp>
      <p:sp>
        <p:nvSpPr>
          <p:cNvPr id="33794" name="Content Placeholder 2"/>
          <p:cNvSpPr>
            <a:spLocks noGrp="1"/>
          </p:cNvSpPr>
          <p:nvPr>
            <p:ph idx="1"/>
          </p:nvPr>
        </p:nvSpPr>
        <p:spPr/>
        <p:txBody>
          <a:bodyPr>
            <a:normAutofit lnSpcReduction="10000"/>
          </a:bodyPr>
          <a:lstStyle/>
          <a:p>
            <a:pPr algn="just" eaLnBrk="1" hangingPunct="1">
              <a:lnSpc>
                <a:spcPct val="110000"/>
              </a:lnSpc>
            </a:pPr>
            <a:r>
              <a:rPr lang="en-US" dirty="0">
                <a:ea typeface="ＭＳ Ｐゴシック" pitchFamily="34" charset="-128"/>
              </a:rPr>
              <a:t>A process is a collection of activities, actions and tasks that are performed when some work product is to be created. </a:t>
            </a:r>
          </a:p>
          <a:p>
            <a:pPr marL="0" indent="0" algn="just" eaLnBrk="1" hangingPunct="1">
              <a:lnSpc>
                <a:spcPct val="110000"/>
              </a:lnSpc>
              <a:buNone/>
            </a:pPr>
            <a:r>
              <a:rPr lang="en-US" dirty="0">
                <a:ea typeface="ＭＳ Ｐゴシック" pitchFamily="34" charset="-128"/>
              </a:rPr>
              <a:t> </a:t>
            </a:r>
          </a:p>
          <a:p>
            <a:pPr algn="just" eaLnBrk="1" hangingPunct="1">
              <a:lnSpc>
                <a:spcPct val="110000"/>
              </a:lnSpc>
            </a:pPr>
            <a:r>
              <a:rPr lang="en-US" dirty="0">
                <a:ea typeface="ＭＳ Ｐゴシック" pitchFamily="34" charset="-128"/>
              </a:rPr>
              <a:t>Purpose of process is to deliver software in a timely manner and with sufficient quality to satisfy those who have sponsored its creation and those who will use it. </a:t>
            </a:r>
          </a:p>
        </p:txBody>
      </p:sp>
      <p:sp>
        <p:nvSpPr>
          <p:cNvPr id="33795" name="Slide Number Placeholder 4"/>
          <p:cNvSpPr>
            <a:spLocks noGrp="1"/>
          </p:cNvSpPr>
          <p:nvPr>
            <p:ph type="sldNum" sz="quarter" idx="12"/>
          </p:nvPr>
        </p:nvSpPr>
        <p:spPr bwMode="auto">
          <a:noFill/>
          <a:ln>
            <a:miter lim="800000"/>
            <a:headEnd/>
            <a:tailEnd/>
          </a:ln>
        </p:spPr>
        <p:txBody>
          <a:bodyPr/>
          <a:lstStyle/>
          <a:p>
            <a:fld id="{08CF1BA1-A03C-4E0A-8C84-538DDC67E532}" type="slidenum">
              <a:rPr lang="en-US"/>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Spiral model</a:t>
            </a:r>
            <a:endParaRPr lang="en-US" dirty="0"/>
          </a:p>
        </p:txBody>
      </p:sp>
      <p:sp>
        <p:nvSpPr>
          <p:cNvPr id="3" name="Content Placeholder 2"/>
          <p:cNvSpPr>
            <a:spLocks noGrp="1"/>
          </p:cNvSpPr>
          <p:nvPr>
            <p:ph idx="1"/>
          </p:nvPr>
        </p:nvSpPr>
        <p:spPr/>
        <p:txBody>
          <a:bodyPr>
            <a:normAutofit fontScale="92500" lnSpcReduction="10000"/>
          </a:bodyPr>
          <a:lstStyle/>
          <a:p>
            <a:r>
              <a:rPr lang="en-US" dirty="0"/>
              <a:t>When costs and risk evaluation is important</a:t>
            </a:r>
          </a:p>
          <a:p>
            <a:r>
              <a:rPr lang="en-US" dirty="0"/>
              <a:t>For medium to high-risk projects</a:t>
            </a:r>
          </a:p>
          <a:p>
            <a:r>
              <a:rPr lang="en-US" dirty="0"/>
              <a:t>Long-term project commitment unwise because of potential changes to economic priorities</a:t>
            </a:r>
          </a:p>
          <a:p>
            <a:r>
              <a:rPr lang="en-US" dirty="0"/>
              <a:t>Users are unsure of their needs</a:t>
            </a:r>
          </a:p>
          <a:p>
            <a:r>
              <a:rPr lang="en-US" dirty="0"/>
              <a:t>Requirements are complex</a:t>
            </a:r>
          </a:p>
          <a:p>
            <a:r>
              <a:rPr lang="en-US" dirty="0"/>
              <a:t>New product line</a:t>
            </a:r>
          </a:p>
          <a:p>
            <a:r>
              <a:rPr lang="en-US" dirty="0"/>
              <a:t>Significant changes are expected (research and exploration)</a:t>
            </a:r>
          </a:p>
          <a:p>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Prototype model</a:t>
            </a:r>
          </a:p>
        </p:txBody>
      </p:sp>
      <p:sp>
        <p:nvSpPr>
          <p:cNvPr id="3" name="Content Placeholder 2"/>
          <p:cNvSpPr>
            <a:spLocks noGrp="1"/>
          </p:cNvSpPr>
          <p:nvPr>
            <p:ph idx="1"/>
          </p:nvPr>
        </p:nvSpPr>
        <p:spPr/>
        <p:txBody>
          <a:bodyPr>
            <a:normAutofit fontScale="85000" lnSpcReduction="20000"/>
          </a:bodyPr>
          <a:lstStyle/>
          <a:p>
            <a:pPr>
              <a:lnSpc>
                <a:spcPct val="120000"/>
              </a:lnSpc>
            </a:pPr>
            <a:r>
              <a:rPr lang="en-US" dirty="0"/>
              <a:t>The basic idea here is that instead of freezing the requirements before a design or coding can proceed, a throwaway prototype is built to understand the requirements.</a:t>
            </a:r>
          </a:p>
          <a:p>
            <a:pPr>
              <a:lnSpc>
                <a:spcPct val="120000"/>
              </a:lnSpc>
            </a:pPr>
            <a:r>
              <a:rPr lang="en-US" dirty="0"/>
              <a:t>This prototype is developed based on the currently known requirements. </a:t>
            </a:r>
          </a:p>
          <a:p>
            <a:pPr>
              <a:lnSpc>
                <a:spcPct val="120000"/>
              </a:lnSpc>
            </a:pPr>
            <a:r>
              <a:rPr lang="en-US" dirty="0"/>
              <a:t>By using this prototype, the client can get an “actual feel” of the system, since the interactions with prototype can enable the client to better understand the requirements of the desired system. </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Prototype model</a:t>
            </a:r>
            <a:endParaRPr lang="en-US" dirty="0"/>
          </a:p>
        </p:txBody>
      </p:sp>
      <p:sp>
        <p:nvSpPr>
          <p:cNvPr id="3" name="Content Placeholder 2"/>
          <p:cNvSpPr>
            <a:spLocks noGrp="1"/>
          </p:cNvSpPr>
          <p:nvPr>
            <p:ph idx="1"/>
          </p:nvPr>
        </p:nvSpPr>
        <p:spPr/>
        <p:txBody>
          <a:bodyPr/>
          <a:lstStyle/>
          <a:p>
            <a:r>
              <a:rPr lang="en-US" dirty="0"/>
              <a:t>Prototyping is an attractive idea for complicated and large systems for which there is no manual process or existing system to help determining the requirements. </a:t>
            </a:r>
          </a:p>
          <a:p>
            <a:r>
              <a:rPr lang="en-US" dirty="0"/>
              <a:t>The prototype are usually not complete systems and many of the details are not built in the prototype. The goal is to provide a system with overall functionality.</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Prototype model</a:t>
            </a:r>
            <a:endParaRPr lang="en-US" dirty="0"/>
          </a:p>
        </p:txBody>
      </p:sp>
      <p:pic>
        <p:nvPicPr>
          <p:cNvPr id="4" name="Content Placeholder 3" descr="Prototype-model.jpg"/>
          <p:cNvPicPr>
            <a:picLocks noGrp="1" noChangeAspect="1"/>
          </p:cNvPicPr>
          <p:nvPr>
            <p:ph idx="1"/>
          </p:nvPr>
        </p:nvPicPr>
        <p:blipFill>
          <a:blip r:embed="rId2" cstate="print"/>
          <a:stretch>
            <a:fillRect/>
          </a:stretch>
        </p:blipFill>
        <p:spPr>
          <a:xfrm>
            <a:off x="489085" y="1524000"/>
            <a:ext cx="7969115" cy="4800600"/>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3"/>
          <p:cNvGrpSpPr>
            <a:grpSpLocks/>
          </p:cNvGrpSpPr>
          <p:nvPr/>
        </p:nvGrpSpPr>
        <p:grpSpPr bwMode="auto">
          <a:xfrm>
            <a:off x="1524000" y="1982787"/>
            <a:ext cx="1827213" cy="455613"/>
            <a:chOff x="960" y="1680"/>
            <a:chExt cx="1151" cy="287"/>
          </a:xfrm>
        </p:grpSpPr>
        <p:sp>
          <p:nvSpPr>
            <p:cNvPr id="23" name="AutoShape 4"/>
            <p:cNvSpPr>
              <a:spLocks noChangeArrowheads="1"/>
            </p:cNvSpPr>
            <p:nvPr/>
          </p:nvSpPr>
          <p:spPr bwMode="auto">
            <a:xfrm>
              <a:off x="960" y="1680"/>
              <a:ext cx="1152" cy="288"/>
            </a:xfrm>
            <a:prstGeom prst="roundRect">
              <a:avLst>
                <a:gd name="adj" fmla="val 347"/>
              </a:avLst>
            </a:prstGeom>
            <a:solidFill>
              <a:srgbClr val="FF99CC"/>
            </a:solidFill>
            <a:ln w="9360">
              <a:solidFill>
                <a:srgbClr val="000000"/>
              </a:solidFill>
              <a:round/>
              <a:headEnd/>
              <a:tailEnd/>
            </a:ln>
          </p:spPr>
          <p:txBody>
            <a:bodyPr wrap="none" anchor="ctr"/>
            <a:lstStyle/>
            <a:p>
              <a:endParaRPr lang="en-US"/>
            </a:p>
          </p:txBody>
        </p:sp>
        <p:sp>
          <p:nvSpPr>
            <p:cNvPr id="24" name="AutoShape 5"/>
            <p:cNvSpPr>
              <a:spLocks noChangeArrowheads="1"/>
            </p:cNvSpPr>
            <p:nvPr/>
          </p:nvSpPr>
          <p:spPr bwMode="auto">
            <a:xfrm>
              <a:off x="960" y="1680"/>
              <a:ext cx="1152"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Communication</a:t>
              </a:r>
            </a:p>
          </p:txBody>
        </p:sp>
      </p:grpSp>
      <p:grpSp>
        <p:nvGrpSpPr>
          <p:cNvPr id="25" name="Group 6"/>
          <p:cNvGrpSpPr>
            <a:grpSpLocks/>
          </p:cNvGrpSpPr>
          <p:nvPr/>
        </p:nvGrpSpPr>
        <p:grpSpPr bwMode="auto">
          <a:xfrm>
            <a:off x="4876800" y="1220787"/>
            <a:ext cx="1522413" cy="533400"/>
            <a:chOff x="3072" y="1200"/>
            <a:chExt cx="959" cy="287"/>
          </a:xfrm>
        </p:grpSpPr>
        <p:sp>
          <p:nvSpPr>
            <p:cNvPr id="26" name="AutoShape 7"/>
            <p:cNvSpPr>
              <a:spLocks noChangeArrowheads="1"/>
            </p:cNvSpPr>
            <p:nvPr/>
          </p:nvSpPr>
          <p:spPr bwMode="auto">
            <a:xfrm>
              <a:off x="3072" y="1200"/>
              <a:ext cx="960" cy="288"/>
            </a:xfrm>
            <a:prstGeom prst="roundRect">
              <a:avLst>
                <a:gd name="adj" fmla="val 347"/>
              </a:avLst>
            </a:prstGeom>
            <a:solidFill>
              <a:srgbClr val="FFCC99"/>
            </a:solidFill>
            <a:ln w="9360">
              <a:solidFill>
                <a:srgbClr val="000000"/>
              </a:solidFill>
              <a:round/>
              <a:headEnd/>
              <a:tailEnd/>
            </a:ln>
          </p:spPr>
          <p:txBody>
            <a:bodyPr wrap="none" anchor="ctr"/>
            <a:lstStyle/>
            <a:p>
              <a:endParaRPr lang="en-US"/>
            </a:p>
          </p:txBody>
        </p:sp>
        <p:sp>
          <p:nvSpPr>
            <p:cNvPr id="27" name="AutoShape 8"/>
            <p:cNvSpPr>
              <a:spLocks noChangeArrowheads="1"/>
            </p:cNvSpPr>
            <p:nvPr/>
          </p:nvSpPr>
          <p:spPr bwMode="auto">
            <a:xfrm>
              <a:off x="3072" y="1200"/>
              <a:ext cx="960" cy="288"/>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nchorCtr="1"/>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Quick Planning</a:t>
              </a:r>
            </a:p>
          </p:txBody>
        </p:sp>
      </p:grpSp>
      <p:grpSp>
        <p:nvGrpSpPr>
          <p:cNvPr id="28" name="Group 9"/>
          <p:cNvGrpSpPr>
            <a:grpSpLocks/>
          </p:cNvGrpSpPr>
          <p:nvPr/>
        </p:nvGrpSpPr>
        <p:grpSpPr bwMode="auto">
          <a:xfrm>
            <a:off x="6705600" y="3201987"/>
            <a:ext cx="1446213" cy="608013"/>
            <a:chOff x="4224" y="2448"/>
            <a:chExt cx="911" cy="383"/>
          </a:xfrm>
        </p:grpSpPr>
        <p:sp>
          <p:nvSpPr>
            <p:cNvPr id="29" name="AutoShape 10"/>
            <p:cNvSpPr>
              <a:spLocks noChangeArrowheads="1"/>
            </p:cNvSpPr>
            <p:nvPr/>
          </p:nvSpPr>
          <p:spPr bwMode="auto">
            <a:xfrm>
              <a:off x="4224" y="2448"/>
              <a:ext cx="912" cy="384"/>
            </a:xfrm>
            <a:prstGeom prst="roundRect">
              <a:avLst>
                <a:gd name="adj" fmla="val 259"/>
              </a:avLst>
            </a:prstGeom>
            <a:solidFill>
              <a:srgbClr val="FFFF99"/>
            </a:solidFill>
            <a:ln w="9360">
              <a:solidFill>
                <a:srgbClr val="000000"/>
              </a:solidFill>
              <a:round/>
              <a:headEnd/>
              <a:tailEnd/>
            </a:ln>
          </p:spPr>
          <p:txBody>
            <a:bodyPr wrap="none" anchor="ctr"/>
            <a:lstStyle/>
            <a:p>
              <a:endParaRPr lang="en-US"/>
            </a:p>
          </p:txBody>
        </p:sp>
        <p:sp>
          <p:nvSpPr>
            <p:cNvPr id="30" name="AutoShape 11"/>
            <p:cNvSpPr>
              <a:spLocks noChangeArrowheads="1"/>
            </p:cNvSpPr>
            <p:nvPr/>
          </p:nvSpPr>
          <p:spPr bwMode="auto">
            <a:xfrm>
              <a:off x="4224" y="2448"/>
              <a:ext cx="912" cy="384"/>
            </a:xfrm>
            <a:prstGeom prst="roundRect">
              <a:avLst>
                <a:gd name="adj" fmla="val 2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Modeling</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a:solidFill>
                    <a:schemeClr val="tx1"/>
                  </a:solidFill>
                </a:rPr>
                <a:t>Quick Design</a:t>
              </a:r>
            </a:p>
          </p:txBody>
        </p:sp>
      </p:grpSp>
      <p:grpSp>
        <p:nvGrpSpPr>
          <p:cNvPr id="31" name="Group 15"/>
          <p:cNvGrpSpPr>
            <a:grpSpLocks/>
          </p:cNvGrpSpPr>
          <p:nvPr/>
        </p:nvGrpSpPr>
        <p:grpSpPr bwMode="auto">
          <a:xfrm>
            <a:off x="1600200" y="3506787"/>
            <a:ext cx="1598613" cy="1065213"/>
            <a:chOff x="1008" y="2640"/>
            <a:chExt cx="1007" cy="671"/>
          </a:xfrm>
        </p:grpSpPr>
        <p:sp>
          <p:nvSpPr>
            <p:cNvPr id="32" name="AutoShape 16"/>
            <p:cNvSpPr>
              <a:spLocks noChangeArrowheads="1"/>
            </p:cNvSpPr>
            <p:nvPr/>
          </p:nvSpPr>
          <p:spPr bwMode="auto">
            <a:xfrm>
              <a:off x="1008" y="2640"/>
              <a:ext cx="1008" cy="672"/>
            </a:xfrm>
            <a:prstGeom prst="roundRect">
              <a:avLst>
                <a:gd name="adj" fmla="val 148"/>
              </a:avLst>
            </a:prstGeom>
            <a:solidFill>
              <a:srgbClr val="CCFFFF"/>
            </a:solidFill>
            <a:ln w="9360">
              <a:solidFill>
                <a:srgbClr val="000000"/>
              </a:solidFill>
              <a:round/>
              <a:headEnd/>
              <a:tailEnd/>
            </a:ln>
          </p:spPr>
          <p:txBody>
            <a:bodyPr wrap="none" anchor="ctr"/>
            <a:lstStyle/>
            <a:p>
              <a:endParaRPr lang="en-US"/>
            </a:p>
          </p:txBody>
        </p:sp>
        <p:sp>
          <p:nvSpPr>
            <p:cNvPr id="33" name="AutoShape 17"/>
            <p:cNvSpPr>
              <a:spLocks noChangeArrowheads="1"/>
            </p:cNvSpPr>
            <p:nvPr/>
          </p:nvSpPr>
          <p:spPr bwMode="auto">
            <a:xfrm>
              <a:off x="1008" y="2640"/>
              <a:ext cx="1008" cy="672"/>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Deployment,</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Delivery,</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and Feedback</a:t>
              </a:r>
            </a:p>
          </p:txBody>
        </p:sp>
      </p:grpSp>
      <p:sp>
        <p:nvSpPr>
          <p:cNvPr id="34" name="Freeform 18"/>
          <p:cNvSpPr>
            <a:spLocks noChangeArrowheads="1"/>
          </p:cNvSpPr>
          <p:nvPr/>
        </p:nvSpPr>
        <p:spPr bwMode="auto">
          <a:xfrm>
            <a:off x="2133600" y="1220787"/>
            <a:ext cx="2514600" cy="685800"/>
          </a:xfrm>
          <a:custGeom>
            <a:avLst/>
            <a:gdLst>
              <a:gd name="T0" fmla="*/ 0 w 6987"/>
              <a:gd name="T1" fmla="*/ 1906 h 1907"/>
              <a:gd name="T2" fmla="*/ 0 w 6987"/>
              <a:gd name="T3" fmla="*/ 1073 h 1907"/>
              <a:gd name="T4" fmla="*/ 4019 w 6987"/>
              <a:gd name="T5" fmla="*/ 255 h 1907"/>
              <a:gd name="T6" fmla="*/ 4883 w 6987"/>
              <a:gd name="T7" fmla="*/ 255 h 1907"/>
              <a:gd name="T8" fmla="*/ 4883 w 6987"/>
              <a:gd name="T9" fmla="*/ 0 h 1907"/>
              <a:gd name="T10" fmla="*/ 6986 w 6987"/>
              <a:gd name="T11" fmla="*/ 536 h 1907"/>
              <a:gd name="T12" fmla="*/ 4883 w 6987"/>
              <a:gd name="T13" fmla="*/ 1072 h 1907"/>
              <a:gd name="T14" fmla="*/ 4883 w 6987"/>
              <a:gd name="T15" fmla="*/ 816 h 1907"/>
              <a:gd name="T16" fmla="*/ 4019 w 6987"/>
              <a:gd name="T17" fmla="*/ 816 h 1907"/>
              <a:gd name="T18" fmla="*/ 2056 w 6987"/>
              <a:gd name="T19" fmla="*/ 1073 h 1907"/>
              <a:gd name="T20" fmla="*/ 2056 w 6987"/>
              <a:gd name="T21" fmla="*/ 1906 h 1907"/>
              <a:gd name="T22" fmla="*/ 0 w 6987"/>
              <a:gd name="T23" fmla="*/ 1906 h 1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987" h="1907">
                <a:moveTo>
                  <a:pt x="0" y="1906"/>
                </a:moveTo>
                <a:lnTo>
                  <a:pt x="0" y="1073"/>
                </a:lnTo>
                <a:cubicBezTo>
                  <a:pt x="0" y="664"/>
                  <a:pt x="2009" y="255"/>
                  <a:pt x="4019" y="255"/>
                </a:cubicBezTo>
                <a:lnTo>
                  <a:pt x="4883" y="255"/>
                </a:lnTo>
                <a:lnTo>
                  <a:pt x="4883" y="0"/>
                </a:lnTo>
                <a:lnTo>
                  <a:pt x="6986" y="536"/>
                </a:lnTo>
                <a:lnTo>
                  <a:pt x="4883" y="1072"/>
                </a:lnTo>
                <a:lnTo>
                  <a:pt x="4883" y="816"/>
                </a:lnTo>
                <a:lnTo>
                  <a:pt x="4019" y="816"/>
                </a:lnTo>
                <a:cubicBezTo>
                  <a:pt x="3037" y="816"/>
                  <a:pt x="2056" y="944"/>
                  <a:pt x="2056" y="1073"/>
                </a:cubicBezTo>
                <a:lnTo>
                  <a:pt x="2056" y="1906"/>
                </a:lnTo>
                <a:lnTo>
                  <a:pt x="0" y="1906"/>
                </a:lnTo>
              </a:path>
            </a:pathLst>
          </a:custGeom>
          <a:solidFill>
            <a:srgbClr val="00CC99"/>
          </a:solidFill>
          <a:ln w="9360">
            <a:solidFill>
              <a:srgbClr val="000000"/>
            </a:solidFill>
            <a:round/>
            <a:headEnd/>
            <a:tailEnd/>
          </a:ln>
        </p:spPr>
        <p:txBody>
          <a:bodyPr wrap="none" anchor="ctr"/>
          <a:lstStyle/>
          <a:p>
            <a:endParaRPr lang="en-US"/>
          </a:p>
        </p:txBody>
      </p:sp>
      <p:sp>
        <p:nvSpPr>
          <p:cNvPr id="35" name="Freeform 19"/>
          <p:cNvSpPr>
            <a:spLocks noChangeArrowheads="1"/>
          </p:cNvSpPr>
          <p:nvPr/>
        </p:nvSpPr>
        <p:spPr bwMode="auto">
          <a:xfrm>
            <a:off x="6705600" y="1296987"/>
            <a:ext cx="1066800" cy="1449388"/>
          </a:xfrm>
          <a:custGeom>
            <a:avLst/>
            <a:gdLst>
              <a:gd name="T0" fmla="*/ 0 w 2965"/>
              <a:gd name="T1" fmla="*/ 0 h 4024"/>
              <a:gd name="T2" fmla="*/ 1296 w 2965"/>
              <a:gd name="T3" fmla="*/ 0 h 4024"/>
              <a:gd name="T4" fmla="*/ 2567 w 2965"/>
              <a:gd name="T5" fmla="*/ 2314 h 4024"/>
              <a:gd name="T6" fmla="*/ 2567 w 2965"/>
              <a:gd name="T7" fmla="*/ 2812 h 4024"/>
              <a:gd name="T8" fmla="*/ 2964 w 2965"/>
              <a:gd name="T9" fmla="*/ 2812 h 4024"/>
              <a:gd name="T10" fmla="*/ 2130 w 2965"/>
              <a:gd name="T11" fmla="*/ 4023 h 4024"/>
              <a:gd name="T12" fmla="*/ 1296 w 2965"/>
              <a:gd name="T13" fmla="*/ 2812 h 4024"/>
              <a:gd name="T14" fmla="*/ 1694 w 2965"/>
              <a:gd name="T15" fmla="*/ 2812 h 4024"/>
              <a:gd name="T16" fmla="*/ 1694 w 2965"/>
              <a:gd name="T17" fmla="*/ 2314 h 4024"/>
              <a:gd name="T18" fmla="*/ 1296 w 2965"/>
              <a:gd name="T19" fmla="*/ 1184 h 4024"/>
              <a:gd name="T20" fmla="*/ 0 w 2965"/>
              <a:gd name="T21" fmla="*/ 1184 h 4024"/>
              <a:gd name="T22" fmla="*/ 0 w 2965"/>
              <a:gd name="T23" fmla="*/ 0 h 4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965" h="4024">
                <a:moveTo>
                  <a:pt x="0" y="0"/>
                </a:moveTo>
                <a:lnTo>
                  <a:pt x="1296" y="0"/>
                </a:lnTo>
                <a:cubicBezTo>
                  <a:pt x="1932" y="0"/>
                  <a:pt x="2567" y="1157"/>
                  <a:pt x="2567" y="2314"/>
                </a:cubicBezTo>
                <a:lnTo>
                  <a:pt x="2567" y="2812"/>
                </a:lnTo>
                <a:lnTo>
                  <a:pt x="2964" y="2812"/>
                </a:lnTo>
                <a:lnTo>
                  <a:pt x="2130" y="4023"/>
                </a:lnTo>
                <a:lnTo>
                  <a:pt x="1296" y="2812"/>
                </a:lnTo>
                <a:lnTo>
                  <a:pt x="1694" y="2812"/>
                </a:lnTo>
                <a:lnTo>
                  <a:pt x="1694" y="2314"/>
                </a:lnTo>
                <a:cubicBezTo>
                  <a:pt x="1694" y="1749"/>
                  <a:pt x="1495" y="1184"/>
                  <a:pt x="1296" y="1184"/>
                </a:cubicBezTo>
                <a:lnTo>
                  <a:pt x="0" y="1184"/>
                </a:lnTo>
                <a:lnTo>
                  <a:pt x="0" y="0"/>
                </a:lnTo>
              </a:path>
            </a:pathLst>
          </a:custGeom>
          <a:solidFill>
            <a:srgbClr val="00CC99"/>
          </a:solidFill>
          <a:ln w="9360">
            <a:solidFill>
              <a:srgbClr val="000000"/>
            </a:solidFill>
            <a:round/>
            <a:headEnd/>
            <a:tailEnd/>
          </a:ln>
        </p:spPr>
        <p:txBody>
          <a:bodyPr wrap="none" anchor="ctr"/>
          <a:lstStyle/>
          <a:p>
            <a:endParaRPr lang="en-US"/>
          </a:p>
        </p:txBody>
      </p:sp>
      <p:sp>
        <p:nvSpPr>
          <p:cNvPr id="36" name="Freeform 20"/>
          <p:cNvSpPr>
            <a:spLocks noChangeArrowheads="1"/>
          </p:cNvSpPr>
          <p:nvPr/>
        </p:nvSpPr>
        <p:spPr bwMode="auto">
          <a:xfrm>
            <a:off x="5943600" y="4267200"/>
            <a:ext cx="1906588" cy="1143000"/>
          </a:xfrm>
          <a:custGeom>
            <a:avLst/>
            <a:gdLst>
              <a:gd name="T0" fmla="*/ 5293 w 5294"/>
              <a:gd name="T1" fmla="*/ 0 h 3177"/>
              <a:gd name="T2" fmla="*/ 5293 w 5294"/>
              <a:gd name="T3" fmla="*/ 1389 h 3177"/>
              <a:gd name="T4" fmla="*/ 2248 w 5294"/>
              <a:gd name="T5" fmla="*/ 2750 h 3177"/>
              <a:gd name="T6" fmla="*/ 1593 w 5294"/>
              <a:gd name="T7" fmla="*/ 2750 h 3177"/>
              <a:gd name="T8" fmla="*/ 1593 w 5294"/>
              <a:gd name="T9" fmla="*/ 3176 h 3177"/>
              <a:gd name="T10" fmla="*/ 0 w 5294"/>
              <a:gd name="T11" fmla="*/ 2283 h 3177"/>
              <a:gd name="T12" fmla="*/ 1593 w 5294"/>
              <a:gd name="T13" fmla="*/ 1389 h 3177"/>
              <a:gd name="T14" fmla="*/ 1593 w 5294"/>
              <a:gd name="T15" fmla="*/ 1815 h 3177"/>
              <a:gd name="T16" fmla="*/ 2248 w 5294"/>
              <a:gd name="T17" fmla="*/ 1815 h 3177"/>
              <a:gd name="T18" fmla="*/ 3735 w 5294"/>
              <a:gd name="T19" fmla="*/ 1389 h 3177"/>
              <a:gd name="T20" fmla="*/ 3735 w 5294"/>
              <a:gd name="T21" fmla="*/ 0 h 3177"/>
              <a:gd name="T22" fmla="*/ 5293 w 5294"/>
              <a:gd name="T23" fmla="*/ 0 h 31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94" h="3177">
                <a:moveTo>
                  <a:pt x="5293" y="0"/>
                </a:moveTo>
                <a:lnTo>
                  <a:pt x="5293" y="1389"/>
                </a:lnTo>
                <a:cubicBezTo>
                  <a:pt x="5293" y="2070"/>
                  <a:pt x="3771" y="2750"/>
                  <a:pt x="2248" y="2750"/>
                </a:cubicBezTo>
                <a:lnTo>
                  <a:pt x="1593" y="2750"/>
                </a:lnTo>
                <a:lnTo>
                  <a:pt x="1593" y="3176"/>
                </a:lnTo>
                <a:lnTo>
                  <a:pt x="0" y="2283"/>
                </a:lnTo>
                <a:lnTo>
                  <a:pt x="1593" y="1389"/>
                </a:lnTo>
                <a:lnTo>
                  <a:pt x="1593" y="1815"/>
                </a:lnTo>
                <a:lnTo>
                  <a:pt x="2248" y="1815"/>
                </a:lnTo>
                <a:cubicBezTo>
                  <a:pt x="2992" y="1815"/>
                  <a:pt x="3735" y="1602"/>
                  <a:pt x="3735" y="1389"/>
                </a:cubicBezTo>
                <a:lnTo>
                  <a:pt x="3735" y="0"/>
                </a:lnTo>
                <a:lnTo>
                  <a:pt x="5293" y="0"/>
                </a:lnTo>
              </a:path>
            </a:pathLst>
          </a:custGeom>
          <a:solidFill>
            <a:srgbClr val="00CC99"/>
          </a:solidFill>
          <a:ln w="9360">
            <a:solidFill>
              <a:srgbClr val="000000"/>
            </a:solidFill>
            <a:round/>
            <a:headEnd/>
            <a:tailEnd/>
          </a:ln>
        </p:spPr>
        <p:txBody>
          <a:bodyPr wrap="none" anchor="ctr"/>
          <a:lstStyle/>
          <a:p>
            <a:endParaRPr lang="en-US"/>
          </a:p>
        </p:txBody>
      </p:sp>
      <p:sp>
        <p:nvSpPr>
          <p:cNvPr id="37" name="Freeform 22"/>
          <p:cNvSpPr>
            <a:spLocks noChangeArrowheads="1"/>
          </p:cNvSpPr>
          <p:nvPr/>
        </p:nvSpPr>
        <p:spPr bwMode="auto">
          <a:xfrm>
            <a:off x="2133600" y="2516187"/>
            <a:ext cx="609600" cy="838200"/>
          </a:xfrm>
          <a:custGeom>
            <a:avLst/>
            <a:gdLst>
              <a:gd name="T0" fmla="*/ 423 w 1695"/>
              <a:gd name="T1" fmla="*/ 2329 h 2330"/>
              <a:gd name="T2" fmla="*/ 423 w 1695"/>
              <a:gd name="T3" fmla="*/ 582 h 2330"/>
              <a:gd name="T4" fmla="*/ 0 w 1695"/>
              <a:gd name="T5" fmla="*/ 582 h 2330"/>
              <a:gd name="T6" fmla="*/ 847 w 1695"/>
              <a:gd name="T7" fmla="*/ 0 h 2330"/>
              <a:gd name="T8" fmla="*/ 1694 w 1695"/>
              <a:gd name="T9" fmla="*/ 582 h 2330"/>
              <a:gd name="T10" fmla="*/ 1270 w 1695"/>
              <a:gd name="T11" fmla="*/ 582 h 2330"/>
              <a:gd name="T12" fmla="*/ 1270 w 1695"/>
              <a:gd name="T13" fmla="*/ 2329 h 2330"/>
              <a:gd name="T14" fmla="*/ 423 w 1695"/>
              <a:gd name="T15" fmla="*/ 2329 h 23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695" h="2330">
                <a:moveTo>
                  <a:pt x="423" y="2329"/>
                </a:moveTo>
                <a:lnTo>
                  <a:pt x="423" y="582"/>
                </a:lnTo>
                <a:lnTo>
                  <a:pt x="0" y="582"/>
                </a:lnTo>
                <a:lnTo>
                  <a:pt x="847" y="0"/>
                </a:lnTo>
                <a:lnTo>
                  <a:pt x="1694" y="582"/>
                </a:lnTo>
                <a:lnTo>
                  <a:pt x="1270" y="582"/>
                </a:lnTo>
                <a:lnTo>
                  <a:pt x="1270" y="2329"/>
                </a:lnTo>
                <a:lnTo>
                  <a:pt x="423" y="2329"/>
                </a:lnTo>
              </a:path>
            </a:pathLst>
          </a:custGeom>
          <a:solidFill>
            <a:srgbClr val="00CC99"/>
          </a:solidFill>
          <a:ln w="9360">
            <a:solidFill>
              <a:srgbClr val="000000"/>
            </a:solidFill>
            <a:round/>
            <a:headEnd/>
            <a:tailEnd/>
          </a:ln>
        </p:spPr>
        <p:txBody>
          <a:bodyPr wrap="none" anchor="ctr"/>
          <a:lstStyle/>
          <a:p>
            <a:endParaRPr lang="en-US"/>
          </a:p>
        </p:txBody>
      </p:sp>
      <p:sp>
        <p:nvSpPr>
          <p:cNvPr id="38" name="AutoShape 23"/>
          <p:cNvSpPr>
            <a:spLocks noChangeArrowheads="1"/>
          </p:cNvSpPr>
          <p:nvPr/>
        </p:nvSpPr>
        <p:spPr bwMode="auto">
          <a:xfrm>
            <a:off x="228600" y="2287587"/>
            <a:ext cx="75882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solidFill>
                  <a:schemeClr val="tx1"/>
                </a:solidFill>
              </a:rPr>
              <a:t>Start</a:t>
            </a:r>
          </a:p>
        </p:txBody>
      </p:sp>
      <p:sp>
        <p:nvSpPr>
          <p:cNvPr id="39" name="Line 24"/>
          <p:cNvSpPr>
            <a:spLocks noChangeShapeType="1"/>
          </p:cNvSpPr>
          <p:nvPr/>
        </p:nvSpPr>
        <p:spPr bwMode="auto">
          <a:xfrm flipV="1">
            <a:off x="990600" y="2362200"/>
            <a:ext cx="381000" cy="15557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40" name="Group 12"/>
          <p:cNvGrpSpPr>
            <a:grpSpLocks/>
          </p:cNvGrpSpPr>
          <p:nvPr/>
        </p:nvGrpSpPr>
        <p:grpSpPr bwMode="auto">
          <a:xfrm>
            <a:off x="4343400" y="4724400"/>
            <a:ext cx="1522413" cy="684213"/>
            <a:chOff x="2736" y="3456"/>
            <a:chExt cx="959" cy="431"/>
          </a:xfrm>
        </p:grpSpPr>
        <p:sp>
          <p:nvSpPr>
            <p:cNvPr id="41" name="AutoShape 13"/>
            <p:cNvSpPr>
              <a:spLocks noChangeArrowheads="1"/>
            </p:cNvSpPr>
            <p:nvPr/>
          </p:nvSpPr>
          <p:spPr bwMode="auto">
            <a:xfrm>
              <a:off x="2736" y="3456"/>
              <a:ext cx="960" cy="432"/>
            </a:xfrm>
            <a:prstGeom prst="roundRect">
              <a:avLst>
                <a:gd name="adj" fmla="val 231"/>
              </a:avLst>
            </a:prstGeom>
            <a:solidFill>
              <a:srgbClr val="CCFFCC"/>
            </a:solidFill>
            <a:ln w="9360">
              <a:solidFill>
                <a:srgbClr val="000000"/>
              </a:solidFill>
              <a:round/>
              <a:headEnd/>
              <a:tailEnd/>
            </a:ln>
          </p:spPr>
          <p:txBody>
            <a:bodyPr wrap="none" anchor="ctr"/>
            <a:lstStyle/>
            <a:p>
              <a:endParaRPr lang="en-US"/>
            </a:p>
          </p:txBody>
        </p:sp>
        <p:sp>
          <p:nvSpPr>
            <p:cNvPr id="42" name="AutoShape 14"/>
            <p:cNvSpPr>
              <a:spLocks noChangeArrowheads="1"/>
            </p:cNvSpPr>
            <p:nvPr/>
          </p:nvSpPr>
          <p:spPr bwMode="auto">
            <a:xfrm>
              <a:off x="2736" y="3456"/>
              <a:ext cx="960" cy="432"/>
            </a:xfrm>
            <a:prstGeom prst="roundRect">
              <a:avLst>
                <a:gd name="adj" fmla="val 23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nchor="ctr"/>
            <a:lstStyle/>
            <a:p>
              <a:pPr algn="ctr" eaLnBrk="1" hangingPunct="1">
                <a:lnSpc>
                  <a:spcPct val="95000"/>
                </a:lnSpc>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Construction</a:t>
              </a:r>
            </a:p>
            <a:p>
              <a:pPr algn="ctr" eaLnBrk="1" hangingPunct="1">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800" u="sng">
                  <a:solidFill>
                    <a:schemeClr val="tx1"/>
                  </a:solidFill>
                </a:rPr>
                <a:t>Of Prototype</a:t>
              </a:r>
            </a:p>
          </p:txBody>
        </p:sp>
      </p:grpSp>
      <p:sp>
        <p:nvSpPr>
          <p:cNvPr id="43" name="Freeform 21"/>
          <p:cNvSpPr>
            <a:spLocks noChangeArrowheads="1"/>
          </p:cNvSpPr>
          <p:nvPr/>
        </p:nvSpPr>
        <p:spPr bwMode="auto">
          <a:xfrm>
            <a:off x="1828800" y="4724400"/>
            <a:ext cx="2363788" cy="685800"/>
          </a:xfrm>
          <a:custGeom>
            <a:avLst/>
            <a:gdLst>
              <a:gd name="T0" fmla="*/ 6563 w 6564"/>
              <a:gd name="T1" fmla="*/ 2329 h 2330"/>
              <a:gd name="T2" fmla="*/ 3694 w 6564"/>
              <a:gd name="T3" fmla="*/ 2329 h 2330"/>
              <a:gd name="T4" fmla="*/ 881 w 6564"/>
              <a:gd name="T5" fmla="*/ 990 h 2330"/>
              <a:gd name="T6" fmla="*/ 881 w 6564"/>
              <a:gd name="T7" fmla="*/ 701 h 2330"/>
              <a:gd name="T8" fmla="*/ 0 w 6564"/>
              <a:gd name="T9" fmla="*/ 701 h 2330"/>
              <a:gd name="T10" fmla="*/ 1847 w 6564"/>
              <a:gd name="T11" fmla="*/ 0 h 2330"/>
              <a:gd name="T12" fmla="*/ 3694 w 6564"/>
              <a:gd name="T13" fmla="*/ 701 h 2330"/>
              <a:gd name="T14" fmla="*/ 2812 w 6564"/>
              <a:gd name="T15" fmla="*/ 701 h 2330"/>
              <a:gd name="T16" fmla="*/ 2812 w 6564"/>
              <a:gd name="T17" fmla="*/ 990 h 2330"/>
              <a:gd name="T18" fmla="*/ 3694 w 6564"/>
              <a:gd name="T19" fmla="*/ 1644 h 2330"/>
              <a:gd name="T20" fmla="*/ 6563 w 6564"/>
              <a:gd name="T21" fmla="*/ 1644 h 2330"/>
              <a:gd name="T22" fmla="*/ 6563 w 6564"/>
              <a:gd name="T23" fmla="*/ 2329 h 23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6564" h="2330">
                <a:moveTo>
                  <a:pt x="6563" y="2329"/>
                </a:moveTo>
                <a:lnTo>
                  <a:pt x="3694" y="2329"/>
                </a:lnTo>
                <a:cubicBezTo>
                  <a:pt x="2287" y="2329"/>
                  <a:pt x="881" y="1660"/>
                  <a:pt x="881" y="990"/>
                </a:cubicBezTo>
                <a:lnTo>
                  <a:pt x="881" y="701"/>
                </a:lnTo>
                <a:lnTo>
                  <a:pt x="0" y="701"/>
                </a:lnTo>
                <a:lnTo>
                  <a:pt x="1847" y="0"/>
                </a:lnTo>
                <a:lnTo>
                  <a:pt x="3694" y="701"/>
                </a:lnTo>
                <a:lnTo>
                  <a:pt x="2812" y="701"/>
                </a:lnTo>
                <a:lnTo>
                  <a:pt x="2812" y="990"/>
                </a:lnTo>
                <a:cubicBezTo>
                  <a:pt x="2812" y="1317"/>
                  <a:pt x="3253" y="1644"/>
                  <a:pt x="3694" y="1644"/>
                </a:cubicBezTo>
                <a:lnTo>
                  <a:pt x="6563" y="1644"/>
                </a:lnTo>
                <a:lnTo>
                  <a:pt x="6563" y="2329"/>
                </a:lnTo>
              </a:path>
            </a:pathLst>
          </a:custGeom>
          <a:solidFill>
            <a:srgbClr val="00CC99"/>
          </a:solidFill>
          <a:ln w="9360">
            <a:solidFill>
              <a:srgbClr val="000000"/>
            </a:solidFill>
            <a:round/>
            <a:headEnd/>
            <a:tailEnd/>
          </a:ln>
        </p:spPr>
        <p:txBody>
          <a:bodyPr wrap="none" anchor="ctr"/>
          <a:lstStyle/>
          <a:p>
            <a:endParaRPr lang="en-US"/>
          </a:p>
        </p:txBody>
      </p:sp>
    </p:spTree>
    <p:extLst>
      <p:ext uri="{BB962C8B-B14F-4D97-AF65-F5344CB8AC3E}">
        <p14:creationId xmlns:p14="http://schemas.microsoft.com/office/powerpoint/2010/main" val="3091577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Advantages of Prototype model</a:t>
            </a:r>
            <a:endParaRPr lang="en-US" dirty="0"/>
          </a:p>
        </p:txBody>
      </p:sp>
      <p:sp>
        <p:nvSpPr>
          <p:cNvPr id="3" name="Content Placeholder 2"/>
          <p:cNvSpPr>
            <a:spLocks noGrp="1"/>
          </p:cNvSpPr>
          <p:nvPr>
            <p:ph idx="1"/>
          </p:nvPr>
        </p:nvSpPr>
        <p:spPr/>
        <p:txBody>
          <a:bodyPr>
            <a:normAutofit fontScale="85000" lnSpcReduction="20000"/>
          </a:bodyPr>
          <a:lstStyle/>
          <a:p>
            <a:r>
              <a:rPr lang="en-US" dirty="0"/>
              <a:t>Users are actively involved in the development</a:t>
            </a:r>
          </a:p>
          <a:p>
            <a:r>
              <a:rPr lang="en-US" dirty="0"/>
              <a:t>Since in this methodology a working model of the system is provided, the users get a better understanding of the system being developed.</a:t>
            </a:r>
          </a:p>
          <a:p>
            <a:r>
              <a:rPr lang="en-US" dirty="0"/>
              <a:t>Errors can be detected much earlier.</a:t>
            </a:r>
          </a:p>
          <a:p>
            <a:r>
              <a:rPr lang="en-US" dirty="0"/>
              <a:t>Quicker user feedback is available leading to better solutions.</a:t>
            </a:r>
          </a:p>
          <a:p>
            <a:r>
              <a:rPr lang="en-US" dirty="0"/>
              <a:t>Missing functionality can be identified easily</a:t>
            </a:r>
          </a:p>
          <a:p>
            <a:r>
              <a:rPr lang="en-US" dirty="0"/>
              <a:t>Confusing or difficult functions can be identified</a:t>
            </a:r>
            <a:br>
              <a:rPr lang="en-US" dirty="0"/>
            </a:br>
            <a:r>
              <a:rPr lang="en-US" dirty="0"/>
              <a:t>Requirements validation, Quick implementation of, incomplete, but</a:t>
            </a:r>
            <a:br>
              <a:rPr lang="en-US" dirty="0"/>
            </a:br>
            <a:r>
              <a:rPr lang="en-US" dirty="0"/>
              <a:t>functional, application.</a:t>
            </a:r>
          </a:p>
          <a:p>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Disadvantages of Prototype model</a:t>
            </a:r>
            <a:endParaRPr lang="en-US" dirty="0"/>
          </a:p>
        </p:txBody>
      </p:sp>
      <p:sp>
        <p:nvSpPr>
          <p:cNvPr id="3" name="Content Placeholder 2"/>
          <p:cNvSpPr>
            <a:spLocks noGrp="1"/>
          </p:cNvSpPr>
          <p:nvPr>
            <p:ph idx="1"/>
          </p:nvPr>
        </p:nvSpPr>
        <p:spPr/>
        <p:txBody>
          <a:bodyPr>
            <a:normAutofit lnSpcReduction="10000"/>
          </a:bodyPr>
          <a:lstStyle/>
          <a:p>
            <a:r>
              <a:rPr lang="en-US" dirty="0"/>
              <a:t>Leads to implementing and then repairing way of building systems.</a:t>
            </a:r>
          </a:p>
          <a:p>
            <a:r>
              <a:rPr lang="en-US" dirty="0"/>
              <a:t>Practically, this methodology may increase the complexity of the system as scope of the system may expand beyond original plans.</a:t>
            </a:r>
          </a:p>
          <a:p>
            <a:r>
              <a:rPr lang="en-US" dirty="0"/>
              <a:t>Incomplete application may cause application not to be used as the</a:t>
            </a:r>
            <a:br>
              <a:rPr lang="en-US" dirty="0"/>
            </a:br>
            <a:r>
              <a:rPr lang="en-US" dirty="0"/>
              <a:t>full system was designed</a:t>
            </a:r>
            <a:br>
              <a:rPr lang="en-US" dirty="0"/>
            </a:br>
            <a:r>
              <a:rPr lang="en-US" dirty="0"/>
              <a:t>Incomplete or inadequate problem analysis.</a:t>
            </a:r>
          </a:p>
          <a:p>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When to use Prototype model</a:t>
            </a:r>
            <a:endParaRPr lang="en-US" dirty="0"/>
          </a:p>
        </p:txBody>
      </p:sp>
      <p:sp>
        <p:nvSpPr>
          <p:cNvPr id="3" name="Content Placeholder 2"/>
          <p:cNvSpPr>
            <a:spLocks noGrp="1"/>
          </p:cNvSpPr>
          <p:nvPr>
            <p:ph idx="1"/>
          </p:nvPr>
        </p:nvSpPr>
        <p:spPr/>
        <p:txBody>
          <a:bodyPr>
            <a:normAutofit fontScale="77500" lnSpcReduction="20000"/>
          </a:bodyPr>
          <a:lstStyle/>
          <a:p>
            <a:pPr>
              <a:lnSpc>
                <a:spcPct val="120000"/>
              </a:lnSpc>
            </a:pPr>
            <a:r>
              <a:rPr lang="en-US" dirty="0"/>
              <a:t>prototype model should be used when the desired system needs to have a lot of interaction with the end users.</a:t>
            </a:r>
          </a:p>
          <a:p>
            <a:pPr>
              <a:lnSpc>
                <a:spcPct val="120000"/>
              </a:lnSpc>
            </a:pPr>
            <a:r>
              <a:rPr lang="en-US" dirty="0"/>
              <a:t>Typically, online systems, web interfaces have a very high amount of interaction with end users, are best suited for Prototype model. </a:t>
            </a:r>
          </a:p>
          <a:p>
            <a:pPr>
              <a:lnSpc>
                <a:spcPct val="120000"/>
              </a:lnSpc>
            </a:pPr>
            <a:r>
              <a:rPr lang="en-US" dirty="0"/>
              <a:t>Prototyping ensures that the end users constantly work with the system and provide a feedback which is incorporated in the prototype to result in a useable system. </a:t>
            </a:r>
          </a:p>
          <a:p>
            <a:pPr>
              <a:lnSpc>
                <a:spcPct val="120000"/>
              </a:lnSpc>
            </a:pPr>
            <a:r>
              <a:rPr lang="en-US" dirty="0"/>
              <a:t>They are excellent for designing good human computer interface systems.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57943"/>
          </a:xfrm>
        </p:spPr>
        <p:txBody>
          <a:bodyPr>
            <a:normAutofit/>
          </a:bodyPr>
          <a:lstStyle/>
          <a:p>
            <a:r>
              <a:rPr lang="en-US" dirty="0"/>
              <a:t>Specialized process models</a:t>
            </a:r>
          </a:p>
        </p:txBody>
      </p:sp>
      <p:sp>
        <p:nvSpPr>
          <p:cNvPr id="3" name="Content Placeholder 2"/>
          <p:cNvSpPr>
            <a:spLocks noGrp="1"/>
          </p:cNvSpPr>
          <p:nvPr>
            <p:ph idx="1"/>
          </p:nvPr>
        </p:nvSpPr>
        <p:spPr>
          <a:xfrm>
            <a:off x="381000" y="1265237"/>
            <a:ext cx="8458200" cy="5211763"/>
          </a:xfrm>
        </p:spPr>
        <p:txBody>
          <a:bodyPr>
            <a:normAutofit fontScale="92500" lnSpcReduction="10000"/>
          </a:bodyPr>
          <a:lstStyle/>
          <a:p>
            <a:r>
              <a:rPr lang="en-US" dirty="0"/>
              <a:t>Specialized process models take on many of the characteristics of one or more of the traditional models</a:t>
            </a:r>
          </a:p>
          <a:p>
            <a:r>
              <a:rPr lang="en-US" dirty="0"/>
              <a:t>Specialized process models are applied when narrowly defined engineering approach is chosen </a:t>
            </a:r>
          </a:p>
          <a:p>
            <a:endParaRPr lang="en-US" dirty="0"/>
          </a:p>
          <a:p>
            <a:r>
              <a:rPr lang="en-US" dirty="0"/>
              <a:t>Specialized process models are as follows</a:t>
            </a:r>
          </a:p>
          <a:p>
            <a:pPr marL="514350" indent="-514350">
              <a:buFont typeface="+mj-lt"/>
              <a:buAutoNum type="arabicPeriod"/>
            </a:pPr>
            <a:r>
              <a:rPr lang="en-US" dirty="0"/>
              <a:t>Component based development model</a:t>
            </a:r>
          </a:p>
          <a:p>
            <a:pPr marL="514350" indent="-514350">
              <a:buFont typeface="+mj-lt"/>
              <a:buAutoNum type="arabicPeriod"/>
            </a:pPr>
            <a:r>
              <a:rPr lang="en-US" dirty="0"/>
              <a:t>The formal method model</a:t>
            </a:r>
          </a:p>
          <a:p>
            <a:pPr marL="514350" indent="-514350">
              <a:buFont typeface="+mj-lt"/>
              <a:buAutoNum type="arabicPeriod"/>
            </a:pPr>
            <a:r>
              <a:rPr lang="en-US" dirty="0"/>
              <a:t>Aspect –oriented software development</a:t>
            </a:r>
          </a:p>
        </p:txBody>
      </p:sp>
    </p:spTree>
    <p:extLst>
      <p:ext uri="{BB962C8B-B14F-4D97-AF65-F5344CB8AC3E}">
        <p14:creationId xmlns:p14="http://schemas.microsoft.com/office/powerpoint/2010/main" val="320901277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839200" cy="881743"/>
          </a:xfrm>
        </p:spPr>
        <p:txBody>
          <a:bodyPr>
            <a:normAutofit fontScale="90000"/>
          </a:bodyPr>
          <a:lstStyle/>
          <a:p>
            <a:r>
              <a:rPr lang="en-US" dirty="0"/>
              <a:t>Component based development model</a:t>
            </a:r>
          </a:p>
        </p:txBody>
      </p:sp>
      <p:sp>
        <p:nvSpPr>
          <p:cNvPr id="3" name="Content Placeholder 2"/>
          <p:cNvSpPr>
            <a:spLocks noGrp="1"/>
          </p:cNvSpPr>
          <p:nvPr>
            <p:ph idx="1"/>
          </p:nvPr>
        </p:nvSpPr>
        <p:spPr>
          <a:xfrm>
            <a:off x="152400" y="1265237"/>
            <a:ext cx="8915400" cy="5211763"/>
          </a:xfrm>
        </p:spPr>
        <p:txBody>
          <a:bodyPr>
            <a:normAutofit fontScale="92500" lnSpcReduction="10000"/>
          </a:bodyPr>
          <a:lstStyle/>
          <a:p>
            <a:r>
              <a:rPr lang="en-US" dirty="0"/>
              <a:t>The component-based development model incorporates many of the characteristics of the spiral model. </a:t>
            </a:r>
          </a:p>
          <a:p>
            <a:r>
              <a:rPr lang="en-US" dirty="0"/>
              <a:t>It is evolutionary in nature ,includes an iterative approach to the creation of software.</a:t>
            </a:r>
          </a:p>
          <a:p>
            <a:r>
              <a:rPr lang="en-US" dirty="0"/>
              <a:t> However, the component-based development model constructs applications from prepackaged software components, </a:t>
            </a:r>
          </a:p>
          <a:p>
            <a:pPr lvl="1"/>
            <a:r>
              <a:rPr lang="en-US" dirty="0" err="1"/>
              <a:t>i.e</a:t>
            </a:r>
            <a:r>
              <a:rPr lang="en-US" dirty="0"/>
              <a:t> from existing software modules</a:t>
            </a:r>
          </a:p>
          <a:p>
            <a:r>
              <a:rPr lang="en-US" dirty="0"/>
              <a:t>Important feature of component based model is that , it leads to ‘</a:t>
            </a:r>
            <a:r>
              <a:rPr lang="en-US" b="1" i="1" dirty="0"/>
              <a:t>software reuse</a:t>
            </a:r>
            <a:r>
              <a:rPr lang="en-US" dirty="0"/>
              <a:t>’.</a:t>
            </a:r>
          </a:p>
          <a:p>
            <a:pPr marL="0" indent="0">
              <a:buNone/>
            </a:pPr>
            <a:endParaRPr lang="en-US" dirty="0"/>
          </a:p>
        </p:txBody>
      </p:sp>
    </p:spTree>
    <p:extLst>
      <p:ext uri="{BB962C8B-B14F-4D97-AF65-F5344CB8AC3E}">
        <p14:creationId xmlns:p14="http://schemas.microsoft.com/office/powerpoint/2010/main" val="768912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52400" y="228600"/>
            <a:ext cx="8686800" cy="1295400"/>
          </a:xfrm>
        </p:spPr>
        <p:txBody>
          <a:bodyPr>
            <a:normAutofit fontScale="90000"/>
          </a:bodyPr>
          <a:lstStyle/>
          <a:p>
            <a:pPr algn="just" eaLnBrk="1" hangingPunct="1">
              <a:lnSpc>
                <a:spcPct val="100000"/>
              </a:lnSpc>
            </a:pPr>
            <a:r>
              <a:rPr lang="en-US" sz="4000" dirty="0">
                <a:ea typeface="ＭＳ Ｐゴシック" pitchFamily="34" charset="-128"/>
              </a:rPr>
              <a:t>Five Activities of a Generic Process framework</a:t>
            </a:r>
          </a:p>
        </p:txBody>
      </p:sp>
      <p:sp>
        <p:nvSpPr>
          <p:cNvPr id="34818" name="Content Placeholder 2"/>
          <p:cNvSpPr>
            <a:spLocks noGrp="1"/>
          </p:cNvSpPr>
          <p:nvPr>
            <p:ph idx="1"/>
          </p:nvPr>
        </p:nvSpPr>
        <p:spPr>
          <a:xfrm>
            <a:off x="304800" y="1371600"/>
            <a:ext cx="8534400" cy="5029200"/>
          </a:xfrm>
        </p:spPr>
        <p:txBody>
          <a:bodyPr>
            <a:noAutofit/>
          </a:bodyPr>
          <a:lstStyle/>
          <a:p>
            <a:pPr algn="just" eaLnBrk="1" hangingPunct="1">
              <a:lnSpc>
                <a:spcPct val="120000"/>
              </a:lnSpc>
            </a:pPr>
            <a:r>
              <a:rPr lang="en-US" sz="2500" dirty="0">
                <a:solidFill>
                  <a:srgbClr val="AD0101"/>
                </a:solidFill>
                <a:ea typeface="ＭＳ Ｐゴシック" pitchFamily="34" charset="-128"/>
              </a:rPr>
              <a:t>Communication</a:t>
            </a:r>
            <a:r>
              <a:rPr lang="en-US" sz="2500" dirty="0">
                <a:ea typeface="ＭＳ Ｐゴシック" pitchFamily="34" charset="-128"/>
              </a:rPr>
              <a:t>: communicate with customer to understand objectives and gather requirements</a:t>
            </a:r>
          </a:p>
          <a:p>
            <a:pPr algn="just" eaLnBrk="1" hangingPunct="1">
              <a:lnSpc>
                <a:spcPct val="120000"/>
              </a:lnSpc>
            </a:pPr>
            <a:r>
              <a:rPr lang="en-US" sz="2500" dirty="0">
                <a:solidFill>
                  <a:srgbClr val="AD0101"/>
                </a:solidFill>
                <a:ea typeface="ＭＳ Ｐゴシック" pitchFamily="34" charset="-128"/>
              </a:rPr>
              <a:t>Planning</a:t>
            </a:r>
            <a:r>
              <a:rPr lang="en-US" sz="2500" dirty="0">
                <a:ea typeface="ＭＳ Ｐゴシック" pitchFamily="34" charset="-128"/>
              </a:rPr>
              <a:t>: creates a </a:t>
            </a:r>
            <a:r>
              <a:rPr lang="ja-JP" altLang="en-US" sz="2500" dirty="0">
                <a:ea typeface="ＭＳ Ｐゴシック" pitchFamily="34" charset="-128"/>
              </a:rPr>
              <a:t>“</a:t>
            </a:r>
            <a:r>
              <a:rPr lang="en-US" altLang="ja-JP" sz="2500" dirty="0">
                <a:ea typeface="ＭＳ Ｐゴシック" pitchFamily="34" charset="-128"/>
              </a:rPr>
              <a:t>map</a:t>
            </a:r>
            <a:r>
              <a:rPr lang="ja-JP" altLang="en-US" sz="2500" dirty="0">
                <a:ea typeface="ＭＳ Ｐゴシック" pitchFamily="34" charset="-128"/>
              </a:rPr>
              <a:t>”</a:t>
            </a:r>
            <a:r>
              <a:rPr lang="en-US" altLang="ja-JP" sz="2500" dirty="0">
                <a:ea typeface="ＭＳ Ｐゴシック" pitchFamily="34" charset="-128"/>
              </a:rPr>
              <a:t> defines the work by describing the tasks, risks and resources, work products and work schedule. </a:t>
            </a:r>
          </a:p>
          <a:p>
            <a:pPr algn="just" eaLnBrk="1" hangingPunct="1">
              <a:lnSpc>
                <a:spcPct val="120000"/>
              </a:lnSpc>
            </a:pPr>
            <a:r>
              <a:rPr lang="en-US" sz="2500" dirty="0">
                <a:solidFill>
                  <a:srgbClr val="AD0101"/>
                </a:solidFill>
                <a:ea typeface="ＭＳ Ｐゴシック" pitchFamily="34" charset="-128"/>
              </a:rPr>
              <a:t>Modeling</a:t>
            </a:r>
            <a:r>
              <a:rPr lang="en-US" sz="2500" dirty="0">
                <a:ea typeface="ＭＳ Ｐゴシック" pitchFamily="34" charset="-128"/>
              </a:rPr>
              <a:t>: Create a </a:t>
            </a:r>
            <a:r>
              <a:rPr lang="ja-JP" altLang="en-US" sz="2500" dirty="0">
                <a:ea typeface="ＭＳ Ｐゴシック" pitchFamily="34" charset="-128"/>
              </a:rPr>
              <a:t>“</a:t>
            </a:r>
            <a:r>
              <a:rPr lang="en-US" altLang="ja-JP" sz="2500" dirty="0">
                <a:ea typeface="ＭＳ Ｐゴシック" pitchFamily="34" charset="-128"/>
              </a:rPr>
              <a:t>sketch</a:t>
            </a:r>
            <a:r>
              <a:rPr lang="ja-JP" altLang="en-US" sz="2500" dirty="0">
                <a:ea typeface="ＭＳ Ｐゴシック" pitchFamily="34" charset="-128"/>
              </a:rPr>
              <a:t>”</a:t>
            </a:r>
            <a:r>
              <a:rPr lang="en-US" altLang="ja-JP" sz="2500" dirty="0">
                <a:ea typeface="ＭＳ Ｐゴシック" pitchFamily="34" charset="-128"/>
              </a:rPr>
              <a:t>,what it looks like architecturally, how the essential parts fit together and other characteristics. </a:t>
            </a:r>
          </a:p>
          <a:p>
            <a:pPr algn="just" eaLnBrk="1" hangingPunct="1">
              <a:lnSpc>
                <a:spcPct val="120000"/>
              </a:lnSpc>
            </a:pPr>
            <a:r>
              <a:rPr lang="en-US" sz="2500" dirty="0">
                <a:solidFill>
                  <a:srgbClr val="AD0101"/>
                </a:solidFill>
                <a:ea typeface="ＭＳ Ｐゴシック" pitchFamily="34" charset="-128"/>
              </a:rPr>
              <a:t>Construction</a:t>
            </a:r>
            <a:r>
              <a:rPr lang="en-US" sz="2500" dirty="0">
                <a:ea typeface="ＭＳ Ｐゴシック" pitchFamily="34" charset="-128"/>
              </a:rPr>
              <a:t>: code generation and the testing. </a:t>
            </a:r>
          </a:p>
          <a:p>
            <a:pPr algn="just" eaLnBrk="1" hangingPunct="1">
              <a:lnSpc>
                <a:spcPct val="120000"/>
              </a:lnSpc>
            </a:pPr>
            <a:r>
              <a:rPr lang="en-US" sz="2500" dirty="0">
                <a:solidFill>
                  <a:srgbClr val="AD0101"/>
                </a:solidFill>
                <a:ea typeface="ＭＳ Ｐゴシック" pitchFamily="34" charset="-128"/>
              </a:rPr>
              <a:t>Deployment</a:t>
            </a:r>
            <a:r>
              <a:rPr lang="en-US" sz="2500" dirty="0">
                <a:ea typeface="ＭＳ Ｐゴシック" pitchFamily="34" charset="-128"/>
              </a:rPr>
              <a:t>: Delivered to the customer who evaluates the products and provides feedback based on the evaluation. </a:t>
            </a:r>
          </a:p>
        </p:txBody>
      </p:sp>
      <p:sp>
        <p:nvSpPr>
          <p:cNvPr id="34819" name="Slide Number Placeholder 4"/>
          <p:cNvSpPr>
            <a:spLocks noGrp="1"/>
          </p:cNvSpPr>
          <p:nvPr>
            <p:ph type="sldNum" sz="quarter" idx="12"/>
          </p:nvPr>
        </p:nvSpPr>
        <p:spPr bwMode="auto">
          <a:noFill/>
          <a:ln>
            <a:miter lim="800000"/>
            <a:headEnd/>
            <a:tailEnd/>
          </a:ln>
        </p:spPr>
        <p:txBody>
          <a:bodyPr/>
          <a:lstStyle/>
          <a:p>
            <a:fld id="{FD342BDD-D46B-417E-ADE9-18F29C00B4F9}" type="slidenum">
              <a:rPr lang="en-US"/>
              <a:pPr/>
              <a:t>6</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1"/>
            <a:ext cx="8458200" cy="6324600"/>
          </a:xfrm>
        </p:spPr>
        <p:txBody>
          <a:bodyPr>
            <a:normAutofit/>
          </a:bodyPr>
          <a:lstStyle/>
          <a:p>
            <a:r>
              <a:rPr lang="en-US" dirty="0"/>
              <a:t>Modeling and construction activities begin with the identification of candidate components. </a:t>
            </a:r>
          </a:p>
          <a:p>
            <a:r>
              <a:rPr lang="en-US" dirty="0"/>
              <a:t>These components can be designed as either conventional software modules or object-oriented classes or packages of classes.</a:t>
            </a:r>
          </a:p>
          <a:p>
            <a:r>
              <a:rPr lang="en-US" dirty="0"/>
              <a:t>Component is independent and replaceable part of system</a:t>
            </a:r>
          </a:p>
          <a:p>
            <a:r>
              <a:rPr lang="en-US" dirty="0"/>
              <a:t>Package of classes is a collection of objects that work together to achieve results</a:t>
            </a:r>
          </a:p>
        </p:txBody>
      </p:sp>
    </p:spTree>
    <p:extLst>
      <p:ext uri="{BB962C8B-B14F-4D97-AF65-F5344CB8AC3E}">
        <p14:creationId xmlns:p14="http://schemas.microsoft.com/office/powerpoint/2010/main" val="47532591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1"/>
            <a:ext cx="8458200" cy="6324600"/>
          </a:xfrm>
        </p:spPr>
        <p:txBody>
          <a:bodyPr>
            <a:normAutofit lnSpcReduction="10000"/>
          </a:bodyPr>
          <a:lstStyle/>
          <a:p>
            <a:r>
              <a:rPr lang="en-US" dirty="0"/>
              <a:t>the component-based development model incorporates the following steps</a:t>
            </a:r>
          </a:p>
          <a:p>
            <a:pPr marL="514350" indent="-514350">
              <a:buFont typeface="+mj-lt"/>
              <a:buAutoNum type="arabicPeriod"/>
            </a:pPr>
            <a:r>
              <a:rPr lang="en-US" dirty="0"/>
              <a:t>Available component-based products are researched and evaluated for the application domain.</a:t>
            </a:r>
          </a:p>
          <a:p>
            <a:pPr marL="514350" indent="-514350">
              <a:buFont typeface="+mj-lt"/>
              <a:buAutoNum type="arabicPeriod"/>
            </a:pPr>
            <a:r>
              <a:rPr lang="en-US" dirty="0"/>
              <a:t>Component integration issues are considered.</a:t>
            </a:r>
          </a:p>
          <a:p>
            <a:pPr marL="514350" indent="-514350">
              <a:buFont typeface="+mj-lt"/>
              <a:buAutoNum type="arabicPeriod"/>
            </a:pPr>
            <a:r>
              <a:rPr lang="en-US" dirty="0"/>
              <a:t>A software architecture is designed to accommodate the components.</a:t>
            </a:r>
          </a:p>
          <a:p>
            <a:pPr marL="514350" indent="-514350">
              <a:buFont typeface="+mj-lt"/>
              <a:buAutoNum type="arabicPeriod"/>
            </a:pPr>
            <a:r>
              <a:rPr lang="en-US" dirty="0"/>
              <a:t>Components are integrated into the architecture.</a:t>
            </a:r>
          </a:p>
          <a:p>
            <a:pPr marL="514350" indent="-514350">
              <a:buFont typeface="+mj-lt"/>
              <a:buAutoNum type="arabicPeriod"/>
            </a:pPr>
            <a:r>
              <a:rPr lang="en-US" dirty="0"/>
              <a:t>testing is conducted to ensure proper functionality.</a:t>
            </a:r>
          </a:p>
        </p:txBody>
      </p:sp>
    </p:spTree>
    <p:extLst>
      <p:ext uri="{BB962C8B-B14F-4D97-AF65-F5344CB8AC3E}">
        <p14:creationId xmlns:p14="http://schemas.microsoft.com/office/powerpoint/2010/main" val="33960628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457200" y="304800"/>
            <a:ext cx="4040188" cy="914400"/>
          </a:xfrm>
        </p:spPr>
        <p:txBody>
          <a:bodyPr/>
          <a:lstStyle/>
          <a:p>
            <a:r>
              <a:rPr lang="en-US" sz="3600" dirty="0"/>
              <a:t>Advantages</a:t>
            </a:r>
            <a:endParaRPr lang="en-US" dirty="0"/>
          </a:p>
        </p:txBody>
      </p:sp>
      <p:sp>
        <p:nvSpPr>
          <p:cNvPr id="6" name="Content Placeholder 5"/>
          <p:cNvSpPr>
            <a:spLocks noGrp="1"/>
          </p:cNvSpPr>
          <p:nvPr>
            <p:ph sz="half" idx="2"/>
          </p:nvPr>
        </p:nvSpPr>
        <p:spPr>
          <a:xfrm>
            <a:off x="457200" y="1219200"/>
            <a:ext cx="4040188" cy="5257800"/>
          </a:xfrm>
        </p:spPr>
        <p:txBody>
          <a:bodyPr>
            <a:normAutofit/>
          </a:bodyPr>
          <a:lstStyle/>
          <a:p>
            <a:pPr>
              <a:lnSpc>
                <a:spcPct val="150000"/>
              </a:lnSpc>
            </a:pPr>
            <a:r>
              <a:rPr lang="en-US" sz="2800" dirty="0"/>
              <a:t>Supports reusability</a:t>
            </a:r>
          </a:p>
          <a:p>
            <a:pPr>
              <a:lnSpc>
                <a:spcPct val="150000"/>
              </a:lnSpc>
            </a:pPr>
            <a:r>
              <a:rPr lang="en-US" sz="2800" dirty="0"/>
              <a:t>Therefore reduction in development time</a:t>
            </a:r>
          </a:p>
          <a:p>
            <a:pPr>
              <a:lnSpc>
                <a:spcPct val="150000"/>
              </a:lnSpc>
            </a:pPr>
            <a:r>
              <a:rPr lang="en-US" sz="2800" dirty="0"/>
              <a:t>Reduces overall costs</a:t>
            </a:r>
          </a:p>
          <a:p>
            <a:pPr>
              <a:lnSpc>
                <a:spcPct val="150000"/>
              </a:lnSpc>
            </a:pPr>
            <a:r>
              <a:rPr lang="en-US" sz="2800" dirty="0"/>
              <a:t>Increase in productivity</a:t>
            </a:r>
          </a:p>
        </p:txBody>
      </p:sp>
      <p:sp>
        <p:nvSpPr>
          <p:cNvPr id="7" name="Text Placeholder 6"/>
          <p:cNvSpPr>
            <a:spLocks noGrp="1"/>
          </p:cNvSpPr>
          <p:nvPr>
            <p:ph type="body" sz="quarter" idx="3"/>
          </p:nvPr>
        </p:nvSpPr>
        <p:spPr>
          <a:xfrm>
            <a:off x="4645025" y="152400"/>
            <a:ext cx="4041775" cy="990600"/>
          </a:xfrm>
        </p:spPr>
        <p:txBody>
          <a:bodyPr>
            <a:normAutofit/>
          </a:bodyPr>
          <a:lstStyle/>
          <a:p>
            <a:r>
              <a:rPr lang="en-US" sz="3600" dirty="0"/>
              <a:t>Disadvantages</a:t>
            </a:r>
          </a:p>
        </p:txBody>
      </p:sp>
      <p:sp>
        <p:nvSpPr>
          <p:cNvPr id="8" name="Content Placeholder 7"/>
          <p:cNvSpPr>
            <a:spLocks noGrp="1"/>
          </p:cNvSpPr>
          <p:nvPr>
            <p:ph sz="quarter" idx="4"/>
          </p:nvPr>
        </p:nvSpPr>
        <p:spPr>
          <a:xfrm>
            <a:off x="4645025" y="1295400"/>
            <a:ext cx="4041775" cy="5181600"/>
          </a:xfrm>
        </p:spPr>
        <p:txBody>
          <a:bodyPr>
            <a:normAutofit/>
          </a:bodyPr>
          <a:lstStyle/>
          <a:p>
            <a:r>
              <a:rPr lang="en-US" sz="2800" dirty="0"/>
              <a:t>Late discovery of errors</a:t>
            </a:r>
          </a:p>
          <a:p>
            <a:r>
              <a:rPr lang="en-US" sz="2800" dirty="0"/>
              <a:t>Problem in encapsulation</a:t>
            </a:r>
          </a:p>
          <a:p>
            <a:r>
              <a:rPr lang="en-US" sz="2800" dirty="0"/>
              <a:t>Difficult to find in which component a particular function will be implemented</a:t>
            </a:r>
          </a:p>
          <a:p>
            <a:r>
              <a:rPr lang="en-US" sz="2800" dirty="0"/>
              <a:t>Difficult to achieve a complete separation of process from component</a:t>
            </a:r>
          </a:p>
        </p:txBody>
      </p:sp>
    </p:spTree>
    <p:extLst>
      <p:ext uri="{BB962C8B-B14F-4D97-AF65-F5344CB8AC3E}">
        <p14:creationId xmlns:p14="http://schemas.microsoft.com/office/powerpoint/2010/main" val="5037418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57200" y="0"/>
            <a:ext cx="8229600" cy="990600"/>
          </a:xfrm>
        </p:spPr>
        <p:txBody>
          <a:bodyPr/>
          <a:lstStyle/>
          <a:p>
            <a:r>
              <a:rPr lang="en-US" dirty="0"/>
              <a:t>Formal method model</a:t>
            </a:r>
          </a:p>
        </p:txBody>
      </p:sp>
      <p:sp>
        <p:nvSpPr>
          <p:cNvPr id="8" name="Content Placeholder 7"/>
          <p:cNvSpPr>
            <a:spLocks noGrp="1"/>
          </p:cNvSpPr>
          <p:nvPr>
            <p:ph idx="1"/>
          </p:nvPr>
        </p:nvSpPr>
        <p:spPr>
          <a:xfrm>
            <a:off x="457200" y="1219200"/>
            <a:ext cx="8229600" cy="5334000"/>
          </a:xfrm>
        </p:spPr>
        <p:txBody>
          <a:bodyPr>
            <a:normAutofit/>
          </a:bodyPr>
          <a:lstStyle/>
          <a:p>
            <a:r>
              <a:rPr lang="en-US" dirty="0"/>
              <a:t>The formal methods model encompasses a set of activities that leads to formal mathematical specification of computer software. </a:t>
            </a:r>
          </a:p>
          <a:p>
            <a:r>
              <a:rPr lang="en-US" dirty="0"/>
              <a:t>Formal methods enable you to specify, develop, and verify a computer-based system by applying a rigorous, mathematical notation.</a:t>
            </a:r>
          </a:p>
          <a:p>
            <a:r>
              <a:rPr lang="en-US" dirty="0"/>
              <a:t>A variation on this approach, called cleanroom software engineering is currently applied by some software development organizations</a:t>
            </a:r>
          </a:p>
          <a:p>
            <a:endParaRPr lang="en-US" dirty="0"/>
          </a:p>
        </p:txBody>
      </p:sp>
    </p:spTree>
    <p:extLst>
      <p:ext uri="{BB962C8B-B14F-4D97-AF65-F5344CB8AC3E}">
        <p14:creationId xmlns:p14="http://schemas.microsoft.com/office/powerpoint/2010/main" val="406296948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304800" y="228600"/>
            <a:ext cx="8534400" cy="6430963"/>
          </a:xfrm>
        </p:spPr>
        <p:txBody>
          <a:bodyPr>
            <a:normAutofit lnSpcReduction="10000"/>
          </a:bodyPr>
          <a:lstStyle/>
          <a:p>
            <a:r>
              <a:rPr lang="en-US" sz="4000" b="1" dirty="0"/>
              <a:t>Advantages:</a:t>
            </a:r>
          </a:p>
          <a:p>
            <a:r>
              <a:rPr lang="en-US" dirty="0"/>
              <a:t>When formal methods are used during development, they provide a mechanism for eliminating many of the problems that are difficult to overcome using other software engineering paradigms. </a:t>
            </a:r>
          </a:p>
          <a:p>
            <a:r>
              <a:rPr lang="en-US" dirty="0"/>
              <a:t>Ambiguity, incompleteness, and inconsistency can be discovered and corrected more easily</a:t>
            </a:r>
          </a:p>
          <a:p>
            <a:r>
              <a:rPr lang="en-US" dirty="0"/>
              <a:t>When formal methods are used during design, they serve as a basis for program verification and therefore enable you to discover and correct errors that might otherwise go undetected.</a:t>
            </a:r>
          </a:p>
        </p:txBody>
      </p:sp>
    </p:spTree>
    <p:extLst>
      <p:ext uri="{BB962C8B-B14F-4D97-AF65-F5344CB8AC3E}">
        <p14:creationId xmlns:p14="http://schemas.microsoft.com/office/powerpoint/2010/main" val="23740796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0" y="228600"/>
            <a:ext cx="9144000" cy="6430963"/>
          </a:xfrm>
        </p:spPr>
        <p:txBody>
          <a:bodyPr/>
          <a:lstStyle/>
          <a:p>
            <a:r>
              <a:rPr lang="en-US" sz="4000" b="1" dirty="0"/>
              <a:t>Disadvantages</a:t>
            </a:r>
          </a:p>
          <a:p>
            <a:r>
              <a:rPr lang="en-US" dirty="0"/>
              <a:t>The development of formal models is currently quite time consuming and expensive.</a:t>
            </a:r>
          </a:p>
          <a:p>
            <a:r>
              <a:rPr lang="en-US" dirty="0"/>
              <a:t>Because few software developers have the necessary background to apply formal methods, extensive training is required.</a:t>
            </a:r>
          </a:p>
          <a:p>
            <a:r>
              <a:rPr lang="en-US" dirty="0"/>
              <a:t>It is difficult to use the models as a communication mechanism for technically unsophisticated customers.</a:t>
            </a:r>
          </a:p>
          <a:p>
            <a:endParaRPr lang="en-US" dirty="0"/>
          </a:p>
          <a:p>
            <a:endParaRPr lang="en-US" dirty="0"/>
          </a:p>
          <a:p>
            <a:endParaRPr lang="en-US" dirty="0"/>
          </a:p>
        </p:txBody>
      </p:sp>
    </p:spTree>
    <p:extLst>
      <p:ext uri="{BB962C8B-B14F-4D97-AF65-F5344CB8AC3E}">
        <p14:creationId xmlns:p14="http://schemas.microsoft.com/office/powerpoint/2010/main" val="24778052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763000" cy="990600"/>
          </a:xfrm>
        </p:spPr>
        <p:txBody>
          <a:bodyPr>
            <a:normAutofit fontScale="90000"/>
          </a:bodyPr>
          <a:lstStyle/>
          <a:p>
            <a:r>
              <a:rPr lang="en-US" dirty="0"/>
              <a:t>Aspect oriented Software Development</a:t>
            </a:r>
          </a:p>
        </p:txBody>
      </p:sp>
      <p:sp>
        <p:nvSpPr>
          <p:cNvPr id="3" name="Content Placeholder 2"/>
          <p:cNvSpPr>
            <a:spLocks noGrp="1"/>
          </p:cNvSpPr>
          <p:nvPr>
            <p:ph idx="1"/>
          </p:nvPr>
        </p:nvSpPr>
        <p:spPr>
          <a:xfrm>
            <a:off x="152400" y="1219200"/>
            <a:ext cx="8839200" cy="5410200"/>
          </a:xfrm>
        </p:spPr>
        <p:txBody>
          <a:bodyPr>
            <a:normAutofit/>
          </a:bodyPr>
          <a:lstStyle/>
          <a:p>
            <a:r>
              <a:rPr lang="en-US" dirty="0"/>
              <a:t>Irrespective of the software process that is chosen, the builders of complex software  regularly implement a set of </a:t>
            </a:r>
            <a:r>
              <a:rPr lang="en-US" b="1" dirty="0"/>
              <a:t>localized features, functions, and information content</a:t>
            </a:r>
            <a:r>
              <a:rPr lang="en-US" dirty="0"/>
              <a:t>.</a:t>
            </a:r>
          </a:p>
          <a:p>
            <a:r>
              <a:rPr lang="en-US" dirty="0"/>
              <a:t>These localized software characteristics are modeled as </a:t>
            </a:r>
            <a:r>
              <a:rPr lang="en-US" b="1" dirty="0"/>
              <a:t>components</a:t>
            </a:r>
            <a:r>
              <a:rPr lang="en-US" dirty="0"/>
              <a:t> (e.g., object oriented classes) and then constructed within the context of a </a:t>
            </a:r>
            <a:r>
              <a:rPr lang="en-US" b="1" dirty="0"/>
              <a:t>system architecture</a:t>
            </a:r>
            <a:r>
              <a:rPr lang="en-US" dirty="0"/>
              <a:t>.</a:t>
            </a:r>
          </a:p>
          <a:p>
            <a:r>
              <a:rPr lang="en-US" dirty="0"/>
              <a:t>As modern computer-based systems become more sophisticated and complex.</a:t>
            </a:r>
          </a:p>
        </p:txBody>
      </p:sp>
    </p:spTree>
    <p:extLst>
      <p:ext uri="{BB962C8B-B14F-4D97-AF65-F5344CB8AC3E}">
        <p14:creationId xmlns:p14="http://schemas.microsoft.com/office/powerpoint/2010/main" val="272007083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28600" y="228600"/>
            <a:ext cx="8686800" cy="6430963"/>
          </a:xfrm>
        </p:spPr>
        <p:txBody>
          <a:bodyPr/>
          <a:lstStyle/>
          <a:p>
            <a:r>
              <a:rPr lang="en-US" dirty="0"/>
              <a:t>Certain concerns—customer required properties or areas of technical interest</a:t>
            </a:r>
          </a:p>
          <a:p>
            <a:r>
              <a:rPr lang="en-US" dirty="0"/>
              <a:t>Some concerns are high-level properties of a system (e.g., security, fault tolerance). </a:t>
            </a:r>
          </a:p>
          <a:p>
            <a:r>
              <a:rPr lang="en-US" dirty="0"/>
              <a:t>Other concerns affect functions (e.g., the application of business rules), while others are systemic (e.g., task synchronization or memory management).</a:t>
            </a:r>
          </a:p>
          <a:p>
            <a:r>
              <a:rPr lang="en-US" dirty="0"/>
              <a:t>When concerns cut across multiple system functions, features, and information, they are often referred to as crosscutting concerns.</a:t>
            </a:r>
          </a:p>
          <a:p>
            <a:endParaRPr lang="en-US" dirty="0"/>
          </a:p>
        </p:txBody>
      </p:sp>
    </p:spTree>
    <p:extLst>
      <p:ext uri="{BB962C8B-B14F-4D97-AF65-F5344CB8AC3E}">
        <p14:creationId xmlns:p14="http://schemas.microsoft.com/office/powerpoint/2010/main" val="36512178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28600" y="228600"/>
            <a:ext cx="8686800" cy="6430963"/>
          </a:xfrm>
        </p:spPr>
        <p:txBody>
          <a:bodyPr/>
          <a:lstStyle/>
          <a:p>
            <a:r>
              <a:rPr lang="en-US" dirty="0"/>
              <a:t>Aspectual requirements define those crosscutting concerns that have an impact across the software architecture.</a:t>
            </a:r>
          </a:p>
          <a:p>
            <a:r>
              <a:rPr lang="en-US" dirty="0"/>
              <a:t>Aspect-oriented software development (AOSD), often referred to as aspect-oriented programming (AOP), is a relatively new software engineering paradigm that provides a process and methodological approach for defining, specifying, designing, and constructing aspects</a:t>
            </a:r>
          </a:p>
          <a:p>
            <a:r>
              <a:rPr lang="en-US" dirty="0"/>
              <a:t>The evolutionary model is appropriate as aspects are identified and then constructed.</a:t>
            </a:r>
          </a:p>
          <a:p>
            <a:endParaRPr lang="en-US" dirty="0"/>
          </a:p>
        </p:txBody>
      </p:sp>
    </p:spTree>
    <p:extLst>
      <p:ext uri="{BB962C8B-B14F-4D97-AF65-F5344CB8AC3E}">
        <p14:creationId xmlns:p14="http://schemas.microsoft.com/office/powerpoint/2010/main" val="4000489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idx="1"/>
          </p:nvPr>
        </p:nvSpPr>
        <p:spPr>
          <a:xfrm>
            <a:off x="228600" y="228600"/>
            <a:ext cx="8686800" cy="6430963"/>
          </a:xfrm>
        </p:spPr>
        <p:txBody>
          <a:bodyPr>
            <a:normAutofit/>
          </a:bodyPr>
          <a:lstStyle/>
          <a:p>
            <a:r>
              <a:rPr lang="en-US" dirty="0"/>
              <a:t>The parallel nature of concurrent development is essential because aspects are engineered independently of localized software components and yet, aspects have a direct impact on these components.</a:t>
            </a:r>
          </a:p>
          <a:p>
            <a:r>
              <a:rPr lang="en-US" dirty="0"/>
              <a:t>Hence, it is essential to instantiate asynchronous communication between the software process activities applied to the engineering and construct ion of aspects and components.</a:t>
            </a:r>
          </a:p>
        </p:txBody>
      </p:sp>
    </p:spTree>
    <p:extLst>
      <p:ext uri="{BB962C8B-B14F-4D97-AF65-F5344CB8AC3E}">
        <p14:creationId xmlns:p14="http://schemas.microsoft.com/office/powerpoint/2010/main" val="1008502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just">
              <a:lnSpc>
                <a:spcPct val="110000"/>
              </a:lnSpc>
            </a:pPr>
            <a:r>
              <a:rPr lang="en-US" dirty="0">
                <a:ea typeface="ＭＳ Ｐゴシック" pitchFamily="34" charset="-128"/>
              </a:rPr>
              <a:t>These five framework activities can be used to all software development irrespective of the application domain, size of the project, complexity of the efforts etc.</a:t>
            </a:r>
          </a:p>
          <a:p>
            <a:pPr marL="0" indent="0" algn="just">
              <a:lnSpc>
                <a:spcPct val="110000"/>
              </a:lnSpc>
              <a:buNone/>
            </a:pPr>
            <a:endParaRPr lang="en-US" dirty="0">
              <a:ea typeface="ＭＳ Ｐゴシック" pitchFamily="34" charset="-128"/>
            </a:endParaRPr>
          </a:p>
          <a:p>
            <a:pPr algn="just">
              <a:lnSpc>
                <a:spcPct val="110000"/>
              </a:lnSpc>
            </a:pPr>
            <a:r>
              <a:rPr lang="en-US" dirty="0">
                <a:ea typeface="ＭＳ Ｐゴシック" pitchFamily="34" charset="-128"/>
              </a:rPr>
              <a:t>For many software projects, these framework activities are applied </a:t>
            </a:r>
            <a:r>
              <a:rPr lang="en-US" b="1" dirty="0">
                <a:solidFill>
                  <a:srgbClr val="AD0101"/>
                </a:solidFill>
                <a:ea typeface="ＭＳ Ｐゴシック" pitchFamily="34" charset="-128"/>
              </a:rPr>
              <a:t>iteratively</a:t>
            </a:r>
            <a:r>
              <a:rPr lang="en-US" dirty="0">
                <a:solidFill>
                  <a:srgbClr val="AD0101"/>
                </a:solidFill>
                <a:ea typeface="ＭＳ Ｐゴシック" pitchFamily="34" charset="-128"/>
              </a:rPr>
              <a:t> </a:t>
            </a:r>
            <a:r>
              <a:rPr lang="en-US" dirty="0">
                <a:ea typeface="ＭＳ Ｐゴシック" pitchFamily="34" charset="-128"/>
              </a:rPr>
              <a:t>as a project progresses. </a:t>
            </a:r>
          </a:p>
          <a:p>
            <a:pPr algn="just">
              <a:lnSpc>
                <a:spcPct val="110000"/>
              </a:lnSpc>
            </a:pPr>
            <a:r>
              <a:rPr lang="en-US" dirty="0">
                <a:ea typeface="ＭＳ Ｐゴシック" pitchFamily="34" charset="-128"/>
              </a:rPr>
              <a:t>Each iteration produces a software increment that provides a subset of overall software features and functionality. </a:t>
            </a:r>
          </a:p>
          <a:p>
            <a:pPr algn="just">
              <a:lnSpc>
                <a:spcPct val="110000"/>
              </a:lnSpc>
            </a:pPr>
            <a:endParaRPr lang="en-US" dirty="0">
              <a:ea typeface="ＭＳ Ｐゴシック" pitchFamily="34" charset="-128"/>
            </a:endParaRPr>
          </a:p>
          <a:p>
            <a:pPr algn="just">
              <a:lnSpc>
                <a:spcPct val="110000"/>
              </a:lnSpc>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pPr algn="just">
              <a:lnSpc>
                <a:spcPct val="100000"/>
              </a:lnSpc>
            </a:pPr>
            <a:r>
              <a:rPr lang="en-US" dirty="0"/>
              <a:t>Software Development Life Cycle</a:t>
            </a:r>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33600" y="1295400"/>
            <a:ext cx="4572000" cy="5139371"/>
          </a:xfr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lnSpc>
                <a:spcPct val="100000"/>
              </a:lnSpc>
            </a:pPr>
            <a:r>
              <a:rPr lang="en-US" b="1" dirty="0"/>
              <a:t>1.Requirement gathering and analysis</a:t>
            </a:r>
            <a:endParaRPr lang="en-US" dirty="0"/>
          </a:p>
        </p:txBody>
      </p:sp>
      <p:sp>
        <p:nvSpPr>
          <p:cNvPr id="3" name="Content Placeholder 2"/>
          <p:cNvSpPr>
            <a:spLocks noGrp="1"/>
          </p:cNvSpPr>
          <p:nvPr>
            <p:ph idx="1"/>
          </p:nvPr>
        </p:nvSpPr>
        <p:spPr/>
        <p:txBody>
          <a:bodyPr>
            <a:normAutofit fontScale="85000" lnSpcReduction="10000"/>
          </a:bodyPr>
          <a:lstStyle/>
          <a:p>
            <a:pPr algn="just">
              <a:lnSpc>
                <a:spcPct val="120000"/>
              </a:lnSpc>
            </a:pPr>
            <a:r>
              <a:rPr lang="en-US" dirty="0"/>
              <a:t>Business requirements are gathered in this phase. </a:t>
            </a:r>
          </a:p>
          <a:p>
            <a:pPr algn="just">
              <a:lnSpc>
                <a:spcPct val="120000"/>
              </a:lnSpc>
            </a:pPr>
            <a:r>
              <a:rPr lang="en-US" dirty="0"/>
              <a:t>Meetings with managers, stake holders and users are held in order to determine the requirements like; </a:t>
            </a:r>
          </a:p>
          <a:p>
            <a:pPr lvl="1" algn="just">
              <a:lnSpc>
                <a:spcPct val="120000"/>
              </a:lnSpc>
            </a:pPr>
            <a:r>
              <a:rPr lang="en-US" i="1" dirty="0"/>
              <a:t>Who is going to use the system? </a:t>
            </a:r>
          </a:p>
          <a:p>
            <a:pPr lvl="1" algn="just">
              <a:lnSpc>
                <a:spcPct val="120000"/>
              </a:lnSpc>
            </a:pPr>
            <a:r>
              <a:rPr lang="en-US" i="1" dirty="0"/>
              <a:t>How will they use the system? </a:t>
            </a:r>
          </a:p>
          <a:p>
            <a:pPr lvl="1" algn="just">
              <a:lnSpc>
                <a:spcPct val="120000"/>
              </a:lnSpc>
            </a:pPr>
            <a:r>
              <a:rPr lang="en-US" i="1" dirty="0"/>
              <a:t> What data should be input into the system? </a:t>
            </a:r>
          </a:p>
          <a:p>
            <a:pPr lvl="1" algn="just">
              <a:lnSpc>
                <a:spcPct val="120000"/>
              </a:lnSpc>
            </a:pPr>
            <a:r>
              <a:rPr lang="en-US" i="1" dirty="0"/>
              <a:t> What data should be output by the system</a:t>
            </a:r>
            <a:r>
              <a:rPr lang="en-US" dirty="0"/>
              <a:t>? </a:t>
            </a:r>
          </a:p>
          <a:p>
            <a:pPr algn="just">
              <a:lnSpc>
                <a:spcPct val="120000"/>
              </a:lnSpc>
            </a:pPr>
            <a:r>
              <a:rPr lang="en-US" dirty="0"/>
              <a:t> These are general questions that get answered during a requirements gathering phase.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0FFF5544B327E4696DBC432501EF536" ma:contentTypeVersion="3" ma:contentTypeDescription="Create a new document." ma:contentTypeScope="" ma:versionID="229465c0be6da13136094eeedf001fd3">
  <xsd:schema xmlns:xsd="http://www.w3.org/2001/XMLSchema" xmlns:xs="http://www.w3.org/2001/XMLSchema" xmlns:p="http://schemas.microsoft.com/office/2006/metadata/properties" xmlns:ns2="ec333221-26f2-4903-9eb8-d22159498df7" targetNamespace="http://schemas.microsoft.com/office/2006/metadata/properties" ma:root="true" ma:fieldsID="5865c6dfc5836266179016c3e3c0ee85" ns2:_="">
    <xsd:import namespace="ec333221-26f2-4903-9eb8-d22159498d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333221-26f2-4903-9eb8-d22159498d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752B513-D03F-4236-BB12-EB890180169D}"/>
</file>

<file path=customXml/itemProps2.xml><?xml version="1.0" encoding="utf-8"?>
<ds:datastoreItem xmlns:ds="http://schemas.openxmlformats.org/officeDocument/2006/customXml" ds:itemID="{005BCC87-4211-41C4-B9EC-EEE946847186}"/>
</file>

<file path=customXml/itemProps3.xml><?xml version="1.0" encoding="utf-8"?>
<ds:datastoreItem xmlns:ds="http://schemas.openxmlformats.org/officeDocument/2006/customXml" ds:itemID="{1B4C3A90-2A5E-4B49-8193-DF2EF7137303}"/>
</file>

<file path=docProps/app.xml><?xml version="1.0" encoding="utf-8"?>
<Properties xmlns="http://schemas.openxmlformats.org/officeDocument/2006/extended-properties" xmlns:vt="http://schemas.openxmlformats.org/officeDocument/2006/docPropsVTypes">
  <Template/>
  <TotalTime>1392</TotalTime>
  <Words>3563</Words>
  <Application>Microsoft Office PowerPoint</Application>
  <PresentationFormat>On-screen Show (4:3)</PresentationFormat>
  <Paragraphs>352</Paragraphs>
  <Slides>69</Slides>
  <Notes>4</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69</vt:i4>
      </vt:variant>
    </vt:vector>
  </HeadingPairs>
  <TitlesOfParts>
    <vt:vector size="73" baseType="lpstr">
      <vt:lpstr>Arial</vt:lpstr>
      <vt:lpstr>Calibri</vt:lpstr>
      <vt:lpstr>Times New Roman</vt:lpstr>
      <vt:lpstr>Office Theme</vt:lpstr>
      <vt:lpstr>Software Engineering with Project Management</vt:lpstr>
      <vt:lpstr>Introduction</vt:lpstr>
      <vt:lpstr>What is Software engineering?</vt:lpstr>
      <vt:lpstr>Essential attributes of good software</vt:lpstr>
      <vt:lpstr>Software Process</vt:lpstr>
      <vt:lpstr>Five Activities of a Generic Process framework</vt:lpstr>
      <vt:lpstr>PowerPoint Presentation</vt:lpstr>
      <vt:lpstr>Software Development Life Cycle</vt:lpstr>
      <vt:lpstr>1.Requirement gathering and analysis</vt:lpstr>
      <vt:lpstr>PowerPoint Presentation</vt:lpstr>
      <vt:lpstr>2.Design </vt:lpstr>
      <vt:lpstr>3. Implementation / Coding</vt:lpstr>
      <vt:lpstr>4.Verification / Testing</vt:lpstr>
      <vt:lpstr>5.Deployment</vt:lpstr>
      <vt:lpstr>6.Maintenance</vt:lpstr>
      <vt:lpstr>SDLC models</vt:lpstr>
      <vt:lpstr>Waterfall model</vt:lpstr>
      <vt:lpstr>PowerPoint Presentation</vt:lpstr>
      <vt:lpstr>Waterfall Model</vt:lpstr>
      <vt:lpstr>Waterfall Model(Problems)</vt:lpstr>
      <vt:lpstr>Waterfall Model with Feedback (Diagram)</vt:lpstr>
      <vt:lpstr>Advantages of Waterfall model</vt:lpstr>
      <vt:lpstr>Disadvantages of Waterfall model</vt:lpstr>
      <vt:lpstr>When to use the Waterfall Model.</vt:lpstr>
      <vt:lpstr>Incremental model</vt:lpstr>
      <vt:lpstr>Incremental model</vt:lpstr>
      <vt:lpstr>Incremental model</vt:lpstr>
      <vt:lpstr>Advantages of Incremental model:</vt:lpstr>
      <vt:lpstr>Disadvantages of Incremental model</vt:lpstr>
      <vt:lpstr>When to use the Incremental model</vt:lpstr>
      <vt:lpstr>Iterative model</vt:lpstr>
      <vt:lpstr>PowerPoint Presentation</vt:lpstr>
      <vt:lpstr>Advantages of Iterative model</vt:lpstr>
      <vt:lpstr> Disadvantages of Iterative model</vt:lpstr>
      <vt:lpstr>When to use iterative model</vt:lpstr>
      <vt:lpstr>Incremental model</vt:lpstr>
      <vt:lpstr>RAD model</vt:lpstr>
      <vt:lpstr>RAD model</vt:lpstr>
      <vt:lpstr>PowerPoint Presentation</vt:lpstr>
      <vt:lpstr>PowerPoint Presentation</vt:lpstr>
      <vt:lpstr>PowerPoint Presentation</vt:lpstr>
      <vt:lpstr>Advantages of the RAD model</vt:lpstr>
      <vt:lpstr>Disadvantages of RAD model</vt:lpstr>
      <vt:lpstr>When to use RAD model</vt:lpstr>
      <vt:lpstr>Spiral model</vt:lpstr>
      <vt:lpstr>PowerPoint Presentation</vt:lpstr>
      <vt:lpstr>PowerPoint Presentation</vt:lpstr>
      <vt:lpstr>Advantages of Spiral model</vt:lpstr>
      <vt:lpstr>Disadvantages of Spiral model</vt:lpstr>
      <vt:lpstr>When to use Spiral model</vt:lpstr>
      <vt:lpstr>Prototype model</vt:lpstr>
      <vt:lpstr>Prototype model</vt:lpstr>
      <vt:lpstr>Prototype model</vt:lpstr>
      <vt:lpstr>PowerPoint Presentation</vt:lpstr>
      <vt:lpstr>Advantages of Prototype model</vt:lpstr>
      <vt:lpstr>Disadvantages of Prototype model</vt:lpstr>
      <vt:lpstr>When to use Prototype model</vt:lpstr>
      <vt:lpstr>Specialized process models</vt:lpstr>
      <vt:lpstr>Component based development model</vt:lpstr>
      <vt:lpstr>PowerPoint Presentation</vt:lpstr>
      <vt:lpstr>PowerPoint Presentation</vt:lpstr>
      <vt:lpstr>PowerPoint Presentation</vt:lpstr>
      <vt:lpstr>Formal method model</vt:lpstr>
      <vt:lpstr>PowerPoint Presentation</vt:lpstr>
      <vt:lpstr>PowerPoint Presentation</vt:lpstr>
      <vt:lpstr>Aspect oriented Software Development</vt:lpstr>
      <vt:lpstr>PowerPoint Presentation</vt:lpstr>
      <vt:lpstr>PowerPoint Presentation</vt:lpstr>
      <vt:lpstr>PowerPoint Presentation</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dc:title>
  <dc:creator>Deepali</dc:creator>
  <cp:lastModifiedBy>Sachin Bojewar</cp:lastModifiedBy>
  <cp:revision>100</cp:revision>
  <cp:lastPrinted>2016-02-11T04:23:26Z</cp:lastPrinted>
  <dcterms:created xsi:type="dcterms:W3CDTF">2015-01-13T04:39:55Z</dcterms:created>
  <dcterms:modified xsi:type="dcterms:W3CDTF">2021-02-09T08:48:53Z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0x010100F0FFF5544B327E4696DBC432501EF536</vt:lpwstr>
  </property>
</Properties>
</file>