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4"/>
  </p:sldMasterIdLst>
  <p:handoutMasterIdLst>
    <p:handoutMasterId r:id="rId48"/>
  </p:handoutMasterIdLst>
  <p:sldIdLst>
    <p:sldId id="256" r:id="rId5"/>
    <p:sldId id="303" r:id="rId6"/>
    <p:sldId id="304" r:id="rId7"/>
    <p:sldId id="305" r:id="rId8"/>
    <p:sldId id="308" r:id="rId9"/>
    <p:sldId id="307" r:id="rId10"/>
    <p:sldId id="309" r:id="rId11"/>
    <p:sldId id="310" r:id="rId12"/>
    <p:sldId id="311" r:id="rId13"/>
    <p:sldId id="257" r:id="rId14"/>
    <p:sldId id="261" r:id="rId15"/>
    <p:sldId id="272" r:id="rId16"/>
    <p:sldId id="267" r:id="rId17"/>
    <p:sldId id="268" r:id="rId18"/>
    <p:sldId id="262" r:id="rId19"/>
    <p:sldId id="301" r:id="rId20"/>
    <p:sldId id="271" r:id="rId21"/>
    <p:sldId id="266" r:id="rId22"/>
    <p:sldId id="269" r:id="rId23"/>
    <p:sldId id="264" r:id="rId24"/>
    <p:sldId id="265" r:id="rId25"/>
    <p:sldId id="273" r:id="rId26"/>
    <p:sldId id="274" r:id="rId27"/>
    <p:sldId id="275" r:id="rId28"/>
    <p:sldId id="276" r:id="rId29"/>
    <p:sldId id="277" r:id="rId30"/>
    <p:sldId id="286" r:id="rId31"/>
    <p:sldId id="287" r:id="rId32"/>
    <p:sldId id="288" r:id="rId33"/>
    <p:sldId id="312" r:id="rId34"/>
    <p:sldId id="289" r:id="rId35"/>
    <p:sldId id="295" r:id="rId36"/>
    <p:sldId id="291" r:id="rId37"/>
    <p:sldId id="292" r:id="rId38"/>
    <p:sldId id="293" r:id="rId39"/>
    <p:sldId id="294" r:id="rId40"/>
    <p:sldId id="290" r:id="rId41"/>
    <p:sldId id="296" r:id="rId42"/>
    <p:sldId id="297" r:id="rId43"/>
    <p:sldId id="299" r:id="rId44"/>
    <p:sldId id="298" r:id="rId45"/>
    <p:sldId id="302" r:id="rId46"/>
    <p:sldId id="300" r:id="rId47"/>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BE9B"/>
    <a:srgbClr val="E1A97B"/>
    <a:srgbClr val="FF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3EBF52-5073-411B-ABA8-DDC1F23EEB71}" v="1" dt="2023-10-07T15:57:33.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4" d="100"/>
          <a:sy n="64" d="100"/>
        </p:scale>
        <p:origin x="1482" y="72"/>
      </p:cViewPr>
      <p:guideLst>
        <p:guide orient="horz" pos="2160"/>
        <p:guide pos="2880"/>
      </p:guideLst>
    </p:cSldViewPr>
  </p:slideViewPr>
  <p:outlineViewPr>
    <p:cViewPr>
      <p:scale>
        <a:sx n="33" d="100"/>
        <a:sy n="33" d="100"/>
      </p:scale>
      <p:origin x="0" y="8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tanu Lagvankar" userId="S::shantanu.lagvankar@vit.edu.in::da863de8-ebb7-4f77-b715-039de1647254" providerId="AD" clId="Web-{4E3EBF52-5073-411B-ABA8-DDC1F23EEB71}"/>
    <pc:docChg chg="sldOrd">
      <pc:chgData name="Shantanu Lagvankar" userId="S::shantanu.lagvankar@vit.edu.in::da863de8-ebb7-4f77-b715-039de1647254" providerId="AD" clId="Web-{4E3EBF52-5073-411B-ABA8-DDC1F23EEB71}" dt="2023-10-07T15:57:33.795" v="0"/>
      <pc:docMkLst>
        <pc:docMk/>
      </pc:docMkLst>
      <pc:sldChg chg="ord">
        <pc:chgData name="Shantanu Lagvankar" userId="S::shantanu.lagvankar@vit.edu.in::da863de8-ebb7-4f77-b715-039de1647254" providerId="AD" clId="Web-{4E3EBF52-5073-411B-ABA8-DDC1F23EEB71}" dt="2023-10-07T15:57:33.795" v="0"/>
        <pc:sldMkLst>
          <pc:docMk/>
          <pc:sldMk cId="0" sldId="26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6661" tIns="48331" rIns="96661" bIns="48331" rtlCol="0"/>
          <a:lstStyle>
            <a:lvl1pPr algn="r">
              <a:defRPr sz="1300"/>
            </a:lvl1pPr>
          </a:lstStyle>
          <a:p>
            <a:fld id="{E8029578-443F-4E2E-A18B-C12C5AF3B36C}" type="datetimeFigureOut">
              <a:rPr lang="en-US" smtClean="0"/>
              <a:t>10/7/2023</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61" tIns="48331" rIns="96661" bIns="48331" rtlCol="0" anchor="b"/>
          <a:lstStyle>
            <a:lvl1pPr algn="r">
              <a:defRPr sz="1300"/>
            </a:lvl1pPr>
          </a:lstStyle>
          <a:p>
            <a:fld id="{31559F0A-5A53-4AD6-ACE6-AA1D515B3D84}" type="slidenum">
              <a:rPr lang="en-US" smtClean="0"/>
              <a:t>‹#›</a:t>
            </a:fld>
            <a:endParaRPr lang="en-US"/>
          </a:p>
        </p:txBody>
      </p:sp>
    </p:spTree>
    <p:extLst>
      <p:ext uri="{BB962C8B-B14F-4D97-AF65-F5344CB8AC3E}">
        <p14:creationId xmlns:p14="http://schemas.microsoft.com/office/powerpoint/2010/main" val="12874351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5230431-603A-4174-A7F9-B55F775B926E}"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71F2D-A5C1-4C50-A8F3-1ED8D93F0550}" type="slidenum">
              <a:rPr lang="en-US" smtClean="0"/>
              <a:pPr/>
              <a:t>‹#›</a:t>
            </a:fld>
            <a:endParaRPr lang="en-US"/>
          </a:p>
        </p:txBody>
      </p:sp>
    </p:spTree>
    <p:extLst>
      <p:ext uri="{BB962C8B-B14F-4D97-AF65-F5344CB8AC3E}">
        <p14:creationId xmlns:p14="http://schemas.microsoft.com/office/powerpoint/2010/main" val="177768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230431-603A-4174-A7F9-B55F775B926E}"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71F2D-A5C1-4C50-A8F3-1ED8D93F0550}" type="slidenum">
              <a:rPr lang="en-US" smtClean="0"/>
              <a:pPr/>
              <a:t>‹#›</a:t>
            </a:fld>
            <a:endParaRPr lang="en-US"/>
          </a:p>
        </p:txBody>
      </p:sp>
    </p:spTree>
    <p:extLst>
      <p:ext uri="{BB962C8B-B14F-4D97-AF65-F5344CB8AC3E}">
        <p14:creationId xmlns:p14="http://schemas.microsoft.com/office/powerpoint/2010/main" val="225822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230431-603A-4174-A7F9-B55F775B926E}"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71F2D-A5C1-4C50-A8F3-1ED8D93F0550}" type="slidenum">
              <a:rPr lang="en-US" smtClean="0"/>
              <a:pPr/>
              <a:t>‹#›</a:t>
            </a:fld>
            <a:endParaRPr lang="en-US"/>
          </a:p>
        </p:txBody>
      </p:sp>
    </p:spTree>
    <p:extLst>
      <p:ext uri="{BB962C8B-B14F-4D97-AF65-F5344CB8AC3E}">
        <p14:creationId xmlns:p14="http://schemas.microsoft.com/office/powerpoint/2010/main" val="311536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230431-603A-4174-A7F9-B55F775B926E}"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71F2D-A5C1-4C50-A8F3-1ED8D93F0550}" type="slidenum">
              <a:rPr lang="en-US" smtClean="0"/>
              <a:pPr/>
              <a:t>‹#›</a:t>
            </a:fld>
            <a:endParaRPr lang="en-US"/>
          </a:p>
        </p:txBody>
      </p:sp>
    </p:spTree>
    <p:extLst>
      <p:ext uri="{BB962C8B-B14F-4D97-AF65-F5344CB8AC3E}">
        <p14:creationId xmlns:p14="http://schemas.microsoft.com/office/powerpoint/2010/main" val="311555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230431-603A-4174-A7F9-B55F775B926E}" type="datetimeFigureOut">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71F2D-A5C1-4C50-A8F3-1ED8D93F0550}" type="slidenum">
              <a:rPr lang="en-US" smtClean="0"/>
              <a:pPr/>
              <a:t>‹#›</a:t>
            </a:fld>
            <a:endParaRPr lang="en-US"/>
          </a:p>
        </p:txBody>
      </p:sp>
    </p:spTree>
    <p:extLst>
      <p:ext uri="{BB962C8B-B14F-4D97-AF65-F5344CB8AC3E}">
        <p14:creationId xmlns:p14="http://schemas.microsoft.com/office/powerpoint/2010/main" val="128211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5230431-603A-4174-A7F9-B55F775B926E}"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71F2D-A5C1-4C50-A8F3-1ED8D93F0550}" type="slidenum">
              <a:rPr lang="en-US" smtClean="0"/>
              <a:pPr/>
              <a:t>‹#›</a:t>
            </a:fld>
            <a:endParaRPr lang="en-US"/>
          </a:p>
        </p:txBody>
      </p:sp>
    </p:spTree>
    <p:extLst>
      <p:ext uri="{BB962C8B-B14F-4D97-AF65-F5344CB8AC3E}">
        <p14:creationId xmlns:p14="http://schemas.microsoft.com/office/powerpoint/2010/main" val="135429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5230431-603A-4174-A7F9-B55F775B926E}" type="datetimeFigureOut">
              <a:rPr lang="en-US" smtClean="0"/>
              <a:pPr/>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D71F2D-A5C1-4C50-A8F3-1ED8D93F0550}" type="slidenum">
              <a:rPr lang="en-US" smtClean="0"/>
              <a:pPr/>
              <a:t>‹#›</a:t>
            </a:fld>
            <a:endParaRPr lang="en-US"/>
          </a:p>
        </p:txBody>
      </p:sp>
    </p:spTree>
    <p:extLst>
      <p:ext uri="{BB962C8B-B14F-4D97-AF65-F5344CB8AC3E}">
        <p14:creationId xmlns:p14="http://schemas.microsoft.com/office/powerpoint/2010/main" val="129037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5230431-603A-4174-A7F9-B55F775B926E}" type="datetimeFigureOut">
              <a:rPr lang="en-US" smtClean="0"/>
              <a:pPr/>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D71F2D-A5C1-4C50-A8F3-1ED8D93F0550}" type="slidenum">
              <a:rPr lang="en-US" smtClean="0"/>
              <a:pPr/>
              <a:t>‹#›</a:t>
            </a:fld>
            <a:endParaRPr lang="en-US"/>
          </a:p>
        </p:txBody>
      </p:sp>
    </p:spTree>
    <p:extLst>
      <p:ext uri="{BB962C8B-B14F-4D97-AF65-F5344CB8AC3E}">
        <p14:creationId xmlns:p14="http://schemas.microsoft.com/office/powerpoint/2010/main" val="152864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30431-603A-4174-A7F9-B55F775B926E}" type="datetimeFigureOut">
              <a:rPr lang="en-US" smtClean="0"/>
              <a:pPr/>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D71F2D-A5C1-4C50-A8F3-1ED8D93F0550}" type="slidenum">
              <a:rPr lang="en-US" smtClean="0"/>
              <a:pPr/>
              <a:t>‹#›</a:t>
            </a:fld>
            <a:endParaRPr lang="en-US"/>
          </a:p>
        </p:txBody>
      </p:sp>
    </p:spTree>
    <p:extLst>
      <p:ext uri="{BB962C8B-B14F-4D97-AF65-F5344CB8AC3E}">
        <p14:creationId xmlns:p14="http://schemas.microsoft.com/office/powerpoint/2010/main" val="1423189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230431-603A-4174-A7F9-B55F775B926E}"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71F2D-A5C1-4C50-A8F3-1ED8D93F0550}" type="slidenum">
              <a:rPr lang="en-US" smtClean="0"/>
              <a:pPr/>
              <a:t>‹#›</a:t>
            </a:fld>
            <a:endParaRPr lang="en-US"/>
          </a:p>
        </p:txBody>
      </p:sp>
    </p:spTree>
    <p:extLst>
      <p:ext uri="{BB962C8B-B14F-4D97-AF65-F5344CB8AC3E}">
        <p14:creationId xmlns:p14="http://schemas.microsoft.com/office/powerpoint/2010/main" val="2408455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230431-603A-4174-A7F9-B55F775B926E}" type="datetimeFigureOut">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71F2D-A5C1-4C50-A8F3-1ED8D93F0550}" type="slidenum">
              <a:rPr lang="en-US" smtClean="0"/>
              <a:pPr/>
              <a:t>‹#›</a:t>
            </a:fld>
            <a:endParaRPr lang="en-US"/>
          </a:p>
        </p:txBody>
      </p:sp>
    </p:spTree>
    <p:extLst>
      <p:ext uri="{BB962C8B-B14F-4D97-AF65-F5344CB8AC3E}">
        <p14:creationId xmlns:p14="http://schemas.microsoft.com/office/powerpoint/2010/main" val="162096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30431-603A-4174-A7F9-B55F775B926E}" type="datetimeFigureOut">
              <a:rPr lang="en-US" smtClean="0"/>
              <a:pPr/>
              <a:t>10/7/2023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71F2D-A5C1-4C50-A8F3-1ED8D93F0550}" type="slidenum">
              <a:rPr lang="en-US" smtClean="0"/>
              <a:pPr/>
              <a:t>‹#›</a:t>
            </a:fld>
            <a:endParaRPr lang="en-US"/>
          </a:p>
        </p:txBody>
      </p:sp>
    </p:spTree>
    <p:extLst>
      <p:ext uri="{BB962C8B-B14F-4D97-AF65-F5344CB8AC3E}">
        <p14:creationId xmlns:p14="http://schemas.microsoft.com/office/powerpoint/2010/main" val="104304845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istqbexamcertification.com/what-is-agile-methodology-examples-when-to-use-it-advantages-and-disadvantage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a:bodyPr>
          <a:lstStyle/>
          <a:p>
            <a:r>
              <a:rPr lang="en-US" dirty="0"/>
              <a:t>Software engineering</a:t>
            </a:r>
            <a:br>
              <a:rPr lang="en-US" dirty="0"/>
            </a:br>
            <a:r>
              <a:rPr lang="en-US" sz="6000" dirty="0">
                <a:solidFill>
                  <a:srgbClr val="FF0000"/>
                </a:solidFill>
              </a:rPr>
              <a:t>Agile process model</a:t>
            </a:r>
            <a:endParaRPr lang="en-US" dirty="0">
              <a:solidFill>
                <a:srgbClr val="FF0000"/>
              </a:solidFill>
            </a:endParaRPr>
          </a:p>
        </p:txBody>
      </p:sp>
      <p:sp>
        <p:nvSpPr>
          <p:cNvPr id="3" name="Subtitle 2"/>
          <p:cNvSpPr>
            <a:spLocks noGrp="1"/>
          </p:cNvSpPr>
          <p:nvPr>
            <p:ph type="subTitle" idx="1"/>
          </p:nvPr>
        </p:nvSpPr>
        <p:spPr>
          <a:xfrm>
            <a:off x="3657600" y="3962400"/>
            <a:ext cx="6400800" cy="1752600"/>
          </a:xfrm>
        </p:spPr>
        <p:txBody>
          <a:bodyPr>
            <a:normAutofit/>
          </a:bodyPr>
          <a:lstStyle/>
          <a:p>
            <a:r>
              <a:rPr lang="en-US" sz="4400" dirty="0" err="1">
                <a:solidFill>
                  <a:schemeClr val="tx1"/>
                </a:solidFill>
              </a:rPr>
              <a:t>Dr.Sachin</a:t>
            </a:r>
            <a:r>
              <a:rPr lang="en-US" sz="4400" dirty="0">
                <a:solidFill>
                  <a:schemeClr val="tx1"/>
                </a:solidFill>
              </a:rPr>
              <a:t> Bojewar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Software Development</a:t>
            </a:r>
          </a:p>
        </p:txBody>
      </p:sp>
      <p:sp>
        <p:nvSpPr>
          <p:cNvPr id="3" name="Content Placeholder 2"/>
          <p:cNvSpPr>
            <a:spLocks noGrp="1"/>
          </p:cNvSpPr>
          <p:nvPr>
            <p:ph idx="1"/>
          </p:nvPr>
        </p:nvSpPr>
        <p:spPr/>
        <p:txBody>
          <a:bodyPr>
            <a:normAutofit/>
          </a:bodyPr>
          <a:lstStyle/>
          <a:p>
            <a:r>
              <a:rPr lang="en-US" dirty="0"/>
              <a:t>Agile Process and Process Models,</a:t>
            </a:r>
          </a:p>
          <a:p>
            <a:pPr lvl="1"/>
            <a:r>
              <a:rPr lang="en-US" sz="3200" dirty="0"/>
              <a:t>XP</a:t>
            </a:r>
          </a:p>
          <a:p>
            <a:pPr lvl="1"/>
            <a:r>
              <a:rPr lang="en-US" sz="3200" dirty="0"/>
              <a:t>Adaptive And Dynamic System Development-[ASD, DSDM], </a:t>
            </a:r>
          </a:p>
          <a:p>
            <a:pPr lvl="1"/>
            <a:r>
              <a:rPr lang="en-US" sz="3200" dirty="0"/>
              <a:t>SCRUM,</a:t>
            </a:r>
          </a:p>
          <a:p>
            <a:pPr lvl="1"/>
            <a:r>
              <a:rPr lang="en-US" sz="3200" dirty="0"/>
              <a:t>FEATURE DRIVEN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57200" y="152400"/>
            <a:ext cx="7720013" cy="633413"/>
          </a:xfrm>
        </p:spPr>
        <p:txBody>
          <a:bodyPr>
            <a:noAutofit/>
          </a:bodyPr>
          <a:lstStyle/>
          <a:p>
            <a:pPr eaLnBrk="1" hangingPunct="1"/>
            <a:r>
              <a:rPr lang="en-US" b="1" dirty="0">
                <a:solidFill>
                  <a:srgbClr val="FF0000"/>
                </a:solidFill>
              </a:rPr>
              <a:t>Extreme Programming (XP)</a:t>
            </a:r>
          </a:p>
        </p:txBody>
      </p:sp>
      <p:sp>
        <p:nvSpPr>
          <p:cNvPr id="11269" name="Rectangle 3"/>
          <p:cNvSpPr>
            <a:spLocks noGrp="1" noChangeArrowheads="1"/>
          </p:cNvSpPr>
          <p:nvPr>
            <p:ph idx="1"/>
          </p:nvPr>
        </p:nvSpPr>
        <p:spPr>
          <a:xfrm>
            <a:off x="457200" y="838200"/>
            <a:ext cx="8229600" cy="5410200"/>
          </a:xfrm>
        </p:spPr>
        <p:txBody>
          <a:bodyPr>
            <a:normAutofit/>
          </a:bodyPr>
          <a:lstStyle/>
          <a:p>
            <a:pPr eaLnBrk="1" hangingPunct="1"/>
            <a:r>
              <a:rPr lang="en-US" dirty="0"/>
              <a:t>The most widely used agile process, originally proposed by Kent Beck</a:t>
            </a:r>
          </a:p>
          <a:p>
            <a:pPr eaLnBrk="1" hangingPunct="1"/>
            <a:r>
              <a:rPr lang="en-US" dirty="0"/>
              <a:t>XP uses an object oriented approach</a:t>
            </a:r>
          </a:p>
          <a:p>
            <a:pPr eaLnBrk="1" hangingPunct="1"/>
            <a:r>
              <a:rPr lang="en-US" dirty="0"/>
              <a:t>XP encompasses a set of rules and practices that occur within the context of four framework activities </a:t>
            </a:r>
          </a:p>
          <a:p>
            <a:pPr lvl="1"/>
            <a:r>
              <a:rPr lang="en-US" dirty="0"/>
              <a:t>Planning</a:t>
            </a:r>
          </a:p>
          <a:p>
            <a:pPr lvl="1"/>
            <a:r>
              <a:rPr lang="en-US" dirty="0"/>
              <a:t>Design</a:t>
            </a:r>
          </a:p>
          <a:p>
            <a:pPr lvl="1"/>
            <a:r>
              <a:rPr lang="en-US" dirty="0"/>
              <a:t>Coding</a:t>
            </a:r>
          </a:p>
          <a:p>
            <a:pPr lvl="1"/>
            <a:r>
              <a:rPr lang="en-US" dirty="0"/>
              <a:t>Test</a:t>
            </a:r>
          </a:p>
          <a:p>
            <a:pPr lvl="1">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xp.PNG"/>
          <p:cNvPicPr>
            <a:picLocks noGrp="1" noChangeAspect="1"/>
          </p:cNvPicPr>
          <p:nvPr>
            <p:ph idx="1"/>
          </p:nvPr>
        </p:nvPicPr>
        <p:blipFill>
          <a:blip r:embed="rId2" cstate="print"/>
          <a:stretch>
            <a:fillRect/>
          </a:stretch>
        </p:blipFill>
        <p:spPr>
          <a:xfrm>
            <a:off x="381000" y="312926"/>
            <a:ext cx="8355592" cy="587466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715962"/>
          </a:xfrm>
        </p:spPr>
        <p:txBody>
          <a:bodyPr>
            <a:noAutofit/>
          </a:bodyPr>
          <a:lstStyle/>
          <a:p>
            <a:r>
              <a:rPr lang="en-US" b="1" dirty="0">
                <a:solidFill>
                  <a:srgbClr val="7030A0"/>
                </a:solidFill>
              </a:rPr>
              <a:t>XP Planning</a:t>
            </a:r>
          </a:p>
        </p:txBody>
      </p:sp>
      <p:sp>
        <p:nvSpPr>
          <p:cNvPr id="3" name="Content Placeholder 2"/>
          <p:cNvSpPr>
            <a:spLocks noGrp="1"/>
          </p:cNvSpPr>
          <p:nvPr>
            <p:ph idx="1"/>
          </p:nvPr>
        </p:nvSpPr>
        <p:spPr>
          <a:xfrm>
            <a:off x="152400" y="655637"/>
            <a:ext cx="8839200" cy="5973763"/>
          </a:xfrm>
        </p:spPr>
        <p:txBody>
          <a:bodyPr>
            <a:normAutofit fontScale="92500" lnSpcReduction="10000"/>
          </a:bodyPr>
          <a:lstStyle/>
          <a:p>
            <a:pPr lvl="1">
              <a:buFont typeface="Wingdings" pitchFamily="2" charset="2"/>
              <a:buChar char="§"/>
            </a:pPr>
            <a:r>
              <a:rPr lang="en-US" dirty="0"/>
              <a:t>Begins with the creation of set of stories called as </a:t>
            </a:r>
          </a:p>
          <a:p>
            <a:pPr lvl="1">
              <a:buNone/>
            </a:pPr>
            <a:r>
              <a:rPr lang="en-US" dirty="0"/>
              <a:t>“</a:t>
            </a:r>
            <a:r>
              <a:rPr lang="en-US" b="1" dirty="0">
                <a:solidFill>
                  <a:srgbClr val="FF0000"/>
                </a:solidFill>
              </a:rPr>
              <a:t>user stories </a:t>
            </a:r>
            <a:r>
              <a:rPr lang="en-US" dirty="0">
                <a:solidFill>
                  <a:schemeClr val="folHlink"/>
                </a:solidFill>
              </a:rPr>
              <a:t>“ </a:t>
            </a:r>
            <a:r>
              <a:rPr lang="en-US" dirty="0"/>
              <a:t>that describe required features and functionality for s/w development </a:t>
            </a:r>
          </a:p>
          <a:p>
            <a:pPr lvl="1">
              <a:buFont typeface="Wingdings" pitchFamily="2" charset="2"/>
              <a:buChar char="§"/>
            </a:pPr>
            <a:r>
              <a:rPr lang="en-US" dirty="0"/>
              <a:t>Each story is written by the customer and is placed on an </a:t>
            </a:r>
            <a:r>
              <a:rPr lang="en-US" b="1" dirty="0"/>
              <a:t>index card</a:t>
            </a:r>
            <a:r>
              <a:rPr lang="en-US" dirty="0"/>
              <a:t>. The customer assigns a value (i.e., a priority) to the story based on the overall business value of the feature or function </a:t>
            </a:r>
          </a:p>
          <a:p>
            <a:pPr lvl="1">
              <a:buFont typeface="Wingdings" pitchFamily="2" charset="2"/>
              <a:buChar char="§"/>
            </a:pPr>
            <a:r>
              <a:rPr lang="en-US" dirty="0"/>
              <a:t>then Agile team assesses each story and assigns a </a:t>
            </a:r>
            <a:r>
              <a:rPr lang="en-US" b="1" dirty="0">
                <a:solidFill>
                  <a:srgbClr val="FF0000"/>
                </a:solidFill>
              </a:rPr>
              <a:t>cost</a:t>
            </a:r>
          </a:p>
          <a:p>
            <a:pPr lvl="1">
              <a:buFont typeface="Wingdings" pitchFamily="2" charset="2"/>
              <a:buChar char="§"/>
            </a:pPr>
            <a:r>
              <a:rPr lang="en-US" dirty="0"/>
              <a:t>If the story is estimated to require more than </a:t>
            </a:r>
            <a:r>
              <a:rPr lang="en-US" b="1" dirty="0"/>
              <a:t>three development weeks</a:t>
            </a:r>
            <a:r>
              <a:rPr lang="en-US" dirty="0"/>
              <a:t>, the customer is asked to </a:t>
            </a:r>
            <a:r>
              <a:rPr lang="en-US" b="1" u="sng" dirty="0"/>
              <a:t>split the story into smaller stories </a:t>
            </a:r>
            <a:r>
              <a:rPr lang="en-US" dirty="0"/>
              <a:t>and the assignment of value and cost occurs again.</a:t>
            </a:r>
          </a:p>
          <a:p>
            <a:pPr lvl="1">
              <a:buFont typeface="Wingdings" pitchFamily="2" charset="2"/>
              <a:buChar char="§"/>
            </a:pPr>
            <a:r>
              <a:rPr lang="en-US" dirty="0"/>
              <a:t> It is important to note that </a:t>
            </a:r>
            <a:r>
              <a:rPr lang="en-US" u="sng" dirty="0"/>
              <a:t>new stories can be written at any time</a:t>
            </a:r>
            <a:r>
              <a:rPr lang="en-US" dirty="0"/>
              <a:t>.</a:t>
            </a:r>
          </a:p>
          <a:p>
            <a:pPr lvl="1">
              <a:buFont typeface="Wingdings" pitchFamily="2" charset="2"/>
              <a:buChar char="§"/>
            </a:pPr>
            <a:r>
              <a:rPr lang="en-US" dirty="0"/>
              <a:t>Stories are grouped to for a </a:t>
            </a:r>
            <a:r>
              <a:rPr lang="en-US" b="1" dirty="0">
                <a:solidFill>
                  <a:srgbClr val="FF0000"/>
                </a:solidFill>
              </a:rPr>
              <a:t>deliverable increment</a:t>
            </a:r>
          </a:p>
          <a:p>
            <a:pPr>
              <a:buFont typeface="Wingdings" pitchFamily="2" charset="2"/>
              <a:buChar cha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715962"/>
          </a:xfrm>
        </p:spPr>
        <p:txBody>
          <a:bodyPr>
            <a:noAutofit/>
          </a:bodyPr>
          <a:lstStyle/>
          <a:p>
            <a:r>
              <a:rPr lang="en-US" b="1" dirty="0">
                <a:solidFill>
                  <a:srgbClr val="7030A0"/>
                </a:solidFill>
              </a:rPr>
              <a:t>XP Planning</a:t>
            </a:r>
          </a:p>
        </p:txBody>
      </p:sp>
      <p:sp>
        <p:nvSpPr>
          <p:cNvPr id="3" name="Content Placeholder 2"/>
          <p:cNvSpPr>
            <a:spLocks noGrp="1"/>
          </p:cNvSpPr>
          <p:nvPr>
            <p:ph idx="1"/>
          </p:nvPr>
        </p:nvSpPr>
        <p:spPr>
          <a:xfrm>
            <a:off x="228600" y="655637"/>
            <a:ext cx="8686800" cy="6202363"/>
          </a:xfrm>
        </p:spPr>
        <p:txBody>
          <a:bodyPr>
            <a:normAutofit/>
          </a:bodyPr>
          <a:lstStyle/>
          <a:p>
            <a:pPr lvl="1">
              <a:buFont typeface="Wingdings" pitchFamily="2" charset="2"/>
              <a:buChar char="§"/>
            </a:pPr>
            <a:r>
              <a:rPr lang="en-US" sz="3200" dirty="0"/>
              <a:t>A </a:t>
            </a:r>
            <a:r>
              <a:rPr lang="en-US" sz="3200" b="1" dirty="0">
                <a:solidFill>
                  <a:srgbClr val="FF0000"/>
                </a:solidFill>
              </a:rPr>
              <a:t>commitment</a:t>
            </a:r>
            <a:r>
              <a:rPr lang="en-US" sz="3200" dirty="0"/>
              <a:t> is made on delivery date</a:t>
            </a:r>
          </a:p>
          <a:p>
            <a:pPr lvl="1">
              <a:buFont typeface="Wingdings" pitchFamily="2" charset="2"/>
              <a:buChar char="§"/>
            </a:pPr>
            <a:r>
              <a:rPr lang="en-US" sz="3200" dirty="0"/>
              <a:t>After the first increment “</a:t>
            </a:r>
            <a:r>
              <a:rPr lang="en-US" sz="3200" b="1" dirty="0">
                <a:solidFill>
                  <a:srgbClr val="FF0000"/>
                </a:solidFill>
              </a:rPr>
              <a:t>project velocity</a:t>
            </a:r>
            <a:r>
              <a:rPr lang="en-US" sz="3200" dirty="0"/>
              <a:t>” is used to define subsequent delivery dates for other increments</a:t>
            </a:r>
          </a:p>
          <a:p>
            <a:pPr lvl="1">
              <a:buFont typeface="Wingdings" pitchFamily="2" charset="2"/>
              <a:buChar char="§"/>
            </a:pPr>
            <a:r>
              <a:rPr lang="en-US" sz="3200" b="1" u="sng" dirty="0">
                <a:solidFill>
                  <a:srgbClr val="FF0000"/>
                </a:solidFill>
              </a:rPr>
              <a:t>project velocity </a:t>
            </a:r>
            <a:r>
              <a:rPr lang="en-US" sz="3200" dirty="0"/>
              <a:t>is the number of customer stories implemented during the first release.</a:t>
            </a:r>
          </a:p>
          <a:p>
            <a:pPr lvl="1">
              <a:buFont typeface="Wingdings" pitchFamily="2" charset="2"/>
              <a:buChar char="§"/>
            </a:pPr>
            <a:r>
              <a:rPr lang="en-US" sz="3200" dirty="0"/>
              <a:t>As development work proceeds, the customer can add stories, change the value of an existing story, split stories, or eliminate them. </a:t>
            </a:r>
          </a:p>
          <a:p>
            <a:pPr lvl="1">
              <a:buFont typeface="Wingdings" pitchFamily="2" charset="2"/>
              <a:buChar char="§"/>
            </a:pPr>
            <a:r>
              <a:rPr lang="en-US" sz="3200" dirty="0"/>
              <a:t>The XP team then reconsiders all remaining releases and modifies its plans accordingly.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914400" y="76200"/>
            <a:ext cx="7350125" cy="633413"/>
          </a:xfrm>
        </p:spPr>
        <p:txBody>
          <a:bodyPr>
            <a:noAutofit/>
          </a:bodyPr>
          <a:lstStyle/>
          <a:p>
            <a:pPr>
              <a:lnSpc>
                <a:spcPct val="90000"/>
              </a:lnSpc>
            </a:pPr>
            <a:r>
              <a:rPr lang="en-US" b="1" dirty="0">
                <a:solidFill>
                  <a:srgbClr val="7030A0"/>
                </a:solidFill>
              </a:rPr>
              <a:t>XP Design</a:t>
            </a:r>
          </a:p>
        </p:txBody>
      </p:sp>
      <p:sp>
        <p:nvSpPr>
          <p:cNvPr id="12293" name="Rectangle 3"/>
          <p:cNvSpPr>
            <a:spLocks noGrp="1" noChangeArrowheads="1"/>
          </p:cNvSpPr>
          <p:nvPr>
            <p:ph idx="1"/>
          </p:nvPr>
        </p:nvSpPr>
        <p:spPr>
          <a:xfrm>
            <a:off x="0" y="685800"/>
            <a:ext cx="9144000" cy="5791200"/>
          </a:xfrm>
        </p:spPr>
        <p:txBody>
          <a:bodyPr>
            <a:noAutofit/>
          </a:bodyPr>
          <a:lstStyle/>
          <a:p>
            <a:pPr marL="285750" indent="-228600">
              <a:lnSpc>
                <a:spcPct val="90000"/>
              </a:lnSpc>
              <a:buFont typeface="Wingdings" pitchFamily="2" charset="2"/>
              <a:buChar char="§"/>
            </a:pPr>
            <a:r>
              <a:rPr lang="en-US" sz="3600" kern="1200" dirty="0">
                <a:solidFill>
                  <a:schemeClr val="tx1"/>
                </a:solidFill>
              </a:rPr>
              <a:t>Follows the </a:t>
            </a:r>
            <a:r>
              <a:rPr lang="en-US" sz="3600" kern="1200" dirty="0">
                <a:solidFill>
                  <a:srgbClr val="FF0000"/>
                </a:solidFill>
              </a:rPr>
              <a:t>KIS </a:t>
            </a:r>
            <a:r>
              <a:rPr lang="en-US" sz="3600" dirty="0">
                <a:solidFill>
                  <a:srgbClr val="FF0000"/>
                </a:solidFill>
              </a:rPr>
              <a:t>(keep it simple)</a:t>
            </a:r>
            <a:r>
              <a:rPr lang="en-US" sz="3600" kern="1200" dirty="0">
                <a:solidFill>
                  <a:srgbClr val="FF0000"/>
                </a:solidFill>
              </a:rPr>
              <a:t> principle</a:t>
            </a:r>
          </a:p>
          <a:p>
            <a:pPr marL="685800" lvl="1">
              <a:lnSpc>
                <a:spcPct val="90000"/>
              </a:lnSpc>
            </a:pPr>
            <a:r>
              <a:rPr lang="en-US" dirty="0"/>
              <a:t>A simple design is always preferred over a more complex representation.</a:t>
            </a:r>
            <a:endParaRPr lang="en-US" sz="9600" kern="1200" dirty="0">
              <a:solidFill>
                <a:schemeClr val="tx1"/>
              </a:solidFill>
              <a:latin typeface="+mn-lt"/>
              <a:ea typeface="+mn-ea"/>
              <a:cs typeface="+mn-cs"/>
            </a:endParaRPr>
          </a:p>
          <a:p>
            <a:pPr marL="685800" lvl="1">
              <a:lnSpc>
                <a:spcPct val="90000"/>
              </a:lnSpc>
            </a:pPr>
            <a:r>
              <a:rPr lang="en-US" kern="1200" dirty="0">
                <a:solidFill>
                  <a:schemeClr val="tx1"/>
                </a:solidFill>
              </a:rPr>
              <a:t>Encourage the use of CRC cards</a:t>
            </a:r>
          </a:p>
          <a:p>
            <a:pPr lvl="1"/>
            <a:r>
              <a:rPr lang="en-US" b="1" u="sng" dirty="0"/>
              <a:t>CRC (class-responsibility collaborator) cards </a:t>
            </a:r>
            <a:r>
              <a:rPr lang="en-US" dirty="0"/>
              <a:t>identify and organize the object-oriented classes that are relevant to the current software  increment.</a:t>
            </a:r>
          </a:p>
          <a:p>
            <a:pPr marL="457200" lvl="1" indent="0">
              <a:buNone/>
            </a:pPr>
            <a:endParaRPr lang="en-US" kern="12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914400" y="76200"/>
            <a:ext cx="7350125" cy="633413"/>
          </a:xfrm>
        </p:spPr>
        <p:txBody>
          <a:bodyPr>
            <a:noAutofit/>
          </a:bodyPr>
          <a:lstStyle/>
          <a:p>
            <a:pPr>
              <a:lnSpc>
                <a:spcPct val="90000"/>
              </a:lnSpc>
            </a:pPr>
            <a:r>
              <a:rPr lang="en-US" b="1" dirty="0">
                <a:solidFill>
                  <a:srgbClr val="7030A0"/>
                </a:solidFill>
              </a:rPr>
              <a:t>XP Design</a:t>
            </a:r>
          </a:p>
        </p:txBody>
      </p:sp>
      <p:sp>
        <p:nvSpPr>
          <p:cNvPr id="12293" name="Rectangle 3"/>
          <p:cNvSpPr>
            <a:spLocks noGrp="1" noChangeArrowheads="1"/>
          </p:cNvSpPr>
          <p:nvPr>
            <p:ph idx="1"/>
          </p:nvPr>
        </p:nvSpPr>
        <p:spPr>
          <a:xfrm>
            <a:off x="0" y="685800"/>
            <a:ext cx="9144000" cy="5791200"/>
          </a:xfrm>
        </p:spPr>
        <p:txBody>
          <a:bodyPr>
            <a:noAutofit/>
          </a:bodyPr>
          <a:lstStyle/>
          <a:p>
            <a:pPr marL="285750" indent="-228600">
              <a:lnSpc>
                <a:spcPct val="90000"/>
              </a:lnSpc>
              <a:buFont typeface="Wingdings" pitchFamily="2" charset="2"/>
              <a:buChar char="§"/>
            </a:pPr>
            <a:r>
              <a:rPr lang="en-US" sz="3600" dirty="0"/>
              <a:t>For difficult design problems, suggests the creation of “</a:t>
            </a:r>
            <a:r>
              <a:rPr lang="en-US" sz="3600" dirty="0">
                <a:solidFill>
                  <a:srgbClr val="FF0000"/>
                </a:solidFill>
              </a:rPr>
              <a:t>spike solutions</a:t>
            </a:r>
            <a:r>
              <a:rPr lang="en-US" sz="3600" dirty="0"/>
              <a:t>”—a design prototype</a:t>
            </a:r>
          </a:p>
          <a:p>
            <a:pPr lvl="1"/>
            <a:r>
              <a:rPr lang="en-US" dirty="0"/>
              <a:t>If a difficult design problem is encountered, then XP recommends the immediate creation of an operational prototype of that portion of the design called a </a:t>
            </a:r>
            <a:r>
              <a:rPr lang="en-US" b="1" u="sng" dirty="0"/>
              <a:t>spike solution</a:t>
            </a:r>
            <a:endParaRPr lang="en-US" sz="1600" dirty="0"/>
          </a:p>
        </p:txBody>
      </p:sp>
    </p:spTree>
    <p:extLst>
      <p:ext uri="{BB962C8B-B14F-4D97-AF65-F5344CB8AC3E}">
        <p14:creationId xmlns:p14="http://schemas.microsoft.com/office/powerpoint/2010/main" val="4205539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pPr>
              <a:lnSpc>
                <a:spcPct val="90000"/>
              </a:lnSpc>
            </a:pPr>
            <a:r>
              <a:rPr lang="en-US" b="1" dirty="0">
                <a:solidFill>
                  <a:srgbClr val="7030A0"/>
                </a:solidFill>
              </a:rPr>
              <a:t>XP Coding</a:t>
            </a:r>
          </a:p>
        </p:txBody>
      </p:sp>
      <p:sp>
        <p:nvSpPr>
          <p:cNvPr id="3" name="Content Placeholder 2"/>
          <p:cNvSpPr>
            <a:spLocks noGrp="1"/>
          </p:cNvSpPr>
          <p:nvPr>
            <p:ph idx="1"/>
          </p:nvPr>
        </p:nvSpPr>
        <p:spPr>
          <a:xfrm>
            <a:off x="457200" y="914400"/>
            <a:ext cx="8229600" cy="5211763"/>
          </a:xfrm>
        </p:spPr>
        <p:txBody>
          <a:bodyPr>
            <a:normAutofit fontScale="92500"/>
          </a:bodyPr>
          <a:lstStyle/>
          <a:p>
            <a:pPr marL="285750" indent="-228600">
              <a:lnSpc>
                <a:spcPct val="110000"/>
              </a:lnSpc>
            </a:pPr>
            <a:r>
              <a:rPr lang="en-US" sz="3900" dirty="0"/>
              <a:t>Recommends the </a:t>
            </a:r>
            <a:r>
              <a:rPr lang="en-US" sz="3900" dirty="0">
                <a:solidFill>
                  <a:srgbClr val="FF0000"/>
                </a:solidFill>
              </a:rPr>
              <a:t>construction of a unit test </a:t>
            </a:r>
            <a:r>
              <a:rPr lang="en-US" sz="3900" dirty="0"/>
              <a:t>for a story.  </a:t>
            </a:r>
          </a:p>
          <a:p>
            <a:pPr marL="285750" indent="-228600">
              <a:lnSpc>
                <a:spcPct val="110000"/>
              </a:lnSpc>
            </a:pPr>
            <a:r>
              <a:rPr lang="en-US" sz="4000" dirty="0"/>
              <a:t>Key concept during coding activity is “</a:t>
            </a:r>
            <a:r>
              <a:rPr lang="en-US" sz="4000" dirty="0">
                <a:solidFill>
                  <a:srgbClr val="FF0000"/>
                </a:solidFill>
              </a:rPr>
              <a:t>pair</a:t>
            </a:r>
            <a:r>
              <a:rPr lang="en-US" sz="4000" dirty="0">
                <a:solidFill>
                  <a:schemeClr val="folHlink"/>
                </a:solidFill>
              </a:rPr>
              <a:t> </a:t>
            </a:r>
            <a:r>
              <a:rPr lang="en-US" sz="4000" dirty="0">
                <a:solidFill>
                  <a:srgbClr val="FF0000"/>
                </a:solidFill>
              </a:rPr>
              <a:t>programming</a:t>
            </a:r>
            <a:r>
              <a:rPr lang="en-US" sz="4000" dirty="0"/>
              <a:t>”</a:t>
            </a:r>
          </a:p>
          <a:p>
            <a:pPr lvl="1">
              <a:lnSpc>
                <a:spcPct val="110000"/>
              </a:lnSpc>
            </a:pPr>
            <a:r>
              <a:rPr lang="en-US" dirty="0"/>
              <a:t>XP recommends that two people work together at one computer workstation to create code for a story. </a:t>
            </a:r>
          </a:p>
          <a:p>
            <a:pPr lvl="1">
              <a:lnSpc>
                <a:spcPct val="110000"/>
              </a:lnSpc>
            </a:pPr>
            <a:r>
              <a:rPr lang="en-US" dirty="0"/>
              <a:t>This provides a mechanism for real-time problem solving (two heads are often better than one) and real-time quality assurance.</a:t>
            </a:r>
            <a:endParaRPr lang="en-US" sz="34100" dirty="0"/>
          </a:p>
          <a:p>
            <a:pPr marL="1085850" lvl="2">
              <a:lnSpc>
                <a:spcPct val="110000"/>
              </a:lnSpc>
            </a:pPr>
            <a:endParaRPr lang="en-US" sz="3200" dirty="0"/>
          </a:p>
          <a:p>
            <a:pPr marL="685800" lvl="1" indent="-228600">
              <a:lnSpc>
                <a:spcPct val="110000"/>
              </a:lnSpc>
            </a:pPr>
            <a:endParaRPr lang="en-US" sz="3600" dirty="0"/>
          </a:p>
          <a:p>
            <a:pPr>
              <a:lnSpc>
                <a:spcPct val="110000"/>
              </a:lnSpc>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143000" y="280987"/>
            <a:ext cx="7350125" cy="633413"/>
          </a:xfrm>
        </p:spPr>
        <p:txBody>
          <a:bodyPr>
            <a:noAutofit/>
          </a:bodyPr>
          <a:lstStyle/>
          <a:p>
            <a:pPr>
              <a:lnSpc>
                <a:spcPct val="90000"/>
              </a:lnSpc>
            </a:pPr>
            <a:r>
              <a:rPr lang="en-US" b="1" dirty="0">
                <a:solidFill>
                  <a:srgbClr val="7030A0"/>
                </a:solidFill>
              </a:rPr>
              <a:t>XP Testing</a:t>
            </a:r>
          </a:p>
        </p:txBody>
      </p:sp>
      <p:sp>
        <p:nvSpPr>
          <p:cNvPr id="12293" name="Rectangle 3"/>
          <p:cNvSpPr>
            <a:spLocks noGrp="1" noChangeArrowheads="1"/>
          </p:cNvSpPr>
          <p:nvPr>
            <p:ph idx="1"/>
          </p:nvPr>
        </p:nvSpPr>
        <p:spPr>
          <a:xfrm>
            <a:off x="381000" y="990600"/>
            <a:ext cx="8382000" cy="5486400"/>
          </a:xfrm>
        </p:spPr>
        <p:txBody>
          <a:bodyPr>
            <a:noAutofit/>
          </a:bodyPr>
          <a:lstStyle/>
          <a:p>
            <a:pPr marL="285750" indent="-228600">
              <a:lnSpc>
                <a:spcPct val="90000"/>
              </a:lnSpc>
            </a:pPr>
            <a:r>
              <a:rPr lang="en-US" dirty="0"/>
              <a:t>All </a:t>
            </a:r>
            <a:r>
              <a:rPr lang="en-US" dirty="0">
                <a:solidFill>
                  <a:srgbClr val="FF0000"/>
                </a:solidFill>
              </a:rPr>
              <a:t>unit tests are executed daily</a:t>
            </a:r>
          </a:p>
          <a:p>
            <a:r>
              <a:rPr lang="en-US" sz="2400" dirty="0"/>
              <a:t> The unit tests that are created should be implemented using a framework that enables them to be automated </a:t>
            </a:r>
          </a:p>
          <a:p>
            <a:pPr marL="285750" indent="-228600">
              <a:lnSpc>
                <a:spcPct val="90000"/>
              </a:lnSpc>
            </a:pPr>
            <a:r>
              <a:rPr lang="en-US" dirty="0">
                <a:solidFill>
                  <a:schemeClr val="folHlink"/>
                </a:solidFill>
              </a:rPr>
              <a:t>“</a:t>
            </a:r>
            <a:r>
              <a:rPr lang="en-US" dirty="0">
                <a:solidFill>
                  <a:srgbClr val="FF0000"/>
                </a:solidFill>
              </a:rPr>
              <a:t>Acceptance tests</a:t>
            </a:r>
            <a:r>
              <a:rPr lang="en-US" dirty="0">
                <a:solidFill>
                  <a:schemeClr val="folHlink"/>
                </a:solidFill>
              </a:rPr>
              <a:t>”</a:t>
            </a:r>
            <a:r>
              <a:rPr lang="en-US" dirty="0"/>
              <a:t> are defined by the customer and implemented to assess visible functionality</a:t>
            </a:r>
          </a:p>
          <a:p>
            <a:pPr lvl="1"/>
            <a:r>
              <a:rPr lang="en-US" dirty="0"/>
              <a:t>Acceptance tests are derived from user stories that have been implemented </a:t>
            </a:r>
            <a:r>
              <a:rPr lang="en-US" sz="2800" dirty="0"/>
              <a:t>as part of a software release.</a:t>
            </a:r>
          </a:p>
          <a:p>
            <a:pPr marL="57150" indent="0">
              <a:lnSpc>
                <a:spcPct val="90000"/>
              </a:lnSpc>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914400" y="76200"/>
            <a:ext cx="7350125" cy="633413"/>
          </a:xfrm>
        </p:spPr>
        <p:txBody>
          <a:bodyPr>
            <a:noAutofit/>
          </a:bodyPr>
          <a:lstStyle/>
          <a:p>
            <a:pPr>
              <a:lnSpc>
                <a:spcPct val="90000"/>
              </a:lnSpc>
            </a:pPr>
            <a:r>
              <a:rPr lang="en-US" b="1" dirty="0">
                <a:solidFill>
                  <a:srgbClr val="7030A0"/>
                </a:solidFill>
              </a:rPr>
              <a:t>XP coding</a:t>
            </a:r>
          </a:p>
        </p:txBody>
      </p:sp>
      <p:sp>
        <p:nvSpPr>
          <p:cNvPr id="12293" name="Rectangle 3"/>
          <p:cNvSpPr>
            <a:spLocks noGrp="1" noChangeArrowheads="1"/>
          </p:cNvSpPr>
          <p:nvPr>
            <p:ph idx="1"/>
          </p:nvPr>
        </p:nvSpPr>
        <p:spPr>
          <a:xfrm>
            <a:off x="0" y="685800"/>
            <a:ext cx="9144000" cy="5943600"/>
          </a:xfrm>
        </p:spPr>
        <p:txBody>
          <a:bodyPr>
            <a:normAutofit/>
          </a:bodyPr>
          <a:lstStyle/>
          <a:p>
            <a:pPr marL="685800" lvl="1" indent="-228600">
              <a:lnSpc>
                <a:spcPct val="90000"/>
              </a:lnSpc>
              <a:buFont typeface="Wingdings" pitchFamily="2" charset="2"/>
              <a:buChar char="§"/>
            </a:pPr>
            <a:r>
              <a:rPr lang="en-US" sz="3600" dirty="0"/>
              <a:t>Encourages “</a:t>
            </a:r>
            <a:r>
              <a:rPr lang="en-US" sz="3600" dirty="0">
                <a:solidFill>
                  <a:srgbClr val="FF0000"/>
                </a:solidFill>
              </a:rPr>
              <a:t>refactoring</a:t>
            </a:r>
            <a:r>
              <a:rPr lang="en-US" sz="3600" dirty="0"/>
              <a:t>”—an iterative refinement of the internal program design</a:t>
            </a:r>
          </a:p>
          <a:p>
            <a:pPr lvl="2"/>
            <a:r>
              <a:rPr lang="en-US" sz="3200" dirty="0"/>
              <a:t>Refactoring is the process of changing a software system in such a way that it does not alter the external behavior of the code yet improves the internal 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Methodology </a:t>
            </a:r>
            <a:endParaRPr lang="en-IN" dirty="0"/>
          </a:p>
        </p:txBody>
      </p:sp>
      <p:sp>
        <p:nvSpPr>
          <p:cNvPr id="3" name="Content Placeholder 2"/>
          <p:cNvSpPr>
            <a:spLocks noGrp="1"/>
          </p:cNvSpPr>
          <p:nvPr>
            <p:ph idx="1"/>
          </p:nvPr>
        </p:nvSpPr>
        <p:spPr>
          <a:xfrm>
            <a:off x="304800" y="1295400"/>
            <a:ext cx="8534400" cy="5257800"/>
          </a:xfrm>
        </p:spPr>
        <p:txBody>
          <a:bodyPr>
            <a:normAutofit fontScale="85000" lnSpcReduction="10000"/>
          </a:bodyPr>
          <a:lstStyle/>
          <a:p>
            <a:pPr algn="just">
              <a:lnSpc>
                <a:spcPct val="120000"/>
              </a:lnSpc>
            </a:pPr>
            <a:r>
              <a:rPr lang="en-IN" dirty="0"/>
              <a:t>Agile means ‘</a:t>
            </a:r>
            <a:r>
              <a:rPr lang="en-IN" b="1" i="1" dirty="0"/>
              <a:t>ability to move quickly and easily</a:t>
            </a:r>
            <a:r>
              <a:rPr lang="en-IN" dirty="0"/>
              <a:t>’ and responding swiftly to change</a:t>
            </a:r>
          </a:p>
          <a:p>
            <a:pPr algn="just">
              <a:lnSpc>
                <a:spcPct val="120000"/>
              </a:lnSpc>
            </a:pPr>
            <a:r>
              <a:rPr lang="en-IN" dirty="0"/>
              <a:t>In traditional software development methodologies like Waterfall model, a project can take several months or years to complete and the customer may not get to see the end product until the completion of the project.</a:t>
            </a:r>
          </a:p>
          <a:p>
            <a:pPr algn="just">
              <a:lnSpc>
                <a:spcPct val="120000"/>
              </a:lnSpc>
            </a:pPr>
            <a:r>
              <a:rPr lang="en-IN" dirty="0"/>
              <a:t>In contrast to this, Agile projects have </a:t>
            </a:r>
            <a:r>
              <a:rPr lang="en-IN" i="1" dirty="0">
                <a:solidFill>
                  <a:srgbClr val="FF0000"/>
                </a:solidFill>
              </a:rPr>
              <a:t>Sprints or iterations</a:t>
            </a:r>
            <a:r>
              <a:rPr lang="en-IN" dirty="0"/>
              <a:t> which are shorter in duration (from 2 weeks to 2 months) during which pre-determined features are developed and delivered.</a:t>
            </a:r>
          </a:p>
        </p:txBody>
      </p:sp>
    </p:spTree>
    <p:extLst>
      <p:ext uri="{BB962C8B-B14F-4D97-AF65-F5344CB8AC3E}">
        <p14:creationId xmlns:p14="http://schemas.microsoft.com/office/powerpoint/2010/main" val="1607892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09600" y="206375"/>
            <a:ext cx="7391400" cy="1393825"/>
          </a:xfrm>
        </p:spPr>
        <p:txBody>
          <a:bodyPr>
            <a:normAutofit/>
          </a:bodyPr>
          <a:lstStyle/>
          <a:p>
            <a:pPr eaLnBrk="1" hangingPunct="1"/>
            <a:r>
              <a:rPr lang="en-US" sz="4000" b="1" dirty="0">
                <a:solidFill>
                  <a:srgbClr val="FF0000"/>
                </a:solidFill>
              </a:rPr>
              <a:t>ASD - Adaptive Software Development</a:t>
            </a:r>
            <a:endParaRPr lang="en-US" sz="4800" b="1" dirty="0">
              <a:solidFill>
                <a:srgbClr val="FF0000"/>
              </a:solidFill>
            </a:endParaRPr>
          </a:p>
        </p:txBody>
      </p:sp>
      <p:sp>
        <p:nvSpPr>
          <p:cNvPr id="14341" name="Rectangle 3"/>
          <p:cNvSpPr>
            <a:spLocks noGrp="1" noChangeArrowheads="1"/>
          </p:cNvSpPr>
          <p:nvPr>
            <p:ph idx="1"/>
          </p:nvPr>
        </p:nvSpPr>
        <p:spPr>
          <a:xfrm>
            <a:off x="533400" y="1676400"/>
            <a:ext cx="8001000" cy="2971800"/>
          </a:xfrm>
        </p:spPr>
        <p:txBody>
          <a:bodyPr>
            <a:normAutofit/>
          </a:bodyPr>
          <a:lstStyle/>
          <a:p>
            <a:pPr eaLnBrk="1" hangingPunct="1"/>
            <a:r>
              <a:rPr lang="en-US" dirty="0"/>
              <a:t>There are mainly 3 activities in ASD</a:t>
            </a:r>
          </a:p>
          <a:p>
            <a:pPr marL="914400" lvl="1" indent="-514350">
              <a:buFont typeface="+mj-lt"/>
              <a:buAutoNum type="arabicPeriod"/>
            </a:pPr>
            <a:r>
              <a:rPr lang="en-US" sz="3200" dirty="0"/>
              <a:t>Speculation</a:t>
            </a:r>
          </a:p>
          <a:p>
            <a:pPr marL="914400" lvl="1" indent="-514350">
              <a:buFont typeface="+mj-lt"/>
              <a:buAutoNum type="arabicPeriod"/>
            </a:pPr>
            <a:r>
              <a:rPr lang="en-US" sz="3200" dirty="0"/>
              <a:t>Collaboration</a:t>
            </a:r>
          </a:p>
          <a:p>
            <a:pPr marL="914400" lvl="1" indent="-514350">
              <a:buFont typeface="+mj-lt"/>
              <a:buAutoNum type="arabicPeriod"/>
            </a:pPr>
            <a:r>
              <a:rPr lang="en-US" sz="3200" dirty="0"/>
              <a:t>learning</a:t>
            </a:r>
          </a:p>
          <a:p>
            <a:pPr eaLnBrk="1" hangingPunct="1"/>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sd.PN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ASD-speculation</a:t>
            </a:r>
          </a:p>
        </p:txBody>
      </p:sp>
      <p:sp>
        <p:nvSpPr>
          <p:cNvPr id="3" name="Content Placeholder 2"/>
          <p:cNvSpPr>
            <a:spLocks noGrp="1"/>
          </p:cNvSpPr>
          <p:nvPr>
            <p:ph idx="1"/>
          </p:nvPr>
        </p:nvSpPr>
        <p:spPr>
          <a:xfrm>
            <a:off x="228600" y="1219200"/>
            <a:ext cx="8686800" cy="5486400"/>
          </a:xfrm>
        </p:spPr>
        <p:txBody>
          <a:bodyPr>
            <a:normAutofit fontScale="85000" lnSpcReduction="20000"/>
          </a:bodyPr>
          <a:lstStyle/>
          <a:p>
            <a:pPr algn="just">
              <a:lnSpc>
                <a:spcPct val="120000"/>
              </a:lnSpc>
            </a:pPr>
            <a:r>
              <a:rPr lang="en-US" dirty="0"/>
              <a:t>The project is initiated and adaptive cycle planning is conducted.</a:t>
            </a:r>
          </a:p>
          <a:p>
            <a:pPr algn="just">
              <a:lnSpc>
                <a:spcPct val="120000"/>
              </a:lnSpc>
            </a:pPr>
            <a:r>
              <a:rPr lang="en-US" dirty="0"/>
              <a:t>Adaptive cycle planning uses </a:t>
            </a:r>
          </a:p>
          <a:p>
            <a:pPr lvl="1" algn="just">
              <a:lnSpc>
                <a:spcPct val="120000"/>
              </a:lnSpc>
            </a:pPr>
            <a:r>
              <a:rPr lang="en-US" u="sng" dirty="0"/>
              <a:t>project initiation information</a:t>
            </a:r>
            <a:endParaRPr lang="en-US" dirty="0"/>
          </a:p>
          <a:p>
            <a:pPr lvl="1" algn="just">
              <a:lnSpc>
                <a:spcPct val="120000"/>
              </a:lnSpc>
            </a:pPr>
            <a:r>
              <a:rPr lang="en-US" dirty="0"/>
              <a:t>the customer’s mission statement, </a:t>
            </a:r>
          </a:p>
          <a:p>
            <a:pPr lvl="1" algn="just">
              <a:lnSpc>
                <a:spcPct val="120000"/>
              </a:lnSpc>
            </a:pPr>
            <a:r>
              <a:rPr lang="en-US" dirty="0"/>
              <a:t>project constraints etc to define the set of </a:t>
            </a:r>
            <a:r>
              <a:rPr lang="en-US" u="sng" dirty="0"/>
              <a:t>release cycles </a:t>
            </a:r>
            <a:r>
              <a:rPr lang="en-US" dirty="0"/>
              <a:t>(software increments) that will be </a:t>
            </a:r>
            <a:r>
              <a:rPr lang="en-US" u="sng" dirty="0"/>
              <a:t>required for the project</a:t>
            </a:r>
            <a:r>
              <a:rPr lang="en-US" dirty="0"/>
              <a:t>.</a:t>
            </a:r>
          </a:p>
          <a:p>
            <a:pPr algn="just">
              <a:lnSpc>
                <a:spcPct val="120000"/>
              </a:lnSpc>
            </a:pPr>
            <a:endParaRPr lang="en-US" dirty="0"/>
          </a:p>
          <a:p>
            <a:pPr algn="just">
              <a:lnSpc>
                <a:spcPct val="120000"/>
              </a:lnSpc>
            </a:pPr>
            <a:r>
              <a:rPr lang="en-US" dirty="0"/>
              <a:t>Based on information obtained at the completion of the first cycle, the plan is reviewed and adjusted so that planned work better fits the reality in which an ASD team is working.</a:t>
            </a:r>
          </a:p>
          <a:p>
            <a:pPr algn="just">
              <a:lnSpc>
                <a:spcPct val="120000"/>
              </a:lnSpc>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84238"/>
          </a:xfrm>
        </p:spPr>
        <p:txBody>
          <a:bodyPr>
            <a:normAutofit/>
          </a:bodyPr>
          <a:lstStyle/>
          <a:p>
            <a:r>
              <a:rPr lang="en-US" b="1" dirty="0">
                <a:solidFill>
                  <a:srgbClr val="7030A0"/>
                </a:solidFill>
              </a:rPr>
              <a:t>ASD- Collaboration</a:t>
            </a:r>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nSpc>
                <a:spcPct val="110000"/>
              </a:lnSpc>
            </a:pPr>
            <a:r>
              <a:rPr lang="en-US" dirty="0"/>
              <a:t>It encompasses </a:t>
            </a:r>
            <a:r>
              <a:rPr lang="en-US" i="1" dirty="0"/>
              <a:t>communication</a:t>
            </a:r>
            <a:r>
              <a:rPr lang="en-US" dirty="0"/>
              <a:t> and </a:t>
            </a:r>
            <a:r>
              <a:rPr lang="en-US" i="1" dirty="0"/>
              <a:t>teamwork</a:t>
            </a:r>
            <a:r>
              <a:rPr lang="en-US" dirty="0"/>
              <a:t>, but it also emphasizes </a:t>
            </a:r>
            <a:r>
              <a:rPr lang="en-US" i="1" dirty="0"/>
              <a:t>individuality</a:t>
            </a:r>
            <a:r>
              <a:rPr lang="en-US" dirty="0"/>
              <a:t>, because individual creativity plays an important role in collaborative thinking.</a:t>
            </a:r>
          </a:p>
          <a:p>
            <a:pPr>
              <a:lnSpc>
                <a:spcPct val="110000"/>
              </a:lnSpc>
            </a:pPr>
            <a:r>
              <a:rPr lang="en-US" dirty="0"/>
              <a:t>People working together must trust one another</a:t>
            </a:r>
          </a:p>
          <a:p>
            <a:pPr marL="514350" indent="-514350">
              <a:lnSpc>
                <a:spcPct val="110000"/>
              </a:lnSpc>
              <a:buFont typeface="+mj-lt"/>
              <a:buAutoNum type="arabicPeriod"/>
            </a:pPr>
            <a:r>
              <a:rPr lang="en-US" dirty="0"/>
              <a:t>work as hard as or harder than they do</a:t>
            </a:r>
          </a:p>
          <a:p>
            <a:pPr marL="514350" indent="-514350">
              <a:lnSpc>
                <a:spcPct val="110000"/>
              </a:lnSpc>
              <a:buFont typeface="+mj-lt"/>
              <a:buAutoNum type="arabicPeriod"/>
            </a:pPr>
            <a:r>
              <a:rPr lang="en-US" dirty="0"/>
              <a:t>have the skill set to contribute to the work at hand, and</a:t>
            </a:r>
          </a:p>
          <a:p>
            <a:pPr marL="514350" indent="-514350">
              <a:lnSpc>
                <a:spcPct val="110000"/>
              </a:lnSpc>
              <a:buFont typeface="+mj-lt"/>
              <a:buAutoNum type="arabicPeriod"/>
            </a:pPr>
            <a:r>
              <a:rPr lang="en-US" dirty="0"/>
              <a:t>communicate problems or concerns in a way that leads to effective action.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ASD-Learning</a:t>
            </a:r>
          </a:p>
        </p:txBody>
      </p:sp>
      <p:sp>
        <p:nvSpPr>
          <p:cNvPr id="3" name="Content Placeholder 2"/>
          <p:cNvSpPr>
            <a:spLocks noGrp="1"/>
          </p:cNvSpPr>
          <p:nvPr>
            <p:ph idx="1"/>
          </p:nvPr>
        </p:nvSpPr>
        <p:spPr/>
        <p:txBody>
          <a:bodyPr/>
          <a:lstStyle/>
          <a:p>
            <a:r>
              <a:rPr lang="en-US" dirty="0"/>
              <a:t>learning will help them to improve their level of real understanding.</a:t>
            </a:r>
          </a:p>
          <a:p>
            <a:r>
              <a:rPr lang="en-US" dirty="0"/>
              <a:t>ASD teams learn in three ways: </a:t>
            </a:r>
          </a:p>
          <a:p>
            <a:pPr marL="514350" indent="-514350">
              <a:buFont typeface="+mj-lt"/>
              <a:buAutoNum type="arabicPeriod"/>
            </a:pPr>
            <a:r>
              <a:rPr lang="en-US" dirty="0"/>
              <a:t>focus groups – </a:t>
            </a:r>
            <a:r>
              <a:rPr lang="en-US" sz="2400" dirty="0"/>
              <a:t>client feedback</a:t>
            </a:r>
          </a:p>
          <a:p>
            <a:pPr marL="514350" indent="-514350">
              <a:buFont typeface="+mj-lt"/>
              <a:buAutoNum type="arabicPeriod"/>
            </a:pPr>
            <a:r>
              <a:rPr lang="en-US" dirty="0"/>
              <a:t>Formal technical reviews – </a:t>
            </a:r>
            <a:r>
              <a:rPr lang="en-US" sz="2400" dirty="0"/>
              <a:t>review S/W components</a:t>
            </a:r>
          </a:p>
          <a:p>
            <a:pPr marL="514350" indent="-514350">
              <a:buFont typeface="+mj-lt"/>
              <a:buAutoNum type="arabicPeriod"/>
            </a:pPr>
            <a:r>
              <a:rPr lang="en-US" dirty="0"/>
              <a:t>project postmortems –</a:t>
            </a:r>
            <a:r>
              <a:rPr lang="en-US" sz="2400" dirty="0"/>
              <a:t>improve Quality development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08038"/>
          </a:xfrm>
        </p:spPr>
        <p:txBody>
          <a:bodyPr/>
          <a:lstStyle/>
          <a:p>
            <a:r>
              <a:rPr lang="en-US" b="1" dirty="0">
                <a:solidFill>
                  <a:srgbClr val="FF0000"/>
                </a:solidFill>
              </a:rPr>
              <a:t>SCRUM</a:t>
            </a:r>
          </a:p>
        </p:txBody>
      </p:sp>
      <p:sp>
        <p:nvSpPr>
          <p:cNvPr id="5" name="Content Placeholder 4"/>
          <p:cNvSpPr>
            <a:spLocks noGrp="1"/>
          </p:cNvSpPr>
          <p:nvPr>
            <p:ph idx="1"/>
          </p:nvPr>
        </p:nvSpPr>
        <p:spPr>
          <a:xfrm>
            <a:off x="457200" y="1112837"/>
            <a:ext cx="8229600" cy="5592763"/>
          </a:xfrm>
        </p:spPr>
        <p:txBody>
          <a:bodyPr>
            <a:normAutofit/>
          </a:bodyPr>
          <a:lstStyle/>
          <a:p>
            <a:pPr algn="just">
              <a:lnSpc>
                <a:spcPct val="110000"/>
              </a:lnSpc>
            </a:pPr>
            <a:r>
              <a:rPr lang="en-US" dirty="0"/>
              <a:t>Scrum principles are consistent with the agile platform and are used to guide development activities within a process that incorporates the following framework activities: </a:t>
            </a:r>
          </a:p>
          <a:p>
            <a:pPr marL="514350" indent="-514350" algn="just">
              <a:lnSpc>
                <a:spcPct val="110000"/>
              </a:lnSpc>
              <a:buFont typeface="+mj-lt"/>
              <a:buAutoNum type="arabicPeriod"/>
            </a:pPr>
            <a:r>
              <a:rPr lang="en-US" dirty="0"/>
              <a:t>requirements,</a:t>
            </a:r>
          </a:p>
          <a:p>
            <a:pPr marL="514350" indent="-514350" algn="just">
              <a:lnSpc>
                <a:spcPct val="110000"/>
              </a:lnSpc>
              <a:buFont typeface="+mj-lt"/>
              <a:buAutoNum type="arabicPeriod"/>
            </a:pPr>
            <a:r>
              <a:rPr lang="en-US" dirty="0"/>
              <a:t> analysis,</a:t>
            </a:r>
          </a:p>
          <a:p>
            <a:pPr marL="514350" indent="-514350" algn="just">
              <a:lnSpc>
                <a:spcPct val="110000"/>
              </a:lnSpc>
              <a:buFont typeface="+mj-lt"/>
              <a:buAutoNum type="arabicPeriod"/>
            </a:pPr>
            <a:r>
              <a:rPr lang="en-US" dirty="0"/>
              <a:t> design,</a:t>
            </a:r>
          </a:p>
          <a:p>
            <a:pPr marL="514350" indent="-514350" algn="just">
              <a:lnSpc>
                <a:spcPct val="110000"/>
              </a:lnSpc>
              <a:buFont typeface="+mj-lt"/>
              <a:buAutoNum type="arabicPeriod"/>
            </a:pPr>
            <a:r>
              <a:rPr lang="en-US" dirty="0"/>
              <a:t> evolution,</a:t>
            </a:r>
          </a:p>
          <a:p>
            <a:pPr marL="514350" indent="-514350" algn="just">
              <a:lnSpc>
                <a:spcPct val="110000"/>
              </a:lnSpc>
              <a:buFont typeface="+mj-lt"/>
              <a:buAutoNum type="arabicPeriod"/>
            </a:pPr>
            <a:r>
              <a:rPr lang="en-US" dirty="0"/>
              <a:t> delivery.</a:t>
            </a:r>
          </a:p>
          <a:p>
            <a:pPr algn="just">
              <a:lnSpc>
                <a:spcPct val="110000"/>
              </a:lnSpc>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64886"/>
            <a:ext cx="8991600" cy="6288314"/>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85000" lnSpcReduction="10000"/>
          </a:bodyPr>
          <a:lstStyle/>
          <a:p>
            <a:pPr algn="just">
              <a:lnSpc>
                <a:spcPct val="120000"/>
              </a:lnSpc>
            </a:pPr>
            <a:r>
              <a:rPr lang="en-US" dirty="0"/>
              <a:t>Within each framework activity work tasks occur within a process pattern called a </a:t>
            </a:r>
            <a:r>
              <a:rPr lang="en-US" b="1" u="sng" dirty="0"/>
              <a:t>sprint.</a:t>
            </a:r>
          </a:p>
          <a:p>
            <a:pPr algn="just">
              <a:lnSpc>
                <a:spcPct val="120000"/>
              </a:lnSpc>
            </a:pPr>
            <a:r>
              <a:rPr lang="en-US" dirty="0"/>
              <a:t>Scrum emphasizes the use of a set of software process patterns  that have proven effective for projects with </a:t>
            </a:r>
            <a:r>
              <a:rPr lang="en-US" i="1" dirty="0">
                <a:solidFill>
                  <a:srgbClr val="FF0000"/>
                </a:solidFill>
              </a:rPr>
              <a:t>tight timelines, changing requirements, and business criticality</a:t>
            </a:r>
            <a:r>
              <a:rPr lang="en-US" dirty="0"/>
              <a:t>. </a:t>
            </a:r>
          </a:p>
          <a:p>
            <a:pPr algn="just">
              <a:lnSpc>
                <a:spcPct val="120000"/>
              </a:lnSpc>
            </a:pPr>
            <a:r>
              <a:rPr lang="en-US" dirty="0"/>
              <a:t>Each of these process patterns defines a set of development actions:</a:t>
            </a:r>
          </a:p>
          <a:p>
            <a:pPr algn="just">
              <a:lnSpc>
                <a:spcPct val="120000"/>
              </a:lnSpc>
            </a:pPr>
            <a:r>
              <a:rPr lang="en-US" b="1" u="sng" dirty="0">
                <a:solidFill>
                  <a:srgbClr val="FF0000"/>
                </a:solidFill>
              </a:rPr>
              <a:t>Backlog</a:t>
            </a:r>
            <a:r>
              <a:rPr lang="en-US" dirty="0"/>
              <a:t>—a prioritized list of project requirements or features that provide business value for the customer. </a:t>
            </a:r>
          </a:p>
          <a:p>
            <a:pPr algn="just">
              <a:lnSpc>
                <a:spcPct val="120000"/>
              </a:lnSpc>
            </a:pPr>
            <a:r>
              <a:rPr lang="en-US" dirty="0"/>
              <a:t>Items can be added to the backlog at any time </a:t>
            </a:r>
          </a:p>
          <a:p>
            <a:pPr algn="just">
              <a:lnSpc>
                <a:spcPct val="120000"/>
              </a:lnSpc>
            </a:pPr>
            <a:r>
              <a:rPr lang="en-US" dirty="0"/>
              <a:t>The product manager assesses the backlog and updates priorities as required.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r>
              <a:rPr lang="en-US" b="1" i="1" u="sng" dirty="0">
                <a:solidFill>
                  <a:srgbClr val="FF0000"/>
                </a:solidFill>
              </a:rPr>
              <a:t>Sprints</a:t>
            </a:r>
            <a:r>
              <a:rPr lang="en-US" dirty="0"/>
              <a:t>—consist of work units that are required to achieve a requirement defined in the backlog that must be fit into a predefined time-box (typically 30 days) </a:t>
            </a:r>
          </a:p>
          <a:p>
            <a:r>
              <a:rPr lang="en-US" dirty="0"/>
              <a:t>Changes are not introduced during the sprint. </a:t>
            </a:r>
          </a:p>
          <a:p>
            <a:r>
              <a:rPr lang="en-US" dirty="0"/>
              <a:t>Hence, the sprint allows team members to work in a short-term, but stable environment.</a:t>
            </a:r>
          </a:p>
          <a:p>
            <a:endParaRPr lang="en-US" dirty="0"/>
          </a:p>
          <a:p>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normAutofit/>
          </a:bodyPr>
          <a:lstStyle/>
          <a:p>
            <a:pPr>
              <a:lnSpc>
                <a:spcPct val="120000"/>
              </a:lnSpc>
            </a:pPr>
            <a:r>
              <a:rPr lang="en-US" b="1" i="1" u="sng" dirty="0">
                <a:solidFill>
                  <a:srgbClr val="FF0000"/>
                </a:solidFill>
              </a:rPr>
              <a:t>Scrum meetings</a:t>
            </a:r>
            <a:r>
              <a:rPr lang="en-US" dirty="0"/>
              <a:t>—are short (typically 15 minutes) meetings held daily by the Scrum team. </a:t>
            </a:r>
          </a:p>
          <a:p>
            <a:pPr>
              <a:lnSpc>
                <a:spcPct val="120000"/>
              </a:lnSpc>
            </a:pPr>
            <a:r>
              <a:rPr lang="en-US" dirty="0"/>
              <a:t>Three key questions are asked and answered by all team members:</a:t>
            </a:r>
          </a:p>
          <a:p>
            <a:pPr marL="514350" indent="-514350">
              <a:lnSpc>
                <a:spcPct val="120000"/>
              </a:lnSpc>
              <a:buFont typeface="+mj-lt"/>
              <a:buAutoNum type="arabicPeriod"/>
            </a:pPr>
            <a:r>
              <a:rPr lang="en-US" dirty="0"/>
              <a:t>What did you do since the last team meeting?</a:t>
            </a:r>
          </a:p>
          <a:p>
            <a:pPr marL="400050" lvl="1" indent="0">
              <a:lnSpc>
                <a:spcPct val="120000"/>
              </a:lnSpc>
              <a:buNone/>
            </a:pPr>
            <a:r>
              <a:rPr lang="en-US" dirty="0" err="1"/>
              <a:t>i.e</a:t>
            </a:r>
            <a:r>
              <a:rPr lang="en-US" dirty="0"/>
              <a:t> Last meeting till now.</a:t>
            </a:r>
          </a:p>
          <a:p>
            <a:pPr marL="514350" indent="-514350">
              <a:lnSpc>
                <a:spcPct val="120000"/>
              </a:lnSpc>
              <a:buFont typeface="+mj-lt"/>
              <a:buAutoNum type="arabicPeriod"/>
            </a:pPr>
            <a:r>
              <a:rPr lang="en-US" dirty="0"/>
              <a:t>What difficulties are you encountering?</a:t>
            </a:r>
          </a:p>
          <a:p>
            <a:pPr marL="514350" indent="-514350">
              <a:lnSpc>
                <a:spcPct val="120000"/>
              </a:lnSpc>
              <a:buFont typeface="+mj-lt"/>
              <a:buAutoNum type="arabicPeriod"/>
            </a:pPr>
            <a:r>
              <a:rPr lang="en-US" dirty="0"/>
              <a:t>What is your plan to accomplish by the next team meeting?</a:t>
            </a:r>
          </a:p>
          <a:p>
            <a:pPr>
              <a:lnSpc>
                <a:spcPct val="120000"/>
              </a:lnSpc>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52401"/>
            <a:ext cx="8935735" cy="6553200"/>
          </a:xfrm>
        </p:spPr>
      </p:pic>
    </p:spTree>
    <p:extLst>
      <p:ext uri="{BB962C8B-B14F-4D97-AF65-F5344CB8AC3E}">
        <p14:creationId xmlns:p14="http://schemas.microsoft.com/office/powerpoint/2010/main" val="100177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normAutofit/>
          </a:bodyPr>
          <a:lstStyle/>
          <a:p>
            <a:pPr>
              <a:lnSpc>
                <a:spcPct val="120000"/>
              </a:lnSpc>
              <a:buNone/>
            </a:pPr>
            <a:endParaRPr lang="en-US" dirty="0"/>
          </a:p>
          <a:p>
            <a:pPr>
              <a:lnSpc>
                <a:spcPct val="120000"/>
              </a:lnSpc>
            </a:pPr>
            <a:r>
              <a:rPr lang="en-US" dirty="0"/>
              <a:t>A team leader, called a </a:t>
            </a:r>
            <a:r>
              <a:rPr lang="en-US" i="1" dirty="0"/>
              <a:t>Scrum master</a:t>
            </a:r>
            <a:r>
              <a:rPr lang="en-US" dirty="0"/>
              <a:t>, leads the meeting and assesses the responses from each person.</a:t>
            </a:r>
          </a:p>
          <a:p>
            <a:pPr>
              <a:lnSpc>
                <a:spcPct val="120000"/>
              </a:lnSpc>
            </a:pPr>
            <a:r>
              <a:rPr lang="en-US" dirty="0"/>
              <a:t>The Scrum meeting helps the team to uncover potential problems as early as possible.</a:t>
            </a:r>
          </a:p>
          <a:p>
            <a:pPr>
              <a:lnSpc>
                <a:spcPct val="120000"/>
              </a:lnSpc>
            </a:pPr>
            <a:r>
              <a:rPr lang="en-US" dirty="0"/>
              <a:t>Also, these daily meetings lead to “knowledge socialization” and thereby promote a self-organizing team structure.</a:t>
            </a:r>
          </a:p>
        </p:txBody>
      </p:sp>
    </p:spTree>
    <p:extLst>
      <p:ext uri="{BB962C8B-B14F-4D97-AF65-F5344CB8AC3E}">
        <p14:creationId xmlns:p14="http://schemas.microsoft.com/office/powerpoint/2010/main" val="173227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lnSpc>
                <a:spcPct val="110000"/>
              </a:lnSpc>
            </a:pPr>
            <a:r>
              <a:rPr lang="en-US" b="1" u="sng" dirty="0"/>
              <a:t>Demos</a:t>
            </a:r>
            <a:r>
              <a:rPr lang="en-US" dirty="0"/>
              <a:t>—deliver the software increment to the customer so that functionality that has been implemented can be demonstrated and evaluated by the customer. </a:t>
            </a:r>
          </a:p>
          <a:p>
            <a:pPr>
              <a:lnSpc>
                <a:spcPct val="110000"/>
              </a:lnSpc>
            </a:pPr>
            <a:r>
              <a:rPr lang="en-US" dirty="0"/>
              <a:t>It is important to note that the demo may not contain all planned functionality, but rather those functions that can be delivered within the time-box that was established.</a:t>
            </a:r>
          </a:p>
          <a:p>
            <a:pPr>
              <a:lnSpc>
                <a:spcPct val="110000"/>
              </a:lnSpc>
            </a:pPr>
            <a:endParaRPr lang="en-US" dirty="0"/>
          </a:p>
          <a:p>
            <a:pPr>
              <a:lnSpc>
                <a:spcPct val="110000"/>
              </a:lnSpc>
            </a:pPr>
            <a:r>
              <a:rPr lang="en-US" b="1" u="sng" dirty="0"/>
              <a:t>Scrum process patterns enable a software team to work successfully in a world where the elimination of uncertainty is impossible.</a:t>
            </a:r>
          </a:p>
          <a:p>
            <a:pPr>
              <a:lnSpc>
                <a:spcPct val="110000"/>
              </a:lnSpc>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umWorkflow.png"/>
          <p:cNvPicPr>
            <a:picLocks noGrp="1" noChangeAspect="1"/>
          </p:cNvPicPr>
          <p:nvPr>
            <p:ph idx="1"/>
          </p:nvPr>
        </p:nvPicPr>
        <p:blipFill>
          <a:blip r:embed="rId2" cstate="print"/>
          <a:stretch>
            <a:fillRect/>
          </a:stretch>
        </p:blipFill>
        <p:spPr>
          <a:xfrm>
            <a:off x="457200" y="838200"/>
            <a:ext cx="8229600" cy="5181599"/>
          </a:xfrm>
        </p:spPr>
      </p:pic>
      <p:sp>
        <p:nvSpPr>
          <p:cNvPr id="2" name="Rectangle 1"/>
          <p:cNvSpPr/>
          <p:nvPr/>
        </p:nvSpPr>
        <p:spPr>
          <a:xfrm>
            <a:off x="6781800" y="1981200"/>
            <a:ext cx="1295400" cy="1447800"/>
          </a:xfrm>
          <a:prstGeom prst="rect">
            <a:avLst/>
          </a:prstGeom>
          <a:solidFill>
            <a:srgbClr val="E9BE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ndalus" pitchFamily="18" charset="-78"/>
                <a:cs typeface="Andalus" pitchFamily="18" charset="-78"/>
              </a:rPr>
              <a:t>DEMO</a:t>
            </a:r>
            <a:endParaRPr lang="en-IN" sz="2000" b="1" dirty="0">
              <a:solidFill>
                <a:schemeClr val="tx1"/>
              </a:solidFill>
              <a:latin typeface="Andalus" pitchFamily="18" charset="-78"/>
              <a:cs typeface="Andalus" pitchFamily="18" charset="-7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Dynamic Systems Development Method (DSDM)</a:t>
            </a:r>
          </a:p>
        </p:txBody>
      </p:sp>
      <p:sp>
        <p:nvSpPr>
          <p:cNvPr id="3" name="Content Placeholder 2"/>
          <p:cNvSpPr>
            <a:spLocks noGrp="1"/>
          </p:cNvSpPr>
          <p:nvPr>
            <p:ph idx="1"/>
          </p:nvPr>
        </p:nvSpPr>
        <p:spPr>
          <a:xfrm>
            <a:off x="76200" y="1600200"/>
            <a:ext cx="8915400" cy="5105400"/>
          </a:xfrm>
        </p:spPr>
        <p:txBody>
          <a:bodyPr>
            <a:noAutofit/>
          </a:bodyPr>
          <a:lstStyle/>
          <a:p>
            <a:pPr>
              <a:lnSpc>
                <a:spcPct val="120000"/>
              </a:lnSpc>
            </a:pPr>
            <a:r>
              <a:rPr lang="en-US" sz="2400" dirty="0"/>
              <a:t>It is an agile software development approach that “</a:t>
            </a:r>
            <a:r>
              <a:rPr lang="en-US" sz="2400" b="1" dirty="0"/>
              <a:t>provides a framework for building and maintaining systems which meet </a:t>
            </a:r>
            <a:r>
              <a:rPr lang="en-US" sz="2400" b="1" i="1" dirty="0"/>
              <a:t>tight time constraints </a:t>
            </a:r>
            <a:r>
              <a:rPr lang="en-US" sz="2400" b="1" dirty="0"/>
              <a:t>through the use of incremental prototyping in a controlled project environment</a:t>
            </a:r>
            <a:r>
              <a:rPr lang="en-US" sz="2400" dirty="0"/>
              <a:t>”</a:t>
            </a:r>
          </a:p>
          <a:p>
            <a:pPr>
              <a:lnSpc>
                <a:spcPct val="120000"/>
              </a:lnSpc>
            </a:pPr>
            <a:r>
              <a:rPr lang="en-US" sz="2400" dirty="0"/>
              <a:t>DSDM is </a:t>
            </a:r>
            <a:r>
              <a:rPr lang="en-US" sz="2400" b="1" dirty="0"/>
              <a:t>an iterative software process</a:t>
            </a:r>
            <a:r>
              <a:rPr lang="en-US" sz="2400" dirty="0"/>
              <a:t> in which each iteration follows the </a:t>
            </a:r>
            <a:r>
              <a:rPr lang="en-US" sz="2400" dirty="0">
                <a:solidFill>
                  <a:srgbClr val="FF0000"/>
                </a:solidFill>
              </a:rPr>
              <a:t>80 percent rule.</a:t>
            </a:r>
            <a:r>
              <a:rPr lang="en-US" sz="2400" dirty="0"/>
              <a:t> </a:t>
            </a:r>
          </a:p>
          <a:p>
            <a:pPr>
              <a:lnSpc>
                <a:spcPct val="120000"/>
              </a:lnSpc>
            </a:pPr>
            <a:r>
              <a:rPr lang="en-US" sz="2400" dirty="0"/>
              <a:t>That is, only enough work is required for each increment to assist movement to the next increment. </a:t>
            </a:r>
          </a:p>
          <a:p>
            <a:pPr>
              <a:lnSpc>
                <a:spcPct val="120000"/>
              </a:lnSpc>
            </a:pPr>
            <a:r>
              <a:rPr lang="en-US" sz="2400" dirty="0"/>
              <a:t>The remaining detail can be completed later when more business requirements are known or changes have been requested and accommodated.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3237"/>
            <a:ext cx="8229600" cy="5897563"/>
          </a:xfrm>
        </p:spPr>
        <p:txBody>
          <a:bodyPr>
            <a:normAutofit/>
          </a:bodyPr>
          <a:lstStyle/>
          <a:p>
            <a:r>
              <a:rPr lang="en-US" sz="2800" dirty="0"/>
              <a:t>The DSDM consortium has defined an agile process model, called the DSDM life cycle that defines three different iterative cycles, preceded by two additional life cycle activities:</a:t>
            </a:r>
          </a:p>
          <a:p>
            <a:r>
              <a:rPr lang="en-US" sz="2800" b="1" u="sng" dirty="0">
                <a:solidFill>
                  <a:srgbClr val="FF0000"/>
                </a:solidFill>
              </a:rPr>
              <a:t>Feasibility study</a:t>
            </a:r>
            <a:r>
              <a:rPr lang="en-US" sz="2800" dirty="0"/>
              <a:t>—establishes the basic business requirements and constraints associated with the application to be built and then assesses whether the application is a viable candidate for the DSDM process.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lnSpc>
                <a:spcPct val="110000"/>
              </a:lnSpc>
            </a:pPr>
            <a:r>
              <a:rPr lang="en-US" b="1" u="sng" dirty="0">
                <a:solidFill>
                  <a:srgbClr val="FF0000"/>
                </a:solidFill>
              </a:rPr>
              <a:t>Business study</a:t>
            </a:r>
            <a:r>
              <a:rPr lang="en-US" dirty="0"/>
              <a:t>—establishes the functional and information requirements that will allow the application to provide business value; also, defines the basic application architecture and identifies the maintainability requirements for the application.</a:t>
            </a:r>
          </a:p>
          <a:p>
            <a:pPr>
              <a:lnSpc>
                <a:spcPct val="110000"/>
              </a:lnSpc>
            </a:pPr>
            <a:r>
              <a:rPr lang="en-US" b="1" u="sng" dirty="0">
                <a:solidFill>
                  <a:srgbClr val="FF0000"/>
                </a:solidFill>
              </a:rPr>
              <a:t>Functional model iteration</a:t>
            </a:r>
            <a:r>
              <a:rPr lang="en-US" dirty="0"/>
              <a:t>—produces a set of incremental prototypes that demonstrate functionality for the Customer. </a:t>
            </a:r>
          </a:p>
          <a:p>
            <a:pPr>
              <a:lnSpc>
                <a:spcPct val="110000"/>
              </a:lnSpc>
            </a:pPr>
            <a:r>
              <a:rPr lang="en-US" dirty="0"/>
              <a:t>The intent during this iterative cycle is to gather additional requirements by eliciting Feedback from users as they use the prototype.</a:t>
            </a:r>
          </a:p>
          <a:p>
            <a:pPr>
              <a:lnSpc>
                <a:spcPct val="110000"/>
              </a:lnSpc>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u="sng" dirty="0">
                <a:solidFill>
                  <a:srgbClr val="FF0000"/>
                </a:solidFill>
              </a:rPr>
              <a:t>Design and build iteration</a:t>
            </a:r>
            <a:r>
              <a:rPr lang="en-US" dirty="0"/>
              <a:t>—revisits prototypes built during functional model iteration to ensure that each has been engineered in a manner that will enable it to provide operational business value for end users. </a:t>
            </a:r>
          </a:p>
          <a:p>
            <a:r>
              <a:rPr lang="en-US" dirty="0"/>
              <a:t>In some cases, functional model iteration and design and build iteration occur concurrently.</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u="sng" dirty="0">
                <a:solidFill>
                  <a:srgbClr val="FF0000"/>
                </a:solidFill>
              </a:rPr>
              <a:t>Implementation</a:t>
            </a:r>
            <a:r>
              <a:rPr lang="en-US" dirty="0"/>
              <a:t>—places the latest software increment into the operational environment. </a:t>
            </a:r>
          </a:p>
          <a:p>
            <a:r>
              <a:rPr lang="en-US" dirty="0"/>
              <a:t>It should be noted that </a:t>
            </a:r>
          </a:p>
          <a:p>
            <a:pPr>
              <a:buNone/>
            </a:pPr>
            <a:r>
              <a:rPr lang="en-US" dirty="0"/>
              <a:t>(1) the increment may not be 100 percent complete or </a:t>
            </a:r>
          </a:p>
          <a:p>
            <a:pPr>
              <a:buNone/>
            </a:pPr>
            <a:r>
              <a:rPr lang="en-US" dirty="0"/>
              <a:t>(2) changes may be requested as the increment is put into place. </a:t>
            </a:r>
          </a:p>
          <a:p>
            <a:r>
              <a:rPr lang="en-US" dirty="0"/>
              <a:t>In either case, DSDM development work continues by returning to the functional model iteration activity.</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dsdm1.jpg"/>
          <p:cNvPicPr>
            <a:picLocks noGrp="1" noChangeAspect="1"/>
          </p:cNvPicPr>
          <p:nvPr>
            <p:ph idx="1"/>
          </p:nvPr>
        </p:nvPicPr>
        <p:blipFill>
          <a:blip r:embed="rId2" cstate="print"/>
          <a:stretch>
            <a:fillRect/>
          </a:stretch>
        </p:blipFill>
        <p:spPr>
          <a:xfrm>
            <a:off x="457200" y="381000"/>
            <a:ext cx="8361876" cy="57912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92500" lnSpcReduction="10000"/>
          </a:bodyPr>
          <a:lstStyle/>
          <a:p>
            <a:r>
              <a:rPr lang="en-US" dirty="0"/>
              <a:t>The project flow may move between the different phases in the directions indicated by the arrows above. </a:t>
            </a:r>
            <a:br>
              <a:rPr lang="en-US" dirty="0"/>
            </a:br>
            <a:br>
              <a:rPr lang="en-US" dirty="0"/>
            </a:br>
            <a:r>
              <a:rPr lang="en-US" dirty="0"/>
              <a:t>The </a:t>
            </a:r>
            <a:r>
              <a:rPr lang="en-US" dirty="0">
                <a:solidFill>
                  <a:schemeClr val="tx2"/>
                </a:solidFill>
              </a:rPr>
              <a:t>dark blue </a:t>
            </a:r>
            <a:r>
              <a:rPr lang="en-US" dirty="0"/>
              <a:t>arrows in the diagram indicate the normal forward direction of project flow.</a:t>
            </a:r>
            <a:br>
              <a:rPr lang="en-US" dirty="0"/>
            </a:br>
            <a:br>
              <a:rPr lang="en-US" dirty="0"/>
            </a:br>
            <a:r>
              <a:rPr lang="en-US" dirty="0"/>
              <a:t>The </a:t>
            </a:r>
            <a:r>
              <a:rPr lang="en-US" dirty="0">
                <a:solidFill>
                  <a:srgbClr val="00B050"/>
                </a:solidFill>
              </a:rPr>
              <a:t>green</a:t>
            </a:r>
            <a:r>
              <a:rPr lang="en-US" dirty="0"/>
              <a:t> arrows indicate directions that may be taken as necessary under normal circumstances.</a:t>
            </a:r>
          </a:p>
          <a:p>
            <a:endParaRPr lang="en-US" dirty="0"/>
          </a:p>
          <a:p>
            <a:r>
              <a:rPr lang="en-US" dirty="0"/>
              <a:t>The </a:t>
            </a:r>
            <a:r>
              <a:rPr lang="en-US" dirty="0">
                <a:solidFill>
                  <a:srgbClr val="FF6161"/>
                </a:solidFill>
              </a:rPr>
              <a:t>light red </a:t>
            </a:r>
            <a:r>
              <a:rPr lang="en-US" dirty="0"/>
              <a:t>arrow represents a direction that is only taken if the project has been found to not meet the required functionality.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Agile Development methodology </a:t>
            </a:r>
            <a:endParaRPr lang="en-IN" dirty="0"/>
          </a:p>
        </p:txBody>
      </p:sp>
      <p:sp>
        <p:nvSpPr>
          <p:cNvPr id="3" name="Content Placeholder 2"/>
          <p:cNvSpPr>
            <a:spLocks noGrp="1"/>
          </p:cNvSpPr>
          <p:nvPr>
            <p:ph idx="1"/>
          </p:nvPr>
        </p:nvSpPr>
        <p:spPr>
          <a:xfrm>
            <a:off x="304800" y="1265237"/>
            <a:ext cx="8534400" cy="5059363"/>
          </a:xfrm>
        </p:spPr>
        <p:txBody>
          <a:bodyPr>
            <a:noAutofit/>
          </a:bodyPr>
          <a:lstStyle/>
          <a:p>
            <a:r>
              <a:rPr lang="en-IN" sz="2400" dirty="0"/>
              <a:t>In the </a:t>
            </a:r>
            <a:r>
              <a:rPr lang="en-IN" sz="2400" dirty="0">
                <a:hlinkClick r:id="rId2"/>
              </a:rPr>
              <a:t>Agile methodology</a:t>
            </a:r>
            <a:r>
              <a:rPr lang="en-IN" sz="2400" dirty="0"/>
              <a:t>, each project is broken up into several ‘Iterations’.</a:t>
            </a:r>
          </a:p>
          <a:p>
            <a:r>
              <a:rPr lang="en-IN" sz="2400" dirty="0"/>
              <a:t>All Iterations should be of the same time duration (between 2 to 8 weeks).</a:t>
            </a:r>
          </a:p>
          <a:p>
            <a:r>
              <a:rPr lang="en-IN" sz="2400" dirty="0"/>
              <a:t>At the end of each iteration, a working product should be delivered.</a:t>
            </a:r>
          </a:p>
          <a:p>
            <a:r>
              <a:rPr lang="en-IN" sz="2400" dirty="0"/>
              <a:t>In simple terms, in the Agile approach the project will be broken up into n releases (assuming each iteration is set to last 4 weeks).</a:t>
            </a:r>
          </a:p>
          <a:p>
            <a:r>
              <a:rPr lang="en-IN" sz="2400" dirty="0"/>
              <a:t>Rather than spending 1.5 months on requirements gathering, in Agile software development, the team will decide the basic core features that are required in the product and decide which of these features can be developed in the first iteration.</a:t>
            </a:r>
          </a:p>
        </p:txBody>
      </p:sp>
    </p:spTree>
    <p:extLst>
      <p:ext uri="{BB962C8B-B14F-4D97-AF65-F5344CB8AC3E}">
        <p14:creationId xmlns:p14="http://schemas.microsoft.com/office/powerpoint/2010/main" val="1552294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FDD-Feature Driven Development </a:t>
            </a:r>
          </a:p>
        </p:txBody>
      </p:sp>
      <p:sp>
        <p:nvSpPr>
          <p:cNvPr id="3" name="Content Placeholder 2"/>
          <p:cNvSpPr>
            <a:spLocks noGrp="1"/>
          </p:cNvSpPr>
          <p:nvPr>
            <p:ph idx="1"/>
          </p:nvPr>
        </p:nvSpPr>
        <p:spPr>
          <a:xfrm>
            <a:off x="457200" y="1600200"/>
            <a:ext cx="8229600" cy="4953000"/>
          </a:xfrm>
        </p:spPr>
        <p:txBody>
          <a:bodyPr>
            <a:normAutofit fontScale="92500"/>
          </a:bodyPr>
          <a:lstStyle/>
          <a:p>
            <a:pPr algn="just">
              <a:lnSpc>
                <a:spcPct val="120000"/>
              </a:lnSpc>
            </a:pPr>
            <a:r>
              <a:rPr lang="en-US" dirty="0"/>
              <a:t>FDD adopts a philosophy that </a:t>
            </a:r>
          </a:p>
          <a:p>
            <a:pPr marL="514350" indent="-514350" algn="just">
              <a:lnSpc>
                <a:spcPct val="120000"/>
              </a:lnSpc>
              <a:buAutoNum type="arabicParenBoth"/>
            </a:pPr>
            <a:r>
              <a:rPr lang="en-US" dirty="0"/>
              <a:t>Emphasizes collaboration among people on an FDD team; </a:t>
            </a:r>
          </a:p>
          <a:p>
            <a:pPr marL="514350" indent="-514350" algn="just">
              <a:lnSpc>
                <a:spcPct val="120000"/>
              </a:lnSpc>
              <a:buNone/>
            </a:pPr>
            <a:r>
              <a:rPr lang="en-US" dirty="0"/>
              <a:t>(2) Manages problem and project complexity using feature-based decomposition followed by the integration of software increments, and </a:t>
            </a:r>
          </a:p>
          <a:p>
            <a:pPr marL="514350" indent="-514350" algn="just">
              <a:lnSpc>
                <a:spcPct val="120000"/>
              </a:lnSpc>
              <a:buNone/>
            </a:pPr>
            <a:r>
              <a:rPr lang="en-US" dirty="0"/>
              <a:t>(3) Communication Of Technical Detail Using Verbal, Graphical, And Text-based Means.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FDD</a:t>
            </a:r>
          </a:p>
        </p:txBody>
      </p:sp>
      <p:pic>
        <p:nvPicPr>
          <p:cNvPr id="1026" name="Picture 2"/>
          <p:cNvPicPr>
            <a:picLocks noChangeAspect="1" noChangeArrowheads="1"/>
          </p:cNvPicPr>
          <p:nvPr/>
        </p:nvPicPr>
        <p:blipFill>
          <a:blip r:embed="rId2" cstate="print"/>
          <a:srcRect/>
          <a:stretch>
            <a:fillRect/>
          </a:stretch>
        </p:blipFill>
        <p:spPr bwMode="auto">
          <a:xfrm>
            <a:off x="0" y="1371601"/>
            <a:ext cx="9144000" cy="44958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534400" cy="6629400"/>
          </a:xfrm>
        </p:spPr>
        <p:txBody>
          <a:bodyPr>
            <a:noAutofit/>
          </a:bodyPr>
          <a:lstStyle/>
          <a:p>
            <a:pPr algn="just">
              <a:lnSpc>
                <a:spcPct val="120000"/>
              </a:lnSpc>
            </a:pPr>
            <a:r>
              <a:rPr lang="en-US" b="1" u="sng" dirty="0"/>
              <a:t>Develop an Overall Model</a:t>
            </a:r>
            <a:r>
              <a:rPr lang="en-US" dirty="0"/>
              <a:t>: building a mainly structural model of the problem domain called the Object Model. </a:t>
            </a:r>
          </a:p>
          <a:p>
            <a:pPr algn="just">
              <a:lnSpc>
                <a:spcPct val="120000"/>
              </a:lnSpc>
            </a:pPr>
            <a:r>
              <a:rPr lang="en-US" b="1" u="sng" dirty="0"/>
              <a:t>Build a Features List</a:t>
            </a:r>
            <a:r>
              <a:rPr lang="en-US" dirty="0"/>
              <a:t>: identifying the required functionality of the system, expressed as features and feature sets.</a:t>
            </a:r>
          </a:p>
          <a:p>
            <a:pPr algn="just">
              <a:lnSpc>
                <a:spcPct val="120000"/>
              </a:lnSpc>
            </a:pPr>
            <a:r>
              <a:rPr lang="en-US" b="1" u="sng" dirty="0"/>
              <a:t>Plan by Feature: </a:t>
            </a:r>
            <a:r>
              <a:rPr lang="en-US" dirty="0"/>
              <a:t>scheduling the features for development, and assigning the feature sets (activities) and the classes in and assigning the feature sets (activities), and the classes in the object model, to developers.</a:t>
            </a:r>
          </a:p>
        </p:txBody>
      </p:sp>
    </p:spTree>
    <p:extLst>
      <p:ext uri="{BB962C8B-B14F-4D97-AF65-F5344CB8AC3E}">
        <p14:creationId xmlns:p14="http://schemas.microsoft.com/office/powerpoint/2010/main" val="3395809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534400" cy="6629400"/>
          </a:xfrm>
        </p:spPr>
        <p:txBody>
          <a:bodyPr>
            <a:noAutofit/>
          </a:bodyPr>
          <a:lstStyle/>
          <a:p>
            <a:pPr algn="just">
              <a:lnSpc>
                <a:spcPct val="120000"/>
              </a:lnSpc>
            </a:pPr>
            <a:r>
              <a:rPr lang="en-US" b="1" u="sng" dirty="0"/>
              <a:t>Design by Feature</a:t>
            </a:r>
            <a:r>
              <a:rPr lang="en-US" dirty="0"/>
              <a:t>: determining how the features should be realized at run-time by interactions among objects.</a:t>
            </a:r>
          </a:p>
          <a:p>
            <a:pPr algn="just">
              <a:lnSpc>
                <a:spcPct val="120000"/>
              </a:lnSpc>
            </a:pPr>
            <a:r>
              <a:rPr lang="en-US" b="1" u="sng" dirty="0"/>
              <a:t>Build by Feature</a:t>
            </a:r>
            <a:r>
              <a:rPr lang="en-US" dirty="0"/>
              <a:t>: coding and unit-testing the necessary items for realization of the features. Implemented items are then for realization of the features. Implemented items are then promoted to the main build.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20000"/>
              </a:lnSpc>
            </a:pPr>
            <a:r>
              <a:rPr lang="en-IN" sz="2400" dirty="0"/>
              <a:t>Any remaining features that cannot be delivered in the first iteration will be taken up in the next iteration or subsequent iterations, based on priority.</a:t>
            </a:r>
          </a:p>
          <a:p>
            <a:pPr>
              <a:lnSpc>
                <a:spcPct val="120000"/>
              </a:lnSpc>
            </a:pPr>
            <a:r>
              <a:rPr lang="en-IN" sz="2400" dirty="0"/>
              <a:t>At the end of the first iterations, the team will deliver a working software with the features that were finalized for that iteration.</a:t>
            </a:r>
          </a:p>
          <a:p>
            <a:pPr>
              <a:lnSpc>
                <a:spcPct val="120000"/>
              </a:lnSpc>
            </a:pPr>
            <a:r>
              <a:rPr lang="en-IN" sz="2400" dirty="0"/>
              <a:t>There will be n iterations and at the end of each iteration the customer is delivered a working software that is incrementally enhanced and updated with the features that were shortlisted for that iteration.</a:t>
            </a:r>
          </a:p>
          <a:p>
            <a:endParaRPr lang="en-IN" sz="2400" dirty="0"/>
          </a:p>
        </p:txBody>
      </p:sp>
      <p:sp>
        <p:nvSpPr>
          <p:cNvPr id="4" name="Title 1"/>
          <p:cNvSpPr>
            <a:spLocks noGrp="1"/>
          </p:cNvSpPr>
          <p:nvPr>
            <p:ph type="title"/>
          </p:nvPr>
        </p:nvSpPr>
        <p:spPr/>
        <p:txBody>
          <a:bodyPr/>
          <a:lstStyle/>
          <a:p>
            <a:r>
              <a:rPr lang="en-US" dirty="0"/>
              <a:t>Agile Development methodology </a:t>
            </a:r>
            <a:endParaRPr lang="en-IN" dirty="0"/>
          </a:p>
        </p:txBody>
      </p:sp>
    </p:spTree>
    <p:extLst>
      <p:ext uri="{BB962C8B-B14F-4D97-AF65-F5344CB8AC3E}">
        <p14:creationId xmlns:p14="http://schemas.microsoft.com/office/powerpoint/2010/main" val="182328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81000" y="4919438"/>
            <a:ext cx="3352800" cy="1593847"/>
          </a:xfrm>
        </p:spPr>
        <p:txBody>
          <a:bodyPr>
            <a:noAutofit/>
          </a:bodyPr>
          <a:lstStyle/>
          <a:p>
            <a:r>
              <a:rPr lang="en-US" sz="4000" dirty="0"/>
              <a:t>Traditional S/W Development </a:t>
            </a:r>
            <a:endParaRPr lang="en-IN" sz="4000"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800600" y="3124200"/>
            <a:ext cx="4179887" cy="35353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7" y="1"/>
            <a:ext cx="4688114" cy="4114800"/>
          </a:xfrm>
          <a:prstGeom prst="rect">
            <a:avLst/>
          </a:prstGeom>
        </p:spPr>
      </p:pic>
      <p:sp>
        <p:nvSpPr>
          <p:cNvPr id="9" name="Title 5"/>
          <p:cNvSpPr txBox="1">
            <a:spLocks/>
          </p:cNvSpPr>
          <p:nvPr/>
        </p:nvSpPr>
        <p:spPr>
          <a:xfrm>
            <a:off x="5410200" y="228600"/>
            <a:ext cx="3505200" cy="19240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Agile S/W Development </a:t>
            </a:r>
            <a:endParaRPr lang="en-IN" dirty="0"/>
          </a:p>
        </p:txBody>
      </p:sp>
      <p:sp>
        <p:nvSpPr>
          <p:cNvPr id="13" name="Up Arrow 12"/>
          <p:cNvSpPr/>
          <p:nvPr/>
        </p:nvSpPr>
        <p:spPr>
          <a:xfrm>
            <a:off x="1295400" y="2895600"/>
            <a:ext cx="1084944" cy="19050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 name="Down Arrow 13"/>
          <p:cNvSpPr/>
          <p:nvPr/>
        </p:nvSpPr>
        <p:spPr>
          <a:xfrm>
            <a:off x="6858000" y="1905000"/>
            <a:ext cx="914400" cy="152400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76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20962"/>
          </a:xfrm>
        </p:spPr>
        <p:txBody>
          <a:bodyPr/>
          <a:lstStyle/>
          <a:p>
            <a:r>
              <a:rPr lang="en-US" dirty="0"/>
              <a:t>Agile development – example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048000"/>
            <a:ext cx="8460441" cy="2619375"/>
          </a:xfrm>
        </p:spPr>
      </p:pic>
    </p:spTree>
    <p:extLst>
      <p:ext uri="{BB962C8B-B14F-4D97-AF65-F5344CB8AC3E}">
        <p14:creationId xmlns:p14="http://schemas.microsoft.com/office/powerpoint/2010/main" val="110957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Agile Principles </a:t>
            </a:r>
            <a:endParaRPr lang="en-IN" dirty="0"/>
          </a:p>
        </p:txBody>
      </p:sp>
      <p:sp>
        <p:nvSpPr>
          <p:cNvPr id="3" name="Content Placeholder 2"/>
          <p:cNvSpPr>
            <a:spLocks noGrp="1"/>
          </p:cNvSpPr>
          <p:nvPr>
            <p:ph idx="1"/>
          </p:nvPr>
        </p:nvSpPr>
        <p:spPr>
          <a:xfrm>
            <a:off x="457200" y="1219200"/>
            <a:ext cx="8229600" cy="4906963"/>
          </a:xfrm>
        </p:spPr>
        <p:txBody>
          <a:bodyPr>
            <a:noAutofit/>
          </a:bodyPr>
          <a:lstStyle/>
          <a:p>
            <a:pPr marL="514350" indent="-514350">
              <a:lnSpc>
                <a:spcPct val="120000"/>
              </a:lnSpc>
              <a:buFont typeface="+mj-lt"/>
              <a:buAutoNum type="arabicPeriod"/>
            </a:pPr>
            <a:r>
              <a:rPr lang="en-IN" sz="2000" dirty="0"/>
              <a:t>Highest priority is to satisfy the customer through early and continuous delivery of valuable software.</a:t>
            </a:r>
          </a:p>
          <a:p>
            <a:pPr marL="514350" indent="-514350">
              <a:lnSpc>
                <a:spcPct val="120000"/>
              </a:lnSpc>
              <a:buFont typeface="+mj-lt"/>
              <a:buAutoNum type="arabicPeriod"/>
            </a:pPr>
            <a:r>
              <a:rPr lang="en-IN" sz="2000" dirty="0"/>
              <a:t>Welcome changing requirements, even late in development. Agile processes harness change for the customer’s competitive advantage.</a:t>
            </a:r>
          </a:p>
          <a:p>
            <a:pPr marL="514350" indent="-514350">
              <a:lnSpc>
                <a:spcPct val="120000"/>
              </a:lnSpc>
              <a:buFont typeface="+mj-lt"/>
              <a:buAutoNum type="arabicPeriod"/>
            </a:pPr>
            <a:r>
              <a:rPr lang="en-IN" sz="2000" dirty="0"/>
              <a:t>Deliver working software frequently, from a couple of weeks to a couple of months, with a preference to the shorter timescale.</a:t>
            </a:r>
          </a:p>
          <a:p>
            <a:pPr marL="514350" indent="-514350">
              <a:lnSpc>
                <a:spcPct val="120000"/>
              </a:lnSpc>
              <a:buFont typeface="+mj-lt"/>
              <a:buAutoNum type="arabicPeriod"/>
            </a:pPr>
            <a:r>
              <a:rPr lang="en-IN" sz="2000" dirty="0"/>
              <a:t>Business people and developers must work together daily throughout the project.</a:t>
            </a:r>
          </a:p>
          <a:p>
            <a:pPr marL="514350" indent="-514350">
              <a:lnSpc>
                <a:spcPct val="120000"/>
              </a:lnSpc>
              <a:buFont typeface="+mj-lt"/>
              <a:buAutoNum type="arabicPeriod"/>
            </a:pPr>
            <a:r>
              <a:rPr lang="en-IN" sz="2000" dirty="0"/>
              <a:t>Build projects around motivated individuals. Give them the environment and support they need, and trust them to get the job done. </a:t>
            </a:r>
          </a:p>
          <a:p>
            <a:pPr marL="514350" indent="-514350">
              <a:lnSpc>
                <a:spcPct val="120000"/>
              </a:lnSpc>
              <a:buFont typeface="+mj-lt"/>
              <a:buAutoNum type="arabicPeriod"/>
            </a:pPr>
            <a:r>
              <a:rPr lang="en-IN" sz="2000" dirty="0"/>
              <a:t>The most efficient and effective method of conveying information to and within a development team is face-to-face conversation.</a:t>
            </a:r>
          </a:p>
          <a:p>
            <a:pPr marL="514350" indent="-514350">
              <a:lnSpc>
                <a:spcPct val="120000"/>
              </a:lnSpc>
              <a:buFont typeface="+mj-lt"/>
              <a:buAutoNum type="arabicPeriod"/>
            </a:pPr>
            <a:endParaRPr lang="en-IN" sz="2000" dirty="0"/>
          </a:p>
        </p:txBody>
      </p:sp>
    </p:spTree>
    <p:extLst>
      <p:ext uri="{BB962C8B-B14F-4D97-AF65-F5344CB8AC3E}">
        <p14:creationId xmlns:p14="http://schemas.microsoft.com/office/powerpoint/2010/main" val="352111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Agile Principles </a:t>
            </a:r>
            <a:endParaRPr lang="en-IN" dirty="0"/>
          </a:p>
        </p:txBody>
      </p:sp>
      <p:sp>
        <p:nvSpPr>
          <p:cNvPr id="3" name="Content Placeholder 2"/>
          <p:cNvSpPr>
            <a:spLocks noGrp="1"/>
          </p:cNvSpPr>
          <p:nvPr>
            <p:ph idx="1"/>
          </p:nvPr>
        </p:nvSpPr>
        <p:spPr>
          <a:xfrm>
            <a:off x="457200" y="1219200"/>
            <a:ext cx="8229600" cy="4906963"/>
          </a:xfrm>
        </p:spPr>
        <p:txBody>
          <a:bodyPr>
            <a:noAutofit/>
          </a:bodyPr>
          <a:lstStyle/>
          <a:p>
            <a:pPr marL="514350" indent="-514350">
              <a:buFont typeface="+mj-lt"/>
              <a:buAutoNum type="arabicPeriod" startAt="7"/>
            </a:pPr>
            <a:r>
              <a:rPr lang="en-IN" sz="2200" dirty="0"/>
              <a:t>Working software is the primary measure of progress.</a:t>
            </a:r>
          </a:p>
          <a:p>
            <a:pPr marL="514350" indent="-514350">
              <a:buFont typeface="+mj-lt"/>
              <a:buAutoNum type="arabicPeriod" startAt="7"/>
            </a:pPr>
            <a:r>
              <a:rPr lang="en-IN" sz="2200" dirty="0"/>
              <a:t>Agile processes promote sustainable development. The sponsors,  developers, and users should be able to maintain a constant pace indefinitely.</a:t>
            </a:r>
          </a:p>
          <a:p>
            <a:pPr marL="514350" indent="-514350">
              <a:buFont typeface="+mj-lt"/>
              <a:buAutoNum type="arabicPeriod" startAt="7"/>
            </a:pPr>
            <a:r>
              <a:rPr lang="en-IN" sz="2200" dirty="0"/>
              <a:t>Continuous attention to technical excellence and good design enhances agility.</a:t>
            </a:r>
          </a:p>
          <a:p>
            <a:pPr marL="514350" indent="-514350">
              <a:buFont typeface="+mj-lt"/>
              <a:buAutoNum type="arabicPeriod" startAt="7"/>
            </a:pPr>
            <a:r>
              <a:rPr lang="en-IN" sz="2200" dirty="0"/>
              <a:t>Simplicity—the art of maximizing the amount of work not done—is essential.</a:t>
            </a:r>
          </a:p>
          <a:p>
            <a:pPr marL="514350" indent="-514350">
              <a:buFont typeface="+mj-lt"/>
              <a:buAutoNum type="arabicPeriod" startAt="7"/>
            </a:pPr>
            <a:r>
              <a:rPr lang="en-IN" sz="2200" dirty="0"/>
              <a:t>The best architectures, requirements, and designs emerge from self organizing teams.</a:t>
            </a:r>
          </a:p>
          <a:p>
            <a:pPr marL="514350" indent="-514350">
              <a:buFont typeface="+mj-lt"/>
              <a:buAutoNum type="arabicPeriod" startAt="7"/>
            </a:pPr>
            <a:r>
              <a:rPr lang="en-IN" sz="2200" dirty="0"/>
              <a:t>At regular intervals, the team reflects on how to become more effective, then tunes and adjusts its behaviour accordingly.</a:t>
            </a:r>
          </a:p>
          <a:p>
            <a:endParaRPr lang="en-IN" sz="2200" dirty="0"/>
          </a:p>
        </p:txBody>
      </p:sp>
    </p:spTree>
    <p:extLst>
      <p:ext uri="{BB962C8B-B14F-4D97-AF65-F5344CB8AC3E}">
        <p14:creationId xmlns:p14="http://schemas.microsoft.com/office/powerpoint/2010/main" val="3681903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FF5544B327E4696DBC432501EF536" ma:contentTypeVersion="3" ma:contentTypeDescription="Create a new document." ma:contentTypeScope="" ma:versionID="229465c0be6da13136094eeedf001fd3">
  <xsd:schema xmlns:xsd="http://www.w3.org/2001/XMLSchema" xmlns:xs="http://www.w3.org/2001/XMLSchema" xmlns:p="http://schemas.microsoft.com/office/2006/metadata/properties" xmlns:ns2="ec333221-26f2-4903-9eb8-d22159498df7" targetNamespace="http://schemas.microsoft.com/office/2006/metadata/properties" ma:root="true" ma:fieldsID="5865c6dfc5836266179016c3e3c0ee85" ns2:_="">
    <xsd:import namespace="ec333221-26f2-4903-9eb8-d22159498d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33221-26f2-4903-9eb8-d22159498d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DE4F4-1968-4E86-BCB0-A7FAB03268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333221-26f2-4903-9eb8-d22159498d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857E04-63F7-4EE4-AC8B-E4A4C45B8B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90DA7B-F990-42F4-8B6D-12D2EDBE3A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840</TotalTime>
  <Words>2280</Words>
  <Application>Microsoft Office PowerPoint</Application>
  <PresentationFormat>On-screen Show (4:3)</PresentationFormat>
  <Paragraphs>171</Paragraphs>
  <Slides>43</Slides>
  <Notes>0</Notes>
  <HiddenSlides>2</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Software engineering Agile process model</vt:lpstr>
      <vt:lpstr>Agile Methodology </vt:lpstr>
      <vt:lpstr>PowerPoint Presentation</vt:lpstr>
      <vt:lpstr>Agile Development methodology </vt:lpstr>
      <vt:lpstr>Agile Development methodology </vt:lpstr>
      <vt:lpstr>Traditional S/W Development </vt:lpstr>
      <vt:lpstr>Agile development – example </vt:lpstr>
      <vt:lpstr>Agile Principles </vt:lpstr>
      <vt:lpstr>Agile Principles </vt:lpstr>
      <vt:lpstr>Agile Software Development</vt:lpstr>
      <vt:lpstr>Extreme Programming (XP)</vt:lpstr>
      <vt:lpstr>PowerPoint Presentation</vt:lpstr>
      <vt:lpstr>XP Planning</vt:lpstr>
      <vt:lpstr>XP Planning</vt:lpstr>
      <vt:lpstr>XP Design</vt:lpstr>
      <vt:lpstr>XP Design</vt:lpstr>
      <vt:lpstr>XP Coding</vt:lpstr>
      <vt:lpstr>XP Testing</vt:lpstr>
      <vt:lpstr>XP coding</vt:lpstr>
      <vt:lpstr>ASD - Adaptive Software Development</vt:lpstr>
      <vt:lpstr>PowerPoint Presentation</vt:lpstr>
      <vt:lpstr>ASD-speculation</vt:lpstr>
      <vt:lpstr>ASD- Collaboration</vt:lpstr>
      <vt:lpstr>ASD-Learning</vt:lpstr>
      <vt:lpstr>SCRUM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Dynamic Systems Development Method (DSDM)</vt:lpstr>
      <vt:lpstr>PowerPoint Presentation</vt:lpstr>
      <vt:lpstr>PowerPoint Presentation</vt:lpstr>
      <vt:lpstr>PowerPoint Presentation</vt:lpstr>
      <vt:lpstr>PowerPoint Presentation</vt:lpstr>
      <vt:lpstr>PowerPoint Presentation</vt:lpstr>
      <vt:lpstr>PowerPoint Presentation</vt:lpstr>
      <vt:lpstr>FDD-Feature Driven Development </vt:lpstr>
      <vt:lpstr>FDD</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Chap 3</dc:title>
  <dc:creator>Deepali</dc:creator>
  <cp:lastModifiedBy>Sachin Bojewar</cp:lastModifiedBy>
  <cp:revision>79</cp:revision>
  <cp:lastPrinted>2016-02-11T04:24:45Z</cp:lastPrinted>
  <dcterms:created xsi:type="dcterms:W3CDTF">2015-01-15T10:11:44Z</dcterms:created>
  <dcterms:modified xsi:type="dcterms:W3CDTF">2023-10-07T15:57:34Z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0x010100F0FFF5544B327E4696DBC432501EF536</vt:lpwstr>
  </property>
</Properties>
</file>