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7" r:id="rId3"/>
    <p:sldId id="298" r:id="rId4"/>
    <p:sldId id="299" r:id="rId5"/>
    <p:sldId id="300" r:id="rId6"/>
    <p:sldId id="343" r:id="rId7"/>
    <p:sldId id="301" r:id="rId8"/>
    <p:sldId id="302" r:id="rId9"/>
    <p:sldId id="303" r:id="rId10"/>
    <p:sldId id="310" r:id="rId11"/>
    <p:sldId id="311" r:id="rId12"/>
    <p:sldId id="305" r:id="rId13"/>
    <p:sldId id="312" r:id="rId14"/>
    <p:sldId id="306" r:id="rId15"/>
    <p:sldId id="307" r:id="rId16"/>
    <p:sldId id="308" r:id="rId17"/>
    <p:sldId id="309" r:id="rId18"/>
    <p:sldId id="344" r:id="rId19"/>
    <p:sldId id="313" r:id="rId20"/>
    <p:sldId id="338" r:id="rId21"/>
    <p:sldId id="314" r:id="rId22"/>
    <p:sldId id="315" r:id="rId23"/>
    <p:sldId id="316" r:id="rId24"/>
    <p:sldId id="317" r:id="rId25"/>
    <p:sldId id="339" r:id="rId26"/>
    <p:sldId id="318" r:id="rId27"/>
    <p:sldId id="319" r:id="rId28"/>
    <p:sldId id="320" r:id="rId29"/>
    <p:sldId id="340" r:id="rId30"/>
    <p:sldId id="321" r:id="rId31"/>
    <p:sldId id="322" r:id="rId32"/>
    <p:sldId id="334" r:id="rId33"/>
    <p:sldId id="342" r:id="rId34"/>
    <p:sldId id="345" r:id="rId35"/>
    <p:sldId id="350" r:id="rId36"/>
    <p:sldId id="346" r:id="rId37"/>
    <p:sldId id="347" r:id="rId38"/>
    <p:sldId id="348" r:id="rId39"/>
    <p:sldId id="349" r:id="rId40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B70074A-156D-4771-9A1F-203A20B33CE9}" type="datetimeFigureOut">
              <a:rPr lang="en-US" smtClean="0"/>
              <a:t>09-Feb-21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C2FF9B5-CAC3-4162-9187-AE8AF9DE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4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1BD24B6-3E9F-401D-9C9B-9169E8FC1C5A}" type="datetimeFigureOut">
              <a:rPr lang="en-US" smtClean="0"/>
              <a:pPr/>
              <a:t>09-Feb-21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693105-6755-4A25-B0F6-7E7F58A670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5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7A6-7D7D-4458-92DB-438FF0EAC50F}" type="datetimeFigureOut">
              <a:rPr lang="en-US" smtClean="0"/>
              <a:pPr/>
              <a:t>09-Feb-21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C29E-3240-420E-A9EE-FF95FA7216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7A6-7D7D-4458-92DB-438FF0EAC50F}" type="datetimeFigureOut">
              <a:rPr lang="en-US" smtClean="0"/>
              <a:pPr/>
              <a:t>09-Feb-21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C29E-3240-420E-A9EE-FF95FA7216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7A6-7D7D-4458-92DB-438FF0EAC50F}" type="datetimeFigureOut">
              <a:rPr lang="en-US" smtClean="0"/>
              <a:pPr/>
              <a:t>09-Feb-21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C29E-3240-420E-A9EE-FF95FA7216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7A6-7D7D-4458-92DB-438FF0EAC50F}" type="datetimeFigureOut">
              <a:rPr lang="en-US" smtClean="0"/>
              <a:pPr/>
              <a:t>09-Feb-21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C29E-3240-420E-A9EE-FF95FA7216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7A6-7D7D-4458-92DB-438FF0EAC50F}" type="datetimeFigureOut">
              <a:rPr lang="en-US" smtClean="0"/>
              <a:pPr/>
              <a:t>09-Feb-21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C29E-3240-420E-A9EE-FF95FA7216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7A6-7D7D-4458-92DB-438FF0EAC50F}" type="datetimeFigureOut">
              <a:rPr lang="en-US" smtClean="0"/>
              <a:pPr/>
              <a:t>09-Feb-21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C29E-3240-420E-A9EE-FF95FA7216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7A6-7D7D-4458-92DB-438FF0EAC50F}" type="datetimeFigureOut">
              <a:rPr lang="en-US" smtClean="0"/>
              <a:pPr/>
              <a:t>09-Feb-21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C29E-3240-420E-A9EE-FF95FA7216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7A6-7D7D-4458-92DB-438FF0EAC50F}" type="datetimeFigureOut">
              <a:rPr lang="en-US" smtClean="0"/>
              <a:pPr/>
              <a:t>09-Feb-21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C29E-3240-420E-A9EE-FF95FA7216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7A6-7D7D-4458-92DB-438FF0EAC50F}" type="datetimeFigureOut">
              <a:rPr lang="en-US" smtClean="0"/>
              <a:pPr/>
              <a:t>09-Feb-21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C29E-3240-420E-A9EE-FF95FA7216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7A6-7D7D-4458-92DB-438FF0EAC50F}" type="datetimeFigureOut">
              <a:rPr lang="en-US" smtClean="0"/>
              <a:pPr/>
              <a:t>09-Feb-21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C29E-3240-420E-A9EE-FF95FA7216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E7A6-7D7D-4458-92DB-438FF0EAC50F}" type="datetimeFigureOut">
              <a:rPr lang="en-US" smtClean="0"/>
              <a:pPr/>
              <a:t>09-Feb-21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7C29E-3240-420E-A9EE-FF95FA7216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E7A6-7D7D-4458-92DB-438FF0EAC50F}" type="datetimeFigureOut">
              <a:rPr lang="en-US" smtClean="0"/>
              <a:pPr/>
              <a:t>09-Feb-21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7C29E-3240-420E-A9EE-FF95FA7216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Dr.Sachin</a:t>
            </a:r>
            <a:r>
              <a:rPr lang="en-US" dirty="0"/>
              <a:t> Bojewar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/>
          </a:bodyPr>
          <a:lstStyle/>
          <a:p>
            <a:r>
              <a:rPr lang="en-US" sz="3600" dirty="0"/>
              <a:t>number of problems that are encountered as elicitation occurs.</a:t>
            </a:r>
          </a:p>
          <a:p>
            <a:r>
              <a:rPr lang="en-US" sz="3600" b="1" u="sng" dirty="0">
                <a:solidFill>
                  <a:schemeClr val="accent1"/>
                </a:solidFill>
              </a:rPr>
              <a:t>Problems of scope.</a:t>
            </a:r>
          </a:p>
          <a:p>
            <a:pPr lvl="1"/>
            <a:r>
              <a:rPr lang="en-US" sz="3200" dirty="0"/>
              <a:t>The boundary of the system is ill-defined or many times customer states unnecessary technical details. </a:t>
            </a:r>
          </a:p>
          <a:p>
            <a:pPr lvl="1"/>
            <a:r>
              <a:rPr lang="en-US" sz="3200" dirty="0"/>
              <a:t>The unnecessary details may confuse developer , rather than giving clarity of overall system objectives.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Elicitation </a:t>
            </a:r>
            <a:endParaRPr lang="en-US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126163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Problems of understanding.</a:t>
            </a:r>
          </a:p>
          <a:p>
            <a:pPr lvl="1"/>
            <a:r>
              <a:rPr lang="en-US" dirty="0"/>
              <a:t>Sometimes both customers/users as well as developers  have a poor understanding of </a:t>
            </a:r>
          </a:p>
          <a:p>
            <a:pPr lvl="2"/>
            <a:r>
              <a:rPr lang="en-US" sz="2600" dirty="0"/>
              <a:t>What is needed?</a:t>
            </a:r>
          </a:p>
          <a:p>
            <a:pPr lvl="2"/>
            <a:r>
              <a:rPr lang="en-US" sz="2600" dirty="0"/>
              <a:t>the capabilities and limitations of their computing environment, </a:t>
            </a:r>
          </a:p>
          <a:p>
            <a:pPr lvl="2"/>
            <a:r>
              <a:rPr lang="en-US" sz="2600" dirty="0"/>
              <a:t>Understanding of problem domain</a:t>
            </a:r>
          </a:p>
          <a:p>
            <a:pPr lvl="2"/>
            <a:r>
              <a:rPr lang="en-US" sz="2600" dirty="0"/>
              <a:t>Specify requirements those conflict with other customers and users</a:t>
            </a:r>
          </a:p>
          <a:p>
            <a:endParaRPr lang="en-US" dirty="0"/>
          </a:p>
          <a:p>
            <a:r>
              <a:rPr lang="en-US" dirty="0"/>
              <a:t>To help overcome these problems, you must approach requirements gathering in an organized manner.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Elaboration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8674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Elaboration means “to work out in detail”.</a:t>
            </a:r>
          </a:p>
          <a:p>
            <a:pPr algn="just"/>
            <a:r>
              <a:rPr lang="en-US" sz="2800" dirty="0"/>
              <a:t>The information obtained from the customer during inception and elicitation is expanded and refined during elaboration.</a:t>
            </a:r>
          </a:p>
          <a:p>
            <a:pPr algn="just"/>
            <a:r>
              <a:rPr lang="en-US" sz="2800" dirty="0"/>
              <a:t>Focuses on developing a refined technical model of software includes </a:t>
            </a:r>
          </a:p>
          <a:p>
            <a:pPr lvl="1" algn="just"/>
            <a:r>
              <a:rPr lang="en-US" sz="2400" dirty="0"/>
              <a:t>functions, </a:t>
            </a:r>
          </a:p>
          <a:p>
            <a:pPr lvl="1" algn="just"/>
            <a:r>
              <a:rPr lang="en-US" sz="2400" dirty="0"/>
              <a:t>Behavior ,and </a:t>
            </a:r>
          </a:p>
          <a:p>
            <a:pPr lvl="1" algn="just"/>
            <a:r>
              <a:rPr lang="en-US" sz="2400" dirty="0"/>
              <a:t>Information</a:t>
            </a:r>
          </a:p>
          <a:p>
            <a:pPr algn="just"/>
            <a:r>
              <a:rPr lang="en-US" sz="2800" dirty="0">
                <a:cs typeface="Times New Roman" pitchFamily="18" charset="0"/>
              </a:rPr>
              <a:t>It is driven by the creation and refinement of user scenarios that describe how the end-user will interact with the system.</a:t>
            </a:r>
          </a:p>
          <a:p>
            <a:pPr algn="just"/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Elaboration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150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cs typeface="Times New Roman" pitchFamily="18" charset="0"/>
              </a:rPr>
              <a:t>Each event parsed into  </a:t>
            </a:r>
            <a:r>
              <a:rPr lang="en-US" dirty="0"/>
              <a:t>extract analysis classes</a:t>
            </a:r>
          </a:p>
          <a:p>
            <a:pPr algn="just"/>
            <a:r>
              <a:rPr lang="en-US" dirty="0"/>
              <a:t>The attributes of each analysis class are defined, and the services that are required by each class are identified. </a:t>
            </a:r>
          </a:p>
          <a:p>
            <a:pPr algn="just"/>
            <a:r>
              <a:rPr lang="en-US" dirty="0"/>
              <a:t>The relationships and collaboration between classes are identified, and a variety of supplementary diagrams are produced.</a:t>
            </a:r>
            <a:endParaRPr lang="en-US" dirty="0">
              <a:cs typeface="Times New Roman" pitchFamily="18" charset="0"/>
            </a:endParaRPr>
          </a:p>
          <a:p>
            <a:pPr algn="just"/>
            <a:r>
              <a:rPr lang="en-US" dirty="0">
                <a:cs typeface="Times New Roman" pitchFamily="18" charset="0"/>
              </a:rPr>
              <a:t>End result defines informational, functional and behavioral domain of the problem </a:t>
            </a:r>
          </a:p>
        </p:txBody>
      </p:sp>
    </p:spTree>
    <p:extLst>
      <p:ext uri="{BB962C8B-B14F-4D97-AF65-F5344CB8AC3E}">
        <p14:creationId xmlns:p14="http://schemas.microsoft.com/office/powerpoint/2010/main" val="241871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Negotiation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686800" cy="5791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Negotiation –</a:t>
            </a:r>
          </a:p>
          <a:p>
            <a:pPr lvl="1"/>
            <a:r>
              <a:rPr lang="en-US" dirty="0"/>
              <a:t>Requirements are categorized and organized into subsets</a:t>
            </a:r>
          </a:p>
          <a:p>
            <a:pPr lvl="1"/>
            <a:r>
              <a:rPr lang="en-US" dirty="0"/>
              <a:t>Relations among requirements identified</a:t>
            </a:r>
          </a:p>
          <a:p>
            <a:pPr lvl="1"/>
            <a:r>
              <a:rPr lang="en-US" dirty="0"/>
              <a:t>Requirements reviewed for correctness</a:t>
            </a:r>
          </a:p>
          <a:p>
            <a:pPr lvl="1"/>
            <a:r>
              <a:rPr lang="en-US" dirty="0"/>
              <a:t>Requirements prioritized based on customer needs </a:t>
            </a:r>
          </a:p>
          <a:p>
            <a:pPr lvl="1"/>
            <a:r>
              <a:rPr lang="en-US" dirty="0"/>
              <a:t>Negotiation about requirements, project cost and project timeline. </a:t>
            </a:r>
          </a:p>
          <a:p>
            <a:pPr lvl="1"/>
            <a:r>
              <a:rPr lang="en-US" dirty="0"/>
              <a:t>There should be no winner and no loser in effective negotiation.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Specification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4237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Specification – final work product produced by requirement engineer.</a:t>
            </a:r>
          </a:p>
          <a:p>
            <a:r>
              <a:rPr lang="en-US" sz="2400" dirty="0"/>
              <a:t>It can be in different forms –</a:t>
            </a:r>
          </a:p>
          <a:p>
            <a:pPr lvl="1"/>
            <a:r>
              <a:rPr lang="en-US" sz="2400" dirty="0"/>
              <a:t>Written Document</a:t>
            </a:r>
          </a:p>
          <a:p>
            <a:pPr lvl="1"/>
            <a:r>
              <a:rPr lang="en-US" sz="2400" dirty="0"/>
              <a:t>A set of graphical models,</a:t>
            </a:r>
          </a:p>
          <a:p>
            <a:pPr lvl="1"/>
            <a:r>
              <a:rPr lang="en-US" sz="2400" dirty="0"/>
              <a:t>A formal mathematical models</a:t>
            </a:r>
          </a:p>
          <a:p>
            <a:pPr lvl="1"/>
            <a:r>
              <a:rPr lang="en-US" sz="2400" dirty="0"/>
              <a:t>Collection of scenario.</a:t>
            </a:r>
          </a:p>
          <a:p>
            <a:pPr lvl="1"/>
            <a:r>
              <a:rPr lang="en-US" sz="2400" dirty="0"/>
              <a:t>A prototype</a:t>
            </a:r>
          </a:p>
          <a:p>
            <a:pPr lvl="1"/>
            <a:r>
              <a:rPr lang="en-US" sz="2400" dirty="0"/>
              <a:t>Combination of above.</a:t>
            </a:r>
          </a:p>
          <a:p>
            <a:r>
              <a:rPr lang="en-US" sz="2400" dirty="0"/>
              <a:t>The Formality and format of a specification varies with the size and the complexity of the software to be built.</a:t>
            </a:r>
          </a:p>
          <a:p>
            <a:r>
              <a:rPr lang="en-US" sz="2400" dirty="0"/>
              <a:t>For large systems, written document, language descriptions, and graphical models may be the best approach.</a:t>
            </a:r>
          </a:p>
          <a:p>
            <a:r>
              <a:rPr lang="en-US" sz="2400" dirty="0"/>
              <a:t>For small systems or products, usage scenarios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Validation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867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Requirements Validation -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all previous work will be just useless and meaningless if it is not validated against customer’s expectations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formal technical review mechanism that looks for</a:t>
            </a:r>
          </a:p>
          <a:p>
            <a:pPr lvl="1"/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Errors in content or interpretation</a:t>
            </a:r>
          </a:p>
          <a:p>
            <a:pPr lvl="1"/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Areas where clarification may be required</a:t>
            </a:r>
          </a:p>
          <a:p>
            <a:pPr lvl="1"/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Missing information</a:t>
            </a:r>
          </a:p>
          <a:p>
            <a:pPr lvl="1"/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Conflicting or unrealistic (unachievable) requirements. 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001000" cy="8350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Requirement Management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562600"/>
          </a:xfrm>
        </p:spPr>
        <p:txBody>
          <a:bodyPr>
            <a:noAutofit/>
          </a:bodyPr>
          <a:lstStyle/>
          <a:p>
            <a:pPr marL="114300" lvl="1" indent="0" algn="just">
              <a:lnSpc>
                <a:spcPct val="150000"/>
              </a:lnSpc>
              <a:spcAft>
                <a:spcPct val="20000"/>
              </a:spcAft>
            </a:pPr>
            <a:r>
              <a:rPr lang="en-US" dirty="0">
                <a:cs typeface="Times New Roman" pitchFamily="18" charset="0"/>
              </a:rPr>
              <a:t> Set of activities that help project team to identify, control, and track requirements and changes as project proceeds </a:t>
            </a:r>
          </a:p>
          <a:p>
            <a:pPr marL="114300" lvl="1" indent="0" algn="just">
              <a:lnSpc>
                <a:spcPct val="150000"/>
              </a:lnSpc>
              <a:spcAft>
                <a:spcPct val="20000"/>
              </a:spcAft>
            </a:pPr>
            <a:r>
              <a:rPr lang="en-US" dirty="0">
                <a:cs typeface="Times New Roman" pitchFamily="18" charset="0"/>
              </a:rPr>
              <a:t>Requirements begin with identification. </a:t>
            </a:r>
          </a:p>
          <a:p>
            <a:pPr marL="114300" lvl="1" indent="0" algn="just">
              <a:lnSpc>
                <a:spcPct val="150000"/>
              </a:lnSpc>
              <a:spcAft>
                <a:spcPct val="20000"/>
              </a:spcAft>
            </a:pPr>
            <a:r>
              <a:rPr lang="en-US" dirty="0">
                <a:cs typeface="Times New Roman" pitchFamily="18" charset="0"/>
              </a:rPr>
              <a:t>Each requirement is assigned a unique identifier. </a:t>
            </a:r>
          </a:p>
          <a:p>
            <a:pPr marL="114300" lvl="1" indent="0" algn="just">
              <a:lnSpc>
                <a:spcPct val="150000"/>
              </a:lnSpc>
              <a:spcAft>
                <a:spcPct val="20000"/>
              </a:spcAft>
            </a:pPr>
            <a:r>
              <a:rPr lang="en-US" dirty="0">
                <a:cs typeface="Times New Roman" pitchFamily="18" charset="0"/>
              </a:rPr>
              <a:t>Once requirement have been identified, traceability table are developed.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437"/>
            <a:ext cx="8839200" cy="6354763"/>
          </a:xfrm>
        </p:spPr>
        <p:txBody>
          <a:bodyPr>
            <a:noAutofit/>
          </a:bodyPr>
          <a:lstStyle/>
          <a:p>
            <a:pPr marL="114300" lvl="1" indent="0" algn="just">
              <a:spcAft>
                <a:spcPct val="20000"/>
              </a:spcAft>
              <a:buNone/>
            </a:pPr>
            <a:r>
              <a:rPr lang="en-US" sz="2600" b="1" dirty="0">
                <a:cs typeface="Times New Roman" pitchFamily="18" charset="0"/>
              </a:rPr>
              <a:t>Traceability Table</a:t>
            </a:r>
            <a:r>
              <a:rPr lang="en-US" sz="2600" dirty="0">
                <a:cs typeface="Times New Roman" pitchFamily="18" charset="0"/>
              </a:rPr>
              <a:t>:</a:t>
            </a:r>
          </a:p>
          <a:p>
            <a:pPr marL="457200" lvl="1" indent="-342900" algn="just">
              <a:spcAft>
                <a:spcPct val="20000"/>
              </a:spcAft>
              <a:buFont typeface="+mj-lt"/>
              <a:buAutoNum type="arabicPeriod"/>
            </a:pPr>
            <a:r>
              <a:rPr lang="en-US" sz="2600" b="1" dirty="0">
                <a:solidFill>
                  <a:schemeClr val="accent6"/>
                </a:solidFill>
                <a:cs typeface="Times New Roman" pitchFamily="18" charset="0"/>
              </a:rPr>
              <a:t>Features traceability table</a:t>
            </a:r>
            <a:r>
              <a:rPr lang="en-US" sz="2600" dirty="0">
                <a:cs typeface="Times New Roman" pitchFamily="18" charset="0"/>
              </a:rPr>
              <a:t> - shows how requirements relate to customer observable features.</a:t>
            </a:r>
          </a:p>
          <a:p>
            <a:pPr marL="457200" lvl="1" indent="-342900" algn="just">
              <a:spcAft>
                <a:spcPct val="20000"/>
              </a:spcAft>
              <a:buFont typeface="+mj-lt"/>
              <a:buAutoNum type="arabicPeriod"/>
            </a:pPr>
            <a:r>
              <a:rPr lang="en-US" sz="2600" b="1" dirty="0">
                <a:solidFill>
                  <a:schemeClr val="accent6"/>
                </a:solidFill>
                <a:cs typeface="Times New Roman" pitchFamily="18" charset="0"/>
              </a:rPr>
              <a:t>Source traceability table</a:t>
            </a:r>
            <a:r>
              <a:rPr lang="en-US" sz="2600" dirty="0">
                <a:solidFill>
                  <a:schemeClr val="accent6"/>
                </a:solidFill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- identifies source of each requirement.</a:t>
            </a:r>
          </a:p>
          <a:p>
            <a:pPr marL="457200" lvl="1" indent="-342900" algn="just">
              <a:spcAft>
                <a:spcPct val="20000"/>
              </a:spcAft>
              <a:buFont typeface="+mj-lt"/>
              <a:buAutoNum type="arabicPeriod"/>
            </a:pPr>
            <a:r>
              <a:rPr lang="en-US" sz="2600" b="1" dirty="0">
                <a:solidFill>
                  <a:schemeClr val="accent6"/>
                </a:solidFill>
                <a:cs typeface="Times New Roman" pitchFamily="18" charset="0"/>
              </a:rPr>
              <a:t>Dependency traceability table</a:t>
            </a:r>
            <a:r>
              <a:rPr lang="en-US" sz="2600" dirty="0">
                <a:solidFill>
                  <a:schemeClr val="accent6"/>
                </a:solidFill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- indicate relations among requirements.</a:t>
            </a:r>
          </a:p>
          <a:p>
            <a:pPr marL="457200" lvl="1" indent="-342900" algn="just">
              <a:spcAft>
                <a:spcPct val="20000"/>
              </a:spcAft>
              <a:buFont typeface="+mj-lt"/>
              <a:buAutoNum type="arabicPeriod"/>
            </a:pPr>
            <a:r>
              <a:rPr lang="en-US" sz="2600" b="1" dirty="0">
                <a:solidFill>
                  <a:schemeClr val="accent6"/>
                </a:solidFill>
                <a:cs typeface="Times New Roman" pitchFamily="18" charset="0"/>
              </a:rPr>
              <a:t>Subsystem traceability table</a:t>
            </a:r>
            <a:r>
              <a:rPr lang="en-US" sz="2600" dirty="0">
                <a:solidFill>
                  <a:schemeClr val="accent6"/>
                </a:solidFill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- requirements categorized by subsystem.</a:t>
            </a:r>
          </a:p>
          <a:p>
            <a:pPr marL="457200" lvl="1" indent="-342900" algn="just">
              <a:spcAft>
                <a:spcPct val="20000"/>
              </a:spcAft>
              <a:buFont typeface="+mj-lt"/>
              <a:buAutoNum type="arabicPeriod"/>
            </a:pPr>
            <a:r>
              <a:rPr lang="en-US" sz="2600" b="1" dirty="0">
                <a:solidFill>
                  <a:schemeClr val="accent6"/>
                </a:solidFill>
                <a:cs typeface="Times New Roman" pitchFamily="18" charset="0"/>
              </a:rPr>
              <a:t>Interface traceability table</a:t>
            </a:r>
            <a:r>
              <a:rPr lang="en-US" sz="2600" dirty="0">
                <a:solidFill>
                  <a:schemeClr val="accent6"/>
                </a:solidFill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- shows requirement relations to internal and external interfaces</a:t>
            </a:r>
          </a:p>
          <a:p>
            <a:pPr marL="114300" lvl="1" indent="0" algn="just">
              <a:spcAft>
                <a:spcPct val="20000"/>
              </a:spcAft>
              <a:buFont typeface="Wingdings" pitchFamily="2" charset="2"/>
              <a:buNone/>
            </a:pPr>
            <a:r>
              <a:rPr lang="en-US" sz="2600" dirty="0">
                <a:cs typeface="Times New Roman" pitchFamily="18" charset="0"/>
              </a:rPr>
              <a:t>It will help to track, if change in one requirement will affect different aspects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03659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15240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Initiating Requirements </a:t>
            </a:r>
            <a:br>
              <a:rPr lang="en-US" b="1" dirty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Engineering Process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839200" cy="47936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b="1" dirty="0">
                <a:cs typeface="Times New Roman" pitchFamily="18" charset="0"/>
              </a:rPr>
              <a:t>Identify stakeholders</a:t>
            </a:r>
          </a:p>
          <a:p>
            <a:pPr lvl="1">
              <a:lnSpc>
                <a:spcPct val="80000"/>
              </a:lnSpc>
            </a:pPr>
            <a:r>
              <a:rPr lang="en-US" sz="3600" dirty="0">
                <a:cs typeface="Times New Roman" pitchFamily="18" charset="0"/>
              </a:rPr>
              <a:t>Stakeholder can be “anyone who benefits in a direct or indirect way from the system which is being developed”</a:t>
            </a:r>
          </a:p>
          <a:p>
            <a:pPr lvl="1">
              <a:lnSpc>
                <a:spcPct val="80000"/>
              </a:lnSpc>
            </a:pPr>
            <a:r>
              <a:rPr lang="en-US" sz="3600" dirty="0">
                <a:cs typeface="Times New Roman" pitchFamily="18" charset="0"/>
              </a:rPr>
              <a:t>Each one of them has different view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89418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solidFill>
                  <a:srgbClr val="FF0000"/>
                </a:solidFill>
              </a:rPr>
              <a:t>Requirements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Requirement:</a:t>
            </a:r>
            <a:r>
              <a:rPr lang="en-US" dirty="0"/>
              <a:t> A function, constraint or other property that the system must provide to fulfill the needs of the system’s intended user.</a:t>
            </a:r>
            <a:r>
              <a:rPr lang="en-US" sz="3600" dirty="0"/>
              <a:t>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Requirement Engineering</a:t>
            </a:r>
            <a:r>
              <a:rPr lang="en-US" dirty="0"/>
              <a:t> means that requirements for a product are defined, managed and tested systematically.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127"/>
            <a:ext cx="8839200" cy="65462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b="1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cs typeface="Times New Roman" pitchFamily="18" charset="0"/>
              </a:rPr>
              <a:t>Recognize multiple points of view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Marketing group concern about feature and function to excite potential market. To sell easily in the market.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Business manager concern about feature built within budget and will be ready to meet market.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End user – Easy to learn and use.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Software Engineer – product functioning at various infrastructure support.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Support engineer – Maintainability of software.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indent="-3175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3600" dirty="0">
                <a:cs typeface="Times New Roman" pitchFamily="18" charset="0"/>
              </a:rPr>
              <a:t>Role of RE is to categorize all stakeholder information in a way that there could be no inconsistent or conflict requirement with one another</a:t>
            </a:r>
          </a:p>
        </p:txBody>
      </p:sp>
    </p:spTree>
    <p:extLst>
      <p:ext uri="{BB962C8B-B14F-4D97-AF65-F5344CB8AC3E}">
        <p14:creationId xmlns:p14="http://schemas.microsoft.com/office/powerpoint/2010/main" val="302758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839200" cy="6781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cs typeface="Times New Roman" pitchFamily="18" charset="0"/>
              </a:rPr>
              <a:t>Work toward collaboration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RE identify areas of commonality (i.e. Agreed requirement) and areas of conflict or inconsistency.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Business manager or senior technologist may make final decision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cs typeface="Times New Roman" pitchFamily="18" charset="0"/>
              </a:rPr>
              <a:t>Asking the first questions</a:t>
            </a:r>
            <a:endParaRPr lang="en-US" sz="2800" b="1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Who is behind the request for this work?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Who will use the solution?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What will get economic benefit of a successful solution?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Is there another source for the solution that you need?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/>
              <a:t>These questions will help – stakeholder interest in the software &amp; measurable benefit of successful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247256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sz="2800" u="sng" dirty="0"/>
              <a:t>Next set of questions – better  understanding of the problem.</a:t>
            </a:r>
          </a:p>
          <a:p>
            <a:pPr marL="0" indent="0"/>
            <a:r>
              <a:rPr lang="en-US" sz="2800" dirty="0"/>
              <a:t> What business problems will this solution address?</a:t>
            </a:r>
          </a:p>
          <a:p>
            <a:pPr marL="0" indent="0"/>
            <a:r>
              <a:rPr lang="en-US" sz="2800" dirty="0"/>
              <a:t> Describe business environment in which the solution will be used?</a:t>
            </a:r>
          </a:p>
          <a:p>
            <a:pPr marL="0" indent="0"/>
            <a:r>
              <a:rPr lang="en-US" sz="2800" dirty="0"/>
              <a:t> will performance or productivity issues affect the solution is approached?</a:t>
            </a:r>
          </a:p>
          <a:p>
            <a:pPr marL="0" indent="0">
              <a:buFont typeface="Wingdings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461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Eliciting Requirement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Approach for eliciting requirement:</a:t>
            </a:r>
          </a:p>
          <a:p>
            <a:r>
              <a:rPr lang="en-US" dirty="0"/>
              <a:t>Collaborative Requirement Gathering</a:t>
            </a:r>
          </a:p>
          <a:p>
            <a:r>
              <a:rPr lang="en-US" dirty="0"/>
              <a:t>Quality Function Deployment</a:t>
            </a:r>
          </a:p>
          <a:p>
            <a:r>
              <a:rPr lang="en-US" dirty="0"/>
              <a:t>User Scenarios</a:t>
            </a:r>
          </a:p>
          <a:p>
            <a:r>
              <a:rPr lang="en-US" dirty="0"/>
              <a:t>Elicitation Work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38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Collaborative Requirement Gathering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11763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Meetings are attended by all interested stakeholders.</a:t>
            </a:r>
          </a:p>
          <a:p>
            <a:r>
              <a:rPr lang="en-US" altLang="zh-CN" dirty="0">
                <a:ea typeface="宋体" pitchFamily="2" charset="-122"/>
              </a:rPr>
              <a:t>Rules established for preparation and participation.</a:t>
            </a:r>
          </a:p>
          <a:p>
            <a:r>
              <a:rPr lang="en-US" altLang="zh-CN" dirty="0">
                <a:ea typeface="宋体" pitchFamily="2" charset="-122"/>
              </a:rPr>
              <a:t>Agenda should be formal enough to cover all important points, but informal enough to encourage the free flow of ideas.</a:t>
            </a:r>
          </a:p>
          <a:p>
            <a:r>
              <a:rPr lang="en-US" altLang="zh-CN" dirty="0">
                <a:ea typeface="宋体" pitchFamily="2" charset="-122"/>
              </a:rPr>
              <a:t>A facilitator controls the meeting.</a:t>
            </a:r>
          </a:p>
          <a:p>
            <a:r>
              <a:rPr lang="en-US" altLang="zh-CN" dirty="0">
                <a:ea typeface="宋体" pitchFamily="2" charset="-122"/>
              </a:rPr>
              <a:t>A definition mechanism (blackboard, flip charts, etc.) is used.</a:t>
            </a:r>
          </a:p>
        </p:txBody>
      </p:sp>
    </p:spTree>
    <p:extLst>
      <p:ext uri="{BB962C8B-B14F-4D97-AF65-F5344CB8AC3E}">
        <p14:creationId xmlns:p14="http://schemas.microsoft.com/office/powerpoint/2010/main" val="2166721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Collaborative Requirement Gathering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592763"/>
          </a:xfrm>
        </p:spPr>
        <p:txBody>
          <a:bodyPr>
            <a:noAutofit/>
          </a:bodyPr>
          <a:lstStyle/>
          <a:p>
            <a:r>
              <a:rPr lang="en-US" altLang="zh-CN" sz="2800" dirty="0">
                <a:ea typeface="宋体" pitchFamily="2" charset="-122"/>
              </a:rPr>
              <a:t>During the meeting: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problem is identified.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Elements of the solution are proposed.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Different approaches are negotiated.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preliminary set of solution requirements are obtained.</a:t>
            </a:r>
          </a:p>
          <a:p>
            <a:r>
              <a:rPr lang="en-US" dirty="0"/>
              <a:t>Flow of event – Outline the sequence of events occurs </a:t>
            </a:r>
          </a:p>
          <a:p>
            <a:pPr lvl="1"/>
            <a:r>
              <a:rPr lang="en-US" dirty="0"/>
              <a:t>Requirement  gathering meeting ( initial meeting).</a:t>
            </a:r>
          </a:p>
          <a:p>
            <a:pPr lvl="1"/>
            <a:r>
              <a:rPr lang="en-US" dirty="0"/>
              <a:t>In initial meeting, distribute “Product request” (defined by stakeholder) to all attendee.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77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Collaborative requirement gathering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943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Based on product request, each attendee is asked to make</a:t>
            </a:r>
          </a:p>
          <a:p>
            <a:pPr lvl="1" algn="just"/>
            <a:r>
              <a:rPr lang="en-US" dirty="0"/>
              <a:t>List of objects (Internal or external system objects)</a:t>
            </a:r>
          </a:p>
          <a:p>
            <a:pPr lvl="1" algn="just"/>
            <a:r>
              <a:rPr lang="en-US" dirty="0"/>
              <a:t>List of services( Processes or functions)</a:t>
            </a:r>
          </a:p>
          <a:p>
            <a:pPr lvl="1" algn="just"/>
            <a:r>
              <a:rPr lang="en-US" dirty="0"/>
              <a:t>List of constraints ( cost, size, business rules) and performance criteria( speed, accuracy) are developed.</a:t>
            </a:r>
          </a:p>
          <a:p>
            <a:pPr algn="just"/>
            <a:r>
              <a:rPr lang="en-US" sz="2800" dirty="0"/>
              <a:t>Collect lists from everyone and combined. </a:t>
            </a:r>
          </a:p>
          <a:p>
            <a:pPr algn="just"/>
            <a:r>
              <a:rPr lang="en-US" sz="2800" dirty="0"/>
              <a:t>Combined list eliminates redundant entries, add new ideas , but does not delete anything.</a:t>
            </a:r>
          </a:p>
          <a:p>
            <a:pPr algn="just"/>
            <a:r>
              <a:rPr lang="en-US" sz="2800" dirty="0"/>
              <a:t>Objective is to develop a agreement list in each topic area (objects, services, constraints and performance).</a:t>
            </a:r>
          </a:p>
        </p:txBody>
      </p:sp>
    </p:spTree>
    <p:extLst>
      <p:ext uri="{BB962C8B-B14F-4D97-AF65-F5344CB8AC3E}">
        <p14:creationId xmlns:p14="http://schemas.microsoft.com/office/powerpoint/2010/main" val="1324790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638800"/>
          </a:xfrm>
        </p:spPr>
        <p:txBody>
          <a:bodyPr>
            <a:normAutofit/>
          </a:bodyPr>
          <a:lstStyle/>
          <a:p>
            <a:r>
              <a:rPr lang="en-US" sz="2800" dirty="0"/>
              <a:t>Based on lists, team is divided into smaller sub-teams … each works to develop mini-specification for one or more entries on each of the lists. </a:t>
            </a:r>
          </a:p>
          <a:p>
            <a:r>
              <a:rPr lang="en-US" sz="2800" dirty="0"/>
              <a:t>Each sub-team the presents its mini-specification to all attendees for discussion. Addition, deletion and further elaboration are made. </a:t>
            </a:r>
          </a:p>
          <a:p>
            <a:r>
              <a:rPr lang="en-US" sz="2800" dirty="0"/>
              <a:t>Now each team makes a list of validation criteria for the product and present to team. </a:t>
            </a:r>
          </a:p>
          <a:p>
            <a:r>
              <a:rPr lang="en-US" sz="2800" dirty="0"/>
              <a:t>Finally, one or more participants is assigned the task of writing a complete draft specification.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44562"/>
          </a:xfrm>
          <a:noFill/>
          <a:ln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Collaborative requirement gathering </a:t>
            </a:r>
          </a:p>
        </p:txBody>
      </p:sp>
    </p:spTree>
    <p:extLst>
      <p:ext uri="{BB962C8B-B14F-4D97-AF65-F5344CB8AC3E}">
        <p14:creationId xmlns:p14="http://schemas.microsoft.com/office/powerpoint/2010/main" val="2515222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Quality Function Deployment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79120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80000"/>
              </a:lnSpc>
            </a:pPr>
            <a:r>
              <a:rPr lang="en-US" sz="2600" dirty="0"/>
              <a:t>It is a technique that translate the needs of the customer into technical requirement for software.</a:t>
            </a:r>
          </a:p>
          <a:p>
            <a:pPr marL="571500" indent="-571500">
              <a:lnSpc>
                <a:spcPct val="80000"/>
              </a:lnSpc>
            </a:pPr>
            <a:r>
              <a:rPr lang="en-US" sz="2600" dirty="0"/>
              <a:t>Concentrates on maximizing customer satisfaction.</a:t>
            </a:r>
          </a:p>
          <a:p>
            <a:pPr marL="571500" indent="-571500">
              <a:lnSpc>
                <a:spcPct val="80000"/>
              </a:lnSpc>
            </a:pPr>
            <a:r>
              <a:rPr lang="en-US" sz="2600" dirty="0"/>
              <a:t>QFD emphasizes – what is valuable to the customer and then deploys these values throughout the engineering process.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Three types of requirement: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u="sng" dirty="0">
                <a:solidFill>
                  <a:srgbClr val="FF0000"/>
                </a:solidFill>
              </a:rPr>
              <a:t>Normal Requirements </a:t>
            </a:r>
            <a:r>
              <a:rPr lang="en-US" sz="2600" dirty="0"/>
              <a:t>– reflect objectives and goals stated for product. If requirement are present in final products, customer is satisfied.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u="sng" dirty="0">
                <a:solidFill>
                  <a:srgbClr val="FF0000"/>
                </a:solidFill>
              </a:rPr>
              <a:t>Expected Requirements </a:t>
            </a:r>
            <a:r>
              <a:rPr lang="en-US" sz="2600" dirty="0"/>
              <a:t>–  customer does not explicitly state them. Customer assumes it is implicitly available with the system.</a:t>
            </a:r>
          </a:p>
          <a:p>
            <a:pPr marL="571500" indent="-5715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600" b="1" u="sng" dirty="0">
                <a:solidFill>
                  <a:srgbClr val="FF0000"/>
                </a:solidFill>
              </a:rPr>
              <a:t>Exciting Requirements-</a:t>
            </a:r>
            <a:r>
              <a:rPr lang="en-US" sz="2600" dirty="0"/>
              <a:t> Features that go beyond the customer’s expectation.</a:t>
            </a:r>
          </a:p>
        </p:txBody>
      </p:sp>
    </p:spTree>
    <p:extLst>
      <p:ext uri="{BB962C8B-B14F-4D97-AF65-F5344CB8AC3E}">
        <p14:creationId xmlns:p14="http://schemas.microsoft.com/office/powerpoint/2010/main" val="3940909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Quality Function Deployment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8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During meeting with customer –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Function deployment</a:t>
            </a:r>
            <a:r>
              <a:rPr lang="en-US" altLang="zh-CN" dirty="0">
                <a:ea typeface="宋体" pitchFamily="2" charset="-122"/>
              </a:rPr>
              <a:t> determines the “value” of each function required of the system.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Information deployment</a:t>
            </a:r>
            <a:r>
              <a:rPr lang="en-US" altLang="zh-CN" dirty="0">
                <a:ea typeface="宋体" pitchFamily="2" charset="-122"/>
              </a:rPr>
              <a:t> identifies data objects and events.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Task</a:t>
            </a:r>
            <a:r>
              <a:rPr lang="en-US" altLang="zh-CN" dirty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deployment</a:t>
            </a:r>
            <a:r>
              <a:rPr lang="en-US" altLang="zh-CN" dirty="0">
                <a:ea typeface="宋体" pitchFamily="2" charset="-122"/>
              </a:rPr>
              <a:t> examines the behavior of the system.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Value</a:t>
            </a:r>
            <a:r>
              <a:rPr lang="en-US" altLang="zh-CN" dirty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analysis</a:t>
            </a:r>
            <a:r>
              <a:rPr lang="en-US" altLang="zh-CN" dirty="0">
                <a:ea typeface="宋体" pitchFamily="2" charset="-122"/>
              </a:rPr>
              <a:t> determines the priority of requirements during these 3 deployments.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729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15000"/>
          </a:xfrm>
        </p:spPr>
        <p:txBody>
          <a:bodyPr>
            <a:noAutofit/>
          </a:bodyPr>
          <a:lstStyle/>
          <a:p>
            <a:pPr>
              <a:spcAft>
                <a:spcPct val="20000"/>
              </a:spcAft>
            </a:pPr>
            <a:r>
              <a:rPr lang="en-US" dirty="0">
                <a:cs typeface="Times New Roman" pitchFamily="18" charset="0"/>
              </a:rPr>
              <a:t>It is essential that the software engineering team understand the requirements of a problem before the team tries to solve the problem.</a:t>
            </a:r>
          </a:p>
          <a:p>
            <a:r>
              <a:rPr lang="en-US" dirty="0">
                <a:cs typeface="Times New Roman" pitchFamily="18" charset="0"/>
              </a:rPr>
              <a:t>RE is software engineering actions that start with communication activity and continues into the modeling activity.</a:t>
            </a:r>
          </a:p>
          <a:p>
            <a:r>
              <a:rPr lang="en-US" dirty="0">
                <a:cs typeface="Times New Roman" pitchFamily="18" charset="0"/>
              </a:rPr>
              <a:t>RE establishes a solid base for design and construction. Without it, resulting software has a high probability of not meeting customer needs.</a:t>
            </a:r>
          </a:p>
        </p:txBody>
      </p:sp>
      <p:sp>
        <p:nvSpPr>
          <p:cNvPr id="6147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57200" y="1"/>
            <a:ext cx="8229600" cy="914400"/>
          </a:xfrm>
          <a:noFill/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Requirements Engineering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User Scenario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7150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pitchFamily="2" charset="-122"/>
              </a:rPr>
              <a:t>It is difficult to move into more software engineering activities until s/w team understands how these functions and features will be used by different end-users.</a:t>
            </a:r>
          </a:p>
          <a:p>
            <a:r>
              <a:rPr lang="en-US" sz="2800" dirty="0">
                <a:cs typeface="Times New Roman" pitchFamily="18" charset="0"/>
              </a:rPr>
              <a:t>Developers and users create a set of usage threads for the system to be constructed.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A use-case scenario is a story about how someone or something external to the software (known as an 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actor</a:t>
            </a:r>
            <a:r>
              <a:rPr lang="en-US" altLang="zh-CN" sz="2800" dirty="0">
                <a:ea typeface="宋体" pitchFamily="2" charset="-122"/>
              </a:rPr>
              <a:t>) interacts with the system.</a:t>
            </a:r>
          </a:p>
          <a:p>
            <a:pPr>
              <a:spcAft>
                <a:spcPct val="20000"/>
              </a:spcAft>
            </a:pPr>
            <a:r>
              <a:rPr lang="en-US" sz="2800" dirty="0">
                <a:cs typeface="Times New Roman" pitchFamily="18" charset="0"/>
              </a:rPr>
              <a:t>Describe how the system will be used </a:t>
            </a:r>
          </a:p>
          <a:p>
            <a:r>
              <a:rPr lang="en-US" sz="2800" dirty="0">
                <a:cs typeface="Times New Roman" pitchFamily="18" charset="0"/>
              </a:rPr>
              <a:t>Each scenario is described from the point-of-view of an “actor”—a person or device that interacts with the software in some way.</a:t>
            </a:r>
          </a:p>
        </p:txBody>
      </p:sp>
    </p:spTree>
    <p:extLst>
      <p:ext uri="{BB962C8B-B14F-4D97-AF65-F5344CB8AC3E}">
        <p14:creationId xmlns:p14="http://schemas.microsoft.com/office/powerpoint/2010/main" val="2950951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cs typeface="Times New Roman" pitchFamily="18" charset="0"/>
              </a:rPr>
              <a:t>Elicitation Work Products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Elicitation work product will vary depending upon the size of the system or product to be built.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zh-CN" sz="2400" dirty="0">
                <a:ea typeface="宋体" pitchFamily="2" charset="-122"/>
              </a:rPr>
              <a:t>Statement of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need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feasibility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</a:rPr>
              <a:t>Statement of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scope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</a:rPr>
              <a:t>List of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participants</a:t>
            </a:r>
            <a:r>
              <a:rPr lang="en-US" altLang="zh-CN" sz="2400" dirty="0">
                <a:ea typeface="宋体" pitchFamily="2" charset="-122"/>
              </a:rPr>
              <a:t> in requirements elicitation.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</a:rPr>
              <a:t>Description of the system’s technical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environment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</a:rPr>
              <a:t>List of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requirements</a:t>
            </a:r>
            <a:r>
              <a:rPr lang="en-US" altLang="zh-CN" sz="2400" dirty="0">
                <a:ea typeface="宋体" pitchFamily="2" charset="-122"/>
              </a:rPr>
              <a:t> and associated domain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constraints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</a:rPr>
              <a:t>List of usage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scenarios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宋体" pitchFamily="2" charset="-122"/>
              </a:rPr>
              <a:t>Any 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</a:rPr>
              <a:t>prototypes</a:t>
            </a:r>
            <a:r>
              <a:rPr lang="en-US" altLang="zh-CN" sz="2400" dirty="0">
                <a:ea typeface="宋体" pitchFamily="2" charset="-122"/>
              </a:rPr>
              <a:t> developed to refine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749164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3000" dirty="0"/>
              <a:t>Software Requirements Specification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It contains 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a complete information description, 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a detailed functional description, 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a representation of system behavior, 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an indication of performance requirements and design constraints, 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appropriate validation criteria, and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b="1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b="1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732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Elements of the Analysis Model</a:t>
            </a:r>
          </a:p>
        </p:txBody>
      </p:sp>
      <p:grpSp>
        <p:nvGrpSpPr>
          <p:cNvPr id="11268" name="Group 12"/>
          <p:cNvGrpSpPr>
            <a:grpSpLocks/>
          </p:cNvGrpSpPr>
          <p:nvPr/>
        </p:nvGrpSpPr>
        <p:grpSpPr bwMode="auto">
          <a:xfrm>
            <a:off x="1828799" y="1861458"/>
            <a:ext cx="2184009" cy="2024742"/>
            <a:chOff x="624" y="1344"/>
            <a:chExt cx="1296" cy="1056"/>
          </a:xfrm>
        </p:grpSpPr>
        <p:sp>
          <p:nvSpPr>
            <p:cNvPr id="11287" name="Rectangle 3"/>
            <p:cNvSpPr>
              <a:spLocks noChangeArrowheads="1"/>
            </p:cNvSpPr>
            <p:nvPr/>
          </p:nvSpPr>
          <p:spPr bwMode="auto">
            <a:xfrm>
              <a:off x="62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b="1" i="1" u="none" dirty="0"/>
                <a:t>Use case text</a:t>
              </a:r>
            </a:p>
            <a:p>
              <a:pPr algn="l"/>
              <a:r>
                <a:rPr lang="en-US" sz="1600" b="1" i="1" u="none" dirty="0"/>
                <a:t>Use case diagrams</a:t>
              </a:r>
            </a:p>
            <a:p>
              <a:pPr algn="l"/>
              <a:r>
                <a:rPr lang="en-US" sz="1600" b="1" u="none" dirty="0"/>
                <a:t>Activity diagrams</a:t>
              </a:r>
            </a:p>
            <a:p>
              <a:pPr algn="l"/>
              <a:r>
                <a:rPr lang="en-US" sz="1600" b="1" u="none" dirty="0"/>
                <a:t>Swim lane diagrams</a:t>
              </a:r>
            </a:p>
          </p:txBody>
        </p:sp>
        <p:sp>
          <p:nvSpPr>
            <p:cNvPr id="11288" name="Rectangle 4"/>
            <p:cNvSpPr>
              <a:spLocks noChangeArrowheads="1"/>
            </p:cNvSpPr>
            <p:nvPr/>
          </p:nvSpPr>
          <p:spPr bwMode="auto">
            <a:xfrm>
              <a:off x="62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u="none" dirty="0"/>
                <a:t>Scenario-based</a:t>
              </a:r>
            </a:p>
            <a:p>
              <a:r>
                <a:rPr lang="en-US" b="1" u="none" dirty="0"/>
                <a:t>modeling</a:t>
              </a:r>
            </a:p>
          </p:txBody>
        </p:sp>
      </p:grpSp>
      <p:grpSp>
        <p:nvGrpSpPr>
          <p:cNvPr id="11269" name="Group 11"/>
          <p:cNvGrpSpPr>
            <a:grpSpLocks/>
          </p:cNvGrpSpPr>
          <p:nvPr/>
        </p:nvGrpSpPr>
        <p:grpSpPr bwMode="auto">
          <a:xfrm>
            <a:off x="1828799" y="4223658"/>
            <a:ext cx="2184009" cy="2024742"/>
            <a:chOff x="576" y="3072"/>
            <a:chExt cx="1296" cy="1056"/>
          </a:xfrm>
        </p:grpSpPr>
        <p:sp>
          <p:nvSpPr>
            <p:cNvPr id="11285" name="Rectangle 5"/>
            <p:cNvSpPr>
              <a:spLocks noChangeArrowheads="1"/>
            </p:cNvSpPr>
            <p:nvPr/>
          </p:nvSpPr>
          <p:spPr bwMode="auto">
            <a:xfrm>
              <a:off x="576" y="3456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b="1" i="1" u="none" dirty="0"/>
                <a:t>Class diagrams</a:t>
              </a:r>
            </a:p>
            <a:p>
              <a:pPr algn="l"/>
              <a:r>
                <a:rPr lang="en-US" sz="1600" b="1" u="none" dirty="0"/>
                <a:t>Analysis packages</a:t>
              </a:r>
            </a:p>
            <a:p>
              <a:pPr algn="l"/>
              <a:r>
                <a:rPr lang="en-US" sz="1600" b="1" u="none" dirty="0"/>
                <a:t>Collaboration diagrams</a:t>
              </a:r>
            </a:p>
          </p:txBody>
        </p:sp>
        <p:sp>
          <p:nvSpPr>
            <p:cNvPr id="11286" name="Rectangle 6"/>
            <p:cNvSpPr>
              <a:spLocks noChangeArrowheads="1"/>
            </p:cNvSpPr>
            <p:nvPr/>
          </p:nvSpPr>
          <p:spPr bwMode="auto">
            <a:xfrm>
              <a:off x="576" y="3072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u="none"/>
                <a:t>Class-based</a:t>
              </a:r>
            </a:p>
            <a:p>
              <a:r>
                <a:rPr lang="en-US" b="1" u="none"/>
                <a:t>modeling</a:t>
              </a:r>
            </a:p>
          </p:txBody>
        </p:sp>
      </p:grpSp>
      <p:grpSp>
        <p:nvGrpSpPr>
          <p:cNvPr id="11270" name="Group 13"/>
          <p:cNvGrpSpPr>
            <a:grpSpLocks/>
          </p:cNvGrpSpPr>
          <p:nvPr/>
        </p:nvGrpSpPr>
        <p:grpSpPr bwMode="auto">
          <a:xfrm>
            <a:off x="5143499" y="1861458"/>
            <a:ext cx="2184009" cy="2024742"/>
            <a:chOff x="3264" y="1344"/>
            <a:chExt cx="1296" cy="1056"/>
          </a:xfrm>
        </p:grpSpPr>
        <p:sp>
          <p:nvSpPr>
            <p:cNvPr id="11283" name="Rectangle 7"/>
            <p:cNvSpPr>
              <a:spLocks noChangeArrowheads="1"/>
            </p:cNvSpPr>
            <p:nvPr/>
          </p:nvSpPr>
          <p:spPr bwMode="auto">
            <a:xfrm>
              <a:off x="326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b="1" u="none" dirty="0"/>
                <a:t>Data flow diagrams</a:t>
              </a:r>
            </a:p>
          </p:txBody>
        </p:sp>
        <p:sp>
          <p:nvSpPr>
            <p:cNvPr id="11284" name="Rectangle 8"/>
            <p:cNvSpPr>
              <a:spLocks noChangeArrowheads="1"/>
            </p:cNvSpPr>
            <p:nvPr/>
          </p:nvSpPr>
          <p:spPr bwMode="auto">
            <a:xfrm>
              <a:off x="326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u="none" dirty="0"/>
                <a:t>Flow-oriented</a:t>
              </a:r>
            </a:p>
            <a:p>
              <a:r>
                <a:rPr lang="en-US" b="1" u="none" dirty="0"/>
                <a:t>modeling</a:t>
              </a:r>
            </a:p>
          </p:txBody>
        </p:sp>
      </p:grpSp>
      <p:grpSp>
        <p:nvGrpSpPr>
          <p:cNvPr id="11271" name="Group 14"/>
          <p:cNvGrpSpPr>
            <a:grpSpLocks/>
          </p:cNvGrpSpPr>
          <p:nvPr/>
        </p:nvGrpSpPr>
        <p:grpSpPr bwMode="auto">
          <a:xfrm>
            <a:off x="5143499" y="4223658"/>
            <a:ext cx="2184009" cy="2024742"/>
            <a:chOff x="3408" y="2880"/>
            <a:chExt cx="1296" cy="1056"/>
          </a:xfrm>
        </p:grpSpPr>
        <p:sp>
          <p:nvSpPr>
            <p:cNvPr id="11281" name="Rectangle 9"/>
            <p:cNvSpPr>
              <a:spLocks noChangeArrowheads="1"/>
            </p:cNvSpPr>
            <p:nvPr/>
          </p:nvSpPr>
          <p:spPr bwMode="auto">
            <a:xfrm>
              <a:off x="3408" y="3264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US" sz="1600" b="1" i="1" u="none" dirty="0"/>
                <a:t>State diagrams</a:t>
              </a:r>
            </a:p>
            <a:p>
              <a:pPr algn="l"/>
              <a:r>
                <a:rPr lang="en-US" sz="1600" b="1" u="none" dirty="0"/>
                <a:t>Sequence diagrams</a:t>
              </a:r>
            </a:p>
            <a:p>
              <a:pPr algn="l"/>
              <a:endParaRPr lang="en-US" sz="1600" b="1" u="none" dirty="0"/>
            </a:p>
          </p:txBody>
        </p:sp>
        <p:sp>
          <p:nvSpPr>
            <p:cNvPr id="11282" name="Rectangle 10"/>
            <p:cNvSpPr>
              <a:spLocks noChangeArrowheads="1"/>
            </p:cNvSpPr>
            <p:nvPr/>
          </p:nvSpPr>
          <p:spPr bwMode="auto">
            <a:xfrm>
              <a:off x="3408" y="2880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u="none"/>
                <a:t>Behavioral</a:t>
              </a:r>
            </a:p>
            <a:p>
              <a:r>
                <a:rPr lang="en-US" b="1" u="none"/>
                <a:t>modeling</a:t>
              </a:r>
            </a:p>
          </p:txBody>
        </p:sp>
      </p:grpSp>
      <p:sp>
        <p:nvSpPr>
          <p:cNvPr id="11272" name="Rectangle 17"/>
          <p:cNvSpPr>
            <a:spLocks noChangeArrowheads="1"/>
          </p:cNvSpPr>
          <p:nvPr/>
        </p:nvSpPr>
        <p:spPr bwMode="auto">
          <a:xfrm>
            <a:off x="4876800" y="1645723"/>
            <a:ext cx="2750234" cy="239287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Text Box 18"/>
          <p:cNvSpPr txBox="1">
            <a:spLocks noChangeArrowheads="1"/>
          </p:cNvSpPr>
          <p:nvPr/>
        </p:nvSpPr>
        <p:spPr bwMode="auto">
          <a:xfrm>
            <a:off x="5181600" y="1219200"/>
            <a:ext cx="2116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u="none" dirty="0"/>
              <a:t>Structured Analysis</a:t>
            </a:r>
          </a:p>
        </p:txBody>
      </p:sp>
      <p:sp>
        <p:nvSpPr>
          <p:cNvPr id="11274" name="Line 19"/>
          <p:cNvSpPr>
            <a:spLocks noChangeShapeType="1"/>
          </p:cNvSpPr>
          <p:nvPr/>
        </p:nvSpPr>
        <p:spPr bwMode="auto">
          <a:xfrm>
            <a:off x="1524000" y="6477000"/>
            <a:ext cx="6103034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20"/>
          <p:cNvSpPr>
            <a:spLocks noChangeShapeType="1"/>
          </p:cNvSpPr>
          <p:nvPr/>
        </p:nvSpPr>
        <p:spPr bwMode="auto">
          <a:xfrm>
            <a:off x="4191000" y="4175167"/>
            <a:ext cx="342899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21"/>
          <p:cNvSpPr>
            <a:spLocks noChangeShapeType="1"/>
          </p:cNvSpPr>
          <p:nvPr/>
        </p:nvSpPr>
        <p:spPr bwMode="auto">
          <a:xfrm>
            <a:off x="7620000" y="4175167"/>
            <a:ext cx="0" cy="230183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22"/>
          <p:cNvSpPr>
            <a:spLocks noChangeShapeType="1"/>
          </p:cNvSpPr>
          <p:nvPr/>
        </p:nvSpPr>
        <p:spPr bwMode="auto">
          <a:xfrm>
            <a:off x="1505241" y="1708666"/>
            <a:ext cx="268575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23"/>
          <p:cNvSpPr>
            <a:spLocks noChangeShapeType="1"/>
          </p:cNvSpPr>
          <p:nvPr/>
        </p:nvSpPr>
        <p:spPr bwMode="auto">
          <a:xfrm>
            <a:off x="1524000" y="1708666"/>
            <a:ext cx="0" cy="476833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24"/>
          <p:cNvSpPr>
            <a:spLocks noChangeShapeType="1"/>
          </p:cNvSpPr>
          <p:nvPr/>
        </p:nvSpPr>
        <p:spPr bwMode="auto">
          <a:xfrm>
            <a:off x="4190999" y="1708666"/>
            <a:ext cx="1" cy="246650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Text Box 25"/>
          <p:cNvSpPr txBox="1">
            <a:spLocks noChangeArrowheads="1"/>
          </p:cNvSpPr>
          <p:nvPr/>
        </p:nvSpPr>
        <p:spPr bwMode="auto">
          <a:xfrm>
            <a:off x="1562100" y="1219200"/>
            <a:ext cx="2628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u="none" dirty="0"/>
              <a:t>Object-oriented Analysis</a:t>
            </a:r>
          </a:p>
        </p:txBody>
      </p:sp>
    </p:spTree>
    <p:extLst>
      <p:ext uri="{BB962C8B-B14F-4D97-AF65-F5344CB8AC3E}">
        <p14:creationId xmlns:p14="http://schemas.microsoft.com/office/powerpoint/2010/main" val="3177396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DFD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15000"/>
          </a:xfrm>
        </p:spPr>
        <p:txBody>
          <a:bodyPr>
            <a:noAutofit/>
          </a:bodyPr>
          <a:lstStyle/>
          <a:p>
            <a:pPr marL="365760" algn="just">
              <a:spcBef>
                <a:spcPts val="600"/>
              </a:spcBef>
              <a:spcAft>
                <a:spcPts val="300"/>
              </a:spcAft>
            </a:pPr>
            <a:r>
              <a:rPr lang="en-US" sz="3000" dirty="0"/>
              <a:t>The DFD takes an </a:t>
            </a:r>
            <a:r>
              <a:rPr lang="en-US" b="1" dirty="0">
                <a:solidFill>
                  <a:srgbClr val="00B050"/>
                </a:solidFill>
              </a:rPr>
              <a:t>Input-process-output</a:t>
            </a:r>
            <a:r>
              <a:rPr lang="en-US" sz="3000" dirty="0"/>
              <a:t> view of a system. </a:t>
            </a:r>
          </a:p>
          <a:p>
            <a:pPr marL="365760" algn="just">
              <a:spcBef>
                <a:spcPts val="600"/>
              </a:spcBef>
              <a:spcAft>
                <a:spcPts val="300"/>
              </a:spcAft>
            </a:pPr>
            <a:r>
              <a:rPr lang="en-US" sz="3000" dirty="0"/>
              <a:t>Data objects flow into the software, are transformed by processing elements, and resultant data objects flow out of the software.</a:t>
            </a:r>
          </a:p>
          <a:p>
            <a:pPr marL="365760" algn="just">
              <a:spcBef>
                <a:spcPts val="600"/>
              </a:spcBef>
              <a:spcAft>
                <a:spcPts val="300"/>
              </a:spcAft>
            </a:pPr>
            <a:r>
              <a:rPr lang="en-US" sz="3000" dirty="0"/>
              <a:t>The DFD is presented in a hierarchical fashion. </a:t>
            </a:r>
          </a:p>
          <a:p>
            <a:pPr marL="365760" algn="just">
              <a:spcBef>
                <a:spcPts val="600"/>
              </a:spcBef>
              <a:spcAft>
                <a:spcPts val="300"/>
              </a:spcAft>
            </a:pPr>
            <a:r>
              <a:rPr lang="en-US" sz="3000" dirty="0"/>
              <a:t>the first data flow model </a:t>
            </a:r>
            <a:r>
              <a:rPr lang="en-US" sz="3000" b="1" dirty="0"/>
              <a:t>level 0 DFD or context diagram</a:t>
            </a:r>
            <a:r>
              <a:rPr lang="en-US" sz="3000" dirty="0"/>
              <a:t> represents the system as a whole.</a:t>
            </a:r>
          </a:p>
          <a:p>
            <a:pPr marL="365760" algn="just">
              <a:spcBef>
                <a:spcPts val="600"/>
              </a:spcBef>
              <a:spcAft>
                <a:spcPts val="300"/>
              </a:spcAft>
            </a:pPr>
            <a:r>
              <a:rPr lang="en-US" sz="3000" dirty="0"/>
              <a:t>Subsequent data flow diagrams refine the context diagram, providing increasing detail with each Subsequent level.</a:t>
            </a:r>
          </a:p>
        </p:txBody>
      </p:sp>
    </p:spTree>
    <p:extLst>
      <p:ext uri="{BB962C8B-B14F-4D97-AF65-F5344CB8AC3E}">
        <p14:creationId xmlns:p14="http://schemas.microsoft.com/office/powerpoint/2010/main" val="1936552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DFD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08037"/>
            <a:ext cx="8915400" cy="58213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The level 0 data flow diagram should depict the software/system as a single bubble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Primary input and output should be noted carefully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Refinement should begin by isolating candidate processes, data objects, and data stores to be represented at the next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All arrows and bubbles should be labeled with meaningful names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Information flow continuity must be maintained from level to level 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One bubble at a time should be refined. </a:t>
            </a:r>
          </a:p>
        </p:txBody>
      </p:sp>
    </p:spTree>
    <p:extLst>
      <p:ext uri="{BB962C8B-B14F-4D97-AF65-F5344CB8AC3E}">
        <p14:creationId xmlns:p14="http://schemas.microsoft.com/office/powerpoint/2010/main" val="1361637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90800" cy="1143000"/>
          </a:xfrm>
        </p:spPr>
        <p:txBody>
          <a:bodyPr/>
          <a:lstStyle/>
          <a:p>
            <a:r>
              <a:rPr lang="en-US" dirty="0"/>
              <a:t>Level 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3" y="2286000"/>
            <a:ext cx="886998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47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9"/>
          <a:stretch/>
        </p:blipFill>
        <p:spPr>
          <a:xfrm>
            <a:off x="152400" y="228600"/>
            <a:ext cx="8763000" cy="640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2057400" cy="1143000"/>
          </a:xfrm>
        </p:spPr>
        <p:txBody>
          <a:bodyPr/>
          <a:lstStyle/>
          <a:p>
            <a:r>
              <a:rPr lang="en-US" dirty="0"/>
              <a:t>Level 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00600" y="533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24400" y="2438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00600" y="3810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00600" y="4953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0600" y="6096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98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05000" cy="1143000"/>
          </a:xfrm>
        </p:spPr>
        <p:txBody>
          <a:bodyPr/>
          <a:lstStyle/>
          <a:p>
            <a:r>
              <a:rPr lang="en-US" dirty="0"/>
              <a:t>Level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0"/>
          <a:stretch/>
        </p:blipFill>
        <p:spPr>
          <a:xfrm>
            <a:off x="228600" y="1219200"/>
            <a:ext cx="8458200" cy="54102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962400" y="1600200"/>
            <a:ext cx="133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80221" y="3733800"/>
            <a:ext cx="133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14800" y="5791200"/>
            <a:ext cx="133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981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05000" cy="1143000"/>
          </a:xfrm>
        </p:spPr>
        <p:txBody>
          <a:bodyPr/>
          <a:lstStyle/>
          <a:p>
            <a:r>
              <a:rPr lang="en-US" dirty="0"/>
              <a:t>Level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51"/>
          <a:stretch/>
        </p:blipFill>
        <p:spPr>
          <a:xfrm>
            <a:off x="200025" y="1219200"/>
            <a:ext cx="8410575" cy="5334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962400" y="1600200"/>
            <a:ext cx="133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62400" y="3733800"/>
            <a:ext cx="133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62400" y="5715000"/>
            <a:ext cx="133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7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Characteristics of a Good Requirement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sz="3600" b="1" dirty="0"/>
              <a:t>Clear and Unambiguous 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sz="3600" b="1" dirty="0"/>
              <a:t>Correct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sz="3600" b="1" dirty="0"/>
              <a:t>Understandable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sz="3600" b="1" dirty="0"/>
              <a:t>Verifiable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sz="3600" b="1" dirty="0"/>
              <a:t>Complete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sz="3600" b="1" dirty="0"/>
              <a:t>Consistent</a:t>
            </a:r>
          </a:p>
          <a:p>
            <a:pPr>
              <a:lnSpc>
                <a:spcPct val="150000"/>
              </a:lnSpc>
              <a:spcBef>
                <a:spcPct val="5000"/>
              </a:spcBef>
            </a:pPr>
            <a:r>
              <a:rPr lang="en-US" sz="3600" b="1" dirty="0"/>
              <a:t>Traceable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cs typeface="Times New Roman" pitchFamily="18" charset="0"/>
              </a:rPr>
              <a:t>Why is Getting Good Requirements Hard?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5344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/>
              <a:t>Stakeholders don’t know what they really want.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Stakeholders express requirements in their own terms.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Different stakeholders may have conflicting requirements.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Organisational and political factors may influence the system requirements.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The requirements change during the RE process.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New stakeholders may emerge and the business environment change.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Different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 numCol="2">
            <a:normAutofit/>
          </a:bodyPr>
          <a:lstStyle/>
          <a:p>
            <a:pPr marL="228600" lvl="2">
              <a:lnSpc>
                <a:spcPct val="150000"/>
              </a:lnSpc>
            </a:pPr>
            <a:r>
              <a:rPr lang="en-US" sz="3200" dirty="0">
                <a:cs typeface="Times New Roman" pitchFamily="18" charset="0"/>
              </a:rPr>
              <a:t>Business Manager</a:t>
            </a:r>
          </a:p>
          <a:p>
            <a:pPr marL="228600" lvl="2">
              <a:lnSpc>
                <a:spcPct val="150000"/>
              </a:lnSpc>
            </a:pPr>
            <a:r>
              <a:rPr lang="en-US" sz="3200" dirty="0">
                <a:cs typeface="Times New Roman" pitchFamily="18" charset="0"/>
              </a:rPr>
              <a:t>Project Manager</a:t>
            </a:r>
          </a:p>
          <a:p>
            <a:pPr marL="228600" lvl="2">
              <a:lnSpc>
                <a:spcPct val="150000"/>
              </a:lnSpc>
            </a:pPr>
            <a:r>
              <a:rPr lang="en-US" sz="3200" dirty="0">
                <a:cs typeface="Times New Roman" pitchFamily="18" charset="0"/>
              </a:rPr>
              <a:t>Marketing People</a:t>
            </a:r>
          </a:p>
          <a:p>
            <a:pPr marL="228600" lvl="2">
              <a:lnSpc>
                <a:spcPct val="150000"/>
              </a:lnSpc>
            </a:pPr>
            <a:r>
              <a:rPr lang="en-US" sz="3200" dirty="0">
                <a:cs typeface="Times New Roman" pitchFamily="18" charset="0"/>
              </a:rPr>
              <a:t>Software Engineer</a:t>
            </a:r>
          </a:p>
          <a:p>
            <a:pPr marL="228600" lvl="2">
              <a:lnSpc>
                <a:spcPct val="150000"/>
              </a:lnSpc>
            </a:pPr>
            <a:r>
              <a:rPr lang="en-US" sz="3200" dirty="0">
                <a:cs typeface="Times New Roman" pitchFamily="18" charset="0"/>
              </a:rPr>
              <a:t>Support Engineer</a:t>
            </a:r>
          </a:p>
          <a:p>
            <a:pPr marL="228600" lvl="2">
              <a:lnSpc>
                <a:spcPct val="150000"/>
              </a:lnSpc>
            </a:pPr>
            <a:r>
              <a:rPr lang="en-US" sz="3200" dirty="0">
                <a:cs typeface="Times New Roman" pitchFamily="18" charset="0"/>
              </a:rPr>
              <a:t>End-users</a:t>
            </a:r>
          </a:p>
          <a:p>
            <a:pPr marL="228600" lvl="2">
              <a:lnSpc>
                <a:spcPct val="150000"/>
              </a:lnSpc>
            </a:pPr>
            <a:r>
              <a:rPr lang="en-US" sz="3200" dirty="0">
                <a:cs typeface="Times New Roman" pitchFamily="18" charset="0"/>
              </a:rPr>
              <a:t>Internal-external Customers</a:t>
            </a:r>
          </a:p>
          <a:p>
            <a:pPr marL="228600" lvl="2">
              <a:lnSpc>
                <a:spcPct val="150000"/>
              </a:lnSpc>
            </a:pPr>
            <a:r>
              <a:rPr lang="en-US" sz="3200" dirty="0">
                <a:cs typeface="Times New Roman" pitchFamily="18" charset="0"/>
              </a:rPr>
              <a:t>Consultants</a:t>
            </a:r>
          </a:p>
          <a:p>
            <a:pPr marL="228600" lvl="2">
              <a:lnSpc>
                <a:spcPct val="150000"/>
              </a:lnSpc>
            </a:pPr>
            <a:r>
              <a:rPr lang="en-US" sz="3200" dirty="0">
                <a:cs typeface="Times New Roman" pitchFamily="18" charset="0"/>
              </a:rPr>
              <a:t>Maintenance Engineer.</a:t>
            </a:r>
          </a:p>
        </p:txBody>
      </p:sp>
    </p:spTree>
    <p:extLst>
      <p:ext uri="{BB962C8B-B14F-4D97-AF65-F5344CB8AC3E}">
        <p14:creationId xmlns:p14="http://schemas.microsoft.com/office/powerpoint/2010/main" val="412104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001000" cy="758825"/>
          </a:xfrm>
        </p:spPr>
        <p:txBody>
          <a:bodyPr/>
          <a:lstStyle/>
          <a:p>
            <a:r>
              <a:rPr lang="en-US" altLang="zh-CN" sz="3400" b="1" u="sng" dirty="0">
                <a:solidFill>
                  <a:srgbClr val="FF0000"/>
                </a:solidFill>
                <a:ea typeface="宋体" pitchFamily="2" charset="-122"/>
              </a:rPr>
              <a:t>Requirements Engineering Tasks</a:t>
            </a:r>
            <a:endParaRPr lang="en-US" sz="3400" b="1" u="sng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Inception</a:t>
            </a:r>
            <a:r>
              <a:rPr lang="en-US" altLang="zh-CN" sz="2800" dirty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—Establish a basic understanding of the problem and the nature of the solution. 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Elicitation</a:t>
            </a:r>
            <a:r>
              <a:rPr lang="en-US" altLang="zh-CN" sz="2800" dirty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—Draw out the requirements from stakeholders.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Elaboration (Highly structured)</a:t>
            </a:r>
            <a:r>
              <a:rPr lang="en-US" altLang="zh-CN" sz="2800" dirty="0">
                <a:ea typeface="宋体" pitchFamily="2" charset="-122"/>
              </a:rPr>
              <a:t>—Create an analysis model that represents information, functional, and behavioral aspects of the requirements.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Negotiation</a:t>
            </a:r>
            <a:r>
              <a:rPr lang="en-US" altLang="zh-CN" sz="2800" dirty="0">
                <a:ea typeface="宋体" pitchFamily="2" charset="-122"/>
              </a:rPr>
              <a:t>—Agree on a deliverable system that is realistic for developers and customers.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Specification</a:t>
            </a:r>
            <a:r>
              <a:rPr lang="en-US" altLang="zh-CN" sz="2800" dirty="0">
                <a:ea typeface="宋体" pitchFamily="2" charset="-122"/>
              </a:rPr>
              <a:t>—Describe the requirements formally or informally.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Validation</a:t>
            </a:r>
            <a:r>
              <a:rPr lang="en-US" altLang="zh-CN" sz="2800" dirty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—Review the requirement specification for errors, ambiguities, omissions, and conflicts. 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Requirements management</a:t>
            </a:r>
            <a:r>
              <a:rPr lang="en-US" altLang="zh-CN" sz="2800" dirty="0">
                <a:solidFill>
                  <a:srgbClr val="F3FF07"/>
                </a:solidFill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—Manage changing requirements.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Inception</a:t>
            </a:r>
          </a:p>
        </p:txBody>
      </p:sp>
      <p:sp>
        <p:nvSpPr>
          <p:cNvPr id="10243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  <a:noFill/>
        </p:spPr>
        <p:txBody>
          <a:bodyPr>
            <a:normAutofit fontScale="92500"/>
          </a:bodyPr>
          <a:lstStyle/>
          <a:p>
            <a:r>
              <a:rPr lang="en-US" dirty="0"/>
              <a:t>Inception is beginning… “well beginning is half done”</a:t>
            </a:r>
          </a:p>
          <a:p>
            <a:r>
              <a:rPr lang="en-US" dirty="0"/>
              <a:t>The customer and developer meet and they decide the overall scope and nature of problem statement </a:t>
            </a:r>
          </a:p>
          <a:p>
            <a:r>
              <a:rPr lang="en-US" dirty="0"/>
              <a:t>The aim is </a:t>
            </a:r>
          </a:p>
          <a:p>
            <a:pPr lvl="1"/>
            <a:r>
              <a:rPr lang="en-US" dirty="0"/>
              <a:t>To have the basic understanding of the problem.</a:t>
            </a:r>
          </a:p>
          <a:p>
            <a:pPr lvl="1"/>
            <a:r>
              <a:rPr lang="en-US" dirty="0"/>
              <a:t>To know the people who will use the s/w.</a:t>
            </a:r>
          </a:p>
          <a:p>
            <a:pPr lvl="1"/>
            <a:r>
              <a:rPr lang="en-US" dirty="0"/>
              <a:t>To know exact nature of problem that is expected from customer’s side.</a:t>
            </a:r>
          </a:p>
          <a:p>
            <a:pPr lvl="1"/>
            <a:r>
              <a:rPr lang="en-US" dirty="0"/>
              <a:t>To maintain effectiveness of preliminary communication. </a:t>
            </a:r>
          </a:p>
          <a:p>
            <a:pPr lvl="1"/>
            <a:r>
              <a:rPr lang="en-US" dirty="0"/>
              <a:t>To have collaboration between customer and developer.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Elicitation </a:t>
            </a:r>
            <a:endParaRPr lang="en-US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Elicitation</a:t>
            </a:r>
            <a:r>
              <a:rPr lang="en-US" dirty="0">
                <a:solidFill>
                  <a:srgbClr val="F3FF0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solidFill>
                  <a:srgbClr val="F3FF0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elicit requirements from customers, users and others.</a:t>
            </a:r>
          </a:p>
          <a:p>
            <a:pPr lvl="1">
              <a:lnSpc>
                <a:spcPct val="80000"/>
              </a:lnSpc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Find out from customers,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users and others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what the product objectives are</a:t>
            </a:r>
          </a:p>
          <a:p>
            <a:pPr lvl="1">
              <a:lnSpc>
                <a:spcPct val="80000"/>
              </a:lnSpc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what is to be done </a:t>
            </a:r>
          </a:p>
          <a:p>
            <a:pPr lvl="1">
              <a:lnSpc>
                <a:spcPct val="80000"/>
              </a:lnSpc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how the product fits into business needs, and </a:t>
            </a:r>
          </a:p>
          <a:p>
            <a:pPr lvl="1">
              <a:lnSpc>
                <a:spcPct val="80000"/>
              </a:lnSpc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how the product is used on a day to day basis  </a:t>
            </a:r>
          </a:p>
          <a:p>
            <a:pPr>
              <a:lnSpc>
                <a:spcPct val="8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FFF5544B327E4696DBC432501EF536" ma:contentTypeVersion="3" ma:contentTypeDescription="Create a new document." ma:contentTypeScope="" ma:versionID="229465c0be6da13136094eeedf001fd3">
  <xsd:schema xmlns:xsd="http://www.w3.org/2001/XMLSchema" xmlns:xs="http://www.w3.org/2001/XMLSchema" xmlns:p="http://schemas.microsoft.com/office/2006/metadata/properties" xmlns:ns2="ec333221-26f2-4903-9eb8-d22159498df7" targetNamespace="http://schemas.microsoft.com/office/2006/metadata/properties" ma:root="true" ma:fieldsID="5865c6dfc5836266179016c3e3c0ee85" ns2:_="">
    <xsd:import namespace="ec333221-26f2-4903-9eb8-d22159498d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33221-26f2-4903-9eb8-d22159498d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15C567-1B12-415C-B0A8-853F46F5D39A}"/>
</file>

<file path=customXml/itemProps2.xml><?xml version="1.0" encoding="utf-8"?>
<ds:datastoreItem xmlns:ds="http://schemas.openxmlformats.org/officeDocument/2006/customXml" ds:itemID="{102C78A2-777E-4E65-9CD2-C24F560CF340}"/>
</file>

<file path=customXml/itemProps3.xml><?xml version="1.0" encoding="utf-8"?>
<ds:datastoreItem xmlns:ds="http://schemas.openxmlformats.org/officeDocument/2006/customXml" ds:itemID="{8A28E471-FFF5-4D46-BD2E-B5B3C6CADAE6}"/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2126</Words>
  <Application>Microsoft Office PowerPoint</Application>
  <PresentationFormat>On-screen Show (4:3)</PresentationFormat>
  <Paragraphs>259</Paragraphs>
  <Slides>39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Requirement Engineering</vt:lpstr>
      <vt:lpstr>Requirements Engineering</vt:lpstr>
      <vt:lpstr>Requirements Engineering </vt:lpstr>
      <vt:lpstr>Characteristics of a Good Requirement</vt:lpstr>
      <vt:lpstr>Why is Getting Good Requirements Hard?</vt:lpstr>
      <vt:lpstr>Different stakeholders</vt:lpstr>
      <vt:lpstr>Requirements Engineering Tasks</vt:lpstr>
      <vt:lpstr>Inception</vt:lpstr>
      <vt:lpstr>Elicitation </vt:lpstr>
      <vt:lpstr>Elicitation </vt:lpstr>
      <vt:lpstr>PowerPoint Presentation</vt:lpstr>
      <vt:lpstr>Elaboration </vt:lpstr>
      <vt:lpstr>Elaboration </vt:lpstr>
      <vt:lpstr>Negotiation</vt:lpstr>
      <vt:lpstr>Specification</vt:lpstr>
      <vt:lpstr>Validation</vt:lpstr>
      <vt:lpstr>Requirement Management</vt:lpstr>
      <vt:lpstr>PowerPoint Presentation</vt:lpstr>
      <vt:lpstr>Initiating Requirements  Engineering Process</vt:lpstr>
      <vt:lpstr>PowerPoint Presentation</vt:lpstr>
      <vt:lpstr>PowerPoint Presentation</vt:lpstr>
      <vt:lpstr>PowerPoint Presentation</vt:lpstr>
      <vt:lpstr>Eliciting Requirement</vt:lpstr>
      <vt:lpstr>Collaborative Requirement Gathering</vt:lpstr>
      <vt:lpstr>Collaborative Requirement Gathering</vt:lpstr>
      <vt:lpstr>Collaborative requirement gathering</vt:lpstr>
      <vt:lpstr>Collaborative requirement gathering </vt:lpstr>
      <vt:lpstr>Quality Function Deployment</vt:lpstr>
      <vt:lpstr>Quality Function Deployment</vt:lpstr>
      <vt:lpstr>User Scenario</vt:lpstr>
      <vt:lpstr>Elicitation Work Products</vt:lpstr>
      <vt:lpstr>Software Requirements Specification</vt:lpstr>
      <vt:lpstr>Elements of the Analysis Model</vt:lpstr>
      <vt:lpstr>DFD Diagrams</vt:lpstr>
      <vt:lpstr>DFD Guidelines</vt:lpstr>
      <vt:lpstr>Level 0</vt:lpstr>
      <vt:lpstr>Level 1</vt:lpstr>
      <vt:lpstr>Level 2</vt:lpstr>
      <vt:lpstr>Level 2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Deepali</dc:creator>
  <cp:lastModifiedBy>Sachin Bojewar</cp:lastModifiedBy>
  <cp:revision>64</cp:revision>
  <cp:lastPrinted>2016-02-11T04:28:40Z</cp:lastPrinted>
  <dcterms:created xsi:type="dcterms:W3CDTF">2015-02-06T06:47:02Z</dcterms:created>
  <dcterms:modified xsi:type="dcterms:W3CDTF">2021-02-09T08:53:31Z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0x010100F0FFF5544B327E4696DBC432501EF536</vt:lpwstr>
  </property>
</Properties>
</file>