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80" r:id="rId3"/>
    <p:sldId id="289" r:id="rId4"/>
    <p:sldId id="281" r:id="rId5"/>
    <p:sldId id="279" r:id="rId6"/>
    <p:sldId id="312" r:id="rId7"/>
    <p:sldId id="275" r:id="rId8"/>
    <p:sldId id="278" r:id="rId9"/>
    <p:sldId id="311" r:id="rId10"/>
    <p:sldId id="287" r:id="rId11"/>
    <p:sldId id="288" r:id="rId12"/>
    <p:sldId id="257" r:id="rId13"/>
    <p:sldId id="258" r:id="rId14"/>
    <p:sldId id="259" r:id="rId15"/>
    <p:sldId id="284" r:id="rId16"/>
    <p:sldId id="286" r:id="rId17"/>
    <p:sldId id="260" r:id="rId18"/>
    <p:sldId id="261" r:id="rId19"/>
    <p:sldId id="290" r:id="rId20"/>
    <p:sldId id="273" r:id="rId21"/>
    <p:sldId id="292" r:id="rId22"/>
    <p:sldId id="293" r:id="rId23"/>
    <p:sldId id="294" r:id="rId24"/>
    <p:sldId id="299" r:id="rId25"/>
    <p:sldId id="300" r:id="rId26"/>
    <p:sldId id="301" r:id="rId27"/>
    <p:sldId id="297" r:id="rId28"/>
    <p:sldId id="285" r:id="rId29"/>
    <p:sldId id="302" r:id="rId30"/>
    <p:sldId id="304" r:id="rId31"/>
    <p:sldId id="305" r:id="rId32"/>
    <p:sldId id="306" r:id="rId33"/>
    <p:sldId id="307" r:id="rId34"/>
    <p:sldId id="308" r:id="rId35"/>
    <p:sldId id="30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135927-D19F-4951-8D23-7EB1B62B0ABE}" type="datetimeFigureOut">
              <a:rPr lang="en-US" smtClean="0"/>
              <a:t>09-Feb-21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3F09F2-E38D-4077-9296-54C32D2D4FBA}" type="slidenum">
              <a:rPr lang="en-US" smtClean="0"/>
              <a:t>‹#›</a:t>
            </a:fld>
            <a:endParaRPr lang="en-US"/>
          </a:p>
        </p:txBody>
      </p:sp>
    </p:spTree>
    <p:extLst>
      <p:ext uri="{BB962C8B-B14F-4D97-AF65-F5344CB8AC3E}">
        <p14:creationId xmlns:p14="http://schemas.microsoft.com/office/powerpoint/2010/main" val="592852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C8B353-2D8A-4165-857C-2CB8D533FE3B}" type="datetimeFigureOut">
              <a:rPr lang="en-US" smtClean="0"/>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3810607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C8B353-2D8A-4165-857C-2CB8D533FE3B}" type="datetimeFigureOut">
              <a:rPr lang="en-US" smtClean="0"/>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66410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C8B353-2D8A-4165-857C-2CB8D533FE3B}" type="datetimeFigureOut">
              <a:rPr lang="en-US" smtClean="0"/>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148756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C8B353-2D8A-4165-857C-2CB8D533FE3B}" type="datetimeFigureOut">
              <a:rPr lang="en-US" smtClean="0"/>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311611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8B353-2D8A-4165-857C-2CB8D533FE3B}" type="datetimeFigureOut">
              <a:rPr lang="en-US" smtClean="0"/>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104306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C8B353-2D8A-4165-857C-2CB8D533FE3B}" type="datetimeFigureOut">
              <a:rPr lang="en-US" smtClean="0"/>
              <a:t>09-Feb-21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3346337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C8B353-2D8A-4165-857C-2CB8D533FE3B}" type="datetimeFigureOut">
              <a:rPr lang="en-US" smtClean="0"/>
              <a:t>09-Feb-21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2479457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C8B353-2D8A-4165-857C-2CB8D533FE3B}" type="datetimeFigureOut">
              <a:rPr lang="en-US" smtClean="0"/>
              <a:t>09-Feb-21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936960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8B353-2D8A-4165-857C-2CB8D533FE3B}" type="datetimeFigureOut">
              <a:rPr lang="en-US" smtClean="0"/>
              <a:t>09-Feb-21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233625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C8B353-2D8A-4165-857C-2CB8D533FE3B}" type="datetimeFigureOut">
              <a:rPr lang="en-US" smtClean="0"/>
              <a:t>09-Feb-21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377737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C8B353-2D8A-4165-857C-2CB8D533FE3B}" type="datetimeFigureOut">
              <a:rPr lang="en-US" smtClean="0"/>
              <a:t>09-Feb-21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DB1CBE-72D8-443B-8F69-A84A34A196DA}" type="slidenum">
              <a:rPr lang="en-US" smtClean="0"/>
              <a:t>‹#›</a:t>
            </a:fld>
            <a:endParaRPr lang="en-US"/>
          </a:p>
        </p:txBody>
      </p:sp>
    </p:spTree>
    <p:extLst>
      <p:ext uri="{BB962C8B-B14F-4D97-AF65-F5344CB8AC3E}">
        <p14:creationId xmlns:p14="http://schemas.microsoft.com/office/powerpoint/2010/main" val="34224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8B353-2D8A-4165-857C-2CB8D533FE3B}" type="datetimeFigureOut">
              <a:rPr lang="en-US" smtClean="0"/>
              <a:t>09-Feb-21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B1CBE-72D8-443B-8F69-A84A34A196DA}" type="slidenum">
              <a:rPr lang="en-US" smtClean="0"/>
              <a:t>‹#›</a:t>
            </a:fld>
            <a:endParaRPr lang="en-US"/>
          </a:p>
        </p:txBody>
      </p:sp>
    </p:spTree>
    <p:extLst>
      <p:ext uri="{BB962C8B-B14F-4D97-AF65-F5344CB8AC3E}">
        <p14:creationId xmlns:p14="http://schemas.microsoft.com/office/powerpoint/2010/main" val="39140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a:t>
            </a:r>
            <a:br>
              <a:rPr lang="en-US" dirty="0"/>
            </a:br>
            <a:r>
              <a:rPr lang="en-US" dirty="0"/>
              <a:t>Engineering</a:t>
            </a:r>
          </a:p>
        </p:txBody>
      </p:sp>
      <p:sp>
        <p:nvSpPr>
          <p:cNvPr id="3" name="Subtitle 2"/>
          <p:cNvSpPr>
            <a:spLocks noGrp="1"/>
          </p:cNvSpPr>
          <p:nvPr>
            <p:ph type="subTitle" idx="1"/>
          </p:nvPr>
        </p:nvSpPr>
        <p:spPr/>
        <p:txBody>
          <a:bodyPr/>
          <a:lstStyle/>
          <a:p>
            <a:r>
              <a:rPr lang="en-US" dirty="0" err="1"/>
              <a:t>Dr.Sachin</a:t>
            </a:r>
            <a:r>
              <a:rPr lang="en-US" dirty="0"/>
              <a:t> Bojewar</a:t>
            </a:r>
          </a:p>
          <a:p>
            <a:endParaRPr lang="en-US" dirty="0"/>
          </a:p>
        </p:txBody>
      </p:sp>
    </p:spTree>
    <p:extLst>
      <p:ext uri="{BB962C8B-B14F-4D97-AF65-F5344CB8AC3E}">
        <p14:creationId xmlns:p14="http://schemas.microsoft.com/office/powerpoint/2010/main" val="1188534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Design quality attributes</a:t>
            </a:r>
          </a:p>
        </p:txBody>
      </p:sp>
      <p:sp>
        <p:nvSpPr>
          <p:cNvPr id="83971" name="Rectangle 3"/>
          <p:cNvSpPr>
            <a:spLocks noGrp="1" noChangeArrowheads="1"/>
          </p:cNvSpPr>
          <p:nvPr>
            <p:ph type="body" idx="1"/>
          </p:nvPr>
        </p:nvSpPr>
        <p:spPr/>
        <p:txBody>
          <a:bodyPr/>
          <a:lstStyle/>
          <a:p>
            <a:pPr lvl="1"/>
            <a:r>
              <a:rPr lang="en-US"/>
              <a:t>Functionality</a:t>
            </a:r>
            <a:endParaRPr lang="en-US" dirty="0"/>
          </a:p>
          <a:p>
            <a:pPr lvl="1"/>
            <a:r>
              <a:rPr lang="en-US" dirty="0"/>
              <a:t>Usability</a:t>
            </a:r>
          </a:p>
          <a:p>
            <a:pPr lvl="1"/>
            <a:r>
              <a:rPr lang="en-US" dirty="0"/>
              <a:t>Reliability</a:t>
            </a:r>
          </a:p>
          <a:p>
            <a:pPr lvl="1"/>
            <a:r>
              <a:rPr lang="en-US" dirty="0"/>
              <a:t>Performance</a:t>
            </a:r>
          </a:p>
          <a:p>
            <a:pPr lvl="1"/>
            <a:r>
              <a:rPr lang="en-US" dirty="0"/>
              <a:t>Supportability </a:t>
            </a:r>
          </a:p>
        </p:txBody>
      </p:sp>
    </p:spTree>
    <p:extLst>
      <p:ext uri="{BB962C8B-B14F-4D97-AF65-F5344CB8AC3E}">
        <p14:creationId xmlns:p14="http://schemas.microsoft.com/office/powerpoint/2010/main" val="45271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idx="1"/>
          </p:nvPr>
        </p:nvSpPr>
        <p:spPr>
          <a:xfrm>
            <a:off x="304800" y="152400"/>
            <a:ext cx="8610600" cy="6400800"/>
          </a:xfrm>
        </p:spPr>
        <p:txBody>
          <a:bodyPr>
            <a:normAutofit/>
          </a:bodyPr>
          <a:lstStyle/>
          <a:p>
            <a:pPr>
              <a:lnSpc>
                <a:spcPct val="90000"/>
              </a:lnSpc>
            </a:pPr>
            <a:r>
              <a:rPr lang="en-US" sz="2600" b="1" u="sng" dirty="0">
                <a:solidFill>
                  <a:srgbClr val="FF0000"/>
                </a:solidFill>
              </a:rPr>
              <a:t>Functionality</a:t>
            </a:r>
            <a:r>
              <a:rPr lang="en-US" sz="2600" b="1" dirty="0">
                <a:solidFill>
                  <a:srgbClr val="FF0000"/>
                </a:solidFill>
              </a:rPr>
              <a:t> </a:t>
            </a:r>
            <a:r>
              <a:rPr lang="en-US" sz="2600" dirty="0"/>
              <a:t>– is assessed by evaluating the feature set.</a:t>
            </a:r>
          </a:p>
          <a:p>
            <a:pPr lvl="1">
              <a:lnSpc>
                <a:spcPct val="90000"/>
              </a:lnSpc>
            </a:pPr>
            <a:r>
              <a:rPr lang="en-US" sz="2600" dirty="0"/>
              <a:t>Functions that are delivered and security of the overall system.</a:t>
            </a:r>
          </a:p>
          <a:p>
            <a:pPr>
              <a:lnSpc>
                <a:spcPct val="90000"/>
              </a:lnSpc>
            </a:pPr>
            <a:r>
              <a:rPr lang="en-US" sz="2600" b="1" u="sng" dirty="0">
                <a:solidFill>
                  <a:srgbClr val="FF0000"/>
                </a:solidFill>
              </a:rPr>
              <a:t>Usability</a:t>
            </a:r>
            <a:r>
              <a:rPr lang="en-US" sz="2600" b="1" dirty="0">
                <a:solidFill>
                  <a:srgbClr val="FF0000"/>
                </a:solidFill>
              </a:rPr>
              <a:t> </a:t>
            </a:r>
            <a:r>
              <a:rPr lang="en-US" sz="2600" dirty="0"/>
              <a:t>– assessed by considering human factors, consistency &amp; documentation.</a:t>
            </a:r>
          </a:p>
          <a:p>
            <a:pPr>
              <a:lnSpc>
                <a:spcPct val="90000"/>
              </a:lnSpc>
            </a:pPr>
            <a:r>
              <a:rPr lang="en-US" sz="2600" b="1" u="sng" dirty="0">
                <a:solidFill>
                  <a:srgbClr val="FF0000"/>
                </a:solidFill>
              </a:rPr>
              <a:t>Reliability</a:t>
            </a:r>
            <a:r>
              <a:rPr lang="en-US" sz="2600" dirty="0"/>
              <a:t> – evaluated by </a:t>
            </a:r>
          </a:p>
          <a:p>
            <a:pPr lvl="1">
              <a:lnSpc>
                <a:spcPct val="90000"/>
              </a:lnSpc>
            </a:pPr>
            <a:r>
              <a:rPr lang="en-US" sz="2600" dirty="0"/>
              <a:t>measuring the frequency of failure.</a:t>
            </a:r>
          </a:p>
          <a:p>
            <a:pPr lvl="1">
              <a:lnSpc>
                <a:spcPct val="90000"/>
              </a:lnSpc>
            </a:pPr>
            <a:r>
              <a:rPr lang="en-US" sz="2600" dirty="0"/>
              <a:t>Accuracy of output results.</a:t>
            </a:r>
          </a:p>
          <a:p>
            <a:pPr lvl="1">
              <a:lnSpc>
                <a:spcPct val="90000"/>
              </a:lnSpc>
            </a:pPr>
            <a:r>
              <a:rPr lang="en-US" sz="2600" dirty="0"/>
              <a:t>Ability to recover from failure and predictability of the program.</a:t>
            </a:r>
          </a:p>
          <a:p>
            <a:pPr>
              <a:lnSpc>
                <a:spcPct val="90000"/>
              </a:lnSpc>
            </a:pPr>
            <a:r>
              <a:rPr lang="en-US" sz="2600" b="1" u="sng" dirty="0">
                <a:solidFill>
                  <a:srgbClr val="FF0000"/>
                </a:solidFill>
              </a:rPr>
              <a:t>Performance</a:t>
            </a:r>
            <a:r>
              <a:rPr lang="en-US" sz="2600" dirty="0"/>
              <a:t> -  measured by processing speed, response time, resource consumption, efficiency.</a:t>
            </a:r>
          </a:p>
          <a:p>
            <a:pPr>
              <a:lnSpc>
                <a:spcPct val="90000"/>
              </a:lnSpc>
            </a:pPr>
            <a:r>
              <a:rPr lang="en-US" sz="2600" b="1" u="sng" dirty="0">
                <a:solidFill>
                  <a:srgbClr val="FF0000"/>
                </a:solidFill>
              </a:rPr>
              <a:t>Supportability</a:t>
            </a:r>
            <a:r>
              <a:rPr lang="en-US" sz="2600" b="1" dirty="0">
                <a:solidFill>
                  <a:srgbClr val="FF0000"/>
                </a:solidFill>
              </a:rPr>
              <a:t> </a:t>
            </a:r>
            <a:r>
              <a:rPr lang="en-US" sz="2600" dirty="0"/>
              <a:t>– combines the ability to extend the program adaptability and serviceability. </a:t>
            </a:r>
          </a:p>
        </p:txBody>
      </p:sp>
    </p:spTree>
    <p:extLst>
      <p:ext uri="{BB962C8B-B14F-4D97-AF65-F5344CB8AC3E}">
        <p14:creationId xmlns:p14="http://schemas.microsoft.com/office/powerpoint/2010/main" val="376426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76200"/>
            <a:ext cx="8229600" cy="808038"/>
          </a:xfrm>
        </p:spPr>
        <p:txBody>
          <a:bodyPr/>
          <a:lstStyle/>
          <a:p>
            <a:r>
              <a:rPr lang="en-US" b="1" dirty="0">
                <a:solidFill>
                  <a:srgbClr val="FF0000"/>
                </a:solidFill>
              </a:rPr>
              <a:t>Design concepts</a:t>
            </a:r>
          </a:p>
        </p:txBody>
      </p:sp>
      <p:sp>
        <p:nvSpPr>
          <p:cNvPr id="27651" name="Rectangle 3"/>
          <p:cNvSpPr>
            <a:spLocks noGrp="1" noChangeArrowheads="1"/>
          </p:cNvSpPr>
          <p:nvPr>
            <p:ph type="body" idx="1"/>
          </p:nvPr>
        </p:nvSpPr>
        <p:spPr>
          <a:xfrm>
            <a:off x="457200" y="1219200"/>
            <a:ext cx="8229600" cy="5257800"/>
          </a:xfrm>
        </p:spPr>
        <p:txBody>
          <a:bodyPr>
            <a:normAutofit lnSpcReduction="10000"/>
          </a:bodyPr>
          <a:lstStyle/>
          <a:p>
            <a:r>
              <a:rPr lang="en-US" sz="2800" dirty="0"/>
              <a:t>Design concepts provide the necessary framework for “to get the thing on right way”.</a:t>
            </a:r>
          </a:p>
          <a:p>
            <a:endParaRPr lang="en-US" sz="2800" dirty="0"/>
          </a:p>
          <a:p>
            <a:r>
              <a:rPr lang="en-US" sz="2800" dirty="0"/>
              <a:t>Abstraction</a:t>
            </a:r>
          </a:p>
          <a:p>
            <a:r>
              <a:rPr lang="en-US" sz="2800" dirty="0"/>
              <a:t>Refinement</a:t>
            </a:r>
          </a:p>
          <a:p>
            <a:r>
              <a:rPr lang="en-US" sz="2800" dirty="0"/>
              <a:t>Modularity</a:t>
            </a:r>
          </a:p>
          <a:p>
            <a:r>
              <a:rPr lang="en-US" sz="2800" dirty="0"/>
              <a:t>Architecture</a:t>
            </a:r>
          </a:p>
          <a:p>
            <a:r>
              <a:rPr lang="en-US" sz="2800" dirty="0"/>
              <a:t>Information Hiding</a:t>
            </a:r>
          </a:p>
          <a:p>
            <a:r>
              <a:rPr lang="en-US" sz="2800" dirty="0"/>
              <a:t>Functional Independence</a:t>
            </a:r>
          </a:p>
          <a:p>
            <a:r>
              <a:rPr lang="en-US" sz="2800" dirty="0"/>
              <a:t>Cohesion</a:t>
            </a:r>
          </a:p>
          <a:p>
            <a:r>
              <a:rPr lang="en-US" sz="2800" dirty="0"/>
              <a:t>Coupling</a:t>
            </a:r>
          </a:p>
        </p:txBody>
      </p:sp>
    </p:spTree>
    <p:extLst>
      <p:ext uri="{BB962C8B-B14F-4D97-AF65-F5344CB8AC3E}">
        <p14:creationId xmlns:p14="http://schemas.microsoft.com/office/powerpoint/2010/main" val="761473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0"/>
            <a:ext cx="8229600" cy="762000"/>
          </a:xfrm>
        </p:spPr>
        <p:txBody>
          <a:bodyPr>
            <a:noAutofit/>
          </a:bodyPr>
          <a:lstStyle/>
          <a:p>
            <a:r>
              <a:rPr lang="en-US" sz="4800" b="1" dirty="0">
                <a:solidFill>
                  <a:srgbClr val="FF0000"/>
                </a:solidFill>
              </a:rPr>
              <a:t>Abstraction</a:t>
            </a:r>
          </a:p>
        </p:txBody>
      </p:sp>
      <p:sp>
        <p:nvSpPr>
          <p:cNvPr id="28675" name="Rectangle 3"/>
          <p:cNvSpPr>
            <a:spLocks noGrp="1" noChangeArrowheads="1"/>
          </p:cNvSpPr>
          <p:nvPr>
            <p:ph type="body" idx="1"/>
          </p:nvPr>
        </p:nvSpPr>
        <p:spPr>
          <a:xfrm>
            <a:off x="228600" y="838200"/>
            <a:ext cx="8763000" cy="5867400"/>
          </a:xfrm>
        </p:spPr>
        <p:txBody>
          <a:bodyPr>
            <a:normAutofit/>
          </a:bodyPr>
          <a:lstStyle/>
          <a:p>
            <a:pPr>
              <a:lnSpc>
                <a:spcPct val="80000"/>
              </a:lnSpc>
            </a:pPr>
            <a:r>
              <a:rPr lang="en-US" sz="2600" dirty="0"/>
              <a:t>At the highest level of abstraction – a solution is stated in broad terms</a:t>
            </a:r>
          </a:p>
          <a:p>
            <a:pPr>
              <a:lnSpc>
                <a:spcPct val="80000"/>
              </a:lnSpc>
            </a:pPr>
            <a:r>
              <a:rPr lang="en-US" sz="2600" dirty="0"/>
              <a:t>At lower level of abstraction – a more detailed description of the solution is provided.</a:t>
            </a:r>
          </a:p>
          <a:p>
            <a:pPr>
              <a:lnSpc>
                <a:spcPct val="80000"/>
              </a:lnSpc>
            </a:pPr>
            <a:r>
              <a:rPr lang="en-US" sz="2600" dirty="0"/>
              <a:t>Two types of abstraction:</a:t>
            </a:r>
          </a:p>
          <a:p>
            <a:pPr>
              <a:lnSpc>
                <a:spcPct val="80000"/>
              </a:lnSpc>
            </a:pPr>
            <a:r>
              <a:rPr lang="en-US" sz="2600" b="1" i="1" dirty="0">
                <a:solidFill>
                  <a:srgbClr val="FF0000"/>
                </a:solidFill>
              </a:rPr>
              <a:t>Procedural abstraction</a:t>
            </a:r>
            <a:r>
              <a:rPr lang="en-US" sz="2600" b="1" i="1" dirty="0"/>
              <a:t>:</a:t>
            </a:r>
            <a:r>
              <a:rPr lang="en-US" sz="2600" dirty="0"/>
              <a:t> </a:t>
            </a:r>
            <a:r>
              <a:rPr lang="en-US" sz="2600" i="1" u="sng" dirty="0"/>
              <a:t>Sequence of instructions that have a specific and limited function.</a:t>
            </a:r>
          </a:p>
          <a:p>
            <a:pPr>
              <a:lnSpc>
                <a:spcPct val="80000"/>
              </a:lnSpc>
              <a:buFont typeface="Wingdings" pitchFamily="2" charset="2"/>
              <a:buNone/>
            </a:pPr>
            <a:r>
              <a:rPr lang="en-US" sz="2600" dirty="0"/>
              <a:t>	Ex. Open a door</a:t>
            </a:r>
          </a:p>
          <a:p>
            <a:pPr>
              <a:lnSpc>
                <a:spcPct val="80000"/>
              </a:lnSpc>
              <a:buFont typeface="Wingdings" pitchFamily="2" charset="2"/>
              <a:buNone/>
            </a:pPr>
            <a:r>
              <a:rPr lang="en-US" sz="2600" i="1" dirty="0"/>
              <a:t>open</a:t>
            </a:r>
            <a:r>
              <a:rPr lang="en-US" sz="2600" dirty="0"/>
              <a:t> implies long sequence of activities (e.g. walk to the door, hold knob, turn knob and pull the door, </a:t>
            </a:r>
            <a:r>
              <a:rPr lang="en-US" sz="2600" dirty="0" err="1"/>
              <a:t>etc</a:t>
            </a:r>
            <a:r>
              <a:rPr lang="en-US" sz="2600" dirty="0"/>
              <a:t>).</a:t>
            </a:r>
          </a:p>
          <a:p>
            <a:pPr>
              <a:lnSpc>
                <a:spcPct val="80000"/>
              </a:lnSpc>
            </a:pPr>
            <a:r>
              <a:rPr lang="en-US" sz="2600" b="1" i="1" dirty="0">
                <a:solidFill>
                  <a:srgbClr val="FF0000"/>
                </a:solidFill>
              </a:rPr>
              <a:t>Data abstraction</a:t>
            </a:r>
            <a:r>
              <a:rPr lang="en-US" sz="2600" dirty="0"/>
              <a:t>: </a:t>
            </a:r>
            <a:r>
              <a:rPr lang="en-US" sz="2600" i="1" u="sng" dirty="0"/>
              <a:t>collection of data that describes a data object. </a:t>
            </a:r>
          </a:p>
          <a:p>
            <a:pPr>
              <a:lnSpc>
                <a:spcPct val="80000"/>
              </a:lnSpc>
              <a:buFont typeface="Wingdings" pitchFamily="2" charset="2"/>
              <a:buNone/>
            </a:pPr>
            <a:r>
              <a:rPr lang="en-US" sz="2600" dirty="0"/>
              <a:t>	Ex. Open a door. – </a:t>
            </a:r>
            <a:r>
              <a:rPr lang="en-US" sz="2600" b="1" dirty="0"/>
              <a:t>door</a:t>
            </a:r>
            <a:r>
              <a:rPr lang="en-US" sz="2600" dirty="0"/>
              <a:t> is data object.</a:t>
            </a:r>
          </a:p>
          <a:p>
            <a:pPr>
              <a:lnSpc>
                <a:spcPct val="80000"/>
              </a:lnSpc>
            </a:pPr>
            <a:r>
              <a:rPr lang="en-US" sz="2600" dirty="0"/>
              <a:t>Data abstraction for </a:t>
            </a:r>
            <a:r>
              <a:rPr lang="en-US" sz="2600" b="1" i="1" u="sng" dirty="0"/>
              <a:t>door</a:t>
            </a:r>
            <a:r>
              <a:rPr lang="en-US" sz="2600" dirty="0"/>
              <a:t> would encompass a set of attributes that describe the door. (E.g. door type, swing direction, opening mechanism, etc.)</a:t>
            </a:r>
          </a:p>
        </p:txBody>
      </p:sp>
    </p:spTree>
    <p:extLst>
      <p:ext uri="{BB962C8B-B14F-4D97-AF65-F5344CB8AC3E}">
        <p14:creationId xmlns:p14="http://schemas.microsoft.com/office/powerpoint/2010/main" val="40523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2400"/>
            <a:ext cx="8229600" cy="1143000"/>
          </a:xfrm>
        </p:spPr>
        <p:txBody>
          <a:bodyPr/>
          <a:lstStyle/>
          <a:p>
            <a:r>
              <a:rPr lang="en-US" b="1" dirty="0">
                <a:solidFill>
                  <a:srgbClr val="FF0000"/>
                </a:solidFill>
              </a:rPr>
              <a:t>Refinement</a:t>
            </a:r>
          </a:p>
        </p:txBody>
      </p:sp>
      <p:sp>
        <p:nvSpPr>
          <p:cNvPr id="45059" name="Rectangle 3"/>
          <p:cNvSpPr>
            <a:spLocks noGrp="1" noChangeArrowheads="1"/>
          </p:cNvSpPr>
          <p:nvPr>
            <p:ph type="body" idx="1"/>
          </p:nvPr>
        </p:nvSpPr>
        <p:spPr>
          <a:xfrm>
            <a:off x="457200" y="685800"/>
            <a:ext cx="8229600" cy="5943600"/>
          </a:xfrm>
        </p:spPr>
        <p:txBody>
          <a:bodyPr>
            <a:noAutofit/>
          </a:bodyPr>
          <a:lstStyle/>
          <a:p>
            <a:r>
              <a:rPr lang="en-US" sz="2800" dirty="0"/>
              <a:t>Refinement is actually a process of </a:t>
            </a:r>
            <a:r>
              <a:rPr lang="en-US" sz="2800" b="1" i="1" dirty="0"/>
              <a:t>elaboration.</a:t>
            </a:r>
          </a:p>
          <a:p>
            <a:r>
              <a:rPr lang="en-US" sz="2800" dirty="0"/>
              <a:t>begin with a statement of function or description of information that is defined at a high level of abstraction.</a:t>
            </a:r>
          </a:p>
          <a:p>
            <a:r>
              <a:rPr lang="en-US" sz="2800" dirty="0"/>
              <a:t>Refinement causes the designer to elaborate on the original statement, providing more and more detail as each successive refinement (elaboration) occurs.</a:t>
            </a:r>
          </a:p>
          <a:p>
            <a:r>
              <a:rPr lang="en-US" sz="2800" dirty="0"/>
              <a:t>Abstraction and refinement are complementary concepts. Abstraction enables a designer to specify procedure and data and yet suppress low-level details. </a:t>
            </a:r>
          </a:p>
          <a:p>
            <a:r>
              <a:rPr lang="en-US" sz="2800" dirty="0"/>
              <a:t>Refinement helps the designer to expose low-level details as design progresses.</a:t>
            </a:r>
          </a:p>
        </p:txBody>
      </p:sp>
    </p:spTree>
    <p:extLst>
      <p:ext uri="{BB962C8B-B14F-4D97-AF65-F5344CB8AC3E}">
        <p14:creationId xmlns:p14="http://schemas.microsoft.com/office/powerpoint/2010/main" val="307781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162"/>
            <a:ext cx="8229600" cy="792162"/>
          </a:xfrm>
        </p:spPr>
        <p:txBody>
          <a:bodyPr/>
          <a:lstStyle/>
          <a:p>
            <a:r>
              <a:rPr lang="en-US" dirty="0"/>
              <a:t>Architecture</a:t>
            </a:r>
          </a:p>
        </p:txBody>
      </p:sp>
      <p:sp>
        <p:nvSpPr>
          <p:cNvPr id="29699" name="Rectangle 3"/>
          <p:cNvSpPr>
            <a:spLocks noGrp="1" noChangeArrowheads="1"/>
          </p:cNvSpPr>
          <p:nvPr>
            <p:ph type="body" idx="1"/>
          </p:nvPr>
        </p:nvSpPr>
        <p:spPr>
          <a:xfrm>
            <a:off x="457200" y="884237"/>
            <a:ext cx="8229600" cy="5745163"/>
          </a:xfrm>
        </p:spPr>
        <p:txBody>
          <a:bodyPr>
            <a:noAutofit/>
          </a:bodyPr>
          <a:lstStyle/>
          <a:p>
            <a:pPr>
              <a:lnSpc>
                <a:spcPct val="150000"/>
              </a:lnSpc>
            </a:pPr>
            <a:r>
              <a:rPr lang="en-US" sz="2800" dirty="0"/>
              <a:t>Software architecture suggest “ the overall structure of the software and the ways in which that structure provides conceptual integrity for a system.</a:t>
            </a:r>
          </a:p>
          <a:p>
            <a:pPr>
              <a:lnSpc>
                <a:spcPct val="150000"/>
              </a:lnSpc>
            </a:pPr>
            <a:endParaRPr lang="en-US" sz="2800" dirty="0"/>
          </a:p>
          <a:p>
            <a:pPr>
              <a:lnSpc>
                <a:spcPct val="150000"/>
              </a:lnSpc>
            </a:pPr>
            <a:r>
              <a:rPr lang="en-US" sz="2800" dirty="0"/>
              <a:t>Simply…architecture is the structure or organization of program components (modules), the manner in which these components interact, and the structure of data that are used by the components.</a:t>
            </a:r>
          </a:p>
        </p:txBody>
      </p:sp>
    </p:spTree>
    <p:extLst>
      <p:ext uri="{BB962C8B-B14F-4D97-AF65-F5344CB8AC3E}">
        <p14:creationId xmlns:p14="http://schemas.microsoft.com/office/powerpoint/2010/main" val="2933599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27037"/>
            <a:ext cx="8458200" cy="5973763"/>
          </a:xfrm>
        </p:spPr>
        <p:txBody>
          <a:bodyPr>
            <a:noAutofit/>
          </a:bodyPr>
          <a:lstStyle/>
          <a:p>
            <a:r>
              <a:rPr lang="en-US" sz="2800" dirty="0">
                <a:solidFill>
                  <a:srgbClr val="FF0000"/>
                </a:solidFill>
              </a:rPr>
              <a:t>No. of different models can use to represent architecture.</a:t>
            </a:r>
          </a:p>
          <a:p>
            <a:pPr lvl="1"/>
            <a:r>
              <a:rPr lang="en-US" sz="2600" dirty="0"/>
              <a:t>Structural Model- represent architecture as an organized collection of components</a:t>
            </a:r>
          </a:p>
          <a:p>
            <a:pPr lvl="1"/>
            <a:r>
              <a:rPr lang="en-US" sz="2600" dirty="0"/>
              <a:t>Framework model – Increase level of design abstraction by identifying repeatable architectural design framework.</a:t>
            </a:r>
          </a:p>
          <a:p>
            <a:pPr lvl="1"/>
            <a:r>
              <a:rPr lang="en-US" sz="2600" dirty="0"/>
              <a:t>Dynamic model – address behavior of the program architecture</a:t>
            </a:r>
          </a:p>
          <a:p>
            <a:pPr lvl="1"/>
            <a:r>
              <a:rPr lang="en-US" sz="2600" dirty="0"/>
              <a:t>Process Model – focus on design of the technical process that the system must accommodate.</a:t>
            </a:r>
          </a:p>
          <a:p>
            <a:pPr lvl="1"/>
            <a:r>
              <a:rPr lang="en-US" sz="2600" dirty="0"/>
              <a:t>Functional models –  used to represent the functional hierarchy of a system.</a:t>
            </a:r>
          </a:p>
        </p:txBody>
      </p:sp>
    </p:spTree>
    <p:extLst>
      <p:ext uri="{BB962C8B-B14F-4D97-AF65-F5344CB8AC3E}">
        <p14:creationId xmlns:p14="http://schemas.microsoft.com/office/powerpoint/2010/main" val="71135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868362"/>
          </a:xfrm>
        </p:spPr>
        <p:txBody>
          <a:bodyPr/>
          <a:lstStyle/>
          <a:p>
            <a:r>
              <a:rPr lang="en-US" dirty="0"/>
              <a:t>Modularity</a:t>
            </a:r>
          </a:p>
        </p:txBody>
      </p:sp>
      <p:sp>
        <p:nvSpPr>
          <p:cNvPr id="31747" name="Rectangle 3"/>
          <p:cNvSpPr>
            <a:spLocks noGrp="1" noChangeArrowheads="1"/>
          </p:cNvSpPr>
          <p:nvPr>
            <p:ph type="body" idx="1"/>
          </p:nvPr>
        </p:nvSpPr>
        <p:spPr>
          <a:xfrm>
            <a:off x="457200" y="884237"/>
            <a:ext cx="8229600" cy="5668963"/>
          </a:xfrm>
        </p:spPr>
        <p:txBody>
          <a:bodyPr>
            <a:normAutofit/>
          </a:bodyPr>
          <a:lstStyle/>
          <a:p>
            <a:r>
              <a:rPr lang="en-US" sz="2400" dirty="0"/>
              <a:t>Software is divided into separately named and addressable components, sometimes called modules, which are integrated to satisfy problem requirement.</a:t>
            </a:r>
          </a:p>
          <a:p>
            <a:r>
              <a:rPr lang="en-US" sz="2400" dirty="0"/>
              <a:t>modularity is the single attribute of software that allows a program to be intellectually manageable</a:t>
            </a:r>
          </a:p>
          <a:p>
            <a:r>
              <a:rPr lang="en-US" sz="2400" dirty="0"/>
              <a:t>It leads to a </a:t>
            </a:r>
            <a:r>
              <a:rPr lang="en-US" sz="2400" b="1" u="sng" dirty="0"/>
              <a:t>“divide and conquer” strategy</a:t>
            </a:r>
            <a:r>
              <a:rPr lang="en-US" sz="2400" dirty="0"/>
              <a:t>. – it is easier to solve a complex problem when you break into a manageable pieces.</a:t>
            </a:r>
          </a:p>
          <a:p>
            <a:r>
              <a:rPr lang="en-US" sz="2400" dirty="0"/>
              <a:t>Refer fig. that state that effort (cost) to develop an individual software module does decrease if total number of modules increase. </a:t>
            </a:r>
          </a:p>
          <a:p>
            <a:r>
              <a:rPr lang="en-US" sz="2400" dirty="0"/>
              <a:t>However </a:t>
            </a:r>
            <a:r>
              <a:rPr lang="en-US" sz="2400" b="1" dirty="0"/>
              <a:t>as the no. of modules grows, the effort (cost) associated with integrating the modules also grows.  </a:t>
            </a:r>
          </a:p>
        </p:txBody>
      </p:sp>
    </p:spTree>
    <p:extLst>
      <p:ext uri="{BB962C8B-B14F-4D97-AF65-F5344CB8AC3E}">
        <p14:creationId xmlns:p14="http://schemas.microsoft.com/office/powerpoint/2010/main" val="3769226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Modularity and software cost</a:t>
            </a:r>
          </a:p>
        </p:txBody>
      </p:sp>
      <p:pic>
        <p:nvPicPr>
          <p:cNvPr id="3277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1764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 of modularization:</a:t>
            </a:r>
          </a:p>
        </p:txBody>
      </p:sp>
      <p:sp>
        <p:nvSpPr>
          <p:cNvPr id="3" name="Content Placeholder 2"/>
          <p:cNvSpPr>
            <a:spLocks noGrp="1"/>
          </p:cNvSpPr>
          <p:nvPr>
            <p:ph idx="1"/>
          </p:nvPr>
        </p:nvSpPr>
        <p:spPr/>
        <p:txBody>
          <a:bodyPr>
            <a:normAutofit fontScale="92500" lnSpcReduction="10000"/>
          </a:bodyPr>
          <a:lstStyle/>
          <a:p>
            <a:r>
              <a:rPr lang="en-US" dirty="0"/>
              <a:t>Smaller components are easier to maintain</a:t>
            </a:r>
          </a:p>
          <a:p>
            <a:r>
              <a:rPr lang="en-US" dirty="0"/>
              <a:t>Program can be divided based on functional aspects</a:t>
            </a:r>
          </a:p>
          <a:p>
            <a:r>
              <a:rPr lang="en-US" dirty="0"/>
              <a:t>Desired level of abstraction can be brought in the program</a:t>
            </a:r>
          </a:p>
          <a:p>
            <a:r>
              <a:rPr lang="en-US" dirty="0"/>
              <a:t>Components with high cohesion can be re-used again</a:t>
            </a:r>
          </a:p>
          <a:p>
            <a:r>
              <a:rPr lang="en-US" dirty="0"/>
              <a:t>Concurrent execution can be made possible</a:t>
            </a:r>
          </a:p>
          <a:p>
            <a:r>
              <a:rPr lang="en-US" dirty="0"/>
              <a:t>Desired from security aspect</a:t>
            </a:r>
          </a:p>
          <a:p>
            <a:endParaRPr lang="en-US" dirty="0"/>
          </a:p>
        </p:txBody>
      </p:sp>
    </p:spTree>
    <p:extLst>
      <p:ext uri="{BB962C8B-B14F-4D97-AF65-F5344CB8AC3E}">
        <p14:creationId xmlns:p14="http://schemas.microsoft.com/office/powerpoint/2010/main" val="80480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a:xfrm>
            <a:off x="429490" y="-16307"/>
            <a:ext cx="8229600" cy="778307"/>
          </a:xfrm>
        </p:spPr>
        <p:txBody>
          <a:bodyPr anchor="b"/>
          <a:lstStyle/>
          <a:p>
            <a:r>
              <a:rPr lang="en-US" dirty="0"/>
              <a:t>Design Engineering</a:t>
            </a:r>
          </a:p>
        </p:txBody>
      </p:sp>
      <p:sp>
        <p:nvSpPr>
          <p:cNvPr id="4099" name="Content Placeholder 2"/>
          <p:cNvSpPr>
            <a:spLocks noGrp="1"/>
          </p:cNvSpPr>
          <p:nvPr>
            <p:ph idx="4294967295"/>
          </p:nvPr>
        </p:nvSpPr>
        <p:spPr>
          <a:xfrm>
            <a:off x="228600" y="1295400"/>
            <a:ext cx="8686800" cy="5364163"/>
          </a:xfrm>
        </p:spPr>
        <p:txBody>
          <a:bodyPr>
            <a:noAutofit/>
          </a:bodyPr>
          <a:lstStyle/>
          <a:p>
            <a:r>
              <a:rPr lang="en-US" sz="2800" dirty="0"/>
              <a:t>It covers the set of principles, concepts, and practices that lead to the development of a high quality system or product.</a:t>
            </a:r>
          </a:p>
          <a:p>
            <a:endParaRPr lang="en-US" sz="2800" dirty="0"/>
          </a:p>
          <a:p>
            <a:pPr algn="just">
              <a:lnSpc>
                <a:spcPct val="150000"/>
              </a:lnSpc>
              <a:tabLst>
                <a:tab pos="3376613" algn="l"/>
              </a:tabLst>
            </a:pPr>
            <a:r>
              <a:rPr lang="en-US" sz="2800" dirty="0">
                <a:effectLst>
                  <a:outerShdw blurRad="38100" dist="38100" dir="2700000" algn="tl">
                    <a:srgbClr val="000000">
                      <a:alpha val="43137"/>
                    </a:srgbClr>
                  </a:outerShdw>
                </a:effectLst>
                <a:highlight>
                  <a:srgbClr val="FFFF00"/>
                </a:highlight>
              </a:rPr>
              <a:t>Software design is a model of software which translates the requirements into finished software product in which the details about software data structure , architecture , interfaces and components that are necessary to implement  the system are given</a:t>
            </a:r>
          </a:p>
        </p:txBody>
      </p:sp>
    </p:spTree>
    <p:extLst>
      <p:ext uri="{BB962C8B-B14F-4D97-AF65-F5344CB8AC3E}">
        <p14:creationId xmlns:p14="http://schemas.microsoft.com/office/powerpoint/2010/main" val="48034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76200"/>
            <a:ext cx="8229600" cy="944562"/>
          </a:xfrm>
        </p:spPr>
        <p:txBody>
          <a:bodyPr/>
          <a:lstStyle/>
          <a:p>
            <a:r>
              <a:rPr lang="en-US" dirty="0"/>
              <a:t>Information Hiding</a:t>
            </a:r>
          </a:p>
        </p:txBody>
      </p:sp>
      <p:sp>
        <p:nvSpPr>
          <p:cNvPr id="34819" name="Rectangle 3"/>
          <p:cNvSpPr>
            <a:spLocks noGrp="1" noChangeArrowheads="1"/>
          </p:cNvSpPr>
          <p:nvPr>
            <p:ph type="body" idx="1"/>
          </p:nvPr>
        </p:nvSpPr>
        <p:spPr>
          <a:xfrm>
            <a:off x="228600" y="990600"/>
            <a:ext cx="8839200" cy="5715000"/>
          </a:xfrm>
        </p:spPr>
        <p:txBody>
          <a:bodyPr>
            <a:normAutofit fontScale="92500" lnSpcReduction="10000"/>
          </a:bodyPr>
          <a:lstStyle/>
          <a:p>
            <a:r>
              <a:rPr lang="en-US" sz="2800" dirty="0"/>
              <a:t>The principle of </a:t>
            </a:r>
            <a:r>
              <a:rPr lang="en-US" sz="2800" i="1" dirty="0"/>
              <a:t>information hiding </a:t>
            </a:r>
            <a:r>
              <a:rPr lang="en-US" sz="2800" dirty="0"/>
              <a:t>suggests that modules be "</a:t>
            </a:r>
            <a:r>
              <a:rPr lang="en-US" sz="2800" b="1" dirty="0"/>
              <a:t>characterized by design decisions that (each) hides from all others modules.“</a:t>
            </a:r>
          </a:p>
          <a:p>
            <a:r>
              <a:rPr lang="en-US" sz="2800" dirty="0"/>
              <a:t>In other words, modules should be specified and designed so that information (algorithm and data) contained within a module is inaccessible to other modules that have no need for such information.</a:t>
            </a:r>
          </a:p>
          <a:p>
            <a:r>
              <a:rPr lang="en-US" sz="2800" dirty="0"/>
              <a:t>The intent of information hiding is </a:t>
            </a:r>
            <a:r>
              <a:rPr lang="en-US" sz="2800" b="1" dirty="0"/>
              <a:t>to hide the details of data structure and procedural processing behind a module interface.</a:t>
            </a:r>
          </a:p>
          <a:p>
            <a:r>
              <a:rPr lang="en-US" sz="2800" dirty="0"/>
              <a:t>It gives benefits when modifications are required during testing and maintenance because data and procedure are hiding from other parts of software, unintentional errors introduced during modification are less.  </a:t>
            </a:r>
          </a:p>
        </p:txBody>
      </p:sp>
    </p:spTree>
    <p:extLst>
      <p:ext uri="{BB962C8B-B14F-4D97-AF65-F5344CB8AC3E}">
        <p14:creationId xmlns:p14="http://schemas.microsoft.com/office/powerpoint/2010/main" val="2435964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76200"/>
            <a:ext cx="8229600" cy="1143000"/>
          </a:xfrm>
        </p:spPr>
        <p:txBody>
          <a:bodyPr/>
          <a:lstStyle/>
          <a:p>
            <a:r>
              <a:rPr lang="en-US" dirty="0"/>
              <a:t>Functional Independence</a:t>
            </a:r>
          </a:p>
        </p:txBody>
      </p:sp>
      <p:sp>
        <p:nvSpPr>
          <p:cNvPr id="64515" name="Rectangle 3"/>
          <p:cNvSpPr>
            <a:spLocks noGrp="1" noChangeArrowheads="1"/>
          </p:cNvSpPr>
          <p:nvPr>
            <p:ph type="body" idx="1"/>
          </p:nvPr>
        </p:nvSpPr>
        <p:spPr>
          <a:xfrm>
            <a:off x="457200" y="1219200"/>
            <a:ext cx="8229600" cy="4906963"/>
          </a:xfrm>
        </p:spPr>
        <p:txBody>
          <a:bodyPr>
            <a:noAutofit/>
          </a:bodyPr>
          <a:lstStyle/>
          <a:p>
            <a:pPr>
              <a:lnSpc>
                <a:spcPct val="80000"/>
              </a:lnSpc>
            </a:pPr>
            <a:r>
              <a:rPr lang="en-US" sz="2800" dirty="0"/>
              <a:t>Each module addresses a specific sub-function of requirements and has a simple interface when viewed from other parts of the program structure.</a:t>
            </a:r>
          </a:p>
          <a:p>
            <a:pPr>
              <a:lnSpc>
                <a:spcPct val="80000"/>
              </a:lnSpc>
            </a:pPr>
            <a:endParaRPr lang="en-US" sz="2800" dirty="0"/>
          </a:p>
          <a:p>
            <a:pPr>
              <a:lnSpc>
                <a:spcPct val="80000"/>
              </a:lnSpc>
            </a:pPr>
            <a:r>
              <a:rPr lang="en-US" sz="2800" dirty="0"/>
              <a:t>Independence is important –</a:t>
            </a:r>
          </a:p>
          <a:p>
            <a:pPr lvl="1">
              <a:lnSpc>
                <a:spcPct val="80000"/>
              </a:lnSpc>
            </a:pPr>
            <a:r>
              <a:rPr lang="en-US" dirty="0"/>
              <a:t>Easier to develop</a:t>
            </a:r>
          </a:p>
          <a:p>
            <a:pPr lvl="1">
              <a:lnSpc>
                <a:spcPct val="80000"/>
              </a:lnSpc>
            </a:pPr>
            <a:r>
              <a:rPr lang="en-US" dirty="0"/>
              <a:t>Easier to Test and maintain </a:t>
            </a:r>
          </a:p>
          <a:p>
            <a:pPr lvl="1">
              <a:lnSpc>
                <a:spcPct val="80000"/>
              </a:lnSpc>
            </a:pPr>
            <a:r>
              <a:rPr lang="en-US" dirty="0"/>
              <a:t>Error propagation is reduced</a:t>
            </a:r>
          </a:p>
          <a:p>
            <a:pPr lvl="1">
              <a:lnSpc>
                <a:spcPct val="80000"/>
              </a:lnSpc>
            </a:pPr>
            <a:r>
              <a:rPr lang="en-US" dirty="0"/>
              <a:t>Reusable module. </a:t>
            </a:r>
            <a:endParaRPr lang="en-US" sz="2400" dirty="0"/>
          </a:p>
        </p:txBody>
      </p:sp>
    </p:spTree>
    <p:extLst>
      <p:ext uri="{BB962C8B-B14F-4D97-AF65-F5344CB8AC3E}">
        <p14:creationId xmlns:p14="http://schemas.microsoft.com/office/powerpoint/2010/main" val="418000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Functional Independence</a:t>
            </a:r>
          </a:p>
        </p:txBody>
      </p:sp>
      <p:sp>
        <p:nvSpPr>
          <p:cNvPr id="71683" name="Rectangle 3"/>
          <p:cNvSpPr>
            <a:spLocks noGrp="1" noChangeArrowheads="1"/>
          </p:cNvSpPr>
          <p:nvPr>
            <p:ph type="body" idx="1"/>
          </p:nvPr>
        </p:nvSpPr>
        <p:spPr/>
        <p:txBody>
          <a:bodyPr/>
          <a:lstStyle/>
          <a:p>
            <a:pPr>
              <a:lnSpc>
                <a:spcPct val="90000"/>
              </a:lnSpc>
            </a:pPr>
            <a:r>
              <a:rPr lang="en-US" sz="2800"/>
              <a:t>To summarize, functional independence is a key to good design, and design is the key to software quality.</a:t>
            </a:r>
          </a:p>
          <a:p>
            <a:pPr>
              <a:lnSpc>
                <a:spcPct val="90000"/>
              </a:lnSpc>
            </a:pPr>
            <a:r>
              <a:rPr lang="en-US" sz="2800"/>
              <a:t>To measure independence, have two qualitative criteria: cohesion and coupling</a:t>
            </a:r>
            <a:endParaRPr lang="en-US" sz="2800" i="1"/>
          </a:p>
          <a:p>
            <a:pPr>
              <a:lnSpc>
                <a:spcPct val="90000"/>
              </a:lnSpc>
            </a:pPr>
            <a:r>
              <a:rPr lang="en-US" sz="2800" i="1"/>
              <a:t>Cohesion </a:t>
            </a:r>
            <a:r>
              <a:rPr lang="en-US" sz="2800"/>
              <a:t>is a measure of the relative functional strength of a module.</a:t>
            </a:r>
          </a:p>
          <a:p>
            <a:pPr>
              <a:lnSpc>
                <a:spcPct val="90000"/>
              </a:lnSpc>
            </a:pPr>
            <a:r>
              <a:rPr lang="en-US" sz="2800" i="1"/>
              <a:t>Coupling </a:t>
            </a:r>
            <a:r>
              <a:rPr lang="en-US" sz="2800"/>
              <a:t>is a measure of the relative interdependence among modules.</a:t>
            </a:r>
          </a:p>
          <a:p>
            <a:pPr>
              <a:lnSpc>
                <a:spcPct val="90000"/>
              </a:lnSpc>
            </a:pPr>
            <a:endParaRPr lang="en-US" sz="2800"/>
          </a:p>
          <a:p>
            <a:pPr>
              <a:lnSpc>
                <a:spcPct val="90000"/>
              </a:lnSpc>
            </a:pPr>
            <a:endParaRPr lang="en-US" sz="2800"/>
          </a:p>
        </p:txBody>
      </p:sp>
    </p:spTree>
    <p:extLst>
      <p:ext uri="{BB962C8B-B14F-4D97-AF65-F5344CB8AC3E}">
        <p14:creationId xmlns:p14="http://schemas.microsoft.com/office/powerpoint/2010/main" val="359511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52400"/>
            <a:ext cx="8229600" cy="1143000"/>
          </a:xfrm>
        </p:spPr>
        <p:txBody>
          <a:bodyPr/>
          <a:lstStyle/>
          <a:p>
            <a:r>
              <a:rPr lang="en-US" dirty="0"/>
              <a:t>Cohesion</a:t>
            </a:r>
          </a:p>
        </p:txBody>
      </p:sp>
      <p:sp>
        <p:nvSpPr>
          <p:cNvPr id="65539" name="Rectangle 3"/>
          <p:cNvSpPr>
            <a:spLocks noGrp="1" noChangeArrowheads="1"/>
          </p:cNvSpPr>
          <p:nvPr>
            <p:ph type="body" idx="1"/>
          </p:nvPr>
        </p:nvSpPr>
        <p:spPr>
          <a:xfrm>
            <a:off x="533400" y="990600"/>
            <a:ext cx="8229600" cy="5867400"/>
          </a:xfrm>
        </p:spPr>
        <p:txBody>
          <a:bodyPr>
            <a:normAutofit/>
          </a:bodyPr>
          <a:lstStyle/>
          <a:p>
            <a:r>
              <a:rPr lang="en-US" dirty="0"/>
              <a:t>Cohesion is a natural extension of the information hiding concept</a:t>
            </a:r>
          </a:p>
          <a:p>
            <a:r>
              <a:rPr lang="en-US" dirty="0"/>
              <a:t>Cohesion is a measure that defines the degree of intra-dependability within elements of a module. </a:t>
            </a:r>
          </a:p>
          <a:p>
            <a:r>
              <a:rPr lang="en-US" dirty="0"/>
              <a:t>The greater the cohesion, the better is the program design.</a:t>
            </a:r>
          </a:p>
          <a:p>
            <a:r>
              <a:rPr lang="en-US" dirty="0"/>
              <a:t>A cohesive module performs a single task within a software procedure, requiring little interaction with procedures being performed in other parts of a program</a:t>
            </a:r>
          </a:p>
        </p:txBody>
      </p:sp>
    </p:spTree>
    <p:extLst>
      <p:ext uri="{BB962C8B-B14F-4D97-AF65-F5344CB8AC3E}">
        <p14:creationId xmlns:p14="http://schemas.microsoft.com/office/powerpoint/2010/main" val="3638438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cohesion</a:t>
            </a:r>
          </a:p>
        </p:txBody>
      </p:sp>
      <p:sp>
        <p:nvSpPr>
          <p:cNvPr id="3" name="Content Placeholder 2"/>
          <p:cNvSpPr>
            <a:spLocks noGrp="1"/>
          </p:cNvSpPr>
          <p:nvPr>
            <p:ph idx="1"/>
          </p:nvPr>
        </p:nvSpPr>
        <p:spPr/>
        <p:txBody>
          <a:bodyPr>
            <a:normAutofit lnSpcReduction="10000"/>
          </a:bodyPr>
          <a:lstStyle/>
          <a:p>
            <a:r>
              <a:rPr lang="en-US" dirty="0"/>
              <a:t>There are basically 7 types of cohesion</a:t>
            </a:r>
          </a:p>
          <a:p>
            <a:pPr marL="914400" lvl="1" indent="-514350">
              <a:buFont typeface="+mj-lt"/>
              <a:buAutoNum type="arabicPeriod"/>
            </a:pPr>
            <a:r>
              <a:rPr lang="en-US" b="1" dirty="0"/>
              <a:t>Co-incidental cohesion -</a:t>
            </a:r>
            <a:r>
              <a:rPr lang="en-US" dirty="0"/>
              <a:t> It is unplanned and random cohesion, which might be the result of breaking the program into smaller modules for the sake of modularization. Because it is unplanned, it may serve confusion to the programmers and is generally not-accepted.</a:t>
            </a:r>
          </a:p>
          <a:p>
            <a:pPr marL="914400" lvl="1" indent="-514350">
              <a:buFont typeface="+mj-lt"/>
              <a:buAutoNum type="arabicPeriod"/>
            </a:pPr>
            <a:r>
              <a:rPr lang="en-US" b="1" dirty="0"/>
              <a:t>Logical cohesion -</a:t>
            </a:r>
            <a:r>
              <a:rPr lang="en-US" dirty="0"/>
              <a:t> When logically categorized elements are put together into a module, it is called logical cohesion.</a:t>
            </a:r>
          </a:p>
        </p:txBody>
      </p:sp>
    </p:spTree>
    <p:extLst>
      <p:ext uri="{BB962C8B-B14F-4D97-AF65-F5344CB8AC3E}">
        <p14:creationId xmlns:p14="http://schemas.microsoft.com/office/powerpoint/2010/main" val="2551103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cohesion</a:t>
            </a:r>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startAt="3"/>
            </a:pPr>
            <a:r>
              <a:rPr lang="en-US" b="1" dirty="0"/>
              <a:t>temporal Cohesion - </a:t>
            </a:r>
            <a:r>
              <a:rPr lang="en-US" dirty="0"/>
              <a:t>When elements of module are organized such that they are processed at a similar point in time, it is called temporal cohesion.</a:t>
            </a:r>
          </a:p>
          <a:p>
            <a:pPr marL="514350" indent="-514350">
              <a:buFont typeface="+mj-lt"/>
              <a:buAutoNum type="arabicPeriod" startAt="3"/>
            </a:pPr>
            <a:r>
              <a:rPr lang="en-US" b="1" dirty="0"/>
              <a:t>Procedural cohesion - </a:t>
            </a:r>
            <a:r>
              <a:rPr lang="en-US" dirty="0"/>
              <a:t>When elements of module are grouped together, which are executed sequentially in order to perform a task, it is called procedural cohesion.</a:t>
            </a:r>
          </a:p>
          <a:p>
            <a:pPr marL="514350" indent="-514350">
              <a:buFont typeface="+mj-lt"/>
              <a:buAutoNum type="arabicPeriod" startAt="3"/>
            </a:pPr>
            <a:r>
              <a:rPr lang="en-US" b="1" dirty="0"/>
              <a:t>Communicational cohesion - </a:t>
            </a:r>
            <a:r>
              <a:rPr lang="en-US" dirty="0"/>
              <a:t>When elements of module are grouped together, which are executed sequentially and work on same data (information), it is called communicational cohesion.</a:t>
            </a:r>
          </a:p>
          <a:p>
            <a:endParaRPr lang="en-US" dirty="0"/>
          </a:p>
        </p:txBody>
      </p:sp>
    </p:spTree>
    <p:extLst>
      <p:ext uri="{BB962C8B-B14F-4D97-AF65-F5344CB8AC3E}">
        <p14:creationId xmlns:p14="http://schemas.microsoft.com/office/powerpoint/2010/main" val="1375620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cohesion</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startAt="6"/>
            </a:pPr>
            <a:r>
              <a:rPr lang="en-US" b="1" dirty="0"/>
              <a:t>Sequential cohesion - </a:t>
            </a:r>
            <a:r>
              <a:rPr lang="en-US" dirty="0"/>
              <a:t>When elements of module are grouped because the output of one element serves as input to another and so on, it is called sequential cohesion.</a:t>
            </a:r>
          </a:p>
          <a:p>
            <a:pPr marL="514350" indent="-514350">
              <a:buFont typeface="+mj-lt"/>
              <a:buAutoNum type="arabicPeriod" startAt="6"/>
            </a:pPr>
            <a:r>
              <a:rPr lang="en-US" b="1" dirty="0"/>
              <a:t>Functional cohesion - </a:t>
            </a:r>
            <a:r>
              <a:rPr lang="en-US" dirty="0"/>
              <a:t>It is considered to be the highest degree of cohesion, and it is highly expected. Elements of module in functional cohesion are grouped because they all contribute to a single well-defined function. It can also be reused.</a:t>
            </a:r>
          </a:p>
          <a:p>
            <a:endParaRPr lang="en-US" dirty="0"/>
          </a:p>
        </p:txBody>
      </p:sp>
    </p:spTree>
    <p:extLst>
      <p:ext uri="{BB962C8B-B14F-4D97-AF65-F5344CB8AC3E}">
        <p14:creationId xmlns:p14="http://schemas.microsoft.com/office/powerpoint/2010/main" val="1087135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0"/>
            <a:ext cx="8229600" cy="1143000"/>
          </a:xfrm>
        </p:spPr>
        <p:txBody>
          <a:bodyPr/>
          <a:lstStyle/>
          <a:p>
            <a:r>
              <a:rPr lang="en-US" dirty="0"/>
              <a:t>Coupling </a:t>
            </a:r>
          </a:p>
        </p:txBody>
      </p:sp>
      <p:sp>
        <p:nvSpPr>
          <p:cNvPr id="72707" name="Rectangle 3"/>
          <p:cNvSpPr>
            <a:spLocks noGrp="1" noChangeArrowheads="1"/>
          </p:cNvSpPr>
          <p:nvPr>
            <p:ph type="body" idx="1"/>
          </p:nvPr>
        </p:nvSpPr>
        <p:spPr>
          <a:xfrm>
            <a:off x="152400" y="1219200"/>
            <a:ext cx="8686800" cy="5334000"/>
          </a:xfrm>
        </p:spPr>
        <p:txBody>
          <a:bodyPr>
            <a:normAutofit/>
          </a:bodyPr>
          <a:lstStyle/>
          <a:p>
            <a:pPr>
              <a:lnSpc>
                <a:spcPct val="90000"/>
              </a:lnSpc>
            </a:pPr>
            <a:r>
              <a:rPr lang="en-US" dirty="0"/>
              <a:t>Coupling is a measure that defines the level of inter dependability among modules of a program. </a:t>
            </a:r>
          </a:p>
          <a:p>
            <a:pPr>
              <a:lnSpc>
                <a:spcPct val="90000"/>
              </a:lnSpc>
            </a:pPr>
            <a:r>
              <a:rPr lang="en-US" dirty="0"/>
              <a:t>It tells at what level the modules interfere and interact with each other. </a:t>
            </a:r>
          </a:p>
          <a:p>
            <a:pPr>
              <a:lnSpc>
                <a:spcPct val="90000"/>
              </a:lnSpc>
            </a:pPr>
            <a:r>
              <a:rPr lang="en-US" dirty="0"/>
              <a:t>The lower the coupling, the better the program.</a:t>
            </a:r>
          </a:p>
          <a:p>
            <a:pPr>
              <a:lnSpc>
                <a:spcPct val="90000"/>
              </a:lnSpc>
            </a:pPr>
            <a:r>
              <a:rPr lang="en-US" dirty="0"/>
              <a:t>Coupling depends on the interface complexity between modules, the point at which entry or reference is made to a module, and what data pass across the interface</a:t>
            </a:r>
          </a:p>
          <a:p>
            <a:pPr>
              <a:lnSpc>
                <a:spcPct val="90000"/>
              </a:lnSpc>
            </a:pPr>
            <a:endParaRPr lang="en-US" dirty="0"/>
          </a:p>
          <a:p>
            <a:pPr>
              <a:lnSpc>
                <a:spcPct val="90000"/>
              </a:lnSpc>
            </a:pPr>
            <a:endParaRPr lang="en-US" dirty="0"/>
          </a:p>
        </p:txBody>
      </p:sp>
    </p:spTree>
    <p:extLst>
      <p:ext uri="{BB962C8B-B14F-4D97-AF65-F5344CB8AC3E}">
        <p14:creationId xmlns:p14="http://schemas.microsoft.com/office/powerpoint/2010/main" val="2297355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782"/>
            <a:ext cx="8229600" cy="1143000"/>
          </a:xfrm>
        </p:spPr>
        <p:txBody>
          <a:bodyPr/>
          <a:lstStyle/>
          <a:p>
            <a:r>
              <a:rPr lang="en-US" dirty="0"/>
              <a:t>Levels of coupling</a:t>
            </a:r>
          </a:p>
        </p:txBody>
      </p:sp>
      <p:sp>
        <p:nvSpPr>
          <p:cNvPr id="3" name="Content Placeholder 2"/>
          <p:cNvSpPr>
            <a:spLocks noGrp="1"/>
          </p:cNvSpPr>
          <p:nvPr>
            <p:ph idx="1"/>
          </p:nvPr>
        </p:nvSpPr>
        <p:spPr>
          <a:xfrm>
            <a:off x="457200" y="1066800"/>
            <a:ext cx="8229600" cy="5059363"/>
          </a:xfrm>
        </p:spPr>
        <p:txBody>
          <a:bodyPr>
            <a:noAutofit/>
          </a:bodyPr>
          <a:lstStyle/>
          <a:p>
            <a:r>
              <a:rPr lang="en-US" sz="2800" dirty="0"/>
              <a:t>There are five levels of coupling, namely -</a:t>
            </a:r>
          </a:p>
          <a:p>
            <a:r>
              <a:rPr lang="en-US" sz="2800" b="1" dirty="0"/>
              <a:t>Content coupling - </a:t>
            </a:r>
            <a:r>
              <a:rPr lang="en-US" sz="2800" dirty="0"/>
              <a:t>When a module can directly access or modify or refer to the content of another module, it is called content level coupling.</a:t>
            </a:r>
          </a:p>
          <a:p>
            <a:r>
              <a:rPr lang="en-US" sz="2800" b="1" dirty="0"/>
              <a:t>Common coupling- </a:t>
            </a:r>
            <a:r>
              <a:rPr lang="en-US" sz="2800" dirty="0"/>
              <a:t>When multiple modules have read and write access to some global data, it is called common or global coupling.</a:t>
            </a:r>
          </a:p>
          <a:p>
            <a:r>
              <a:rPr lang="en-US" sz="2800" b="1" dirty="0"/>
              <a:t>Control coupling- </a:t>
            </a:r>
            <a:r>
              <a:rPr lang="en-US" sz="2800" dirty="0"/>
              <a:t>Two modules are called control-coupled if one of them decides the function of the other module or changes its flow of execution.</a:t>
            </a:r>
          </a:p>
        </p:txBody>
      </p:sp>
    </p:spTree>
    <p:extLst>
      <p:ext uri="{BB962C8B-B14F-4D97-AF65-F5344CB8AC3E}">
        <p14:creationId xmlns:p14="http://schemas.microsoft.com/office/powerpoint/2010/main" val="3603753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coupling</a:t>
            </a:r>
          </a:p>
        </p:txBody>
      </p:sp>
      <p:sp>
        <p:nvSpPr>
          <p:cNvPr id="3" name="Content Placeholder 2"/>
          <p:cNvSpPr>
            <a:spLocks noGrp="1"/>
          </p:cNvSpPr>
          <p:nvPr>
            <p:ph idx="1"/>
          </p:nvPr>
        </p:nvSpPr>
        <p:spPr/>
        <p:txBody>
          <a:bodyPr>
            <a:noAutofit/>
          </a:bodyPr>
          <a:lstStyle/>
          <a:p>
            <a:r>
              <a:rPr lang="en-US" sz="2800" b="1" dirty="0"/>
              <a:t>Stamp coupling- </a:t>
            </a:r>
            <a:r>
              <a:rPr lang="en-US" sz="2800" dirty="0"/>
              <a:t>When multiple modules share common data structure and work on different part of it, it is called stamp coupling.</a:t>
            </a:r>
          </a:p>
          <a:p>
            <a:r>
              <a:rPr lang="en-US" sz="2800" b="1" dirty="0"/>
              <a:t>Data coupling- </a:t>
            </a:r>
            <a:r>
              <a:rPr lang="en-US" sz="2800" dirty="0"/>
              <a:t>Data coupling is when two modules interact with each other by means of passing data (as parameter). If a module passes data structure as parameter, then the receiving module should use all its components.</a:t>
            </a:r>
          </a:p>
          <a:p>
            <a:endParaRPr lang="en-US" sz="2800" dirty="0"/>
          </a:p>
          <a:p>
            <a:r>
              <a:rPr lang="en-US" sz="2800" dirty="0">
                <a:solidFill>
                  <a:srgbClr val="FF0000"/>
                </a:solidFill>
              </a:rPr>
              <a:t>Ideally, no coupling is considered to be the best.</a:t>
            </a:r>
          </a:p>
        </p:txBody>
      </p:sp>
    </p:spTree>
    <p:extLst>
      <p:ext uri="{BB962C8B-B14F-4D97-AF65-F5344CB8AC3E}">
        <p14:creationId xmlns:p14="http://schemas.microsoft.com/office/powerpoint/2010/main" val="3237419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0043" r="11361"/>
          <a:stretch/>
        </p:blipFill>
        <p:spPr bwMode="auto">
          <a:xfrm>
            <a:off x="609600" y="609600"/>
            <a:ext cx="80772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831170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dirty="0"/>
              <a:t>Design model</a:t>
            </a:r>
          </a:p>
        </p:txBody>
      </p:sp>
      <p:sp>
        <p:nvSpPr>
          <p:cNvPr id="3" name="Content Placeholder 2"/>
          <p:cNvSpPr>
            <a:spLocks noGrp="1"/>
          </p:cNvSpPr>
          <p:nvPr>
            <p:ph idx="1"/>
          </p:nvPr>
        </p:nvSpPr>
        <p:spPr>
          <a:xfrm>
            <a:off x="76200" y="838200"/>
            <a:ext cx="8839200" cy="5943600"/>
          </a:xfrm>
        </p:spPr>
        <p:txBody>
          <a:bodyPr>
            <a:normAutofit fontScale="85000" lnSpcReduction="20000"/>
          </a:bodyPr>
          <a:lstStyle/>
          <a:p>
            <a:pPr>
              <a:lnSpc>
                <a:spcPct val="120000"/>
              </a:lnSpc>
            </a:pPr>
            <a:r>
              <a:rPr lang="en-US" dirty="0"/>
              <a:t>The design model can be viewed in two different dimensions</a:t>
            </a:r>
          </a:p>
          <a:p>
            <a:pPr>
              <a:lnSpc>
                <a:spcPct val="120000"/>
              </a:lnSpc>
            </a:pPr>
            <a:r>
              <a:rPr lang="en-US" dirty="0"/>
              <a:t>The </a:t>
            </a:r>
            <a:r>
              <a:rPr lang="en-US" b="1" i="1" u="sng" dirty="0"/>
              <a:t>process dimension </a:t>
            </a:r>
            <a:r>
              <a:rPr lang="en-US" dirty="0"/>
              <a:t>indicates the evolution of the design model as design tasks are executed as part of the software process. </a:t>
            </a:r>
          </a:p>
          <a:p>
            <a:pPr>
              <a:lnSpc>
                <a:spcPct val="120000"/>
              </a:lnSpc>
            </a:pPr>
            <a:r>
              <a:rPr lang="en-US" dirty="0"/>
              <a:t>The </a:t>
            </a:r>
            <a:r>
              <a:rPr lang="en-US" b="1" i="1" u="sng" dirty="0"/>
              <a:t>abstraction dimension </a:t>
            </a:r>
            <a:r>
              <a:rPr lang="en-US" dirty="0"/>
              <a:t>represents the level of detail as each element of the analysis model is transformed into a design equivalent and then refined iteratively.</a:t>
            </a:r>
          </a:p>
          <a:p>
            <a:pPr>
              <a:lnSpc>
                <a:spcPct val="120000"/>
              </a:lnSpc>
            </a:pPr>
            <a:r>
              <a:rPr lang="en-US" dirty="0"/>
              <a:t>The elements of the design model use many of the same UML diagrams that were used in the analysis model. </a:t>
            </a:r>
          </a:p>
          <a:p>
            <a:pPr>
              <a:lnSpc>
                <a:spcPct val="120000"/>
              </a:lnSpc>
            </a:pPr>
            <a:r>
              <a:rPr lang="en-US" dirty="0"/>
              <a:t>The difference is that these diagrams are refined and elaborated as part of design; more implementation-specific detail is provided,</a:t>
            </a:r>
          </a:p>
        </p:txBody>
      </p:sp>
    </p:spTree>
    <p:extLst>
      <p:ext uri="{BB962C8B-B14F-4D97-AF65-F5344CB8AC3E}">
        <p14:creationId xmlns:p14="http://schemas.microsoft.com/office/powerpoint/2010/main" val="105817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Data Design Element</a:t>
            </a:r>
          </a:p>
        </p:txBody>
      </p:sp>
      <p:sp>
        <p:nvSpPr>
          <p:cNvPr id="3" name="Content Placeholder 2"/>
          <p:cNvSpPr>
            <a:spLocks noGrp="1"/>
          </p:cNvSpPr>
          <p:nvPr>
            <p:ph idx="1"/>
          </p:nvPr>
        </p:nvSpPr>
        <p:spPr>
          <a:xfrm>
            <a:off x="457200" y="914400"/>
            <a:ext cx="8229600" cy="5715000"/>
          </a:xfrm>
        </p:spPr>
        <p:txBody>
          <a:bodyPr>
            <a:normAutofit fontScale="92500" lnSpcReduction="20000"/>
          </a:bodyPr>
          <a:lstStyle/>
          <a:p>
            <a:r>
              <a:rPr lang="en-US" dirty="0"/>
              <a:t>Represents the high level of abstraction.</a:t>
            </a:r>
          </a:p>
          <a:p>
            <a:r>
              <a:rPr lang="en-US" dirty="0"/>
              <a:t>The data represented at this level is </a:t>
            </a:r>
            <a:r>
              <a:rPr lang="en-US" b="1" dirty="0"/>
              <a:t>refined gradually </a:t>
            </a:r>
            <a:r>
              <a:rPr lang="en-US" dirty="0"/>
              <a:t>for implementing the computer based system.</a:t>
            </a:r>
          </a:p>
          <a:p>
            <a:r>
              <a:rPr lang="en-US" dirty="0"/>
              <a:t>Data has great impact on architecture of s/w system …Hence structure of data is very important factor in s/w design</a:t>
            </a:r>
          </a:p>
          <a:p>
            <a:r>
              <a:rPr lang="en-US" dirty="0"/>
              <a:t>Data appears in the form of </a:t>
            </a:r>
            <a:r>
              <a:rPr lang="en-US" b="1" dirty="0"/>
              <a:t>data structures and algorithms </a:t>
            </a:r>
            <a:r>
              <a:rPr lang="en-US" dirty="0"/>
              <a:t>at program component level.</a:t>
            </a:r>
          </a:p>
          <a:p>
            <a:r>
              <a:rPr lang="en-US" dirty="0"/>
              <a:t>At application level the database and at business level it appears a s data warehouse and data mining </a:t>
            </a:r>
          </a:p>
          <a:p>
            <a:r>
              <a:rPr lang="en-US" dirty="0"/>
              <a:t>Therefore data plays important role in s/w design</a:t>
            </a:r>
          </a:p>
        </p:txBody>
      </p:sp>
    </p:spTree>
    <p:extLst>
      <p:ext uri="{BB962C8B-B14F-4D97-AF65-F5344CB8AC3E}">
        <p14:creationId xmlns:p14="http://schemas.microsoft.com/office/powerpoint/2010/main" val="538055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Architecture Design Element</a:t>
            </a:r>
          </a:p>
        </p:txBody>
      </p:sp>
      <p:sp>
        <p:nvSpPr>
          <p:cNvPr id="3" name="Content Placeholder 2"/>
          <p:cNvSpPr>
            <a:spLocks noGrp="1"/>
          </p:cNvSpPr>
          <p:nvPr>
            <p:ph idx="1"/>
          </p:nvPr>
        </p:nvSpPr>
        <p:spPr>
          <a:xfrm>
            <a:off x="457200" y="914400"/>
            <a:ext cx="8229600" cy="5715000"/>
          </a:xfrm>
        </p:spPr>
        <p:txBody>
          <a:bodyPr>
            <a:normAutofit/>
          </a:bodyPr>
          <a:lstStyle/>
          <a:p>
            <a:r>
              <a:rPr lang="en-US" dirty="0"/>
              <a:t>This gives the layout for overall view of s/w </a:t>
            </a:r>
          </a:p>
          <a:p>
            <a:r>
              <a:rPr lang="en-US" dirty="0"/>
              <a:t>This can be build using</a:t>
            </a:r>
          </a:p>
          <a:p>
            <a:pPr lvl="1"/>
            <a:r>
              <a:rPr lang="en-US" dirty="0"/>
              <a:t>Dataflow models / class diagrams</a:t>
            </a:r>
          </a:p>
          <a:p>
            <a:pPr lvl="1"/>
            <a:r>
              <a:rPr lang="en-US" dirty="0"/>
              <a:t>Information obtained form application domain</a:t>
            </a:r>
          </a:p>
          <a:p>
            <a:pPr lvl="1"/>
            <a:r>
              <a:rPr lang="en-US" dirty="0"/>
              <a:t>Architectural patterns and styles</a:t>
            </a:r>
          </a:p>
        </p:txBody>
      </p:sp>
    </p:spTree>
    <p:extLst>
      <p:ext uri="{BB962C8B-B14F-4D97-AF65-F5344CB8AC3E}">
        <p14:creationId xmlns:p14="http://schemas.microsoft.com/office/powerpoint/2010/main" val="53805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Interface design elements</a:t>
            </a:r>
          </a:p>
        </p:txBody>
      </p:sp>
      <p:sp>
        <p:nvSpPr>
          <p:cNvPr id="3" name="Content Placeholder 2"/>
          <p:cNvSpPr>
            <a:spLocks noGrp="1"/>
          </p:cNvSpPr>
          <p:nvPr>
            <p:ph idx="1"/>
          </p:nvPr>
        </p:nvSpPr>
        <p:spPr>
          <a:xfrm>
            <a:off x="228600" y="914400"/>
            <a:ext cx="8686800" cy="5715000"/>
          </a:xfrm>
        </p:spPr>
        <p:txBody>
          <a:bodyPr>
            <a:normAutofit lnSpcReduction="10000"/>
          </a:bodyPr>
          <a:lstStyle/>
          <a:p>
            <a:r>
              <a:rPr lang="en-US" dirty="0"/>
              <a:t>This represents </a:t>
            </a:r>
            <a:r>
              <a:rPr lang="en-US" b="1" dirty="0"/>
              <a:t>detailed design </a:t>
            </a:r>
            <a:r>
              <a:rPr lang="en-US" dirty="0"/>
              <a:t>of s/w system </a:t>
            </a:r>
          </a:p>
          <a:p>
            <a:r>
              <a:rPr lang="en-US" dirty="0"/>
              <a:t>Interface design shows how information flow form one component to another in system </a:t>
            </a:r>
          </a:p>
          <a:p>
            <a:r>
              <a:rPr lang="en-US" dirty="0"/>
              <a:t>There are three important elements of interface design: </a:t>
            </a:r>
          </a:p>
          <a:p>
            <a:pPr marL="0" indent="0">
              <a:buNone/>
            </a:pPr>
            <a:r>
              <a:rPr lang="en-US" dirty="0"/>
              <a:t>(1) the user interface (UI);</a:t>
            </a:r>
          </a:p>
          <a:p>
            <a:pPr marL="0" indent="0">
              <a:buNone/>
            </a:pPr>
            <a:r>
              <a:rPr lang="en-US" dirty="0"/>
              <a:t>(2) external interfaces to other systems, devices, networks</a:t>
            </a:r>
          </a:p>
          <a:p>
            <a:pPr marL="0" indent="0">
              <a:buNone/>
            </a:pPr>
            <a:r>
              <a:rPr lang="en-US" dirty="0"/>
              <a:t>(3) internal interfaces represents inter component communication of system </a:t>
            </a:r>
            <a:r>
              <a:rPr lang="en-US" dirty="0" err="1"/>
              <a:t>eg</a:t>
            </a:r>
            <a:r>
              <a:rPr lang="en-US" dirty="0"/>
              <a:t>- two classes communicate with each other by passing messages </a:t>
            </a:r>
          </a:p>
          <a:p>
            <a:pPr marL="0" indent="0">
              <a:buNone/>
            </a:pPr>
            <a:endParaRPr lang="en-US" dirty="0"/>
          </a:p>
        </p:txBody>
      </p:sp>
    </p:spTree>
    <p:extLst>
      <p:ext uri="{BB962C8B-B14F-4D97-AF65-F5344CB8AC3E}">
        <p14:creationId xmlns:p14="http://schemas.microsoft.com/office/powerpoint/2010/main" val="5380557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Component level design elements</a:t>
            </a:r>
          </a:p>
        </p:txBody>
      </p:sp>
      <p:sp>
        <p:nvSpPr>
          <p:cNvPr id="3" name="Content Placeholder 2"/>
          <p:cNvSpPr>
            <a:spLocks noGrp="1"/>
          </p:cNvSpPr>
          <p:nvPr>
            <p:ph idx="1"/>
          </p:nvPr>
        </p:nvSpPr>
        <p:spPr>
          <a:xfrm>
            <a:off x="457200" y="914400"/>
            <a:ext cx="8229600" cy="5715000"/>
          </a:xfrm>
        </p:spPr>
        <p:txBody>
          <a:bodyPr>
            <a:normAutofit/>
          </a:bodyPr>
          <a:lstStyle/>
          <a:p>
            <a:r>
              <a:rPr lang="en-US" dirty="0"/>
              <a:t>It shows more detailed design of s/w system along with specification</a:t>
            </a:r>
          </a:p>
          <a:p>
            <a:pPr marL="514350" indent="-514350">
              <a:buFont typeface="+mj-lt"/>
              <a:buAutoNum type="arabicPeriod"/>
            </a:pPr>
            <a:r>
              <a:rPr lang="en-US" dirty="0"/>
              <a:t>It describes internal details of components </a:t>
            </a:r>
          </a:p>
          <a:p>
            <a:pPr marL="514350" indent="-514350">
              <a:buFont typeface="+mj-lt"/>
              <a:buAutoNum type="arabicPeriod"/>
            </a:pPr>
            <a:r>
              <a:rPr lang="en-US" dirty="0"/>
              <a:t>In this all local data objects , required data structures and algorithmic details and procedural details are exposed </a:t>
            </a:r>
          </a:p>
        </p:txBody>
      </p:sp>
    </p:spTree>
    <p:extLst>
      <p:ext uri="{BB962C8B-B14F-4D97-AF65-F5344CB8AC3E}">
        <p14:creationId xmlns:p14="http://schemas.microsoft.com/office/powerpoint/2010/main" val="538055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Deployment level design elements</a:t>
            </a:r>
          </a:p>
        </p:txBody>
      </p:sp>
      <p:sp>
        <p:nvSpPr>
          <p:cNvPr id="3" name="Content Placeholder 2"/>
          <p:cNvSpPr>
            <a:spLocks noGrp="1"/>
          </p:cNvSpPr>
          <p:nvPr>
            <p:ph idx="1"/>
          </p:nvPr>
        </p:nvSpPr>
        <p:spPr>
          <a:xfrm>
            <a:off x="457200" y="914400"/>
            <a:ext cx="8229600" cy="5715000"/>
          </a:xfrm>
        </p:spPr>
        <p:txBody>
          <a:bodyPr>
            <a:normAutofit/>
          </a:bodyPr>
          <a:lstStyle/>
          <a:p>
            <a:r>
              <a:rPr lang="en-US" dirty="0"/>
              <a:t>This indicates how s/w functions and s/w subsystems are assigned to physical computing environment of s/w product </a:t>
            </a:r>
          </a:p>
        </p:txBody>
      </p:sp>
    </p:spTree>
    <p:extLst>
      <p:ext uri="{BB962C8B-B14F-4D97-AF65-F5344CB8AC3E}">
        <p14:creationId xmlns:p14="http://schemas.microsoft.com/office/powerpoint/2010/main" val="3393674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Software Design</a:t>
            </a:r>
          </a:p>
        </p:txBody>
      </p:sp>
      <p:sp>
        <p:nvSpPr>
          <p:cNvPr id="17411" name="Rectangle 3"/>
          <p:cNvSpPr>
            <a:spLocks noGrp="1" noChangeArrowheads="1"/>
          </p:cNvSpPr>
          <p:nvPr>
            <p:ph type="body" idx="1"/>
          </p:nvPr>
        </p:nvSpPr>
        <p:spPr/>
        <p:txBody>
          <a:bodyPr/>
          <a:lstStyle/>
          <a:p>
            <a:r>
              <a:rPr lang="en-US" dirty="0"/>
              <a:t>Software design model consists of 4 design stages :</a:t>
            </a:r>
          </a:p>
          <a:p>
            <a:pPr lvl="1"/>
            <a:r>
              <a:rPr lang="en-US" dirty="0"/>
              <a:t>Data/class Design</a:t>
            </a:r>
          </a:p>
          <a:p>
            <a:pPr lvl="1"/>
            <a:r>
              <a:rPr lang="en-US" dirty="0"/>
              <a:t>Architectural Design</a:t>
            </a:r>
          </a:p>
          <a:p>
            <a:pPr lvl="1"/>
            <a:r>
              <a:rPr lang="en-US" dirty="0"/>
              <a:t>Interface Design</a:t>
            </a:r>
          </a:p>
          <a:p>
            <a:pPr lvl="1"/>
            <a:r>
              <a:rPr lang="en-US" dirty="0"/>
              <a:t>Component Design</a:t>
            </a:r>
          </a:p>
        </p:txBody>
      </p:sp>
    </p:spTree>
    <p:extLst>
      <p:ext uri="{BB962C8B-B14F-4D97-AF65-F5344CB8AC3E}">
        <p14:creationId xmlns:p14="http://schemas.microsoft.com/office/powerpoint/2010/main" val="70717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8229600" cy="838200"/>
          </a:xfrm>
        </p:spPr>
        <p:txBody>
          <a:bodyPr/>
          <a:lstStyle/>
          <a:p>
            <a:r>
              <a:rPr lang="en-US" b="1" dirty="0">
                <a:solidFill>
                  <a:srgbClr val="FF0000"/>
                </a:solidFill>
              </a:rPr>
              <a:t>Why design is so important?</a:t>
            </a:r>
          </a:p>
        </p:txBody>
      </p:sp>
      <p:sp>
        <p:nvSpPr>
          <p:cNvPr id="19459" name="Rectangle 3"/>
          <p:cNvSpPr>
            <a:spLocks noGrp="1" noChangeArrowheads="1"/>
          </p:cNvSpPr>
          <p:nvPr>
            <p:ph type="body" idx="1"/>
          </p:nvPr>
        </p:nvSpPr>
        <p:spPr>
          <a:xfrm>
            <a:off x="457200" y="838200"/>
            <a:ext cx="8229600" cy="5287963"/>
          </a:xfrm>
        </p:spPr>
        <p:txBody>
          <a:bodyPr>
            <a:normAutofit/>
          </a:bodyPr>
          <a:lstStyle/>
          <a:p>
            <a:r>
              <a:rPr lang="en-US" dirty="0"/>
              <a:t>It provides us with representation of software that can be assessed for quality.</a:t>
            </a:r>
          </a:p>
          <a:p>
            <a:r>
              <a:rPr lang="en-US" dirty="0"/>
              <a:t>Only way that can accurately translate a customer’s requirements into a finished software product.</a:t>
            </a:r>
          </a:p>
          <a:p>
            <a:r>
              <a:rPr lang="en-US" dirty="0"/>
              <a:t>Without design difficult to assess:</a:t>
            </a:r>
          </a:p>
          <a:p>
            <a:pPr lvl="1"/>
            <a:r>
              <a:rPr lang="en-US" dirty="0"/>
              <a:t>Risk </a:t>
            </a:r>
          </a:p>
          <a:p>
            <a:pPr lvl="1"/>
            <a:r>
              <a:rPr lang="en-US" dirty="0"/>
              <a:t>Test</a:t>
            </a:r>
          </a:p>
          <a:p>
            <a:pPr lvl="1"/>
            <a:r>
              <a:rPr lang="en-US" dirty="0"/>
              <a:t>Quality</a:t>
            </a:r>
          </a:p>
        </p:txBody>
      </p:sp>
    </p:spTree>
    <p:extLst>
      <p:ext uri="{BB962C8B-B14F-4D97-AF65-F5344CB8AC3E}">
        <p14:creationId xmlns:p14="http://schemas.microsoft.com/office/powerpoint/2010/main" val="3932880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685800" y="152400"/>
            <a:ext cx="7772400" cy="1143000"/>
          </a:xfrm>
        </p:spPr>
        <p:txBody>
          <a:bodyPr/>
          <a:lstStyle/>
          <a:p>
            <a:pPr eaLnBrk="1" hangingPunct="1"/>
            <a:r>
              <a:rPr lang="en-US" b="1" dirty="0">
                <a:solidFill>
                  <a:srgbClr val="FF0000"/>
                </a:solidFill>
              </a:rPr>
              <a:t>Analysis Model</a:t>
            </a:r>
          </a:p>
        </p:txBody>
      </p:sp>
      <p:grpSp>
        <p:nvGrpSpPr>
          <p:cNvPr id="11268" name="Group 12"/>
          <p:cNvGrpSpPr>
            <a:grpSpLocks/>
          </p:cNvGrpSpPr>
          <p:nvPr/>
        </p:nvGrpSpPr>
        <p:grpSpPr bwMode="auto">
          <a:xfrm>
            <a:off x="1828799" y="1861458"/>
            <a:ext cx="2184009" cy="2024742"/>
            <a:chOff x="624" y="1344"/>
            <a:chExt cx="1296" cy="1056"/>
          </a:xfrm>
        </p:grpSpPr>
        <p:sp>
          <p:nvSpPr>
            <p:cNvPr id="11287" name="Rectangle 3"/>
            <p:cNvSpPr>
              <a:spLocks noChangeArrowheads="1"/>
            </p:cNvSpPr>
            <p:nvPr/>
          </p:nvSpPr>
          <p:spPr bwMode="auto">
            <a:xfrm>
              <a:off x="624" y="1728"/>
              <a:ext cx="1296" cy="672"/>
            </a:xfrm>
            <a:prstGeom prst="rect">
              <a:avLst/>
            </a:prstGeom>
            <a:solidFill>
              <a:schemeClr val="bg1"/>
            </a:solidFill>
            <a:ln w="9525">
              <a:solidFill>
                <a:schemeClr val="tx1"/>
              </a:solidFill>
              <a:miter lim="800000"/>
              <a:headEnd/>
              <a:tailEnd/>
            </a:ln>
          </p:spPr>
          <p:txBody>
            <a:bodyPr wrap="none" anchor="ctr"/>
            <a:lstStyle/>
            <a:p>
              <a:pPr algn="l"/>
              <a:r>
                <a:rPr lang="en-US" sz="1600" b="1" i="1" u="none" dirty="0"/>
                <a:t>Use case text</a:t>
              </a:r>
            </a:p>
            <a:p>
              <a:pPr algn="l"/>
              <a:r>
                <a:rPr lang="en-US" sz="1600" b="1" i="1" u="none" dirty="0"/>
                <a:t>Use case diagrams</a:t>
              </a:r>
            </a:p>
            <a:p>
              <a:pPr algn="l"/>
              <a:r>
                <a:rPr lang="en-US" sz="1600" b="1" u="none" dirty="0"/>
                <a:t>Activity diagrams</a:t>
              </a:r>
            </a:p>
            <a:p>
              <a:pPr algn="l"/>
              <a:r>
                <a:rPr lang="en-US" sz="1600" b="1" u="none" dirty="0"/>
                <a:t>Swim lane diagrams</a:t>
              </a:r>
            </a:p>
          </p:txBody>
        </p:sp>
        <p:sp>
          <p:nvSpPr>
            <p:cNvPr id="11288" name="Rectangle 4"/>
            <p:cNvSpPr>
              <a:spLocks noChangeArrowheads="1"/>
            </p:cNvSpPr>
            <p:nvPr/>
          </p:nvSpPr>
          <p:spPr bwMode="auto">
            <a:xfrm>
              <a:off x="624" y="1344"/>
              <a:ext cx="1296" cy="384"/>
            </a:xfrm>
            <a:prstGeom prst="rect">
              <a:avLst/>
            </a:prstGeom>
            <a:solidFill>
              <a:srgbClr val="FF99CC"/>
            </a:solidFill>
            <a:ln w="9525">
              <a:solidFill>
                <a:schemeClr val="tx1"/>
              </a:solidFill>
              <a:miter lim="800000"/>
              <a:headEnd/>
              <a:tailEnd/>
            </a:ln>
          </p:spPr>
          <p:txBody>
            <a:bodyPr wrap="none" anchor="ctr"/>
            <a:lstStyle/>
            <a:p>
              <a:r>
                <a:rPr lang="en-US" b="1" u="none" dirty="0"/>
                <a:t>Scenario-based</a:t>
              </a:r>
            </a:p>
            <a:p>
              <a:r>
                <a:rPr lang="en-US" b="1" u="none" dirty="0"/>
                <a:t>modeling</a:t>
              </a:r>
            </a:p>
          </p:txBody>
        </p:sp>
      </p:grpSp>
      <p:grpSp>
        <p:nvGrpSpPr>
          <p:cNvPr id="11269" name="Group 11"/>
          <p:cNvGrpSpPr>
            <a:grpSpLocks/>
          </p:cNvGrpSpPr>
          <p:nvPr/>
        </p:nvGrpSpPr>
        <p:grpSpPr bwMode="auto">
          <a:xfrm>
            <a:off x="1828799" y="4223658"/>
            <a:ext cx="2184009" cy="2024742"/>
            <a:chOff x="576" y="3072"/>
            <a:chExt cx="1296" cy="1056"/>
          </a:xfrm>
        </p:grpSpPr>
        <p:sp>
          <p:nvSpPr>
            <p:cNvPr id="11285" name="Rectangle 5"/>
            <p:cNvSpPr>
              <a:spLocks noChangeArrowheads="1"/>
            </p:cNvSpPr>
            <p:nvPr/>
          </p:nvSpPr>
          <p:spPr bwMode="auto">
            <a:xfrm>
              <a:off x="576" y="3456"/>
              <a:ext cx="1296" cy="672"/>
            </a:xfrm>
            <a:prstGeom prst="rect">
              <a:avLst/>
            </a:prstGeom>
            <a:solidFill>
              <a:schemeClr val="bg1"/>
            </a:solidFill>
            <a:ln w="9525">
              <a:solidFill>
                <a:schemeClr val="tx1"/>
              </a:solidFill>
              <a:miter lim="800000"/>
              <a:headEnd/>
              <a:tailEnd/>
            </a:ln>
          </p:spPr>
          <p:txBody>
            <a:bodyPr wrap="none" anchor="ctr"/>
            <a:lstStyle/>
            <a:p>
              <a:pPr algn="l"/>
              <a:r>
                <a:rPr lang="en-US" sz="1600" b="1" i="1" u="none" dirty="0"/>
                <a:t>Class diagrams</a:t>
              </a:r>
            </a:p>
            <a:p>
              <a:pPr algn="l"/>
              <a:r>
                <a:rPr lang="en-US" sz="1600" b="1" u="none" dirty="0"/>
                <a:t>Analysis packages</a:t>
              </a:r>
            </a:p>
            <a:p>
              <a:pPr algn="l"/>
              <a:r>
                <a:rPr lang="en-US" sz="1600" b="1" u="none" dirty="0"/>
                <a:t>Collaboration diagrams</a:t>
              </a:r>
            </a:p>
          </p:txBody>
        </p:sp>
        <p:sp>
          <p:nvSpPr>
            <p:cNvPr id="11286" name="Rectangle 6"/>
            <p:cNvSpPr>
              <a:spLocks noChangeArrowheads="1"/>
            </p:cNvSpPr>
            <p:nvPr/>
          </p:nvSpPr>
          <p:spPr bwMode="auto">
            <a:xfrm>
              <a:off x="576" y="3072"/>
              <a:ext cx="1296" cy="384"/>
            </a:xfrm>
            <a:prstGeom prst="rect">
              <a:avLst/>
            </a:prstGeom>
            <a:solidFill>
              <a:srgbClr val="FF99CC"/>
            </a:solidFill>
            <a:ln w="9525">
              <a:solidFill>
                <a:schemeClr val="tx1"/>
              </a:solidFill>
              <a:miter lim="800000"/>
              <a:headEnd/>
              <a:tailEnd/>
            </a:ln>
          </p:spPr>
          <p:txBody>
            <a:bodyPr wrap="none" anchor="ctr"/>
            <a:lstStyle/>
            <a:p>
              <a:r>
                <a:rPr lang="en-US" b="1" u="none"/>
                <a:t>Class-based</a:t>
              </a:r>
            </a:p>
            <a:p>
              <a:r>
                <a:rPr lang="en-US" b="1" u="none"/>
                <a:t>modeling</a:t>
              </a:r>
            </a:p>
          </p:txBody>
        </p:sp>
      </p:grpSp>
      <p:grpSp>
        <p:nvGrpSpPr>
          <p:cNvPr id="11270" name="Group 13"/>
          <p:cNvGrpSpPr>
            <a:grpSpLocks/>
          </p:cNvGrpSpPr>
          <p:nvPr/>
        </p:nvGrpSpPr>
        <p:grpSpPr bwMode="auto">
          <a:xfrm>
            <a:off x="5143499" y="1861458"/>
            <a:ext cx="2184009" cy="2024742"/>
            <a:chOff x="3264" y="1344"/>
            <a:chExt cx="1296" cy="1056"/>
          </a:xfrm>
        </p:grpSpPr>
        <p:sp>
          <p:nvSpPr>
            <p:cNvPr id="11283" name="Rectangle 7"/>
            <p:cNvSpPr>
              <a:spLocks noChangeArrowheads="1"/>
            </p:cNvSpPr>
            <p:nvPr/>
          </p:nvSpPr>
          <p:spPr bwMode="auto">
            <a:xfrm>
              <a:off x="3264" y="1728"/>
              <a:ext cx="1296" cy="672"/>
            </a:xfrm>
            <a:prstGeom prst="rect">
              <a:avLst/>
            </a:prstGeom>
            <a:solidFill>
              <a:schemeClr val="bg1"/>
            </a:solidFill>
            <a:ln w="9525">
              <a:solidFill>
                <a:schemeClr val="tx1"/>
              </a:solidFill>
              <a:miter lim="800000"/>
              <a:headEnd/>
              <a:tailEnd/>
            </a:ln>
          </p:spPr>
          <p:txBody>
            <a:bodyPr wrap="none" anchor="ctr"/>
            <a:lstStyle/>
            <a:p>
              <a:pPr algn="l"/>
              <a:r>
                <a:rPr lang="en-US" sz="1600" b="1" u="none" dirty="0"/>
                <a:t>Data flow diagrams</a:t>
              </a:r>
            </a:p>
          </p:txBody>
        </p:sp>
        <p:sp>
          <p:nvSpPr>
            <p:cNvPr id="11284" name="Rectangle 8"/>
            <p:cNvSpPr>
              <a:spLocks noChangeArrowheads="1"/>
            </p:cNvSpPr>
            <p:nvPr/>
          </p:nvSpPr>
          <p:spPr bwMode="auto">
            <a:xfrm>
              <a:off x="3264" y="1344"/>
              <a:ext cx="1296" cy="384"/>
            </a:xfrm>
            <a:prstGeom prst="rect">
              <a:avLst/>
            </a:prstGeom>
            <a:solidFill>
              <a:srgbClr val="FF99CC"/>
            </a:solidFill>
            <a:ln w="9525">
              <a:solidFill>
                <a:schemeClr val="tx1"/>
              </a:solidFill>
              <a:miter lim="800000"/>
              <a:headEnd/>
              <a:tailEnd/>
            </a:ln>
          </p:spPr>
          <p:txBody>
            <a:bodyPr wrap="none" anchor="ctr"/>
            <a:lstStyle/>
            <a:p>
              <a:r>
                <a:rPr lang="en-US" b="1" u="none" dirty="0"/>
                <a:t>Flow-oriented</a:t>
              </a:r>
            </a:p>
            <a:p>
              <a:r>
                <a:rPr lang="en-US" b="1" u="none" dirty="0"/>
                <a:t>modeling</a:t>
              </a:r>
            </a:p>
          </p:txBody>
        </p:sp>
      </p:grpSp>
      <p:grpSp>
        <p:nvGrpSpPr>
          <p:cNvPr id="11271" name="Group 14"/>
          <p:cNvGrpSpPr>
            <a:grpSpLocks/>
          </p:cNvGrpSpPr>
          <p:nvPr/>
        </p:nvGrpSpPr>
        <p:grpSpPr bwMode="auto">
          <a:xfrm>
            <a:off x="5143499" y="4223658"/>
            <a:ext cx="2184009" cy="2024742"/>
            <a:chOff x="3408" y="2880"/>
            <a:chExt cx="1296" cy="1056"/>
          </a:xfrm>
        </p:grpSpPr>
        <p:sp>
          <p:nvSpPr>
            <p:cNvPr id="11281" name="Rectangle 9"/>
            <p:cNvSpPr>
              <a:spLocks noChangeArrowheads="1"/>
            </p:cNvSpPr>
            <p:nvPr/>
          </p:nvSpPr>
          <p:spPr bwMode="auto">
            <a:xfrm>
              <a:off x="3408" y="3264"/>
              <a:ext cx="1296" cy="672"/>
            </a:xfrm>
            <a:prstGeom prst="rect">
              <a:avLst/>
            </a:prstGeom>
            <a:solidFill>
              <a:schemeClr val="bg1"/>
            </a:solidFill>
            <a:ln w="9525">
              <a:solidFill>
                <a:schemeClr val="tx1"/>
              </a:solidFill>
              <a:miter lim="800000"/>
              <a:headEnd/>
              <a:tailEnd/>
            </a:ln>
          </p:spPr>
          <p:txBody>
            <a:bodyPr wrap="none" anchor="ctr"/>
            <a:lstStyle/>
            <a:p>
              <a:pPr algn="l"/>
              <a:r>
                <a:rPr lang="en-US" sz="1600" b="1" i="1" u="none" dirty="0"/>
                <a:t>State diagrams</a:t>
              </a:r>
            </a:p>
            <a:p>
              <a:pPr algn="l"/>
              <a:r>
                <a:rPr lang="en-US" sz="1600" b="1" u="none" dirty="0"/>
                <a:t>Sequence diagrams</a:t>
              </a:r>
            </a:p>
            <a:p>
              <a:pPr algn="l"/>
              <a:endParaRPr lang="en-US" sz="1600" b="1" u="none" dirty="0"/>
            </a:p>
          </p:txBody>
        </p:sp>
        <p:sp>
          <p:nvSpPr>
            <p:cNvPr id="11282" name="Rectangle 10"/>
            <p:cNvSpPr>
              <a:spLocks noChangeArrowheads="1"/>
            </p:cNvSpPr>
            <p:nvPr/>
          </p:nvSpPr>
          <p:spPr bwMode="auto">
            <a:xfrm>
              <a:off x="3408" y="2880"/>
              <a:ext cx="1296" cy="384"/>
            </a:xfrm>
            <a:prstGeom prst="rect">
              <a:avLst/>
            </a:prstGeom>
            <a:solidFill>
              <a:srgbClr val="FF99CC"/>
            </a:solidFill>
            <a:ln w="9525">
              <a:solidFill>
                <a:schemeClr val="tx1"/>
              </a:solidFill>
              <a:miter lim="800000"/>
              <a:headEnd/>
              <a:tailEnd/>
            </a:ln>
          </p:spPr>
          <p:txBody>
            <a:bodyPr wrap="none" anchor="ctr"/>
            <a:lstStyle/>
            <a:p>
              <a:r>
                <a:rPr lang="en-US" b="1" u="none"/>
                <a:t>Behavioral</a:t>
              </a:r>
            </a:p>
            <a:p>
              <a:r>
                <a:rPr lang="en-US" b="1" u="none"/>
                <a:t>modeling</a:t>
              </a:r>
            </a:p>
          </p:txBody>
        </p:sp>
      </p:grpSp>
      <p:sp>
        <p:nvSpPr>
          <p:cNvPr id="11272" name="Rectangle 17"/>
          <p:cNvSpPr>
            <a:spLocks noChangeArrowheads="1"/>
          </p:cNvSpPr>
          <p:nvPr/>
        </p:nvSpPr>
        <p:spPr bwMode="auto">
          <a:xfrm>
            <a:off x="4876800" y="1645723"/>
            <a:ext cx="2750234" cy="2392877"/>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273" name="Text Box 18"/>
          <p:cNvSpPr txBox="1">
            <a:spLocks noChangeArrowheads="1"/>
          </p:cNvSpPr>
          <p:nvPr/>
        </p:nvSpPr>
        <p:spPr bwMode="auto">
          <a:xfrm>
            <a:off x="5181600" y="1219200"/>
            <a:ext cx="2116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u="sng">
                <a:solidFill>
                  <a:schemeClr val="tx1"/>
                </a:solidFill>
                <a:latin typeface="Times New Roman" charset="0"/>
              </a:defRPr>
            </a:lvl1pPr>
            <a:lvl2pPr marL="742950" indent="-285750" eaLnBrk="0" hangingPunct="0">
              <a:defRPr u="sng">
                <a:solidFill>
                  <a:schemeClr val="tx1"/>
                </a:solidFill>
                <a:latin typeface="Times New Roman" charset="0"/>
              </a:defRPr>
            </a:lvl2pPr>
            <a:lvl3pPr marL="1143000" indent="-228600" eaLnBrk="0" hangingPunct="0">
              <a:defRPr u="sng">
                <a:solidFill>
                  <a:schemeClr val="tx1"/>
                </a:solidFill>
                <a:latin typeface="Times New Roman" charset="0"/>
              </a:defRPr>
            </a:lvl3pPr>
            <a:lvl4pPr marL="1600200" indent="-228600" eaLnBrk="0" hangingPunct="0">
              <a:defRPr u="sng">
                <a:solidFill>
                  <a:schemeClr val="tx1"/>
                </a:solidFill>
                <a:latin typeface="Times New Roman" charset="0"/>
              </a:defRPr>
            </a:lvl4pPr>
            <a:lvl5pPr marL="2057400" indent="-228600" eaLnBrk="0" hangingPunct="0">
              <a:defRPr u="sng">
                <a:solidFill>
                  <a:schemeClr val="tx1"/>
                </a:solidFill>
                <a:latin typeface="Times New Roman" charset="0"/>
              </a:defRPr>
            </a:lvl5pPr>
            <a:lvl6pPr marL="2514600" indent="-228600" algn="ctr" eaLnBrk="0" fontAlgn="base" hangingPunct="0">
              <a:spcBef>
                <a:spcPct val="0"/>
              </a:spcBef>
              <a:spcAft>
                <a:spcPct val="0"/>
              </a:spcAft>
              <a:defRPr u="sng">
                <a:solidFill>
                  <a:schemeClr val="tx1"/>
                </a:solidFill>
                <a:latin typeface="Times New Roman" charset="0"/>
              </a:defRPr>
            </a:lvl6pPr>
            <a:lvl7pPr marL="2971800" indent="-228600" algn="ctr" eaLnBrk="0" fontAlgn="base" hangingPunct="0">
              <a:spcBef>
                <a:spcPct val="0"/>
              </a:spcBef>
              <a:spcAft>
                <a:spcPct val="0"/>
              </a:spcAft>
              <a:defRPr u="sng">
                <a:solidFill>
                  <a:schemeClr val="tx1"/>
                </a:solidFill>
                <a:latin typeface="Times New Roman" charset="0"/>
              </a:defRPr>
            </a:lvl7pPr>
            <a:lvl8pPr marL="3429000" indent="-228600" algn="ctr" eaLnBrk="0" fontAlgn="base" hangingPunct="0">
              <a:spcBef>
                <a:spcPct val="0"/>
              </a:spcBef>
              <a:spcAft>
                <a:spcPct val="0"/>
              </a:spcAft>
              <a:defRPr u="sng">
                <a:solidFill>
                  <a:schemeClr val="tx1"/>
                </a:solidFill>
                <a:latin typeface="Times New Roman" charset="0"/>
              </a:defRPr>
            </a:lvl8pPr>
            <a:lvl9pPr marL="3886200" indent="-228600" algn="ctr" eaLnBrk="0" fontAlgn="base" hangingPunct="0">
              <a:spcBef>
                <a:spcPct val="0"/>
              </a:spcBef>
              <a:spcAft>
                <a:spcPct val="0"/>
              </a:spcAft>
              <a:defRPr u="sng">
                <a:solidFill>
                  <a:schemeClr val="tx1"/>
                </a:solidFill>
                <a:latin typeface="Times New Roman" charset="0"/>
              </a:defRPr>
            </a:lvl9pPr>
          </a:lstStyle>
          <a:p>
            <a:pPr eaLnBrk="1" hangingPunct="1"/>
            <a:r>
              <a:rPr lang="en-US" u="none" dirty="0"/>
              <a:t>Structured Analysis</a:t>
            </a:r>
          </a:p>
        </p:txBody>
      </p:sp>
      <p:sp>
        <p:nvSpPr>
          <p:cNvPr id="11274" name="Line 19"/>
          <p:cNvSpPr>
            <a:spLocks noChangeShapeType="1"/>
          </p:cNvSpPr>
          <p:nvPr/>
        </p:nvSpPr>
        <p:spPr bwMode="auto">
          <a:xfrm>
            <a:off x="1524000" y="6477000"/>
            <a:ext cx="610303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5" name="Line 20"/>
          <p:cNvSpPr>
            <a:spLocks noChangeShapeType="1"/>
          </p:cNvSpPr>
          <p:nvPr/>
        </p:nvSpPr>
        <p:spPr bwMode="auto">
          <a:xfrm>
            <a:off x="4191000" y="4175167"/>
            <a:ext cx="342899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6" name="Line 21"/>
          <p:cNvSpPr>
            <a:spLocks noChangeShapeType="1"/>
          </p:cNvSpPr>
          <p:nvPr/>
        </p:nvSpPr>
        <p:spPr bwMode="auto">
          <a:xfrm>
            <a:off x="7620000" y="4175167"/>
            <a:ext cx="0" cy="230183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22"/>
          <p:cNvSpPr>
            <a:spLocks noChangeShapeType="1"/>
          </p:cNvSpPr>
          <p:nvPr/>
        </p:nvSpPr>
        <p:spPr bwMode="auto">
          <a:xfrm>
            <a:off x="1505241" y="1708666"/>
            <a:ext cx="268575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23"/>
          <p:cNvSpPr>
            <a:spLocks noChangeShapeType="1"/>
          </p:cNvSpPr>
          <p:nvPr/>
        </p:nvSpPr>
        <p:spPr bwMode="auto">
          <a:xfrm>
            <a:off x="1524000" y="1708666"/>
            <a:ext cx="0" cy="47683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24"/>
          <p:cNvSpPr>
            <a:spLocks noChangeShapeType="1"/>
          </p:cNvSpPr>
          <p:nvPr/>
        </p:nvSpPr>
        <p:spPr bwMode="auto">
          <a:xfrm>
            <a:off x="4190999" y="1708666"/>
            <a:ext cx="1" cy="246650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Text Box 25"/>
          <p:cNvSpPr txBox="1">
            <a:spLocks noChangeArrowheads="1"/>
          </p:cNvSpPr>
          <p:nvPr/>
        </p:nvSpPr>
        <p:spPr bwMode="auto">
          <a:xfrm>
            <a:off x="1562100" y="1219200"/>
            <a:ext cx="2628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u="sng">
                <a:solidFill>
                  <a:schemeClr val="tx1"/>
                </a:solidFill>
                <a:latin typeface="Times New Roman" charset="0"/>
              </a:defRPr>
            </a:lvl1pPr>
            <a:lvl2pPr marL="742950" indent="-285750" eaLnBrk="0" hangingPunct="0">
              <a:defRPr u="sng">
                <a:solidFill>
                  <a:schemeClr val="tx1"/>
                </a:solidFill>
                <a:latin typeface="Times New Roman" charset="0"/>
              </a:defRPr>
            </a:lvl2pPr>
            <a:lvl3pPr marL="1143000" indent="-228600" eaLnBrk="0" hangingPunct="0">
              <a:defRPr u="sng">
                <a:solidFill>
                  <a:schemeClr val="tx1"/>
                </a:solidFill>
                <a:latin typeface="Times New Roman" charset="0"/>
              </a:defRPr>
            </a:lvl3pPr>
            <a:lvl4pPr marL="1600200" indent="-228600" eaLnBrk="0" hangingPunct="0">
              <a:defRPr u="sng">
                <a:solidFill>
                  <a:schemeClr val="tx1"/>
                </a:solidFill>
                <a:latin typeface="Times New Roman" charset="0"/>
              </a:defRPr>
            </a:lvl4pPr>
            <a:lvl5pPr marL="2057400" indent="-228600" eaLnBrk="0" hangingPunct="0">
              <a:defRPr u="sng">
                <a:solidFill>
                  <a:schemeClr val="tx1"/>
                </a:solidFill>
                <a:latin typeface="Times New Roman" charset="0"/>
              </a:defRPr>
            </a:lvl5pPr>
            <a:lvl6pPr marL="2514600" indent="-228600" algn="ctr" eaLnBrk="0" fontAlgn="base" hangingPunct="0">
              <a:spcBef>
                <a:spcPct val="0"/>
              </a:spcBef>
              <a:spcAft>
                <a:spcPct val="0"/>
              </a:spcAft>
              <a:defRPr u="sng">
                <a:solidFill>
                  <a:schemeClr val="tx1"/>
                </a:solidFill>
                <a:latin typeface="Times New Roman" charset="0"/>
              </a:defRPr>
            </a:lvl6pPr>
            <a:lvl7pPr marL="2971800" indent="-228600" algn="ctr" eaLnBrk="0" fontAlgn="base" hangingPunct="0">
              <a:spcBef>
                <a:spcPct val="0"/>
              </a:spcBef>
              <a:spcAft>
                <a:spcPct val="0"/>
              </a:spcAft>
              <a:defRPr u="sng">
                <a:solidFill>
                  <a:schemeClr val="tx1"/>
                </a:solidFill>
                <a:latin typeface="Times New Roman" charset="0"/>
              </a:defRPr>
            </a:lvl7pPr>
            <a:lvl8pPr marL="3429000" indent="-228600" algn="ctr" eaLnBrk="0" fontAlgn="base" hangingPunct="0">
              <a:spcBef>
                <a:spcPct val="0"/>
              </a:spcBef>
              <a:spcAft>
                <a:spcPct val="0"/>
              </a:spcAft>
              <a:defRPr u="sng">
                <a:solidFill>
                  <a:schemeClr val="tx1"/>
                </a:solidFill>
                <a:latin typeface="Times New Roman" charset="0"/>
              </a:defRPr>
            </a:lvl8pPr>
            <a:lvl9pPr marL="3886200" indent="-228600" algn="ctr" eaLnBrk="0" fontAlgn="base" hangingPunct="0">
              <a:spcBef>
                <a:spcPct val="0"/>
              </a:spcBef>
              <a:spcAft>
                <a:spcPct val="0"/>
              </a:spcAft>
              <a:defRPr u="sng">
                <a:solidFill>
                  <a:schemeClr val="tx1"/>
                </a:solidFill>
                <a:latin typeface="Times New Roman" charset="0"/>
              </a:defRPr>
            </a:lvl9pPr>
          </a:lstStyle>
          <a:p>
            <a:pPr eaLnBrk="1" hangingPunct="1"/>
            <a:r>
              <a:rPr lang="en-US" u="none" dirty="0"/>
              <a:t>Object-oriented Analysis</a:t>
            </a:r>
          </a:p>
        </p:txBody>
      </p:sp>
    </p:spTree>
    <p:extLst>
      <p:ext uri="{BB962C8B-B14F-4D97-AF65-F5344CB8AC3E}">
        <p14:creationId xmlns:p14="http://schemas.microsoft.com/office/powerpoint/2010/main" val="4243220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Content Placeholder 4" descr="Analysis_Design"/>
          <p:cNvPicPr>
            <a:picLocks noGrp="1" noChangeAspect="1" noChangeArrowheads="1"/>
          </p:cNvPicPr>
          <p:nvPr>
            <p:ph idx="4294967295"/>
          </p:nvPr>
        </p:nvPicPr>
        <p:blipFill rotWithShape="1">
          <a:blip r:embed="rId2">
            <a:extLst>
              <a:ext uri="{28A0092B-C50C-407E-A947-70E740481C1C}">
                <a14:useLocalDpi xmlns:a14="http://schemas.microsoft.com/office/drawing/2010/main" val="0"/>
              </a:ext>
            </a:extLst>
          </a:blip>
          <a:srcRect l="2826" t="3382" r="2969" b="4741"/>
          <a:stretch/>
        </p:blipFill>
        <p:spPr>
          <a:xfrm>
            <a:off x="304800" y="682625"/>
            <a:ext cx="8534400" cy="6027891"/>
          </a:xfrm>
          <a:noFill/>
        </p:spPr>
      </p:pic>
      <p:sp>
        <p:nvSpPr>
          <p:cNvPr id="5124" name="Rectangle 4"/>
          <p:cNvSpPr>
            <a:spLocks noChangeArrowheads="1"/>
          </p:cNvSpPr>
          <p:nvPr/>
        </p:nvSpPr>
        <p:spPr bwMode="auto">
          <a:xfrm>
            <a:off x="685800" y="-152400"/>
            <a:ext cx="800100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3600" b="1" dirty="0">
                <a:solidFill>
                  <a:srgbClr val="FF0000"/>
                </a:solidFill>
                <a:latin typeface="Arial" charset="0"/>
              </a:rPr>
              <a:t>Translating Analysis </a:t>
            </a:r>
            <a:r>
              <a:rPr lang="en-US" sz="3600" b="1" dirty="0">
                <a:solidFill>
                  <a:srgbClr val="FF0000"/>
                </a:solidFill>
                <a:latin typeface="Arial" charset="0"/>
                <a:sym typeface="Wingdings" pitchFamily="2" charset="2"/>
              </a:rPr>
              <a:t> Design</a:t>
            </a:r>
            <a:endParaRPr lang="en-US" sz="3600" b="1" dirty="0">
              <a:solidFill>
                <a:srgbClr val="FF0000"/>
              </a:solidFill>
              <a:latin typeface="Arial" charset="0"/>
            </a:endParaRPr>
          </a:p>
        </p:txBody>
      </p:sp>
    </p:spTree>
    <p:extLst>
      <p:ext uri="{BB962C8B-B14F-4D97-AF65-F5344CB8AC3E}">
        <p14:creationId xmlns:p14="http://schemas.microsoft.com/office/powerpoint/2010/main" val="217966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28600" y="533400"/>
            <a:ext cx="8610600" cy="6096000"/>
          </a:xfrm>
        </p:spPr>
        <p:txBody>
          <a:bodyPr>
            <a:normAutofit/>
          </a:bodyPr>
          <a:lstStyle/>
          <a:p>
            <a:pPr>
              <a:spcAft>
                <a:spcPct val="20000"/>
              </a:spcAft>
            </a:pPr>
            <a:r>
              <a:rPr lang="en-US" b="1" dirty="0">
                <a:latin typeface="Times New Roman" pitchFamily="18" charset="0"/>
                <a:cs typeface="Times New Roman" pitchFamily="18" charset="0"/>
              </a:rPr>
              <a:t>Data/Class design</a:t>
            </a:r>
            <a:r>
              <a:rPr lang="en-US" dirty="0">
                <a:latin typeface="Times New Roman" pitchFamily="18" charset="0"/>
                <a:cs typeface="Times New Roman" pitchFamily="18" charset="0"/>
              </a:rPr>
              <a:t> – </a:t>
            </a:r>
          </a:p>
          <a:p>
            <a:pPr lvl="1">
              <a:spcAft>
                <a:spcPct val="20000"/>
              </a:spcAft>
            </a:pPr>
            <a:r>
              <a:rPr lang="en-US" dirty="0">
                <a:latin typeface="Times New Roman" pitchFamily="18" charset="0"/>
                <a:cs typeface="Times New Roman" pitchFamily="18" charset="0"/>
              </a:rPr>
              <a:t>Created by transforming the analysis model class-based elements into classes and data structures required to implement the software </a:t>
            </a:r>
          </a:p>
          <a:p>
            <a:pPr>
              <a:spcAft>
                <a:spcPct val="20000"/>
              </a:spcAft>
            </a:pPr>
            <a:r>
              <a:rPr lang="en-US" b="1" dirty="0">
                <a:latin typeface="Times New Roman" pitchFamily="18" charset="0"/>
                <a:cs typeface="Times New Roman" pitchFamily="18" charset="0"/>
              </a:rPr>
              <a:t>Architectural design</a:t>
            </a:r>
            <a:r>
              <a:rPr lang="en-US" dirty="0">
                <a:latin typeface="Times New Roman" pitchFamily="18" charset="0"/>
                <a:cs typeface="Times New Roman" pitchFamily="18" charset="0"/>
              </a:rPr>
              <a:t> – </a:t>
            </a:r>
          </a:p>
          <a:p>
            <a:pPr lvl="1">
              <a:spcAft>
                <a:spcPct val="20000"/>
              </a:spcAft>
            </a:pPr>
            <a:r>
              <a:rPr lang="en-US" dirty="0">
                <a:latin typeface="Times New Roman" pitchFamily="18" charset="0"/>
                <a:cs typeface="Times New Roman" pitchFamily="18" charset="0"/>
              </a:rPr>
              <a:t>defines the relationships among the major structural elements of the software, it is derived from the class-based elements and flow-oriented elements of the analysis model</a:t>
            </a:r>
          </a:p>
        </p:txBody>
      </p:sp>
    </p:spTree>
    <p:extLst>
      <p:ext uri="{BB962C8B-B14F-4D97-AF65-F5344CB8AC3E}">
        <p14:creationId xmlns:p14="http://schemas.microsoft.com/office/powerpoint/2010/main" val="25368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172200"/>
          </a:xfrm>
        </p:spPr>
        <p:txBody>
          <a:bodyPr>
            <a:normAutofit/>
          </a:bodyPr>
          <a:lstStyle/>
          <a:p>
            <a:r>
              <a:rPr lang="en-US" b="1" dirty="0">
                <a:latin typeface="Times New Roman" pitchFamily="18" charset="0"/>
                <a:cs typeface="Times New Roman" pitchFamily="18" charset="0"/>
              </a:rPr>
              <a:t>Interface design</a:t>
            </a:r>
            <a:r>
              <a:rPr lang="en-US" dirty="0">
                <a:latin typeface="Times New Roman" pitchFamily="18" charset="0"/>
                <a:cs typeface="Times New Roman" pitchFamily="18" charset="0"/>
              </a:rPr>
              <a:t> – </a:t>
            </a:r>
          </a:p>
          <a:p>
            <a:pPr lvl="1"/>
            <a:r>
              <a:rPr lang="en-US" dirty="0">
                <a:latin typeface="Times New Roman" pitchFamily="18" charset="0"/>
                <a:cs typeface="Times New Roman" pitchFamily="18" charset="0"/>
              </a:rPr>
              <a:t>describes how the software elements, h\w elements, and end-users communicate with one another, it is derived from the analysis model scenario-based elements, flow-oriented elements, and behavioral elements</a:t>
            </a:r>
          </a:p>
          <a:p>
            <a:r>
              <a:rPr lang="en-US" b="1" dirty="0">
                <a:latin typeface="Times New Roman" pitchFamily="18" charset="0"/>
                <a:cs typeface="Times New Roman" pitchFamily="18" charset="0"/>
              </a:rPr>
              <a:t>Component-level design</a:t>
            </a:r>
            <a:r>
              <a:rPr lang="en-US" dirty="0">
                <a:latin typeface="Times New Roman" pitchFamily="18" charset="0"/>
                <a:cs typeface="Times New Roman" pitchFamily="18" charset="0"/>
              </a:rPr>
              <a:t> – </a:t>
            </a:r>
          </a:p>
          <a:p>
            <a:pPr lvl="1"/>
            <a:r>
              <a:rPr lang="en-US" dirty="0">
                <a:latin typeface="Times New Roman" pitchFamily="18" charset="0"/>
                <a:cs typeface="Times New Roman" pitchFamily="18" charset="0"/>
              </a:rPr>
              <a:t>created by transforming structural elements defined by the software architecture into a procedural description of the software components using information obtained from the analysis model class-based elements, flow-oriented elements, and behavioral elements</a:t>
            </a:r>
          </a:p>
          <a:p>
            <a:endParaRPr lang="en-US" dirty="0"/>
          </a:p>
        </p:txBody>
      </p:sp>
    </p:spTree>
    <p:extLst>
      <p:ext uri="{BB962C8B-B14F-4D97-AF65-F5344CB8AC3E}">
        <p14:creationId xmlns:p14="http://schemas.microsoft.com/office/powerpoint/2010/main" val="3969408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138C0A-3492-488C-88E3-CB8826549AAD}"/>
</file>

<file path=customXml/itemProps2.xml><?xml version="1.0" encoding="utf-8"?>
<ds:datastoreItem xmlns:ds="http://schemas.openxmlformats.org/officeDocument/2006/customXml" ds:itemID="{EBE06304-1B4D-4249-A776-F6023663D8F4}"/>
</file>

<file path=customXml/itemProps3.xml><?xml version="1.0" encoding="utf-8"?>
<ds:datastoreItem xmlns:ds="http://schemas.openxmlformats.org/officeDocument/2006/customXml" ds:itemID="{AFF24FC9-4F9B-4891-9384-EA3DFB79C199}"/>
</file>

<file path=docProps/app.xml><?xml version="1.0" encoding="utf-8"?>
<Properties xmlns="http://schemas.openxmlformats.org/officeDocument/2006/extended-properties" xmlns:vt="http://schemas.openxmlformats.org/officeDocument/2006/docPropsVTypes">
  <TotalTime>737</TotalTime>
  <Words>2078</Words>
  <Application>Microsoft Office PowerPoint</Application>
  <PresentationFormat>On-screen Show (4:3)</PresentationFormat>
  <Paragraphs>196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Times New Roman</vt:lpstr>
      <vt:lpstr>Wingdings</vt:lpstr>
      <vt:lpstr>Office Theme</vt:lpstr>
      <vt:lpstr>Design Engineering</vt:lpstr>
      <vt:lpstr>Design Engineering</vt:lpstr>
      <vt:lpstr>PowerPoint Presentation</vt:lpstr>
      <vt:lpstr>Software Design</vt:lpstr>
      <vt:lpstr>Why design is so important?</vt:lpstr>
      <vt:lpstr>Analysis Model</vt:lpstr>
      <vt:lpstr>PowerPoint Presentation</vt:lpstr>
      <vt:lpstr>PowerPoint Presentation</vt:lpstr>
      <vt:lpstr>PowerPoint Presentation</vt:lpstr>
      <vt:lpstr>Design quality attributes</vt:lpstr>
      <vt:lpstr>PowerPoint Presentation</vt:lpstr>
      <vt:lpstr>Design concepts</vt:lpstr>
      <vt:lpstr>Abstraction</vt:lpstr>
      <vt:lpstr>Refinement</vt:lpstr>
      <vt:lpstr>Architecture</vt:lpstr>
      <vt:lpstr>PowerPoint Presentation</vt:lpstr>
      <vt:lpstr>Modularity</vt:lpstr>
      <vt:lpstr>Modularity and software cost</vt:lpstr>
      <vt:lpstr>Advantage of modularization:</vt:lpstr>
      <vt:lpstr>Information Hiding</vt:lpstr>
      <vt:lpstr>Functional Independence</vt:lpstr>
      <vt:lpstr>Functional Independence</vt:lpstr>
      <vt:lpstr>Cohesion</vt:lpstr>
      <vt:lpstr>Types of cohesion</vt:lpstr>
      <vt:lpstr>Types of cohesion</vt:lpstr>
      <vt:lpstr>Types of cohesion</vt:lpstr>
      <vt:lpstr>Coupling </vt:lpstr>
      <vt:lpstr>Levels of coupling</vt:lpstr>
      <vt:lpstr>Levels of coupling</vt:lpstr>
      <vt:lpstr>Design model</vt:lpstr>
      <vt:lpstr>Data Design Element</vt:lpstr>
      <vt:lpstr>Architecture Design Element</vt:lpstr>
      <vt:lpstr>Interface design elements</vt:lpstr>
      <vt:lpstr>Component level design elements</vt:lpstr>
      <vt:lpstr>Deployment level design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Engineering</dc:title>
  <dc:creator>abc</dc:creator>
  <cp:lastModifiedBy>Sachin Bojewar</cp:lastModifiedBy>
  <cp:revision>50</cp:revision>
  <dcterms:created xsi:type="dcterms:W3CDTF">2015-02-20T09:37:49Z</dcterms:created>
  <dcterms:modified xsi:type="dcterms:W3CDTF">2021-02-09T08:54:50Z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0x010100F0FFF5544B327E4696DBC432501EF536</vt:lpwstr>
  </property>
</Properties>
</file>