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Arimo" panose="020B0604020202020204" charset="0"/>
      <p:regular r:id="rId12"/>
    </p:embeddedFont>
    <p:embeddedFont>
      <p:font typeface="Calibri" panose="020F0502020204030204" pitchFamily="34" charset="0"/>
      <p:regular r:id="rId13"/>
      <p:bold r:id="rId14"/>
      <p:italic r:id="rId15"/>
      <p:boldItalic r:id="rId16"/>
    </p:embeddedFont>
    <p:embeddedFont>
      <p:font typeface="Emmali" panose="020B0604020202020204" charset="-34"/>
      <p:regular r:id="rId17"/>
    </p:embeddedFont>
    <p:embeddedFont>
      <p:font typeface="Emmali Italics" panose="020B0604020202020204" charset="-34"/>
      <p:regular r:id="rId18"/>
    </p:embeddedFont>
    <p:embeddedFont>
      <p:font typeface="Rustic Printe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1" d="100"/>
          <a:sy n="51" d="100"/>
        </p:scale>
        <p:origin x="965"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2.svg"/><Relationship Id="rId4" Type="http://schemas.openxmlformats.org/officeDocument/2006/relationships/image" Target="../media/image5.svg"/><Relationship Id="rId9"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3992542" y="-259446"/>
            <a:ext cx="11268421" cy="9178641"/>
          </a:xfrm>
          <a:custGeom>
            <a:avLst/>
            <a:gdLst/>
            <a:ahLst/>
            <a:cxnLst/>
            <a:rect l="l" t="t" r="r" b="b"/>
            <a:pathLst>
              <a:path w="11268421" h="9178641">
                <a:moveTo>
                  <a:pt x="0" y="0"/>
                </a:moveTo>
                <a:lnTo>
                  <a:pt x="11268421" y="0"/>
                </a:lnTo>
                <a:lnTo>
                  <a:pt x="11268421" y="9178641"/>
                </a:lnTo>
                <a:lnTo>
                  <a:pt x="0" y="91786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5400000" flipH="1" flipV="1">
            <a:off x="11064830" y="1656704"/>
            <a:ext cx="10716308" cy="8728920"/>
          </a:xfrm>
          <a:custGeom>
            <a:avLst/>
            <a:gdLst/>
            <a:ahLst/>
            <a:cxnLst/>
            <a:rect l="l" t="t" r="r" b="b"/>
            <a:pathLst>
              <a:path w="10716308" h="8728920">
                <a:moveTo>
                  <a:pt x="10716309" y="8728920"/>
                </a:moveTo>
                <a:lnTo>
                  <a:pt x="0" y="8728920"/>
                </a:lnTo>
                <a:lnTo>
                  <a:pt x="0" y="0"/>
                </a:lnTo>
                <a:lnTo>
                  <a:pt x="10716309" y="0"/>
                </a:lnTo>
                <a:lnTo>
                  <a:pt x="10716309" y="872892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4" name="Group 4"/>
          <p:cNvGrpSpPr/>
          <p:nvPr/>
        </p:nvGrpSpPr>
        <p:grpSpPr>
          <a:xfrm>
            <a:off x="15709730" y="-782626"/>
            <a:ext cx="2104334" cy="2441546"/>
            <a:chOff x="0" y="0"/>
            <a:chExt cx="554228" cy="643041"/>
          </a:xfrm>
        </p:grpSpPr>
        <p:sp>
          <p:nvSpPr>
            <p:cNvPr id="5" name="Freeform 5"/>
            <p:cNvSpPr/>
            <p:nvPr/>
          </p:nvSpPr>
          <p:spPr>
            <a:xfrm>
              <a:off x="0" y="0"/>
              <a:ext cx="554228" cy="643041"/>
            </a:xfrm>
            <a:custGeom>
              <a:avLst/>
              <a:gdLst/>
              <a:ahLst/>
              <a:cxnLst/>
              <a:rect l="l" t="t" r="r" b="b"/>
              <a:pathLst>
                <a:path w="554228" h="643041">
                  <a:moveTo>
                    <a:pt x="187631" y="0"/>
                  </a:moveTo>
                  <a:lnTo>
                    <a:pt x="366597" y="0"/>
                  </a:lnTo>
                  <a:cubicBezTo>
                    <a:pt x="470223" y="0"/>
                    <a:pt x="554228" y="84005"/>
                    <a:pt x="554228" y="187631"/>
                  </a:cubicBezTo>
                  <a:lnTo>
                    <a:pt x="554228" y="455410"/>
                  </a:lnTo>
                  <a:cubicBezTo>
                    <a:pt x="554228" y="559036"/>
                    <a:pt x="470223" y="643041"/>
                    <a:pt x="366597" y="643041"/>
                  </a:cubicBezTo>
                  <a:lnTo>
                    <a:pt x="187631" y="643041"/>
                  </a:lnTo>
                  <a:cubicBezTo>
                    <a:pt x="84005" y="643041"/>
                    <a:pt x="0" y="559036"/>
                    <a:pt x="0" y="455410"/>
                  </a:cubicBezTo>
                  <a:lnTo>
                    <a:pt x="0" y="187631"/>
                  </a:lnTo>
                  <a:cubicBezTo>
                    <a:pt x="0" y="84005"/>
                    <a:pt x="84005" y="0"/>
                    <a:pt x="187631" y="0"/>
                  </a:cubicBezTo>
                  <a:close/>
                </a:path>
              </a:pathLst>
            </a:custGeom>
            <a:solidFill>
              <a:srgbClr val="27503E"/>
            </a:solidFill>
          </p:spPr>
          <p:txBody>
            <a:bodyPr/>
            <a:lstStyle/>
            <a:p>
              <a:endParaRPr lang="en-IN"/>
            </a:p>
          </p:txBody>
        </p:sp>
        <p:sp>
          <p:nvSpPr>
            <p:cNvPr id="6" name="TextBox 6"/>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3283985" y="2849484"/>
            <a:ext cx="11720031" cy="3917314"/>
          </a:xfrm>
          <a:prstGeom prst="rect">
            <a:avLst/>
          </a:prstGeom>
        </p:spPr>
        <p:txBody>
          <a:bodyPr lIns="0" tIns="0" rIns="0" bIns="0" rtlCol="0" anchor="t">
            <a:spAutoFit/>
          </a:bodyPr>
          <a:lstStyle/>
          <a:p>
            <a:pPr algn="ctr">
              <a:lnSpc>
                <a:spcPts val="14560"/>
              </a:lnSpc>
            </a:pPr>
            <a:r>
              <a:rPr lang="en-US" sz="10400">
                <a:solidFill>
                  <a:srgbClr val="27503E"/>
                </a:solidFill>
                <a:latin typeface="Rustic Printed"/>
              </a:rPr>
              <a:t>AUTOMATED CODE REVIEW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589343"/>
            <a:ext cx="13201168" cy="10752951"/>
          </a:xfrm>
          <a:custGeom>
            <a:avLst/>
            <a:gdLst/>
            <a:ahLst/>
            <a:cxnLst/>
            <a:rect l="l" t="t" r="r" b="b"/>
            <a:pathLst>
              <a:path w="13201168" h="10752951">
                <a:moveTo>
                  <a:pt x="0" y="0"/>
                </a:moveTo>
                <a:lnTo>
                  <a:pt x="13201168" y="0"/>
                </a:lnTo>
                <a:lnTo>
                  <a:pt x="13201168" y="10752951"/>
                </a:lnTo>
                <a:lnTo>
                  <a:pt x="0" y="1075295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TextBox 3"/>
          <p:cNvSpPr txBox="1"/>
          <p:nvPr/>
        </p:nvSpPr>
        <p:spPr>
          <a:xfrm>
            <a:off x="373975" y="-237165"/>
            <a:ext cx="17540051" cy="3469796"/>
          </a:xfrm>
          <a:prstGeom prst="rect">
            <a:avLst/>
          </a:prstGeom>
        </p:spPr>
        <p:txBody>
          <a:bodyPr lIns="0" tIns="0" rIns="0" bIns="0" rtlCol="0" anchor="t">
            <a:spAutoFit/>
          </a:bodyPr>
          <a:lstStyle/>
          <a:p>
            <a:pPr algn="r">
              <a:lnSpc>
                <a:spcPts val="29985"/>
              </a:lnSpc>
            </a:pPr>
            <a:r>
              <a:rPr lang="en-US" sz="18000" dirty="0">
                <a:solidFill>
                  <a:srgbClr val="27503E"/>
                </a:solidFill>
                <a:latin typeface="Rustic Printe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8100000">
            <a:off x="13148903" y="-466689"/>
            <a:ext cx="7645829" cy="6227875"/>
          </a:xfrm>
          <a:custGeom>
            <a:avLst/>
            <a:gdLst/>
            <a:ahLst/>
            <a:cxnLst/>
            <a:rect l="l" t="t" r="r" b="b"/>
            <a:pathLst>
              <a:path w="7645829" h="6227875">
                <a:moveTo>
                  <a:pt x="0" y="0"/>
                </a:moveTo>
                <a:lnTo>
                  <a:pt x="7645829" y="0"/>
                </a:lnTo>
                <a:lnTo>
                  <a:pt x="7645829" y="6227875"/>
                </a:lnTo>
                <a:lnTo>
                  <a:pt x="0" y="62278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3" name="Group 3"/>
          <p:cNvGrpSpPr/>
          <p:nvPr/>
        </p:nvGrpSpPr>
        <p:grpSpPr>
          <a:xfrm>
            <a:off x="-119922" y="1088320"/>
            <a:ext cx="15009250" cy="9000676"/>
            <a:chOff x="0" y="0"/>
            <a:chExt cx="3953054" cy="2370548"/>
          </a:xfrm>
        </p:grpSpPr>
        <p:sp>
          <p:nvSpPr>
            <p:cNvPr id="4" name="Freeform 4"/>
            <p:cNvSpPr/>
            <p:nvPr/>
          </p:nvSpPr>
          <p:spPr>
            <a:xfrm>
              <a:off x="0" y="0"/>
              <a:ext cx="3953054" cy="2370548"/>
            </a:xfrm>
            <a:custGeom>
              <a:avLst/>
              <a:gdLst/>
              <a:ahLst/>
              <a:cxnLst/>
              <a:rect l="l" t="t" r="r" b="b"/>
              <a:pathLst>
                <a:path w="3953054" h="2370548">
                  <a:moveTo>
                    <a:pt x="0" y="0"/>
                  </a:moveTo>
                  <a:lnTo>
                    <a:pt x="3953054" y="0"/>
                  </a:lnTo>
                  <a:lnTo>
                    <a:pt x="3953054" y="2370548"/>
                  </a:lnTo>
                  <a:lnTo>
                    <a:pt x="0" y="2370548"/>
                  </a:lnTo>
                  <a:close/>
                </a:path>
              </a:pathLst>
            </a:custGeom>
            <a:solidFill>
              <a:srgbClr val="27503E"/>
            </a:solidFill>
          </p:spPr>
          <p:txBody>
            <a:bodyPr/>
            <a:lstStyle/>
            <a:p>
              <a:endParaRPr lang="en-IN"/>
            </a:p>
          </p:txBody>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rot="-10800000">
            <a:off x="-32479" y="267640"/>
            <a:ext cx="10040500" cy="549441"/>
            <a:chOff x="0" y="0"/>
            <a:chExt cx="2644412" cy="144709"/>
          </a:xfrm>
        </p:grpSpPr>
        <p:sp>
          <p:nvSpPr>
            <p:cNvPr id="7" name="Freeform 7"/>
            <p:cNvSpPr/>
            <p:nvPr/>
          </p:nvSpPr>
          <p:spPr>
            <a:xfrm>
              <a:off x="0" y="0"/>
              <a:ext cx="2644412" cy="144709"/>
            </a:xfrm>
            <a:custGeom>
              <a:avLst/>
              <a:gdLst/>
              <a:ahLst/>
              <a:cxnLst/>
              <a:rect l="l" t="t" r="r" b="b"/>
              <a:pathLst>
                <a:path w="2644412" h="144709">
                  <a:moveTo>
                    <a:pt x="0" y="0"/>
                  </a:moveTo>
                  <a:lnTo>
                    <a:pt x="2644412" y="0"/>
                  </a:lnTo>
                  <a:lnTo>
                    <a:pt x="2644412" y="144709"/>
                  </a:lnTo>
                  <a:lnTo>
                    <a:pt x="0" y="144709"/>
                  </a:lnTo>
                  <a:close/>
                </a:path>
              </a:pathLst>
            </a:custGeom>
            <a:solidFill>
              <a:srgbClr val="27503E"/>
            </a:solidFill>
          </p:spPr>
          <p:txBody>
            <a:bodyPr/>
            <a:lstStyle/>
            <a:p>
              <a:endParaRPr lang="en-IN"/>
            </a:p>
          </p:txBody>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820882" y="897765"/>
            <a:ext cx="9710505" cy="1984017"/>
          </a:xfrm>
          <a:prstGeom prst="rect">
            <a:avLst/>
          </a:prstGeom>
        </p:spPr>
        <p:txBody>
          <a:bodyPr lIns="0" tIns="0" rIns="0" bIns="0" rtlCol="0" anchor="t">
            <a:spAutoFit/>
          </a:bodyPr>
          <a:lstStyle/>
          <a:p>
            <a:pPr>
              <a:lnSpc>
                <a:spcPts val="14019"/>
              </a:lnSpc>
            </a:pPr>
            <a:r>
              <a:rPr lang="en-US" sz="10014">
                <a:solidFill>
                  <a:srgbClr val="FFFFFF"/>
                </a:solidFill>
                <a:latin typeface="Rustic Printed"/>
              </a:rPr>
              <a:t>INTRODUCTION</a:t>
            </a:r>
          </a:p>
        </p:txBody>
      </p:sp>
      <p:sp>
        <p:nvSpPr>
          <p:cNvPr id="10" name="TextBox 10"/>
          <p:cNvSpPr txBox="1"/>
          <p:nvPr/>
        </p:nvSpPr>
        <p:spPr>
          <a:xfrm>
            <a:off x="1210541" y="3338982"/>
            <a:ext cx="9736482" cy="6488956"/>
          </a:xfrm>
          <a:prstGeom prst="rect">
            <a:avLst/>
          </a:prstGeom>
        </p:spPr>
        <p:txBody>
          <a:bodyPr lIns="0" tIns="0" rIns="0" bIns="0" rtlCol="0" anchor="t">
            <a:spAutoFit/>
          </a:bodyPr>
          <a:lstStyle/>
          <a:p>
            <a:pPr algn="just">
              <a:lnSpc>
                <a:spcPts val="4636"/>
              </a:lnSpc>
            </a:pPr>
            <a:r>
              <a:rPr lang="en-US" sz="3312" dirty="0">
                <a:solidFill>
                  <a:srgbClr val="FFFFFF"/>
                </a:solidFill>
                <a:latin typeface="Emmali"/>
              </a:rPr>
              <a:t>Automated code reviews are a method of verifying the quality and correctness of source code using automated tools and algorithms. These tools are typically integrated into the software development process, and can analyze your code in real-time or as part of a continuous integration (CI) workflow. Automated code reviews can identify potential issues with your code, such as syntax errors, bugs, security vulnerabilities, and coding standards violations.</a:t>
            </a:r>
          </a:p>
          <a:p>
            <a:pPr>
              <a:lnSpc>
                <a:spcPts val="4636"/>
              </a:lnSpc>
            </a:pPr>
            <a:endParaRPr lang="en-US" sz="3312" dirty="0">
              <a:solidFill>
                <a:srgbClr val="FFFFFF"/>
              </a:solidFill>
              <a:latin typeface="Emmali"/>
            </a:endParaRPr>
          </a:p>
          <a:p>
            <a:pPr>
              <a:lnSpc>
                <a:spcPts val="4636"/>
              </a:lnSpc>
            </a:pPr>
            <a:endParaRPr lang="en-US" sz="3312" dirty="0">
              <a:solidFill>
                <a:srgbClr val="FFFFFF"/>
              </a:solidFill>
              <a:latin typeface="Emmal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10642171" y="-1084375"/>
            <a:ext cx="7645829" cy="6227875"/>
          </a:xfrm>
          <a:custGeom>
            <a:avLst/>
            <a:gdLst/>
            <a:ahLst/>
            <a:cxnLst/>
            <a:rect l="l" t="t" r="r" b="b"/>
            <a:pathLst>
              <a:path w="7645829" h="6227875">
                <a:moveTo>
                  <a:pt x="0" y="0"/>
                </a:moveTo>
                <a:lnTo>
                  <a:pt x="7645829" y="0"/>
                </a:lnTo>
                <a:lnTo>
                  <a:pt x="7645829" y="6227875"/>
                </a:lnTo>
                <a:lnTo>
                  <a:pt x="0" y="62278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667088" y="5814894"/>
            <a:ext cx="7645829" cy="6227875"/>
          </a:xfrm>
          <a:custGeom>
            <a:avLst/>
            <a:gdLst/>
            <a:ahLst/>
            <a:cxnLst/>
            <a:rect l="l" t="t" r="r" b="b"/>
            <a:pathLst>
              <a:path w="7645829" h="6227875">
                <a:moveTo>
                  <a:pt x="0" y="0"/>
                </a:moveTo>
                <a:lnTo>
                  <a:pt x="7645829" y="0"/>
                </a:lnTo>
                <a:lnTo>
                  <a:pt x="7645829" y="6227875"/>
                </a:lnTo>
                <a:lnTo>
                  <a:pt x="0" y="62278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TextBox 4"/>
          <p:cNvSpPr txBox="1"/>
          <p:nvPr/>
        </p:nvSpPr>
        <p:spPr>
          <a:xfrm>
            <a:off x="768927" y="1899848"/>
            <a:ext cx="16230600" cy="8502328"/>
          </a:xfrm>
          <a:prstGeom prst="rect">
            <a:avLst/>
          </a:prstGeom>
        </p:spPr>
        <p:txBody>
          <a:bodyPr lIns="0" tIns="0" rIns="0" bIns="0" rtlCol="0" anchor="t">
            <a:spAutoFit/>
          </a:bodyPr>
          <a:lstStyle/>
          <a:p>
            <a:pPr marL="788095" lvl="1" indent="-394048" algn="just">
              <a:lnSpc>
                <a:spcPts val="5110"/>
              </a:lnSpc>
              <a:buFont typeface="Arial"/>
              <a:buChar char="•"/>
            </a:pPr>
            <a:r>
              <a:rPr lang="en-US" sz="3650" dirty="0">
                <a:solidFill>
                  <a:srgbClr val="000000"/>
                </a:solidFill>
                <a:latin typeface="Emmali Italics"/>
              </a:rPr>
              <a:t>Improved code quality</a:t>
            </a:r>
            <a:r>
              <a:rPr lang="en-US" sz="3650" dirty="0">
                <a:solidFill>
                  <a:srgbClr val="27503E"/>
                </a:solidFill>
                <a:latin typeface="Emmali"/>
              </a:rPr>
              <a:t>: </a:t>
            </a:r>
            <a:r>
              <a:rPr lang="en-US" sz="3650" dirty="0">
                <a:solidFill>
                  <a:srgbClr val="002060"/>
                </a:solidFill>
                <a:latin typeface="Emmali"/>
              </a:rPr>
              <a:t>Automated code reviews can help identify potential issues with your code before they become a problem. This can help you avoid bugs and other issues that can affect the reliability and performance of your code.</a:t>
            </a:r>
          </a:p>
          <a:p>
            <a:pPr marL="788095" lvl="1" indent="-394048" algn="just">
              <a:lnSpc>
                <a:spcPts val="5110"/>
              </a:lnSpc>
              <a:buFont typeface="Arial"/>
              <a:buChar char="•"/>
            </a:pPr>
            <a:r>
              <a:rPr lang="en-US" sz="3650" dirty="0">
                <a:solidFill>
                  <a:srgbClr val="000000"/>
                </a:solidFill>
                <a:latin typeface="Emmali Italics"/>
              </a:rPr>
              <a:t>Increased efficiency</a:t>
            </a:r>
            <a:r>
              <a:rPr lang="en-US" sz="3650" dirty="0">
                <a:solidFill>
                  <a:srgbClr val="000000"/>
                </a:solidFill>
                <a:latin typeface="Emmali"/>
              </a:rPr>
              <a:t>:</a:t>
            </a:r>
            <a:r>
              <a:rPr lang="en-US" sz="3650" dirty="0">
                <a:solidFill>
                  <a:srgbClr val="27503E"/>
                </a:solidFill>
                <a:latin typeface="Emmali"/>
              </a:rPr>
              <a:t> </a:t>
            </a:r>
            <a:r>
              <a:rPr lang="en-US" sz="3650" dirty="0">
                <a:solidFill>
                  <a:srgbClr val="002060"/>
                </a:solidFill>
                <a:latin typeface="Emmali"/>
              </a:rPr>
              <a:t>By automating the code review process, you can save time and effort that would otherwise be spent on manual code review. </a:t>
            </a:r>
          </a:p>
          <a:p>
            <a:pPr marL="788095" lvl="1" indent="-394048" algn="just">
              <a:lnSpc>
                <a:spcPts val="5110"/>
              </a:lnSpc>
              <a:buFont typeface="Arial"/>
              <a:buChar char="•"/>
            </a:pPr>
            <a:r>
              <a:rPr lang="en-US" sz="3650" dirty="0">
                <a:solidFill>
                  <a:srgbClr val="000000"/>
                </a:solidFill>
                <a:latin typeface="Emmali Italics"/>
              </a:rPr>
              <a:t>Enhanced security</a:t>
            </a:r>
            <a:r>
              <a:rPr lang="en-US" sz="3650" dirty="0">
                <a:solidFill>
                  <a:srgbClr val="000000"/>
                </a:solidFill>
                <a:latin typeface="Emmali"/>
              </a:rPr>
              <a:t>:</a:t>
            </a:r>
            <a:r>
              <a:rPr lang="en-US" sz="3650" dirty="0">
                <a:solidFill>
                  <a:srgbClr val="27503E"/>
                </a:solidFill>
                <a:latin typeface="Emmali"/>
              </a:rPr>
              <a:t> Automated code reviews can help identify security vulnerabilities in your code. This can help you protect your code and your users from potential security threats.</a:t>
            </a:r>
          </a:p>
          <a:p>
            <a:pPr marL="788095" lvl="1" indent="-394048" algn="just">
              <a:lnSpc>
                <a:spcPts val="5110"/>
              </a:lnSpc>
              <a:buFont typeface="Arial"/>
              <a:buChar char="•"/>
            </a:pPr>
            <a:r>
              <a:rPr lang="en-US" sz="3650" dirty="0">
                <a:solidFill>
                  <a:srgbClr val="000000"/>
                </a:solidFill>
                <a:latin typeface="Emmali Italics"/>
              </a:rPr>
              <a:t>Better compliance with coding standards</a:t>
            </a:r>
            <a:r>
              <a:rPr lang="en-US" sz="3650" dirty="0">
                <a:solidFill>
                  <a:srgbClr val="000000"/>
                </a:solidFill>
                <a:latin typeface="Emmali"/>
              </a:rPr>
              <a:t>: </a:t>
            </a:r>
            <a:r>
              <a:rPr lang="en-US" sz="3650" dirty="0">
                <a:solidFill>
                  <a:srgbClr val="27503E"/>
                </a:solidFill>
                <a:latin typeface="Emmali"/>
              </a:rPr>
              <a:t> This can make your code more readable and maintainable and can also help improve collaboration and teamwork among your development team.</a:t>
            </a:r>
          </a:p>
          <a:p>
            <a:pPr>
              <a:lnSpc>
                <a:spcPts val="5110"/>
              </a:lnSpc>
            </a:pPr>
            <a:endParaRPr lang="en-US" sz="3650" dirty="0">
              <a:solidFill>
                <a:srgbClr val="27503E"/>
              </a:solidFill>
              <a:latin typeface="Emmali"/>
            </a:endParaRPr>
          </a:p>
        </p:txBody>
      </p:sp>
      <p:sp>
        <p:nvSpPr>
          <p:cNvPr id="5" name="TextBox 5"/>
          <p:cNvSpPr txBox="1"/>
          <p:nvPr/>
        </p:nvSpPr>
        <p:spPr>
          <a:xfrm>
            <a:off x="1356504" y="451117"/>
            <a:ext cx="11989477" cy="1028700"/>
          </a:xfrm>
          <a:prstGeom prst="rect">
            <a:avLst/>
          </a:prstGeom>
        </p:spPr>
        <p:txBody>
          <a:bodyPr lIns="0" tIns="0" rIns="0" bIns="0" rtlCol="0" anchor="t">
            <a:spAutoFit/>
          </a:bodyPr>
          <a:lstStyle/>
          <a:p>
            <a:pPr>
              <a:lnSpc>
                <a:spcPts val="8400"/>
              </a:lnSpc>
            </a:pPr>
            <a:r>
              <a:rPr lang="en-US" sz="6000">
                <a:solidFill>
                  <a:srgbClr val="000000"/>
                </a:solidFill>
                <a:latin typeface="Emmali"/>
              </a:rPr>
              <a:t>Benefits of Automated code review: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10642171" y="-1084375"/>
            <a:ext cx="7645829" cy="6227875"/>
          </a:xfrm>
          <a:custGeom>
            <a:avLst/>
            <a:gdLst/>
            <a:ahLst/>
            <a:cxnLst/>
            <a:rect l="l" t="t" r="r" b="b"/>
            <a:pathLst>
              <a:path w="7645829" h="6227875">
                <a:moveTo>
                  <a:pt x="0" y="0"/>
                </a:moveTo>
                <a:lnTo>
                  <a:pt x="7645829" y="0"/>
                </a:lnTo>
                <a:lnTo>
                  <a:pt x="7645829" y="6227875"/>
                </a:lnTo>
                <a:lnTo>
                  <a:pt x="0" y="62278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667088" y="5814894"/>
            <a:ext cx="7645829" cy="6227875"/>
          </a:xfrm>
          <a:custGeom>
            <a:avLst/>
            <a:gdLst/>
            <a:ahLst/>
            <a:cxnLst/>
            <a:rect l="l" t="t" r="r" b="b"/>
            <a:pathLst>
              <a:path w="7645829" h="6227875">
                <a:moveTo>
                  <a:pt x="0" y="0"/>
                </a:moveTo>
                <a:lnTo>
                  <a:pt x="7645829" y="0"/>
                </a:lnTo>
                <a:lnTo>
                  <a:pt x="7645829" y="6227875"/>
                </a:lnTo>
                <a:lnTo>
                  <a:pt x="0" y="62278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TextBox 4"/>
          <p:cNvSpPr txBox="1"/>
          <p:nvPr/>
        </p:nvSpPr>
        <p:spPr>
          <a:xfrm>
            <a:off x="820882" y="2531117"/>
            <a:ext cx="16230600" cy="7848302"/>
          </a:xfrm>
          <a:prstGeom prst="rect">
            <a:avLst/>
          </a:prstGeom>
        </p:spPr>
        <p:txBody>
          <a:bodyPr lIns="0" tIns="0" rIns="0" bIns="0" rtlCol="0" anchor="t">
            <a:spAutoFit/>
          </a:bodyPr>
          <a:lstStyle/>
          <a:p>
            <a:pPr marL="788095" lvl="1" indent="-394048">
              <a:lnSpc>
                <a:spcPts val="5110"/>
              </a:lnSpc>
              <a:buFont typeface="Arial"/>
              <a:buChar char="•"/>
            </a:pPr>
            <a:r>
              <a:rPr lang="en-US" sz="3650" dirty="0">
                <a:solidFill>
                  <a:schemeClr val="accent2">
                    <a:lumMod val="50000"/>
                  </a:schemeClr>
                </a:solidFill>
                <a:latin typeface="Emmali Italics"/>
              </a:rPr>
              <a:t>Agile development </a:t>
            </a:r>
            <a:r>
              <a:rPr lang="en-US" sz="3650" dirty="0">
                <a:solidFill>
                  <a:srgbClr val="000000"/>
                </a:solidFill>
                <a:latin typeface="Emmali Italics"/>
              </a:rPr>
              <a:t>– Automated code reviews can help teams adhere to Agile development principles.</a:t>
            </a:r>
          </a:p>
          <a:p>
            <a:pPr marL="788095" lvl="1" indent="-394048">
              <a:lnSpc>
                <a:spcPts val="5110"/>
              </a:lnSpc>
              <a:buFont typeface="Arial"/>
              <a:buChar char="•"/>
            </a:pPr>
            <a:r>
              <a:rPr lang="en-US" sz="3650" dirty="0">
                <a:solidFill>
                  <a:schemeClr val="accent2">
                    <a:lumMod val="50000"/>
                  </a:schemeClr>
                </a:solidFill>
                <a:latin typeface="Emmali Italics"/>
              </a:rPr>
              <a:t>Software development </a:t>
            </a:r>
            <a:r>
              <a:rPr lang="en-US" sz="3650" dirty="0">
                <a:solidFill>
                  <a:srgbClr val="000000"/>
                </a:solidFill>
                <a:latin typeface="Emmali Italics"/>
              </a:rPr>
              <a:t>– They’re used by development teams to ensure that their code is of high quality.</a:t>
            </a:r>
          </a:p>
          <a:p>
            <a:pPr marL="788095" lvl="1" indent="-394048">
              <a:lnSpc>
                <a:spcPts val="5110"/>
              </a:lnSpc>
              <a:buFont typeface="Arial"/>
              <a:buChar char="•"/>
            </a:pPr>
            <a:r>
              <a:rPr lang="en-US" sz="3650" dirty="0">
                <a:solidFill>
                  <a:schemeClr val="accent2">
                    <a:lumMod val="50000"/>
                  </a:schemeClr>
                </a:solidFill>
                <a:latin typeface="Emmali Italics"/>
              </a:rPr>
              <a:t>Software testing </a:t>
            </a:r>
            <a:r>
              <a:rPr lang="en-US" sz="3650" dirty="0">
                <a:solidFill>
                  <a:srgbClr val="000000"/>
                </a:solidFill>
                <a:latin typeface="Emmali Italics"/>
              </a:rPr>
              <a:t>– Testing teams use automated code reviews to ensure that the code has met all the requirements and the tests have been written correctly.</a:t>
            </a:r>
          </a:p>
          <a:p>
            <a:pPr marL="788095" lvl="1" indent="-394048">
              <a:lnSpc>
                <a:spcPts val="5110"/>
              </a:lnSpc>
              <a:buFont typeface="Arial"/>
              <a:buChar char="•"/>
            </a:pPr>
            <a:r>
              <a:rPr lang="en-US" sz="3650" dirty="0">
                <a:solidFill>
                  <a:schemeClr val="accent2">
                    <a:lumMod val="50000"/>
                  </a:schemeClr>
                </a:solidFill>
                <a:latin typeface="Emmali Italics"/>
              </a:rPr>
              <a:t>Software maintenance </a:t>
            </a:r>
            <a:r>
              <a:rPr lang="en-US" sz="3650" dirty="0">
                <a:solidFill>
                  <a:srgbClr val="000000"/>
                </a:solidFill>
                <a:latin typeface="Emmali Italics"/>
              </a:rPr>
              <a:t>– Automated code review can be used by maintenance teams who need to review large amounts of source code quickly and efficiently.</a:t>
            </a:r>
          </a:p>
          <a:p>
            <a:pPr marL="788095" lvl="1" indent="-394048">
              <a:lnSpc>
                <a:spcPts val="5110"/>
              </a:lnSpc>
              <a:buFont typeface="Arial"/>
              <a:buChar char="•"/>
            </a:pPr>
            <a:endParaRPr lang="en-US" sz="3650" dirty="0">
              <a:solidFill>
                <a:srgbClr val="000000"/>
              </a:solidFill>
              <a:latin typeface="Emmali Italics"/>
            </a:endParaRPr>
          </a:p>
          <a:p>
            <a:pPr>
              <a:lnSpc>
                <a:spcPts val="5110"/>
              </a:lnSpc>
            </a:pPr>
            <a:endParaRPr lang="en-US" sz="3650" dirty="0">
              <a:solidFill>
                <a:srgbClr val="000000"/>
              </a:solidFill>
              <a:latin typeface="Emmali Italics"/>
            </a:endParaRPr>
          </a:p>
        </p:txBody>
      </p:sp>
      <p:sp>
        <p:nvSpPr>
          <p:cNvPr id="5" name="TextBox 5"/>
          <p:cNvSpPr txBox="1"/>
          <p:nvPr/>
        </p:nvSpPr>
        <p:spPr>
          <a:xfrm>
            <a:off x="1252595" y="269276"/>
            <a:ext cx="14015705" cy="2095500"/>
          </a:xfrm>
          <a:prstGeom prst="rect">
            <a:avLst/>
          </a:prstGeom>
        </p:spPr>
        <p:txBody>
          <a:bodyPr lIns="0" tIns="0" rIns="0" bIns="0" rtlCol="0" anchor="t">
            <a:spAutoFit/>
          </a:bodyPr>
          <a:lstStyle/>
          <a:p>
            <a:pPr>
              <a:lnSpc>
                <a:spcPts val="8400"/>
              </a:lnSpc>
            </a:pPr>
            <a:r>
              <a:rPr lang="en-US" sz="6000">
                <a:solidFill>
                  <a:srgbClr val="000000"/>
                </a:solidFill>
                <a:latin typeface="Emmali"/>
              </a:rPr>
              <a:t>Where are automated code reviews used?</a:t>
            </a:r>
          </a:p>
          <a:p>
            <a:pPr>
              <a:lnSpc>
                <a:spcPts val="8400"/>
              </a:lnSpc>
            </a:pPr>
            <a:endParaRPr lang="en-US" sz="6000">
              <a:solidFill>
                <a:srgbClr val="000000"/>
              </a:solidFill>
              <a:latin typeface="Emmal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859715" y="-3445465"/>
            <a:ext cx="21259362" cy="10587925"/>
          </a:xfrm>
          <a:custGeom>
            <a:avLst/>
            <a:gdLst/>
            <a:ahLst/>
            <a:cxnLst/>
            <a:rect l="l" t="t" r="r" b="b"/>
            <a:pathLst>
              <a:path w="21259362" h="10587925">
                <a:moveTo>
                  <a:pt x="0" y="0"/>
                </a:moveTo>
                <a:lnTo>
                  <a:pt x="21259362" y="0"/>
                </a:lnTo>
                <a:lnTo>
                  <a:pt x="21259362" y="10587925"/>
                </a:lnTo>
                <a:lnTo>
                  <a:pt x="0" y="10587925"/>
                </a:lnTo>
                <a:lnTo>
                  <a:pt x="0" y="0"/>
                </a:lnTo>
                <a:close/>
              </a:path>
            </a:pathLst>
          </a:custGeom>
          <a:blipFill>
            <a:blip r:embed="rId2"/>
            <a:stretch>
              <a:fillRect l="-2609" t="-12885" r="-9273"/>
            </a:stretch>
          </a:blipFill>
        </p:spPr>
        <p:txBody>
          <a:bodyPr/>
          <a:lstStyle/>
          <a:p>
            <a:endParaRPr lang="en-IN"/>
          </a:p>
        </p:txBody>
      </p:sp>
      <p:grpSp>
        <p:nvGrpSpPr>
          <p:cNvPr id="3" name="Group 3"/>
          <p:cNvGrpSpPr/>
          <p:nvPr/>
        </p:nvGrpSpPr>
        <p:grpSpPr>
          <a:xfrm>
            <a:off x="3550550" y="2341630"/>
            <a:ext cx="4785992" cy="7398826"/>
            <a:chOff x="0" y="0"/>
            <a:chExt cx="1260508" cy="1948662"/>
          </a:xfrm>
        </p:grpSpPr>
        <p:sp>
          <p:nvSpPr>
            <p:cNvPr id="4" name="Freeform 4"/>
            <p:cNvSpPr/>
            <p:nvPr/>
          </p:nvSpPr>
          <p:spPr>
            <a:xfrm>
              <a:off x="0" y="0"/>
              <a:ext cx="1260508" cy="1948662"/>
            </a:xfrm>
            <a:custGeom>
              <a:avLst/>
              <a:gdLst/>
              <a:ahLst/>
              <a:cxnLst/>
              <a:rect l="l" t="t" r="r" b="b"/>
              <a:pathLst>
                <a:path w="1260508" h="1948662">
                  <a:moveTo>
                    <a:pt x="161762" y="0"/>
                  </a:moveTo>
                  <a:lnTo>
                    <a:pt x="1098746" y="0"/>
                  </a:lnTo>
                  <a:cubicBezTo>
                    <a:pt x="1188085" y="0"/>
                    <a:pt x="1260508" y="72423"/>
                    <a:pt x="1260508" y="161762"/>
                  </a:cubicBezTo>
                  <a:lnTo>
                    <a:pt x="1260508" y="1786900"/>
                  </a:lnTo>
                  <a:cubicBezTo>
                    <a:pt x="1260508" y="1876239"/>
                    <a:pt x="1188085" y="1948662"/>
                    <a:pt x="1098746" y="1948662"/>
                  </a:cubicBezTo>
                  <a:lnTo>
                    <a:pt x="161762" y="1948662"/>
                  </a:lnTo>
                  <a:cubicBezTo>
                    <a:pt x="118860" y="1948662"/>
                    <a:pt x="77715" y="1931619"/>
                    <a:pt x="47379" y="1901283"/>
                  </a:cubicBezTo>
                  <a:cubicBezTo>
                    <a:pt x="17043" y="1870947"/>
                    <a:pt x="0" y="1829802"/>
                    <a:pt x="0" y="1786900"/>
                  </a:cubicBezTo>
                  <a:lnTo>
                    <a:pt x="0" y="161762"/>
                  </a:lnTo>
                  <a:cubicBezTo>
                    <a:pt x="0" y="72423"/>
                    <a:pt x="72423" y="0"/>
                    <a:pt x="161762" y="0"/>
                  </a:cubicBezTo>
                  <a:close/>
                </a:path>
              </a:pathLst>
            </a:custGeom>
            <a:solidFill>
              <a:srgbClr val="27503E"/>
            </a:solidFill>
          </p:spPr>
          <p:txBody>
            <a:bodyPr/>
            <a:lstStyle/>
            <a:p>
              <a:endParaRPr lang="en-IN"/>
            </a:p>
          </p:txBody>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9947094" y="2302176"/>
            <a:ext cx="4440764" cy="7398826"/>
            <a:chOff x="0" y="0"/>
            <a:chExt cx="1169584" cy="1948662"/>
          </a:xfrm>
        </p:grpSpPr>
        <p:sp>
          <p:nvSpPr>
            <p:cNvPr id="7" name="Freeform 7"/>
            <p:cNvSpPr/>
            <p:nvPr/>
          </p:nvSpPr>
          <p:spPr>
            <a:xfrm>
              <a:off x="0" y="0"/>
              <a:ext cx="1169584" cy="1948662"/>
            </a:xfrm>
            <a:custGeom>
              <a:avLst/>
              <a:gdLst/>
              <a:ahLst/>
              <a:cxnLst/>
              <a:rect l="l" t="t" r="r" b="b"/>
              <a:pathLst>
                <a:path w="1169584" h="1948662">
                  <a:moveTo>
                    <a:pt x="174338" y="0"/>
                  </a:moveTo>
                  <a:lnTo>
                    <a:pt x="995246" y="0"/>
                  </a:lnTo>
                  <a:cubicBezTo>
                    <a:pt x="1041484" y="0"/>
                    <a:pt x="1085827" y="18368"/>
                    <a:pt x="1118522" y="51062"/>
                  </a:cubicBezTo>
                  <a:cubicBezTo>
                    <a:pt x="1151216" y="83757"/>
                    <a:pt x="1169584" y="128100"/>
                    <a:pt x="1169584" y="174338"/>
                  </a:cubicBezTo>
                  <a:lnTo>
                    <a:pt x="1169584" y="1774324"/>
                  </a:lnTo>
                  <a:cubicBezTo>
                    <a:pt x="1169584" y="1870608"/>
                    <a:pt x="1091530" y="1948662"/>
                    <a:pt x="995246" y="1948662"/>
                  </a:cubicBezTo>
                  <a:lnTo>
                    <a:pt x="174338" y="1948662"/>
                  </a:lnTo>
                  <a:cubicBezTo>
                    <a:pt x="128100" y="1948662"/>
                    <a:pt x="83757" y="1930294"/>
                    <a:pt x="51062" y="1897600"/>
                  </a:cubicBezTo>
                  <a:cubicBezTo>
                    <a:pt x="18368" y="1864905"/>
                    <a:pt x="0" y="1820562"/>
                    <a:pt x="0" y="1774324"/>
                  </a:cubicBezTo>
                  <a:lnTo>
                    <a:pt x="0" y="174338"/>
                  </a:lnTo>
                  <a:cubicBezTo>
                    <a:pt x="0" y="128100"/>
                    <a:pt x="18368" y="83757"/>
                    <a:pt x="51062" y="51062"/>
                  </a:cubicBezTo>
                  <a:cubicBezTo>
                    <a:pt x="83757" y="18368"/>
                    <a:pt x="128100" y="0"/>
                    <a:pt x="174338" y="0"/>
                  </a:cubicBezTo>
                  <a:close/>
                </a:path>
              </a:pathLst>
            </a:custGeom>
            <a:solidFill>
              <a:srgbClr val="27503E"/>
            </a:solidFill>
          </p:spPr>
          <p:txBody>
            <a:bodyPr/>
            <a:lstStyle/>
            <a:p>
              <a:endParaRPr lang="en-IN"/>
            </a:p>
          </p:txBody>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5668394"/>
            <a:ext cx="19010700" cy="8037702"/>
            <a:chOff x="0" y="0"/>
            <a:chExt cx="5006933" cy="2116926"/>
          </a:xfrm>
        </p:grpSpPr>
        <p:sp>
          <p:nvSpPr>
            <p:cNvPr id="10" name="Freeform 10"/>
            <p:cNvSpPr/>
            <p:nvPr/>
          </p:nvSpPr>
          <p:spPr>
            <a:xfrm>
              <a:off x="0" y="0"/>
              <a:ext cx="5006934" cy="2116926"/>
            </a:xfrm>
            <a:custGeom>
              <a:avLst/>
              <a:gdLst/>
              <a:ahLst/>
              <a:cxnLst/>
              <a:rect l="l" t="t" r="r" b="b"/>
              <a:pathLst>
                <a:path w="5006934" h="2116926">
                  <a:moveTo>
                    <a:pt x="0" y="0"/>
                  </a:moveTo>
                  <a:lnTo>
                    <a:pt x="5006934" y="0"/>
                  </a:lnTo>
                  <a:lnTo>
                    <a:pt x="5006934" y="2116926"/>
                  </a:lnTo>
                  <a:lnTo>
                    <a:pt x="0" y="2116926"/>
                  </a:lnTo>
                  <a:close/>
                </a:path>
              </a:pathLst>
            </a:custGeom>
            <a:solidFill>
              <a:srgbClr val="338461"/>
            </a:solidFill>
          </p:spPr>
          <p:txBody>
            <a:bodyPr/>
            <a:lstStyle/>
            <a:p>
              <a:endParaRPr lang="en-IN"/>
            </a:p>
          </p:txBody>
        </p:sp>
        <p:sp>
          <p:nvSpPr>
            <p:cNvPr id="11" name="TextBox 11"/>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3665030" y="1848497"/>
            <a:ext cx="986265" cy="986265"/>
          </a:xfrm>
          <a:custGeom>
            <a:avLst/>
            <a:gdLst/>
            <a:ahLst/>
            <a:cxnLst/>
            <a:rect l="l" t="t" r="r" b="b"/>
            <a:pathLst>
              <a:path w="986265" h="986265">
                <a:moveTo>
                  <a:pt x="0" y="0"/>
                </a:moveTo>
                <a:lnTo>
                  <a:pt x="986265" y="0"/>
                </a:lnTo>
                <a:lnTo>
                  <a:pt x="986265" y="986265"/>
                </a:lnTo>
                <a:lnTo>
                  <a:pt x="0" y="9862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3" name="Freeform 13"/>
          <p:cNvSpPr/>
          <p:nvPr/>
        </p:nvSpPr>
        <p:spPr>
          <a:xfrm>
            <a:off x="3860099" y="1962152"/>
            <a:ext cx="596126" cy="758957"/>
          </a:xfrm>
          <a:custGeom>
            <a:avLst/>
            <a:gdLst/>
            <a:ahLst/>
            <a:cxnLst/>
            <a:rect l="l" t="t" r="r" b="b"/>
            <a:pathLst>
              <a:path w="596126" h="758957">
                <a:moveTo>
                  <a:pt x="0" y="0"/>
                </a:moveTo>
                <a:lnTo>
                  <a:pt x="596126" y="0"/>
                </a:lnTo>
                <a:lnTo>
                  <a:pt x="596126" y="758956"/>
                </a:lnTo>
                <a:lnTo>
                  <a:pt x="0" y="75895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14" name="TextBox 14"/>
          <p:cNvSpPr txBox="1"/>
          <p:nvPr/>
        </p:nvSpPr>
        <p:spPr>
          <a:xfrm>
            <a:off x="3860099" y="2888413"/>
            <a:ext cx="3919074" cy="596189"/>
          </a:xfrm>
          <a:prstGeom prst="rect">
            <a:avLst/>
          </a:prstGeom>
        </p:spPr>
        <p:txBody>
          <a:bodyPr wrap="square" lIns="0" tIns="0" rIns="0" bIns="0" rtlCol="0" anchor="t">
            <a:spAutoFit/>
          </a:bodyPr>
          <a:lstStyle/>
          <a:p>
            <a:pPr algn="ctr">
              <a:lnSpc>
                <a:spcPts val="4973"/>
              </a:lnSpc>
            </a:pPr>
            <a:r>
              <a:rPr lang="en-US" sz="3552" dirty="0">
                <a:solidFill>
                  <a:srgbClr val="FFFFFF"/>
                </a:solidFill>
                <a:latin typeface="Rustic Printed"/>
              </a:rPr>
              <a:t>MANUAL CODE REVIEW</a:t>
            </a:r>
          </a:p>
        </p:txBody>
      </p:sp>
      <p:sp>
        <p:nvSpPr>
          <p:cNvPr id="15" name="TextBox 15"/>
          <p:cNvSpPr txBox="1"/>
          <p:nvPr/>
        </p:nvSpPr>
        <p:spPr>
          <a:xfrm>
            <a:off x="3860099" y="4012491"/>
            <a:ext cx="4084704" cy="4937249"/>
          </a:xfrm>
          <a:prstGeom prst="rect">
            <a:avLst/>
          </a:prstGeom>
        </p:spPr>
        <p:txBody>
          <a:bodyPr wrap="square" lIns="0" tIns="0" rIns="0" bIns="0" rtlCol="0" anchor="t">
            <a:spAutoFit/>
          </a:bodyPr>
          <a:lstStyle/>
          <a:p>
            <a:pPr algn="just">
              <a:lnSpc>
                <a:spcPts val="3488"/>
              </a:lnSpc>
            </a:pPr>
            <a:r>
              <a:rPr lang="en-US" sz="2492" dirty="0">
                <a:solidFill>
                  <a:srgbClr val="FFFFFF"/>
                </a:solidFill>
                <a:latin typeface="Emmali"/>
              </a:rPr>
              <a:t>A manual code review is performed by a human who will look at the code and comment on its quality. Manual code reviews can be as simple as pointing out typos or grammar mistakes, or they can be more involved, in which case a group of developers reviews an entire feature.</a:t>
            </a:r>
          </a:p>
        </p:txBody>
      </p:sp>
      <p:sp>
        <p:nvSpPr>
          <p:cNvPr id="16" name="Freeform 16"/>
          <p:cNvSpPr/>
          <p:nvPr/>
        </p:nvSpPr>
        <p:spPr>
          <a:xfrm>
            <a:off x="8650867" y="1848497"/>
            <a:ext cx="986265" cy="986265"/>
          </a:xfrm>
          <a:custGeom>
            <a:avLst/>
            <a:gdLst/>
            <a:ahLst/>
            <a:cxnLst/>
            <a:rect l="l" t="t" r="r" b="b"/>
            <a:pathLst>
              <a:path w="986265" h="986265">
                <a:moveTo>
                  <a:pt x="0" y="0"/>
                </a:moveTo>
                <a:lnTo>
                  <a:pt x="986266" y="0"/>
                </a:lnTo>
                <a:lnTo>
                  <a:pt x="986266" y="986265"/>
                </a:lnTo>
                <a:lnTo>
                  <a:pt x="0" y="9862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7" name="Freeform 17"/>
          <p:cNvSpPr/>
          <p:nvPr/>
        </p:nvSpPr>
        <p:spPr>
          <a:xfrm>
            <a:off x="8777904" y="2097261"/>
            <a:ext cx="732192" cy="488738"/>
          </a:xfrm>
          <a:custGeom>
            <a:avLst/>
            <a:gdLst/>
            <a:ahLst/>
            <a:cxnLst/>
            <a:rect l="l" t="t" r="r" b="b"/>
            <a:pathLst>
              <a:path w="732192" h="488738">
                <a:moveTo>
                  <a:pt x="0" y="0"/>
                </a:moveTo>
                <a:lnTo>
                  <a:pt x="732192" y="0"/>
                </a:lnTo>
                <a:lnTo>
                  <a:pt x="732192" y="488738"/>
                </a:lnTo>
                <a:lnTo>
                  <a:pt x="0" y="48873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18" name="TextBox 18"/>
          <p:cNvSpPr txBox="1"/>
          <p:nvPr/>
        </p:nvSpPr>
        <p:spPr>
          <a:xfrm>
            <a:off x="10449068" y="3574341"/>
            <a:ext cx="3683944" cy="5386090"/>
          </a:xfrm>
          <a:prstGeom prst="rect">
            <a:avLst/>
          </a:prstGeom>
        </p:spPr>
        <p:txBody>
          <a:bodyPr lIns="0" tIns="0" rIns="0" bIns="0" rtlCol="0" anchor="t">
            <a:spAutoFit/>
          </a:bodyPr>
          <a:lstStyle/>
          <a:p>
            <a:pPr algn="just">
              <a:lnSpc>
                <a:spcPts val="3488"/>
              </a:lnSpc>
            </a:pPr>
            <a:r>
              <a:rPr lang="en-US" sz="2492" dirty="0">
                <a:solidFill>
                  <a:srgbClr val="FFFFFF"/>
                </a:solidFill>
                <a:latin typeface="Emmali"/>
              </a:rPr>
              <a:t>An automated code review takes humans out of the equation by scanning source code for bugs, security issues, performance problems, and other defects. Most of these tools run on the source code itself, so developers don't have to wait for results before continuing their work.</a:t>
            </a:r>
          </a:p>
        </p:txBody>
      </p:sp>
      <p:sp>
        <p:nvSpPr>
          <p:cNvPr id="19" name="Freeform 19"/>
          <p:cNvSpPr/>
          <p:nvPr/>
        </p:nvSpPr>
        <p:spPr>
          <a:xfrm>
            <a:off x="13639879" y="1848497"/>
            <a:ext cx="986265" cy="986265"/>
          </a:xfrm>
          <a:custGeom>
            <a:avLst/>
            <a:gdLst/>
            <a:ahLst/>
            <a:cxnLst/>
            <a:rect l="l" t="t" r="r" b="b"/>
            <a:pathLst>
              <a:path w="986265" h="986265">
                <a:moveTo>
                  <a:pt x="0" y="0"/>
                </a:moveTo>
                <a:lnTo>
                  <a:pt x="986265" y="0"/>
                </a:lnTo>
                <a:lnTo>
                  <a:pt x="986265" y="986265"/>
                </a:lnTo>
                <a:lnTo>
                  <a:pt x="0" y="9862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20" name="Freeform 20"/>
          <p:cNvSpPr/>
          <p:nvPr/>
        </p:nvSpPr>
        <p:spPr>
          <a:xfrm rot="-5400000">
            <a:off x="14538828" y="4028522"/>
            <a:ext cx="7645829" cy="6227875"/>
          </a:xfrm>
          <a:custGeom>
            <a:avLst/>
            <a:gdLst/>
            <a:ahLst/>
            <a:cxnLst/>
            <a:rect l="l" t="t" r="r" b="b"/>
            <a:pathLst>
              <a:path w="7645829" h="6227875">
                <a:moveTo>
                  <a:pt x="0" y="0"/>
                </a:moveTo>
                <a:lnTo>
                  <a:pt x="7645828" y="0"/>
                </a:lnTo>
                <a:lnTo>
                  <a:pt x="7645828" y="6227875"/>
                </a:lnTo>
                <a:lnTo>
                  <a:pt x="0" y="622787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a:p>
        </p:txBody>
      </p:sp>
      <p:sp>
        <p:nvSpPr>
          <p:cNvPr id="21" name="Freeform 21"/>
          <p:cNvSpPr/>
          <p:nvPr/>
        </p:nvSpPr>
        <p:spPr>
          <a:xfrm rot="-5400000" flipH="1" flipV="1">
            <a:off x="-2336239" y="2829112"/>
            <a:ext cx="5682648" cy="4628775"/>
          </a:xfrm>
          <a:custGeom>
            <a:avLst/>
            <a:gdLst/>
            <a:ahLst/>
            <a:cxnLst/>
            <a:rect l="l" t="t" r="r" b="b"/>
            <a:pathLst>
              <a:path w="5682648" h="4628775">
                <a:moveTo>
                  <a:pt x="5682648" y="4628776"/>
                </a:moveTo>
                <a:lnTo>
                  <a:pt x="0" y="4628776"/>
                </a:lnTo>
                <a:lnTo>
                  <a:pt x="0" y="0"/>
                </a:lnTo>
                <a:lnTo>
                  <a:pt x="5682648" y="0"/>
                </a:lnTo>
                <a:lnTo>
                  <a:pt x="5682648" y="4628776"/>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a:p>
        </p:txBody>
      </p:sp>
      <p:sp>
        <p:nvSpPr>
          <p:cNvPr id="22" name="TextBox 22"/>
          <p:cNvSpPr txBox="1"/>
          <p:nvPr/>
        </p:nvSpPr>
        <p:spPr>
          <a:xfrm>
            <a:off x="9947094" y="2672837"/>
            <a:ext cx="4440764" cy="700340"/>
          </a:xfrm>
          <a:prstGeom prst="rect">
            <a:avLst/>
          </a:prstGeom>
        </p:spPr>
        <p:txBody>
          <a:bodyPr lIns="0" tIns="0" rIns="0" bIns="0" rtlCol="0" anchor="t">
            <a:spAutoFit/>
          </a:bodyPr>
          <a:lstStyle/>
          <a:p>
            <a:pPr algn="ctr">
              <a:lnSpc>
                <a:spcPts val="4973"/>
              </a:lnSpc>
            </a:pPr>
            <a:r>
              <a:rPr lang="en-US" sz="3552">
                <a:solidFill>
                  <a:srgbClr val="FFFFFF"/>
                </a:solidFill>
                <a:latin typeface="Rustic Printed"/>
              </a:rPr>
              <a:t>AUTOMATED CODE REVIEW</a:t>
            </a:r>
          </a:p>
        </p:txBody>
      </p:sp>
      <p:sp>
        <p:nvSpPr>
          <p:cNvPr id="23" name="TextBox 23"/>
          <p:cNvSpPr txBox="1"/>
          <p:nvPr/>
        </p:nvSpPr>
        <p:spPr>
          <a:xfrm>
            <a:off x="4305236" y="-313458"/>
            <a:ext cx="9526793" cy="1528793"/>
          </a:xfrm>
          <a:prstGeom prst="rect">
            <a:avLst/>
          </a:prstGeom>
        </p:spPr>
        <p:txBody>
          <a:bodyPr lIns="0" tIns="0" rIns="0" bIns="0" rtlCol="0" anchor="t">
            <a:spAutoFit/>
          </a:bodyPr>
          <a:lstStyle/>
          <a:p>
            <a:pPr algn="ctr">
              <a:lnSpc>
                <a:spcPts val="10760"/>
              </a:lnSpc>
            </a:pPr>
            <a:r>
              <a:rPr lang="en-US" sz="7686">
                <a:solidFill>
                  <a:srgbClr val="FFFFFF"/>
                </a:solidFill>
                <a:latin typeface="Rustic Printed"/>
              </a:rPr>
              <a:t>TYPES OF CODE REVIEWS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alphaModFix amt="8999"/>
            </a:blip>
            <a:stretch>
              <a:fillRect t="-9222" b="-9222"/>
            </a:stretch>
          </a:blipFill>
        </p:spPr>
        <p:txBody>
          <a:bodyPr/>
          <a:lstStyle/>
          <a:p>
            <a:endParaRPr lang="en-IN"/>
          </a:p>
        </p:txBody>
      </p:sp>
      <p:grpSp>
        <p:nvGrpSpPr>
          <p:cNvPr id="3" name="Group 3"/>
          <p:cNvGrpSpPr/>
          <p:nvPr/>
        </p:nvGrpSpPr>
        <p:grpSpPr>
          <a:xfrm>
            <a:off x="0" y="-6553280"/>
            <a:ext cx="16203092" cy="8488927"/>
            <a:chOff x="0" y="0"/>
            <a:chExt cx="21604123" cy="11318569"/>
          </a:xfrm>
        </p:grpSpPr>
        <p:grpSp>
          <p:nvGrpSpPr>
            <p:cNvPr id="4" name="Group 4"/>
            <p:cNvGrpSpPr/>
            <p:nvPr/>
          </p:nvGrpSpPr>
          <p:grpSpPr>
            <a:xfrm>
              <a:off x="0" y="0"/>
              <a:ext cx="21604123" cy="10802062"/>
              <a:chOff x="0" y="0"/>
              <a:chExt cx="812800" cy="406400"/>
            </a:xfrm>
          </p:grpSpPr>
          <p:sp>
            <p:nvSpPr>
              <p:cNvPr id="5" name="Freeform 5"/>
              <p:cNvSpPr/>
              <p:nvPr/>
            </p:nvSpPr>
            <p:spPr>
              <a:xfrm>
                <a:off x="0" y="0"/>
                <a:ext cx="812800" cy="406400"/>
              </a:xfrm>
              <a:custGeom>
                <a:avLst/>
                <a:gdLst/>
                <a:ahLst/>
                <a:cxnLst/>
                <a:rect l="l" t="t" r="r" b="b"/>
                <a:pathLst>
                  <a:path w="812800" h="406400">
                    <a:moveTo>
                      <a:pt x="609600" y="0"/>
                    </a:moveTo>
                    <a:lnTo>
                      <a:pt x="0" y="0"/>
                    </a:lnTo>
                    <a:lnTo>
                      <a:pt x="0" y="406400"/>
                    </a:lnTo>
                    <a:lnTo>
                      <a:pt x="609600" y="406400"/>
                    </a:lnTo>
                    <a:lnTo>
                      <a:pt x="812800" y="203200"/>
                    </a:lnTo>
                    <a:lnTo>
                      <a:pt x="609600" y="0"/>
                    </a:lnTo>
                    <a:close/>
                  </a:path>
                </a:pathLst>
              </a:custGeom>
              <a:solidFill>
                <a:srgbClr val="338461"/>
              </a:solidFill>
            </p:spPr>
            <p:txBody>
              <a:bodyPr/>
              <a:lstStyle/>
              <a:p>
                <a:endParaRPr lang="en-IN"/>
              </a:p>
            </p:txBody>
          </p:sp>
          <p:sp>
            <p:nvSpPr>
              <p:cNvPr id="6" name="TextBox 6"/>
              <p:cNvSpPr txBox="1"/>
              <p:nvPr/>
            </p:nvSpPr>
            <p:spPr>
              <a:xfrm>
                <a:off x="0" y="-47625"/>
                <a:ext cx="698500" cy="454025"/>
              </a:xfrm>
              <a:prstGeom prst="rect">
                <a:avLst/>
              </a:prstGeom>
            </p:spPr>
            <p:txBody>
              <a:bodyPr lIns="50800" tIns="50800" rIns="50800" bIns="50800" rtlCol="0" anchor="ctr"/>
              <a:lstStyle/>
              <a:p>
                <a:pPr algn="ctr">
                  <a:lnSpc>
                    <a:spcPts val="2659"/>
                  </a:lnSpc>
                </a:pPr>
                <a:endParaRPr/>
              </a:p>
            </p:txBody>
          </p:sp>
        </p:grpSp>
        <p:sp>
          <p:nvSpPr>
            <p:cNvPr id="7" name="AutoShape 7"/>
            <p:cNvSpPr/>
            <p:nvPr/>
          </p:nvSpPr>
          <p:spPr>
            <a:xfrm flipV="1">
              <a:off x="14519970" y="8009644"/>
              <a:ext cx="3118605" cy="3118605"/>
            </a:xfrm>
            <a:prstGeom prst="line">
              <a:avLst/>
            </a:prstGeom>
            <a:ln w="538309" cap="flat">
              <a:solidFill>
                <a:srgbClr val="FFFFFF"/>
              </a:solidFill>
              <a:prstDash val="solid"/>
              <a:headEnd type="none" w="sm" len="sm"/>
              <a:tailEnd type="none" w="sm" len="sm"/>
            </a:ln>
          </p:spPr>
          <p:txBody>
            <a:bodyPr/>
            <a:lstStyle/>
            <a:p>
              <a:endParaRPr lang="en-IN"/>
            </a:p>
          </p:txBody>
        </p:sp>
        <p:sp>
          <p:nvSpPr>
            <p:cNvPr id="8" name="AutoShape 8"/>
            <p:cNvSpPr/>
            <p:nvPr/>
          </p:nvSpPr>
          <p:spPr>
            <a:xfrm flipV="1">
              <a:off x="12770347" y="8009644"/>
              <a:ext cx="3118605" cy="3118605"/>
            </a:xfrm>
            <a:prstGeom prst="line">
              <a:avLst/>
            </a:prstGeom>
            <a:ln w="538309" cap="flat">
              <a:solidFill>
                <a:srgbClr val="FFFFFF"/>
              </a:solidFill>
              <a:prstDash val="solid"/>
              <a:headEnd type="none" w="sm" len="sm"/>
              <a:tailEnd type="none" w="sm" len="sm"/>
            </a:ln>
          </p:spPr>
          <p:txBody>
            <a:bodyPr/>
            <a:lstStyle/>
            <a:p>
              <a:endParaRPr lang="en-IN"/>
            </a:p>
          </p:txBody>
        </p:sp>
        <p:sp>
          <p:nvSpPr>
            <p:cNvPr id="9" name="AutoShape 9"/>
            <p:cNvSpPr/>
            <p:nvPr/>
          </p:nvSpPr>
          <p:spPr>
            <a:xfrm flipV="1">
              <a:off x="11020724" y="8009644"/>
              <a:ext cx="3118605" cy="3118605"/>
            </a:xfrm>
            <a:prstGeom prst="line">
              <a:avLst/>
            </a:prstGeom>
            <a:ln w="538309" cap="flat">
              <a:solidFill>
                <a:srgbClr val="FFFFFF"/>
              </a:solidFill>
              <a:prstDash val="solid"/>
              <a:headEnd type="none" w="sm" len="sm"/>
              <a:tailEnd type="none" w="sm" len="sm"/>
            </a:ln>
          </p:spPr>
          <p:txBody>
            <a:bodyPr/>
            <a:lstStyle/>
            <a:p>
              <a:endParaRPr lang="en-IN"/>
            </a:p>
          </p:txBody>
        </p:sp>
      </p:grpSp>
      <p:sp>
        <p:nvSpPr>
          <p:cNvPr id="10" name="Freeform 10"/>
          <p:cNvSpPr/>
          <p:nvPr/>
        </p:nvSpPr>
        <p:spPr>
          <a:xfrm rot="-5400000">
            <a:off x="14987222" y="5754291"/>
            <a:ext cx="5365378" cy="4370344"/>
          </a:xfrm>
          <a:custGeom>
            <a:avLst/>
            <a:gdLst/>
            <a:ahLst/>
            <a:cxnLst/>
            <a:rect l="l" t="t" r="r" b="b"/>
            <a:pathLst>
              <a:path w="5365378" h="4370344">
                <a:moveTo>
                  <a:pt x="0" y="0"/>
                </a:moveTo>
                <a:lnTo>
                  <a:pt x="5365378" y="0"/>
                </a:lnTo>
                <a:lnTo>
                  <a:pt x="5365378" y="4370344"/>
                </a:lnTo>
                <a:lnTo>
                  <a:pt x="0" y="437034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1" name="Freeform 11"/>
          <p:cNvSpPr/>
          <p:nvPr/>
        </p:nvSpPr>
        <p:spPr>
          <a:xfrm>
            <a:off x="2253580" y="1786392"/>
            <a:ext cx="13391180" cy="8164401"/>
          </a:xfrm>
          <a:custGeom>
            <a:avLst/>
            <a:gdLst/>
            <a:ahLst/>
            <a:cxnLst/>
            <a:rect l="l" t="t" r="r" b="b"/>
            <a:pathLst>
              <a:path w="13391180" h="8015146">
                <a:moveTo>
                  <a:pt x="0" y="0"/>
                </a:moveTo>
                <a:lnTo>
                  <a:pt x="13391181" y="0"/>
                </a:lnTo>
                <a:lnTo>
                  <a:pt x="13391181" y="8015146"/>
                </a:lnTo>
                <a:lnTo>
                  <a:pt x="0" y="8015146"/>
                </a:lnTo>
                <a:lnTo>
                  <a:pt x="0" y="0"/>
                </a:lnTo>
                <a:close/>
              </a:path>
            </a:pathLst>
          </a:custGeom>
          <a:blipFill>
            <a:blip r:embed="rId5"/>
            <a:stretch>
              <a:fillRect l="-966" t="-18488" r="-966"/>
            </a:stretch>
          </a:blipFill>
        </p:spPr>
        <p:txBody>
          <a:bodyPr/>
          <a:lstStyle/>
          <a:p>
            <a:endParaRPr lang="en-IN"/>
          </a:p>
        </p:txBody>
      </p:sp>
      <p:sp>
        <p:nvSpPr>
          <p:cNvPr id="12" name="TextBox 12"/>
          <p:cNvSpPr txBox="1"/>
          <p:nvPr/>
        </p:nvSpPr>
        <p:spPr>
          <a:xfrm>
            <a:off x="196912" y="-238125"/>
            <a:ext cx="14641914" cy="1882775"/>
          </a:xfrm>
          <a:prstGeom prst="rect">
            <a:avLst/>
          </a:prstGeom>
        </p:spPr>
        <p:txBody>
          <a:bodyPr lIns="0" tIns="0" rIns="0" bIns="0" rtlCol="0" anchor="t">
            <a:spAutoFit/>
          </a:bodyPr>
          <a:lstStyle/>
          <a:p>
            <a:pPr>
              <a:lnSpc>
                <a:spcPts val="7000"/>
              </a:lnSpc>
            </a:pPr>
            <a:r>
              <a:rPr lang="en-US" sz="5000">
                <a:solidFill>
                  <a:srgbClr val="FFFFFF"/>
                </a:solidFill>
                <a:latin typeface="Rustic Printed"/>
              </a:rPr>
              <a:t>DIFFERENCE BETWEEN MANUAL AND</a:t>
            </a:r>
          </a:p>
          <a:p>
            <a:pPr>
              <a:lnSpc>
                <a:spcPts val="7000"/>
              </a:lnSpc>
            </a:pPr>
            <a:r>
              <a:rPr lang="en-US" sz="5000">
                <a:solidFill>
                  <a:srgbClr val="FFFFFF"/>
                </a:solidFill>
                <a:latin typeface="Rustic Printed"/>
              </a:rPr>
              <a:t> AUTOMATED CODE REVIEW: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7588732" y="14911562"/>
            <a:ext cx="15977594" cy="800129"/>
            <a:chOff x="0" y="0"/>
            <a:chExt cx="4208091" cy="210734"/>
          </a:xfrm>
        </p:grpSpPr>
        <p:sp>
          <p:nvSpPr>
            <p:cNvPr id="3" name="Freeform 3"/>
            <p:cNvSpPr/>
            <p:nvPr/>
          </p:nvSpPr>
          <p:spPr>
            <a:xfrm>
              <a:off x="0" y="0"/>
              <a:ext cx="4208090" cy="210734"/>
            </a:xfrm>
            <a:custGeom>
              <a:avLst/>
              <a:gdLst/>
              <a:ahLst/>
              <a:cxnLst/>
              <a:rect l="l" t="t" r="r" b="b"/>
              <a:pathLst>
                <a:path w="4208090" h="210734">
                  <a:moveTo>
                    <a:pt x="0" y="0"/>
                  </a:moveTo>
                  <a:lnTo>
                    <a:pt x="4208090" y="0"/>
                  </a:lnTo>
                  <a:lnTo>
                    <a:pt x="4208090" y="210734"/>
                  </a:lnTo>
                  <a:lnTo>
                    <a:pt x="0" y="210734"/>
                  </a:lnTo>
                  <a:close/>
                </a:path>
              </a:pathLst>
            </a:custGeom>
            <a:solidFill>
              <a:srgbClr val="67A88C"/>
            </a:solidFill>
          </p:spPr>
          <p:txBody>
            <a:bodyPr/>
            <a:lstStyle/>
            <a:p>
              <a:endParaRPr lang="en-IN"/>
            </a:p>
          </p:txBody>
        </p:sp>
        <p:sp>
          <p:nvSpPr>
            <p:cNvPr id="4" name="TextBox 4"/>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800129" y="2000265"/>
            <a:ext cx="14904854" cy="7748305"/>
            <a:chOff x="0" y="0"/>
            <a:chExt cx="3925558" cy="2040706"/>
          </a:xfrm>
        </p:grpSpPr>
        <p:sp>
          <p:nvSpPr>
            <p:cNvPr id="6" name="Freeform 6"/>
            <p:cNvSpPr/>
            <p:nvPr/>
          </p:nvSpPr>
          <p:spPr>
            <a:xfrm>
              <a:off x="0" y="0"/>
              <a:ext cx="3925558" cy="2040706"/>
            </a:xfrm>
            <a:custGeom>
              <a:avLst/>
              <a:gdLst/>
              <a:ahLst/>
              <a:cxnLst/>
              <a:rect l="l" t="t" r="r" b="b"/>
              <a:pathLst>
                <a:path w="3925558" h="2040706">
                  <a:moveTo>
                    <a:pt x="0" y="0"/>
                  </a:moveTo>
                  <a:lnTo>
                    <a:pt x="3925558" y="0"/>
                  </a:lnTo>
                  <a:lnTo>
                    <a:pt x="3925558" y="2040706"/>
                  </a:lnTo>
                  <a:lnTo>
                    <a:pt x="0" y="2040706"/>
                  </a:lnTo>
                  <a:close/>
                </a:path>
              </a:pathLst>
            </a:custGeom>
            <a:solidFill>
              <a:srgbClr val="27503E"/>
            </a:solidFill>
          </p:spPr>
          <p:txBody>
            <a:bodyPr/>
            <a:lstStyle/>
            <a:p>
              <a:endParaRPr lang="en-IN"/>
            </a:p>
          </p:txBody>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1355402" y="2457450"/>
            <a:ext cx="13794308" cy="6381750"/>
          </a:xfrm>
          <a:prstGeom prst="rect">
            <a:avLst/>
          </a:prstGeom>
        </p:spPr>
        <p:txBody>
          <a:bodyPr lIns="0" tIns="0" rIns="0" bIns="0" rtlCol="0" anchor="t">
            <a:spAutoFit/>
          </a:bodyPr>
          <a:lstStyle/>
          <a:p>
            <a:pPr>
              <a:lnSpc>
                <a:spcPts val="4200"/>
              </a:lnSpc>
            </a:pPr>
            <a:r>
              <a:rPr lang="en-US" sz="3000">
                <a:solidFill>
                  <a:srgbClr val="FFFFFF"/>
                </a:solidFill>
                <a:latin typeface="Emmali"/>
              </a:rPr>
              <a:t>Automated code review is performed by a software tool that checks or validates a particular piece of code against some standard set of guidelines. These tools are much faster and can perform in-depth code review. The code is reviewed for issues such as security, code style, errors or bugs, bad practices, etc.</a:t>
            </a:r>
          </a:p>
          <a:p>
            <a:pPr>
              <a:lnSpc>
                <a:spcPts val="4200"/>
              </a:lnSpc>
            </a:pPr>
            <a:endParaRPr lang="en-US" sz="3000">
              <a:solidFill>
                <a:srgbClr val="FFFFFF"/>
              </a:solidFill>
              <a:latin typeface="Emmali"/>
            </a:endParaRPr>
          </a:p>
          <a:p>
            <a:pPr>
              <a:lnSpc>
                <a:spcPts val="4200"/>
              </a:lnSpc>
            </a:pPr>
            <a:r>
              <a:rPr lang="en-US" sz="3000">
                <a:solidFill>
                  <a:srgbClr val="FFFFFF"/>
                </a:solidFill>
                <a:latin typeface="Emmali"/>
              </a:rPr>
              <a:t>After identifying the anomalies, with the help of a code review tool, you can push those changes to your code base with the help of tools such as GitHub, GitLab, etc.</a:t>
            </a:r>
          </a:p>
          <a:p>
            <a:pPr>
              <a:lnSpc>
                <a:spcPts val="4200"/>
              </a:lnSpc>
            </a:pPr>
            <a:endParaRPr lang="en-US" sz="3000">
              <a:solidFill>
                <a:srgbClr val="FFFFFF"/>
              </a:solidFill>
              <a:latin typeface="Emmali"/>
            </a:endParaRPr>
          </a:p>
          <a:p>
            <a:pPr>
              <a:lnSpc>
                <a:spcPts val="4200"/>
              </a:lnSpc>
            </a:pPr>
            <a:r>
              <a:rPr lang="en-US" sz="3000">
                <a:solidFill>
                  <a:srgbClr val="FFFFFF"/>
                </a:solidFill>
                <a:latin typeface="Emmali"/>
              </a:rPr>
              <a:t>Code review tools can also be integrated with code management tools such as GitHub, so that you get notifications when your code review tool detects anomalies.</a:t>
            </a:r>
          </a:p>
          <a:p>
            <a:pPr algn="ctr">
              <a:lnSpc>
                <a:spcPts val="4200"/>
              </a:lnSpc>
            </a:pPr>
            <a:endParaRPr lang="en-US" sz="3000">
              <a:solidFill>
                <a:srgbClr val="FFFFFF"/>
              </a:solidFill>
              <a:latin typeface="Emmali"/>
            </a:endParaRPr>
          </a:p>
          <a:p>
            <a:pPr algn="ctr">
              <a:lnSpc>
                <a:spcPts val="4200"/>
              </a:lnSpc>
            </a:pPr>
            <a:endParaRPr lang="en-US" sz="3000">
              <a:solidFill>
                <a:srgbClr val="FFFFFF"/>
              </a:solidFill>
              <a:latin typeface="Emmali"/>
            </a:endParaRPr>
          </a:p>
        </p:txBody>
      </p:sp>
      <p:grpSp>
        <p:nvGrpSpPr>
          <p:cNvPr id="9" name="Group 9"/>
          <p:cNvGrpSpPr/>
          <p:nvPr/>
        </p:nvGrpSpPr>
        <p:grpSpPr>
          <a:xfrm>
            <a:off x="0" y="-268352"/>
            <a:ext cx="16154396" cy="3411584"/>
            <a:chOff x="0" y="-85725"/>
            <a:chExt cx="4208090" cy="898525"/>
          </a:xfrm>
        </p:grpSpPr>
        <p:sp>
          <p:nvSpPr>
            <p:cNvPr id="10" name="Freeform 10"/>
            <p:cNvSpPr/>
            <p:nvPr/>
          </p:nvSpPr>
          <p:spPr>
            <a:xfrm>
              <a:off x="0" y="0"/>
              <a:ext cx="4208090" cy="511771"/>
            </a:xfrm>
            <a:custGeom>
              <a:avLst/>
              <a:gdLst/>
              <a:ahLst/>
              <a:cxnLst/>
              <a:rect l="l" t="t" r="r" b="b"/>
              <a:pathLst>
                <a:path w="4208090" h="511771">
                  <a:moveTo>
                    <a:pt x="0" y="0"/>
                  </a:moveTo>
                  <a:lnTo>
                    <a:pt x="4208090" y="0"/>
                  </a:lnTo>
                  <a:lnTo>
                    <a:pt x="4208090" y="511771"/>
                  </a:lnTo>
                  <a:lnTo>
                    <a:pt x="0" y="511771"/>
                  </a:lnTo>
                  <a:close/>
                </a:path>
              </a:pathLst>
            </a:custGeom>
            <a:solidFill>
              <a:srgbClr val="67A88C"/>
            </a:solidFill>
          </p:spPr>
          <p:txBody>
            <a:bodyPr/>
            <a:lstStyle/>
            <a:p>
              <a:endParaRPr lang="en-IN"/>
            </a:p>
          </p:txBody>
        </p:sp>
        <p:sp>
          <p:nvSpPr>
            <p:cNvPr id="11" name="TextBox 11"/>
            <p:cNvSpPr txBox="1"/>
            <p:nvPr/>
          </p:nvSpPr>
          <p:spPr>
            <a:xfrm>
              <a:off x="0" y="-85725"/>
              <a:ext cx="3954095" cy="898525"/>
            </a:xfrm>
            <a:prstGeom prst="rect">
              <a:avLst/>
            </a:prstGeom>
          </p:spPr>
          <p:txBody>
            <a:bodyPr lIns="50800" tIns="50800" rIns="50800" bIns="50800" rtlCol="0" anchor="ctr"/>
            <a:lstStyle/>
            <a:p>
              <a:pPr algn="ctr">
                <a:lnSpc>
                  <a:spcPts val="5599"/>
                </a:lnSpc>
              </a:pPr>
              <a:r>
                <a:rPr lang="en-US" sz="3999" dirty="0">
                  <a:solidFill>
                    <a:srgbClr val="000000"/>
                  </a:solidFill>
                  <a:latin typeface="Arimo"/>
                </a:rPr>
                <a:t>HOW DOES AUTOMATED CODE REVIEW WORKS?</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48312" y="-28937"/>
            <a:ext cx="16791375" cy="2740844"/>
          </a:xfrm>
          <a:prstGeom prst="rect">
            <a:avLst/>
          </a:prstGeom>
        </p:spPr>
        <p:txBody>
          <a:bodyPr lIns="0" tIns="0" rIns="0" bIns="0" rtlCol="0" anchor="t">
            <a:spAutoFit/>
          </a:bodyPr>
          <a:lstStyle/>
          <a:p>
            <a:pPr>
              <a:lnSpc>
                <a:spcPts val="8328"/>
              </a:lnSpc>
            </a:pPr>
            <a:r>
              <a:rPr lang="en-US" sz="5948" dirty="0">
                <a:solidFill>
                  <a:srgbClr val="27503E"/>
                </a:solidFill>
                <a:latin typeface="Rustic Printed"/>
              </a:rPr>
              <a:t>WHAT ISSUES AUTOMATED CODE REVIEW TOOLS ANALYZE?</a:t>
            </a:r>
          </a:p>
          <a:p>
            <a:pPr>
              <a:lnSpc>
                <a:spcPts val="12522"/>
              </a:lnSpc>
            </a:pPr>
            <a:endParaRPr lang="en-US" sz="5948" dirty="0">
              <a:solidFill>
                <a:srgbClr val="27503E"/>
              </a:solidFill>
              <a:latin typeface="Rustic Printed"/>
            </a:endParaRPr>
          </a:p>
        </p:txBody>
      </p:sp>
      <p:sp>
        <p:nvSpPr>
          <p:cNvPr id="3" name="TextBox 3"/>
          <p:cNvSpPr txBox="1"/>
          <p:nvPr/>
        </p:nvSpPr>
        <p:spPr>
          <a:xfrm>
            <a:off x="768927" y="2049056"/>
            <a:ext cx="17186397" cy="7655750"/>
          </a:xfrm>
          <a:prstGeom prst="rect">
            <a:avLst/>
          </a:prstGeom>
        </p:spPr>
        <p:txBody>
          <a:bodyPr lIns="0" tIns="0" rIns="0" bIns="0" rtlCol="0" anchor="t">
            <a:spAutoFit/>
          </a:bodyPr>
          <a:lstStyle/>
          <a:p>
            <a:pPr marL="775830" lvl="1" indent="-387915" algn="just">
              <a:lnSpc>
                <a:spcPts val="5030"/>
              </a:lnSpc>
              <a:buFont typeface="Arial"/>
              <a:buChar char="•"/>
            </a:pPr>
            <a:r>
              <a:rPr lang="en-US" sz="3593" dirty="0">
                <a:solidFill>
                  <a:schemeClr val="accent5">
                    <a:lumMod val="75000"/>
                  </a:schemeClr>
                </a:solidFill>
                <a:latin typeface="Emmali Italics"/>
              </a:rPr>
              <a:t>Security: </a:t>
            </a:r>
            <a:r>
              <a:rPr lang="en-US" sz="3593" dirty="0">
                <a:solidFill>
                  <a:srgbClr val="000000"/>
                </a:solidFill>
              </a:rPr>
              <a:t>The automated code review tool can check security by analyzing source code for vulnerabilities and identifying whether they are actual or potential. Then, it searches the code for specific patterns that may indicate a security risk</a:t>
            </a:r>
            <a:r>
              <a:rPr lang="en-US" sz="3593" dirty="0">
                <a:solidFill>
                  <a:srgbClr val="000000"/>
                </a:solidFill>
                <a:latin typeface="Emmali Italics"/>
              </a:rPr>
              <a:t>.</a:t>
            </a:r>
          </a:p>
          <a:p>
            <a:pPr marL="775830" lvl="1" indent="-387915" algn="just">
              <a:lnSpc>
                <a:spcPts val="5030"/>
              </a:lnSpc>
              <a:buFont typeface="Arial"/>
              <a:buChar char="•"/>
            </a:pPr>
            <a:r>
              <a:rPr lang="en-US" sz="3593" dirty="0">
                <a:solidFill>
                  <a:schemeClr val="accent5">
                    <a:lumMod val="75000"/>
                  </a:schemeClr>
                </a:solidFill>
                <a:latin typeface="Emmali Italics"/>
              </a:rPr>
              <a:t>Performance :</a:t>
            </a:r>
            <a:r>
              <a:rPr lang="en-US" sz="3593" dirty="0">
                <a:solidFill>
                  <a:srgbClr val="000000"/>
                </a:solidFill>
              </a:rPr>
              <a:t>Automated code review tools ensure that your application keeps up when more users start using it simultaneously. They also ensure that your application uses fewer resources and less memory space on serv</a:t>
            </a:r>
            <a:r>
              <a:rPr lang="en-US" sz="3593" dirty="0"/>
              <a:t>ers</a:t>
            </a:r>
            <a:r>
              <a:rPr lang="en-US" sz="3593" dirty="0">
                <a:solidFill>
                  <a:srgbClr val="000000"/>
                </a:solidFill>
              </a:rPr>
              <a:t>.</a:t>
            </a:r>
          </a:p>
          <a:p>
            <a:pPr marL="775830" lvl="1" indent="-387915" algn="just">
              <a:lnSpc>
                <a:spcPts val="5030"/>
              </a:lnSpc>
              <a:buFont typeface="Arial"/>
              <a:buChar char="•"/>
            </a:pPr>
            <a:r>
              <a:rPr lang="en-US" sz="3593" dirty="0">
                <a:solidFill>
                  <a:schemeClr val="accent5">
                    <a:lumMod val="75000"/>
                  </a:schemeClr>
                </a:solidFill>
                <a:latin typeface="Emmali Italics"/>
              </a:rPr>
              <a:t>Code style: </a:t>
            </a:r>
            <a:r>
              <a:rPr lang="en-US" sz="3593" dirty="0"/>
              <a:t>The tool will ensure that all the code is formatted consistently.</a:t>
            </a:r>
          </a:p>
          <a:p>
            <a:pPr marL="775830" lvl="1" indent="-387915" algn="just">
              <a:lnSpc>
                <a:spcPts val="5030"/>
              </a:lnSpc>
              <a:buFont typeface="Arial"/>
              <a:buChar char="•"/>
            </a:pPr>
            <a:r>
              <a:rPr lang="en-US" sz="3593" dirty="0">
                <a:solidFill>
                  <a:schemeClr val="accent5">
                    <a:lumMod val="75000"/>
                  </a:schemeClr>
                </a:solidFill>
                <a:latin typeface="Emmali Italics"/>
              </a:rPr>
              <a:t>Compatibility: </a:t>
            </a:r>
            <a:r>
              <a:rPr lang="en-US" sz="3593" dirty="0">
                <a:solidFill>
                  <a:srgbClr val="000000"/>
                </a:solidFill>
              </a:rPr>
              <a:t>Automated code review tools ensure that your software is compatible with all operating systems. They can also check whether there are any issues with the server's configuration.</a:t>
            </a:r>
          </a:p>
          <a:p>
            <a:pPr marL="775830" lvl="1" indent="-387915" algn="just">
              <a:lnSpc>
                <a:spcPts val="5030"/>
              </a:lnSpc>
              <a:buFont typeface="Arial"/>
              <a:buChar char="•"/>
            </a:pPr>
            <a:r>
              <a:rPr lang="en-US" sz="3593" dirty="0">
                <a:solidFill>
                  <a:schemeClr val="accent5">
                    <a:lumMod val="75000"/>
                  </a:schemeClr>
                </a:solidFill>
                <a:latin typeface="Emmali Italics"/>
              </a:rPr>
              <a:t>Error prone: </a:t>
            </a:r>
            <a:r>
              <a:rPr lang="en-US" sz="3593" dirty="0">
                <a:solidFill>
                  <a:srgbClr val="000000"/>
                </a:solidFill>
              </a:rPr>
              <a:t>Automated code review tools can detect common programming errors such as null pointer exceptions, memory leaks, syntax errors, uninitialized variables, etc.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2232738" y="-1012205"/>
            <a:ext cx="1591980" cy="6057460"/>
            <a:chOff x="0" y="0"/>
            <a:chExt cx="237641" cy="1420795"/>
          </a:xfrm>
        </p:grpSpPr>
        <p:sp>
          <p:nvSpPr>
            <p:cNvPr id="3" name="Freeform 3"/>
            <p:cNvSpPr/>
            <p:nvPr/>
          </p:nvSpPr>
          <p:spPr>
            <a:xfrm>
              <a:off x="0" y="0"/>
              <a:ext cx="237641" cy="1420795"/>
            </a:xfrm>
            <a:custGeom>
              <a:avLst/>
              <a:gdLst/>
              <a:ahLst/>
              <a:cxnLst/>
              <a:rect l="l" t="t" r="r" b="b"/>
              <a:pathLst>
                <a:path w="237641" h="1420795">
                  <a:moveTo>
                    <a:pt x="79256" y="19070"/>
                  </a:moveTo>
                  <a:cubicBezTo>
                    <a:pt x="91400" y="7556"/>
                    <a:pt x="105291" y="0"/>
                    <a:pt x="118884" y="0"/>
                  </a:cubicBezTo>
                  <a:cubicBezTo>
                    <a:pt x="132479" y="0"/>
                    <a:pt x="145560" y="6476"/>
                    <a:pt x="157615" y="17990"/>
                  </a:cubicBezTo>
                  <a:cubicBezTo>
                    <a:pt x="157872" y="18350"/>
                    <a:pt x="158128" y="18350"/>
                    <a:pt x="158385" y="18710"/>
                  </a:cubicBezTo>
                  <a:cubicBezTo>
                    <a:pt x="203656" y="64765"/>
                    <a:pt x="237000" y="186379"/>
                    <a:pt x="237641" y="342007"/>
                  </a:cubicBezTo>
                  <a:lnTo>
                    <a:pt x="237641" y="1420795"/>
                  </a:lnTo>
                  <a:lnTo>
                    <a:pt x="0" y="1420795"/>
                  </a:lnTo>
                  <a:lnTo>
                    <a:pt x="0" y="342808"/>
                  </a:lnTo>
                  <a:cubicBezTo>
                    <a:pt x="641" y="185660"/>
                    <a:pt x="33472" y="64045"/>
                    <a:pt x="79256" y="19070"/>
                  </a:cubicBezTo>
                  <a:close/>
                </a:path>
              </a:pathLst>
            </a:custGeom>
            <a:solidFill>
              <a:srgbClr val="27503E"/>
            </a:solidFill>
          </p:spPr>
          <p:txBody>
            <a:bodyPr/>
            <a:lstStyle/>
            <a:p>
              <a:endParaRPr lang="en-IN"/>
            </a:p>
          </p:txBody>
        </p:sp>
        <p:sp>
          <p:nvSpPr>
            <p:cNvPr id="4" name="TextBox 4"/>
            <p:cNvSpPr txBox="1"/>
            <p:nvPr/>
          </p:nvSpPr>
          <p:spPr>
            <a:xfrm>
              <a:off x="0" y="79375"/>
              <a:ext cx="660400" cy="733425"/>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601301" y="-411095"/>
            <a:ext cx="14635769" cy="1085425"/>
          </a:xfrm>
          <a:prstGeom prst="rect">
            <a:avLst/>
          </a:prstGeom>
        </p:spPr>
        <p:txBody>
          <a:bodyPr lIns="0" tIns="0" rIns="0" bIns="0" rtlCol="0" anchor="t">
            <a:spAutoFit/>
          </a:bodyPr>
          <a:lstStyle/>
          <a:p>
            <a:pPr algn="just">
              <a:lnSpc>
                <a:spcPts val="9799"/>
              </a:lnSpc>
            </a:pPr>
            <a:r>
              <a:rPr lang="en-US" sz="4400" dirty="0">
                <a:solidFill>
                  <a:srgbClr val="27503E"/>
                </a:solidFill>
                <a:latin typeface="Rustic Printed"/>
              </a:rPr>
              <a:t>AUTOMATED CODE REVIEW TOOLS</a:t>
            </a:r>
          </a:p>
        </p:txBody>
      </p:sp>
      <p:sp>
        <p:nvSpPr>
          <p:cNvPr id="6" name="Freeform 6"/>
          <p:cNvSpPr/>
          <p:nvPr/>
        </p:nvSpPr>
        <p:spPr>
          <a:xfrm rot="-10800000">
            <a:off x="13421626" y="-249284"/>
            <a:ext cx="4866374" cy="3963883"/>
          </a:xfrm>
          <a:custGeom>
            <a:avLst/>
            <a:gdLst/>
            <a:ahLst/>
            <a:cxnLst/>
            <a:rect l="l" t="t" r="r" b="b"/>
            <a:pathLst>
              <a:path w="4866374" h="3963883">
                <a:moveTo>
                  <a:pt x="0" y="0"/>
                </a:moveTo>
                <a:lnTo>
                  <a:pt x="4866374" y="0"/>
                </a:lnTo>
                <a:lnTo>
                  <a:pt x="4866374" y="3963883"/>
                </a:lnTo>
                <a:lnTo>
                  <a:pt x="0" y="39638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TextBox 7"/>
          <p:cNvSpPr txBox="1"/>
          <p:nvPr/>
        </p:nvSpPr>
        <p:spPr>
          <a:xfrm>
            <a:off x="601301" y="1416738"/>
            <a:ext cx="5692131" cy="1164414"/>
          </a:xfrm>
          <a:prstGeom prst="rect">
            <a:avLst/>
          </a:prstGeom>
        </p:spPr>
        <p:txBody>
          <a:bodyPr lIns="0" tIns="0" rIns="0" bIns="0" rtlCol="0" anchor="t">
            <a:spAutoFit/>
          </a:bodyPr>
          <a:lstStyle/>
          <a:p>
            <a:pPr>
              <a:lnSpc>
                <a:spcPts val="8269"/>
              </a:lnSpc>
            </a:pPr>
            <a:r>
              <a:rPr lang="en-US" sz="5906">
                <a:solidFill>
                  <a:srgbClr val="FFFFFF"/>
                </a:solidFill>
                <a:latin typeface="Rustic Printed"/>
              </a:rPr>
              <a:t>CODACY</a:t>
            </a:r>
          </a:p>
        </p:txBody>
      </p:sp>
      <p:sp>
        <p:nvSpPr>
          <p:cNvPr id="8" name="TextBox 8"/>
          <p:cNvSpPr txBox="1"/>
          <p:nvPr/>
        </p:nvSpPr>
        <p:spPr>
          <a:xfrm>
            <a:off x="11253997" y="6997668"/>
            <a:ext cx="6364775" cy="2260632"/>
          </a:xfrm>
          <a:prstGeom prst="rect">
            <a:avLst/>
          </a:prstGeom>
        </p:spPr>
        <p:txBody>
          <a:bodyPr lIns="0" tIns="0" rIns="0" bIns="0" rtlCol="0" anchor="t">
            <a:spAutoFit/>
          </a:bodyPr>
          <a:lstStyle/>
          <a:p>
            <a:pPr algn="r">
              <a:lnSpc>
                <a:spcPts val="4548"/>
              </a:lnSpc>
            </a:pPr>
            <a:r>
              <a:rPr lang="en-US" sz="3248">
                <a:solidFill>
                  <a:srgbClr val="FFFFFF"/>
                </a:solidFill>
                <a:latin typeface="Emmali"/>
              </a:rPr>
              <a:t>Lorem ipsum dolor sit amet, consectetur adipiscing elit, sed do eiusmod tempor incididunt ut labore et dolore magna aliqua.</a:t>
            </a:r>
          </a:p>
        </p:txBody>
      </p:sp>
      <p:grpSp>
        <p:nvGrpSpPr>
          <p:cNvPr id="9" name="Group 9"/>
          <p:cNvGrpSpPr/>
          <p:nvPr/>
        </p:nvGrpSpPr>
        <p:grpSpPr>
          <a:xfrm rot="5400000">
            <a:off x="2233248" y="949279"/>
            <a:ext cx="1590961" cy="6057460"/>
            <a:chOff x="0" y="0"/>
            <a:chExt cx="237489" cy="1370072"/>
          </a:xfrm>
        </p:grpSpPr>
        <p:sp>
          <p:nvSpPr>
            <p:cNvPr id="10" name="Freeform 10"/>
            <p:cNvSpPr/>
            <p:nvPr/>
          </p:nvSpPr>
          <p:spPr>
            <a:xfrm>
              <a:off x="0" y="0"/>
              <a:ext cx="237489" cy="1370072"/>
            </a:xfrm>
            <a:custGeom>
              <a:avLst/>
              <a:gdLst/>
              <a:ahLst/>
              <a:cxnLst/>
              <a:rect l="l" t="t" r="r" b="b"/>
              <a:pathLst>
                <a:path w="237489" h="1370072">
                  <a:moveTo>
                    <a:pt x="79206" y="19070"/>
                  </a:moveTo>
                  <a:cubicBezTo>
                    <a:pt x="91342" y="7556"/>
                    <a:pt x="105223" y="0"/>
                    <a:pt x="118808" y="0"/>
                  </a:cubicBezTo>
                  <a:cubicBezTo>
                    <a:pt x="132394" y="0"/>
                    <a:pt x="145467" y="6476"/>
                    <a:pt x="157514" y="17990"/>
                  </a:cubicBezTo>
                  <a:cubicBezTo>
                    <a:pt x="157771" y="18350"/>
                    <a:pt x="158027" y="18350"/>
                    <a:pt x="158283" y="18710"/>
                  </a:cubicBezTo>
                  <a:cubicBezTo>
                    <a:pt x="203525" y="64765"/>
                    <a:pt x="236848" y="186379"/>
                    <a:pt x="237489" y="340881"/>
                  </a:cubicBezTo>
                  <a:lnTo>
                    <a:pt x="237489" y="1370072"/>
                  </a:lnTo>
                  <a:lnTo>
                    <a:pt x="0" y="1370072"/>
                  </a:lnTo>
                  <a:lnTo>
                    <a:pt x="0" y="341644"/>
                  </a:lnTo>
                  <a:cubicBezTo>
                    <a:pt x="641" y="185660"/>
                    <a:pt x="33451" y="64045"/>
                    <a:pt x="79206" y="19070"/>
                  </a:cubicBezTo>
                  <a:close/>
                </a:path>
              </a:pathLst>
            </a:custGeom>
            <a:solidFill>
              <a:srgbClr val="27503E"/>
            </a:solidFill>
          </p:spPr>
          <p:txBody>
            <a:bodyPr/>
            <a:lstStyle/>
            <a:p>
              <a:endParaRPr lang="en-IN"/>
            </a:p>
          </p:txBody>
        </p:sp>
        <p:sp>
          <p:nvSpPr>
            <p:cNvPr id="11" name="TextBox 11"/>
            <p:cNvSpPr txBox="1"/>
            <p:nvPr/>
          </p:nvSpPr>
          <p:spPr>
            <a:xfrm>
              <a:off x="0" y="79375"/>
              <a:ext cx="660400" cy="733425"/>
            </a:xfrm>
            <a:prstGeom prst="rect">
              <a:avLst/>
            </a:prstGeom>
          </p:spPr>
          <p:txBody>
            <a:bodyPr lIns="50800" tIns="50800" rIns="50800" bIns="50800" rtlCol="0" anchor="ctr"/>
            <a:lstStyle/>
            <a:p>
              <a:pPr algn="ctr">
                <a:lnSpc>
                  <a:spcPts val="2659"/>
                </a:lnSpc>
              </a:pPr>
              <a:endParaRPr/>
            </a:p>
            <a:p>
              <a:pPr algn="ctr">
                <a:lnSpc>
                  <a:spcPts val="2659"/>
                </a:lnSpc>
              </a:pPr>
              <a:endParaRPr/>
            </a:p>
          </p:txBody>
        </p:sp>
      </p:grpSp>
      <p:sp>
        <p:nvSpPr>
          <p:cNvPr id="12" name="TextBox 12"/>
          <p:cNvSpPr txBox="1"/>
          <p:nvPr/>
        </p:nvSpPr>
        <p:spPr>
          <a:xfrm>
            <a:off x="393483" y="3260189"/>
            <a:ext cx="5692131" cy="1164414"/>
          </a:xfrm>
          <a:prstGeom prst="rect">
            <a:avLst/>
          </a:prstGeom>
        </p:spPr>
        <p:txBody>
          <a:bodyPr lIns="0" tIns="0" rIns="0" bIns="0" rtlCol="0" anchor="t">
            <a:spAutoFit/>
          </a:bodyPr>
          <a:lstStyle/>
          <a:p>
            <a:pPr>
              <a:lnSpc>
                <a:spcPts val="8269"/>
              </a:lnSpc>
            </a:pPr>
            <a:r>
              <a:rPr lang="en-US" sz="5906">
                <a:solidFill>
                  <a:srgbClr val="FFFFFF"/>
                </a:solidFill>
                <a:latin typeface="Rustic Printed"/>
              </a:rPr>
              <a:t>DEEPSOURCE</a:t>
            </a:r>
          </a:p>
        </p:txBody>
      </p:sp>
      <p:grpSp>
        <p:nvGrpSpPr>
          <p:cNvPr id="13" name="Group 13"/>
          <p:cNvGrpSpPr/>
          <p:nvPr/>
        </p:nvGrpSpPr>
        <p:grpSpPr>
          <a:xfrm rot="5400000">
            <a:off x="2175053" y="3067139"/>
            <a:ext cx="1707348" cy="6057461"/>
            <a:chOff x="0" y="0"/>
            <a:chExt cx="254862" cy="1316301"/>
          </a:xfrm>
        </p:grpSpPr>
        <p:sp>
          <p:nvSpPr>
            <p:cNvPr id="14" name="Freeform 14"/>
            <p:cNvSpPr/>
            <p:nvPr/>
          </p:nvSpPr>
          <p:spPr>
            <a:xfrm>
              <a:off x="0" y="0"/>
              <a:ext cx="254862" cy="1316301"/>
            </a:xfrm>
            <a:custGeom>
              <a:avLst/>
              <a:gdLst/>
              <a:ahLst/>
              <a:cxnLst/>
              <a:rect l="l" t="t" r="r" b="b"/>
              <a:pathLst>
                <a:path w="254862" h="1316301">
                  <a:moveTo>
                    <a:pt x="85000" y="19070"/>
                  </a:moveTo>
                  <a:cubicBezTo>
                    <a:pt x="98024" y="7556"/>
                    <a:pt x="112921" y="0"/>
                    <a:pt x="127500" y="0"/>
                  </a:cubicBezTo>
                  <a:cubicBezTo>
                    <a:pt x="142079" y="0"/>
                    <a:pt x="156109" y="6476"/>
                    <a:pt x="169037" y="17990"/>
                  </a:cubicBezTo>
                  <a:cubicBezTo>
                    <a:pt x="169312" y="18350"/>
                    <a:pt x="169587" y="18350"/>
                    <a:pt x="169862" y="18710"/>
                  </a:cubicBezTo>
                  <a:cubicBezTo>
                    <a:pt x="218414" y="64765"/>
                    <a:pt x="254175" y="186379"/>
                    <a:pt x="254862" y="339686"/>
                  </a:cubicBezTo>
                  <a:lnTo>
                    <a:pt x="254862" y="1316301"/>
                  </a:lnTo>
                  <a:lnTo>
                    <a:pt x="0" y="1316301"/>
                  </a:lnTo>
                  <a:lnTo>
                    <a:pt x="0" y="340411"/>
                  </a:lnTo>
                  <a:cubicBezTo>
                    <a:pt x="688" y="185660"/>
                    <a:pt x="35898" y="64045"/>
                    <a:pt x="85000" y="19070"/>
                  </a:cubicBezTo>
                  <a:close/>
                </a:path>
              </a:pathLst>
            </a:custGeom>
            <a:solidFill>
              <a:srgbClr val="27503E"/>
            </a:solidFill>
          </p:spPr>
          <p:txBody>
            <a:bodyPr/>
            <a:lstStyle/>
            <a:p>
              <a:endParaRPr lang="en-IN"/>
            </a:p>
          </p:txBody>
        </p:sp>
        <p:sp>
          <p:nvSpPr>
            <p:cNvPr id="15" name="TextBox 15"/>
            <p:cNvSpPr txBox="1"/>
            <p:nvPr/>
          </p:nvSpPr>
          <p:spPr>
            <a:xfrm>
              <a:off x="0" y="79375"/>
              <a:ext cx="660400" cy="733425"/>
            </a:xfrm>
            <a:prstGeom prst="rect">
              <a:avLst/>
            </a:prstGeom>
          </p:spPr>
          <p:txBody>
            <a:bodyPr lIns="50800" tIns="50800" rIns="50800" bIns="50800" rtlCol="0" anchor="ctr"/>
            <a:lstStyle/>
            <a:p>
              <a:pPr algn="ctr">
                <a:lnSpc>
                  <a:spcPts val="2659"/>
                </a:lnSpc>
              </a:pPr>
              <a:endParaRPr/>
            </a:p>
            <a:p>
              <a:pPr algn="ctr">
                <a:lnSpc>
                  <a:spcPts val="2659"/>
                </a:lnSpc>
              </a:pPr>
              <a:endParaRPr/>
            </a:p>
          </p:txBody>
        </p:sp>
      </p:grpSp>
      <p:sp>
        <p:nvSpPr>
          <p:cNvPr id="16" name="TextBox 16"/>
          <p:cNvSpPr txBox="1"/>
          <p:nvPr/>
        </p:nvSpPr>
        <p:spPr>
          <a:xfrm>
            <a:off x="393483" y="5380313"/>
            <a:ext cx="5692131" cy="990079"/>
          </a:xfrm>
          <a:prstGeom prst="rect">
            <a:avLst/>
          </a:prstGeom>
        </p:spPr>
        <p:txBody>
          <a:bodyPr wrap="square" lIns="0" tIns="0" rIns="0" bIns="0" rtlCol="0" anchor="t">
            <a:spAutoFit/>
          </a:bodyPr>
          <a:lstStyle/>
          <a:p>
            <a:pPr>
              <a:lnSpc>
                <a:spcPts val="8269"/>
              </a:lnSpc>
            </a:pPr>
            <a:r>
              <a:rPr lang="en-US" sz="5906" dirty="0">
                <a:solidFill>
                  <a:srgbClr val="FFFFFF"/>
                </a:solidFill>
                <a:latin typeface="Rustic Printed"/>
              </a:rPr>
              <a:t>SNYK</a:t>
            </a:r>
          </a:p>
        </p:txBody>
      </p:sp>
      <p:grpSp>
        <p:nvGrpSpPr>
          <p:cNvPr id="17" name="Group 17"/>
          <p:cNvGrpSpPr/>
          <p:nvPr/>
        </p:nvGrpSpPr>
        <p:grpSpPr>
          <a:xfrm rot="-5400000">
            <a:off x="14489716" y="2973989"/>
            <a:ext cx="1838611" cy="5757961"/>
            <a:chOff x="0" y="0"/>
            <a:chExt cx="284446" cy="890797"/>
          </a:xfrm>
        </p:grpSpPr>
        <p:sp>
          <p:nvSpPr>
            <p:cNvPr id="18" name="Freeform 18"/>
            <p:cNvSpPr/>
            <p:nvPr/>
          </p:nvSpPr>
          <p:spPr>
            <a:xfrm>
              <a:off x="0" y="0"/>
              <a:ext cx="284446" cy="890797"/>
            </a:xfrm>
            <a:custGeom>
              <a:avLst/>
              <a:gdLst/>
              <a:ahLst/>
              <a:cxnLst/>
              <a:rect l="l" t="t" r="r" b="b"/>
              <a:pathLst>
                <a:path w="284446" h="890797">
                  <a:moveTo>
                    <a:pt x="94867" y="19070"/>
                  </a:moveTo>
                  <a:cubicBezTo>
                    <a:pt x="109402" y="7556"/>
                    <a:pt x="126028" y="0"/>
                    <a:pt x="142300" y="0"/>
                  </a:cubicBezTo>
                  <a:cubicBezTo>
                    <a:pt x="158572" y="0"/>
                    <a:pt x="174229" y="6476"/>
                    <a:pt x="188658" y="17990"/>
                  </a:cubicBezTo>
                  <a:cubicBezTo>
                    <a:pt x="188966" y="18350"/>
                    <a:pt x="189273" y="18350"/>
                    <a:pt x="189579" y="18710"/>
                  </a:cubicBezTo>
                  <a:cubicBezTo>
                    <a:pt x="243767" y="64765"/>
                    <a:pt x="283679" y="186379"/>
                    <a:pt x="284446" y="330235"/>
                  </a:cubicBezTo>
                  <a:lnTo>
                    <a:pt x="284446" y="890797"/>
                  </a:lnTo>
                  <a:lnTo>
                    <a:pt x="0" y="890797"/>
                  </a:lnTo>
                  <a:lnTo>
                    <a:pt x="0" y="330651"/>
                  </a:lnTo>
                  <a:cubicBezTo>
                    <a:pt x="768" y="185660"/>
                    <a:pt x="40065" y="64045"/>
                    <a:pt x="94867" y="19070"/>
                  </a:cubicBezTo>
                  <a:close/>
                </a:path>
              </a:pathLst>
            </a:custGeom>
            <a:solidFill>
              <a:srgbClr val="27503E"/>
            </a:solidFill>
          </p:spPr>
          <p:txBody>
            <a:bodyPr/>
            <a:lstStyle/>
            <a:p>
              <a:endParaRPr lang="en-IN"/>
            </a:p>
          </p:txBody>
        </p:sp>
        <p:sp>
          <p:nvSpPr>
            <p:cNvPr id="19" name="TextBox 19"/>
            <p:cNvSpPr txBox="1"/>
            <p:nvPr/>
          </p:nvSpPr>
          <p:spPr>
            <a:xfrm>
              <a:off x="0" y="79375"/>
              <a:ext cx="660400" cy="733425"/>
            </a:xfrm>
            <a:prstGeom prst="rect">
              <a:avLst/>
            </a:prstGeom>
          </p:spPr>
          <p:txBody>
            <a:bodyPr lIns="50800" tIns="50800" rIns="50800" bIns="50800" rtlCol="0" anchor="ctr"/>
            <a:lstStyle/>
            <a:p>
              <a:pPr algn="ctr">
                <a:lnSpc>
                  <a:spcPts val="2659"/>
                </a:lnSpc>
              </a:pPr>
              <a:endParaRPr/>
            </a:p>
          </p:txBody>
        </p:sp>
      </p:grpSp>
      <p:sp>
        <p:nvSpPr>
          <p:cNvPr id="20" name="TextBox 20"/>
          <p:cNvSpPr txBox="1"/>
          <p:nvPr/>
        </p:nvSpPr>
        <p:spPr>
          <a:xfrm>
            <a:off x="13442036" y="5080770"/>
            <a:ext cx="4211426" cy="1164414"/>
          </a:xfrm>
          <a:prstGeom prst="rect">
            <a:avLst/>
          </a:prstGeom>
        </p:spPr>
        <p:txBody>
          <a:bodyPr lIns="0" tIns="0" rIns="0" bIns="0" rtlCol="0" anchor="t">
            <a:spAutoFit/>
          </a:bodyPr>
          <a:lstStyle/>
          <a:p>
            <a:pPr algn="r">
              <a:lnSpc>
                <a:spcPts val="8269"/>
              </a:lnSpc>
            </a:pPr>
            <a:r>
              <a:rPr lang="en-US" sz="5906" dirty="0">
                <a:solidFill>
                  <a:srgbClr val="FFFFFF"/>
                </a:solidFill>
                <a:latin typeface="Rustic Printed"/>
              </a:rPr>
              <a:t>CODIGA</a:t>
            </a:r>
          </a:p>
        </p:txBody>
      </p:sp>
      <p:grpSp>
        <p:nvGrpSpPr>
          <p:cNvPr id="21" name="Group 21"/>
          <p:cNvGrpSpPr/>
          <p:nvPr/>
        </p:nvGrpSpPr>
        <p:grpSpPr>
          <a:xfrm rot="-5400000">
            <a:off x="14507718" y="5552101"/>
            <a:ext cx="1838611" cy="5757959"/>
            <a:chOff x="0" y="0"/>
            <a:chExt cx="284446" cy="933721"/>
          </a:xfrm>
        </p:grpSpPr>
        <p:sp>
          <p:nvSpPr>
            <p:cNvPr id="22" name="Freeform 22"/>
            <p:cNvSpPr/>
            <p:nvPr/>
          </p:nvSpPr>
          <p:spPr>
            <a:xfrm>
              <a:off x="0" y="0"/>
              <a:ext cx="284446" cy="933721"/>
            </a:xfrm>
            <a:custGeom>
              <a:avLst/>
              <a:gdLst/>
              <a:ahLst/>
              <a:cxnLst/>
              <a:rect l="l" t="t" r="r" b="b"/>
              <a:pathLst>
                <a:path w="284446" h="933721">
                  <a:moveTo>
                    <a:pt x="94867" y="19070"/>
                  </a:moveTo>
                  <a:cubicBezTo>
                    <a:pt x="109402" y="7556"/>
                    <a:pt x="126028" y="0"/>
                    <a:pt x="142300" y="0"/>
                  </a:cubicBezTo>
                  <a:cubicBezTo>
                    <a:pt x="158572" y="0"/>
                    <a:pt x="174229" y="6476"/>
                    <a:pt x="188658" y="17990"/>
                  </a:cubicBezTo>
                  <a:cubicBezTo>
                    <a:pt x="188966" y="18350"/>
                    <a:pt x="189273" y="18350"/>
                    <a:pt x="189579" y="18710"/>
                  </a:cubicBezTo>
                  <a:cubicBezTo>
                    <a:pt x="243767" y="64765"/>
                    <a:pt x="283679" y="186379"/>
                    <a:pt x="284446" y="331188"/>
                  </a:cubicBezTo>
                  <a:lnTo>
                    <a:pt x="284446" y="933721"/>
                  </a:lnTo>
                  <a:lnTo>
                    <a:pt x="0" y="933721"/>
                  </a:lnTo>
                  <a:lnTo>
                    <a:pt x="0" y="331635"/>
                  </a:lnTo>
                  <a:cubicBezTo>
                    <a:pt x="768" y="185660"/>
                    <a:pt x="40065" y="64045"/>
                    <a:pt x="94867" y="19070"/>
                  </a:cubicBezTo>
                  <a:close/>
                </a:path>
              </a:pathLst>
            </a:custGeom>
            <a:solidFill>
              <a:srgbClr val="27503E"/>
            </a:solidFill>
          </p:spPr>
          <p:txBody>
            <a:bodyPr/>
            <a:lstStyle/>
            <a:p>
              <a:endParaRPr lang="en-IN"/>
            </a:p>
          </p:txBody>
        </p:sp>
        <p:sp>
          <p:nvSpPr>
            <p:cNvPr id="23" name="TextBox 23"/>
            <p:cNvSpPr txBox="1"/>
            <p:nvPr/>
          </p:nvSpPr>
          <p:spPr>
            <a:xfrm>
              <a:off x="0" y="79375"/>
              <a:ext cx="660400" cy="733425"/>
            </a:xfrm>
            <a:prstGeom prst="rect">
              <a:avLst/>
            </a:prstGeom>
          </p:spPr>
          <p:txBody>
            <a:bodyPr lIns="50800" tIns="50800" rIns="50800" bIns="50800" rtlCol="0" anchor="ctr"/>
            <a:lstStyle/>
            <a:p>
              <a:pPr algn="ctr">
                <a:lnSpc>
                  <a:spcPts val="2659"/>
                </a:lnSpc>
              </a:pPr>
              <a:endParaRPr/>
            </a:p>
          </p:txBody>
        </p:sp>
      </p:grpSp>
      <p:sp>
        <p:nvSpPr>
          <p:cNvPr id="24" name="TextBox 24"/>
          <p:cNvSpPr txBox="1"/>
          <p:nvPr/>
        </p:nvSpPr>
        <p:spPr>
          <a:xfrm>
            <a:off x="13047874" y="7441002"/>
            <a:ext cx="4211426" cy="1164414"/>
          </a:xfrm>
          <a:prstGeom prst="rect">
            <a:avLst/>
          </a:prstGeom>
        </p:spPr>
        <p:txBody>
          <a:bodyPr lIns="0" tIns="0" rIns="0" bIns="0" rtlCol="0" anchor="t">
            <a:spAutoFit/>
          </a:bodyPr>
          <a:lstStyle/>
          <a:p>
            <a:pPr algn="r">
              <a:lnSpc>
                <a:spcPts val="8269"/>
              </a:lnSpc>
            </a:pPr>
            <a:r>
              <a:rPr lang="en-US" sz="5906" dirty="0">
                <a:solidFill>
                  <a:srgbClr val="FFFFFF"/>
                </a:solidFill>
                <a:latin typeface="Rustic Printed"/>
              </a:rPr>
              <a:t>CODEGRIP</a:t>
            </a:r>
          </a:p>
        </p:txBody>
      </p:sp>
      <p:grpSp>
        <p:nvGrpSpPr>
          <p:cNvPr id="25" name="Group 25"/>
          <p:cNvGrpSpPr/>
          <p:nvPr/>
        </p:nvGrpSpPr>
        <p:grpSpPr>
          <a:xfrm rot="5400000">
            <a:off x="2304500" y="5113754"/>
            <a:ext cx="1476613" cy="6085615"/>
            <a:chOff x="0" y="0"/>
            <a:chExt cx="220420" cy="1278353"/>
          </a:xfrm>
        </p:grpSpPr>
        <p:sp>
          <p:nvSpPr>
            <p:cNvPr id="26" name="Freeform 26"/>
            <p:cNvSpPr/>
            <p:nvPr/>
          </p:nvSpPr>
          <p:spPr>
            <a:xfrm>
              <a:off x="0" y="0"/>
              <a:ext cx="220420" cy="1278353"/>
            </a:xfrm>
            <a:custGeom>
              <a:avLst/>
              <a:gdLst/>
              <a:ahLst/>
              <a:cxnLst/>
              <a:rect l="l" t="t" r="r" b="b"/>
              <a:pathLst>
                <a:path w="220420" h="1278353">
                  <a:moveTo>
                    <a:pt x="73513" y="19070"/>
                  </a:moveTo>
                  <a:cubicBezTo>
                    <a:pt x="84777" y="7556"/>
                    <a:pt x="97660" y="0"/>
                    <a:pt x="110269" y="0"/>
                  </a:cubicBezTo>
                  <a:cubicBezTo>
                    <a:pt x="122878" y="0"/>
                    <a:pt x="135012" y="6476"/>
                    <a:pt x="146193" y="17990"/>
                  </a:cubicBezTo>
                  <a:cubicBezTo>
                    <a:pt x="146431" y="18350"/>
                    <a:pt x="146669" y="18350"/>
                    <a:pt x="146907" y="18710"/>
                  </a:cubicBezTo>
                  <a:cubicBezTo>
                    <a:pt x="188897" y="64765"/>
                    <a:pt x="219825" y="186379"/>
                    <a:pt x="220420" y="338843"/>
                  </a:cubicBezTo>
                  <a:lnTo>
                    <a:pt x="220420" y="1278353"/>
                  </a:lnTo>
                  <a:lnTo>
                    <a:pt x="0" y="1278353"/>
                  </a:lnTo>
                  <a:lnTo>
                    <a:pt x="0" y="339540"/>
                  </a:lnTo>
                  <a:cubicBezTo>
                    <a:pt x="595" y="185660"/>
                    <a:pt x="31047" y="64045"/>
                    <a:pt x="73513" y="19070"/>
                  </a:cubicBezTo>
                  <a:close/>
                </a:path>
              </a:pathLst>
            </a:custGeom>
            <a:solidFill>
              <a:srgbClr val="27503E"/>
            </a:solidFill>
          </p:spPr>
          <p:txBody>
            <a:bodyPr/>
            <a:lstStyle/>
            <a:p>
              <a:endParaRPr lang="en-IN" dirty="0"/>
            </a:p>
          </p:txBody>
        </p:sp>
        <p:sp>
          <p:nvSpPr>
            <p:cNvPr id="27" name="TextBox 27"/>
            <p:cNvSpPr txBox="1"/>
            <p:nvPr/>
          </p:nvSpPr>
          <p:spPr>
            <a:xfrm>
              <a:off x="0" y="79375"/>
              <a:ext cx="660400" cy="733425"/>
            </a:xfrm>
            <a:prstGeom prst="rect">
              <a:avLst/>
            </a:prstGeom>
          </p:spPr>
          <p:txBody>
            <a:bodyPr lIns="50800" tIns="50800" rIns="50800" bIns="50800" rtlCol="0" anchor="ctr"/>
            <a:lstStyle/>
            <a:p>
              <a:pPr algn="ctr">
                <a:lnSpc>
                  <a:spcPts val="2659"/>
                </a:lnSpc>
              </a:pPr>
              <a:endParaRPr/>
            </a:p>
            <a:p>
              <a:pPr algn="ctr">
                <a:lnSpc>
                  <a:spcPts val="2659"/>
                </a:lnSpc>
              </a:pPr>
              <a:endParaRPr/>
            </a:p>
          </p:txBody>
        </p:sp>
      </p:grpSp>
      <p:sp>
        <p:nvSpPr>
          <p:cNvPr id="28" name="TextBox 28"/>
          <p:cNvSpPr txBox="1"/>
          <p:nvPr/>
        </p:nvSpPr>
        <p:spPr>
          <a:xfrm>
            <a:off x="-971878" y="7441002"/>
            <a:ext cx="4211426" cy="990079"/>
          </a:xfrm>
          <a:prstGeom prst="rect">
            <a:avLst/>
          </a:prstGeom>
        </p:spPr>
        <p:txBody>
          <a:bodyPr wrap="square" lIns="0" tIns="0" rIns="0" bIns="0" rtlCol="0" anchor="t">
            <a:spAutoFit/>
          </a:bodyPr>
          <a:lstStyle/>
          <a:p>
            <a:pPr algn="r">
              <a:lnSpc>
                <a:spcPts val="8269"/>
              </a:lnSpc>
            </a:pPr>
            <a:r>
              <a:rPr lang="en-US" sz="5906" dirty="0">
                <a:solidFill>
                  <a:srgbClr val="FFFFFF"/>
                </a:solidFill>
                <a:latin typeface="Rustic Printed"/>
              </a:rPr>
              <a:t>CODEBEAT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FFF5544B327E4696DBC432501EF536" ma:contentTypeVersion="3" ma:contentTypeDescription="Create a new document." ma:contentTypeScope="" ma:versionID="229465c0be6da13136094eeedf001fd3">
  <xsd:schema xmlns:xsd="http://www.w3.org/2001/XMLSchema" xmlns:xs="http://www.w3.org/2001/XMLSchema" xmlns:p="http://schemas.microsoft.com/office/2006/metadata/properties" xmlns:ns2="ec333221-26f2-4903-9eb8-d22159498df7" targetNamespace="http://schemas.microsoft.com/office/2006/metadata/properties" ma:root="true" ma:fieldsID="5865c6dfc5836266179016c3e3c0ee85" ns2:_="">
    <xsd:import namespace="ec333221-26f2-4903-9eb8-d22159498df7"/>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333221-26f2-4903-9eb8-d22159498d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2D2CA13-8C6F-440B-85B7-81872784238B}"/>
</file>

<file path=customXml/itemProps2.xml><?xml version="1.0" encoding="utf-8"?>
<ds:datastoreItem xmlns:ds="http://schemas.openxmlformats.org/officeDocument/2006/customXml" ds:itemID="{FBEBCF1C-AC39-492A-A8C3-9F9278A34242}"/>
</file>

<file path=customXml/itemProps3.xml><?xml version="1.0" encoding="utf-8"?>
<ds:datastoreItem xmlns:ds="http://schemas.openxmlformats.org/officeDocument/2006/customXml" ds:itemID="{974D9D1F-5990-4AF1-9CDC-8DCFBD8EFD83}"/>
</file>

<file path=docProps/app.xml><?xml version="1.0" encoding="utf-8"?>
<Properties xmlns="http://schemas.openxmlformats.org/officeDocument/2006/extended-properties" xmlns:vt="http://schemas.openxmlformats.org/officeDocument/2006/docPropsVTypes">
  <TotalTime>65</TotalTime>
  <Words>753</Words>
  <Application>Microsoft Office PowerPoint</Application>
  <PresentationFormat>Custom</PresentationFormat>
  <Paragraphs>41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vt:lpstr>
      <vt:lpstr>Arial</vt:lpstr>
      <vt:lpstr>Rustic Printed</vt:lpstr>
      <vt:lpstr>Emmali</vt:lpstr>
      <vt:lpstr>Emmali Italics</vt:lpstr>
      <vt:lpstr>Arimo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Automated Code Review Presentation</dc:title>
  <dc:creator>Diksha Vodnala</dc:creator>
  <cp:lastModifiedBy>Diksha Vodnala</cp:lastModifiedBy>
  <cp:revision>7</cp:revision>
  <dcterms:created xsi:type="dcterms:W3CDTF">2006-08-16T00:00:00Z</dcterms:created>
  <dcterms:modified xsi:type="dcterms:W3CDTF">2023-10-05T04:43:19Z</dcterms:modified>
  <dc:identifier>DAFwBXvvTG0</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0x010100F0FFF5544B327E4696DBC432501EF536</vt:lpwstr>
  </property>
</Properties>
</file>