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3"/>
  </p:sldMasterIdLst>
  <p:notesMasterIdLst>
    <p:notesMasterId r:id="rId18"/>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D3EF04-65E6-48F1-8245-AD91DB09ED2C}" v="6" dt="2023-10-05T12:55:33.328"/>
    <p1510:client id="{ACBB0CA6-3108-4C8D-A1DE-4A8424CF08FB}" v="4" dt="2023-10-05T12:55:12.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Dhumal" userId="S::nikhil.dhumal@vit.edu.in::921603b3-ce2b-405c-baa1-19a7bee4b6b2" providerId="AD" clId="Web-{ACBB0CA6-3108-4C8D-A1DE-4A8424CF08FB}"/>
    <pc:docChg chg="modSld">
      <pc:chgData name="Nikhil Dhumal" userId="S::nikhil.dhumal@vit.edu.in::921603b3-ce2b-405c-baa1-19a7bee4b6b2" providerId="AD" clId="Web-{ACBB0CA6-3108-4C8D-A1DE-4A8424CF08FB}" dt="2023-10-05T12:55:12.394" v="1" actId="20577"/>
      <pc:docMkLst>
        <pc:docMk/>
      </pc:docMkLst>
      <pc:sldChg chg="modSp">
        <pc:chgData name="Nikhil Dhumal" userId="S::nikhil.dhumal@vit.edu.in::921603b3-ce2b-405c-baa1-19a7bee4b6b2" providerId="AD" clId="Web-{ACBB0CA6-3108-4C8D-A1DE-4A8424CF08FB}" dt="2023-10-05T12:55:12.394" v="1" actId="20577"/>
        <pc:sldMkLst>
          <pc:docMk/>
          <pc:sldMk cId="4020885825" sldId="257"/>
        </pc:sldMkLst>
        <pc:spChg chg="mod">
          <ac:chgData name="Nikhil Dhumal" userId="S::nikhil.dhumal@vit.edu.in::921603b3-ce2b-405c-baa1-19a7bee4b6b2" providerId="AD" clId="Web-{ACBB0CA6-3108-4C8D-A1DE-4A8424CF08FB}" dt="2023-10-05T12:55:12.394" v="1" actId="20577"/>
          <ac:spMkLst>
            <pc:docMk/>
            <pc:sldMk cId="4020885825" sldId="257"/>
            <ac:spMk id="9" creationId="{6F18B27C-828F-AA2E-A4E7-62DBF61EFDCB}"/>
          </ac:spMkLst>
        </pc:spChg>
      </pc:sldChg>
    </pc:docChg>
  </pc:docChgLst>
  <pc:docChgLst>
    <pc:chgData name="Nikhil Dhumal" userId="S::nikhil.dhumal@vit.edu.in::921603b3-ce2b-405c-baa1-19a7bee4b6b2" providerId="AD" clId="Web-{7CD3EF04-65E6-48F1-8245-AD91DB09ED2C}"/>
    <pc:docChg chg="modSld">
      <pc:chgData name="Nikhil Dhumal" userId="S::nikhil.dhumal@vit.edu.in::921603b3-ce2b-405c-baa1-19a7bee4b6b2" providerId="AD" clId="Web-{7CD3EF04-65E6-48F1-8245-AD91DB09ED2C}" dt="2023-10-05T12:55:31" v="1" actId="20577"/>
      <pc:docMkLst>
        <pc:docMk/>
      </pc:docMkLst>
      <pc:sldChg chg="modSp">
        <pc:chgData name="Nikhil Dhumal" userId="S::nikhil.dhumal@vit.edu.in::921603b3-ce2b-405c-baa1-19a7bee4b6b2" providerId="AD" clId="Web-{7CD3EF04-65E6-48F1-8245-AD91DB09ED2C}" dt="2023-10-05T12:55:31" v="1" actId="20577"/>
        <pc:sldMkLst>
          <pc:docMk/>
          <pc:sldMk cId="4020885825" sldId="257"/>
        </pc:sldMkLst>
        <pc:spChg chg="mod">
          <ac:chgData name="Nikhil Dhumal" userId="S::nikhil.dhumal@vit.edu.in::921603b3-ce2b-405c-baa1-19a7bee4b6b2" providerId="AD" clId="Web-{7CD3EF04-65E6-48F1-8245-AD91DB09ED2C}" dt="2023-10-05T12:55:31" v="1" actId="20577"/>
          <ac:spMkLst>
            <pc:docMk/>
            <pc:sldMk cId="4020885825" sldId="257"/>
            <ac:spMk id="9" creationId="{6F18B27C-828F-AA2E-A4E7-62DBF61EFDC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BA4A56-E2CF-4DD5-B6CA-A026F984DED2}" type="doc">
      <dgm:prSet loTypeId="urn:microsoft.com/office/officeart/2005/8/layout/default" loCatId="list" qsTypeId="urn:microsoft.com/office/officeart/2005/8/quickstyle/simple4" qsCatId="simple" csTypeId="urn:microsoft.com/office/officeart/2005/8/colors/accent0_3" csCatId="mainScheme" phldr="1"/>
      <dgm:spPr/>
      <dgm:t>
        <a:bodyPr/>
        <a:lstStyle/>
        <a:p>
          <a:endParaRPr lang="en-US"/>
        </a:p>
      </dgm:t>
    </dgm:pt>
    <dgm:pt modelId="{C5BA1B39-60E9-4708-BF48-3F4F0843D192}">
      <dgm:prSet/>
      <dgm:spPr/>
      <dgm:t>
        <a:bodyPr/>
        <a:lstStyle/>
        <a:p>
          <a:r>
            <a:rPr lang="en-US"/>
            <a:t>Definition: A process framework, in the context of software engineering, is a structured and standardized approach that defines how a software project should be planned, executed, monitored, and controlled.</a:t>
          </a:r>
        </a:p>
      </dgm:t>
    </dgm:pt>
    <dgm:pt modelId="{E568A22D-72BB-422D-A888-82CBB4F2CBF7}" type="parTrans" cxnId="{D297BA20-635C-4CFC-9532-43B10CA0F4D2}">
      <dgm:prSet/>
      <dgm:spPr/>
      <dgm:t>
        <a:bodyPr/>
        <a:lstStyle/>
        <a:p>
          <a:endParaRPr lang="en-US"/>
        </a:p>
      </dgm:t>
    </dgm:pt>
    <dgm:pt modelId="{35722653-DED6-4B8E-8755-BA1D113A33C7}" type="sibTrans" cxnId="{D297BA20-635C-4CFC-9532-43B10CA0F4D2}">
      <dgm:prSet/>
      <dgm:spPr/>
      <dgm:t>
        <a:bodyPr/>
        <a:lstStyle/>
        <a:p>
          <a:endParaRPr lang="en-US"/>
        </a:p>
      </dgm:t>
    </dgm:pt>
    <dgm:pt modelId="{8066918A-229B-41E5-A656-411D51ED9184}">
      <dgm:prSet/>
      <dgm:spPr/>
      <dgm:t>
        <a:bodyPr/>
        <a:lstStyle/>
        <a:p>
          <a:r>
            <a:rPr lang="en-US"/>
            <a:t>Purpose: It provides a clear and organized roadmap for software development teams, outlining the steps, stages, and activities involved in the entire project lifecycle.</a:t>
          </a:r>
        </a:p>
      </dgm:t>
    </dgm:pt>
    <dgm:pt modelId="{3D157019-F42C-4157-A484-62E6707083BB}" type="parTrans" cxnId="{C94401DE-921B-4FF7-83C1-DD5263E1FDB4}">
      <dgm:prSet/>
      <dgm:spPr/>
      <dgm:t>
        <a:bodyPr/>
        <a:lstStyle/>
        <a:p>
          <a:endParaRPr lang="en-US"/>
        </a:p>
      </dgm:t>
    </dgm:pt>
    <dgm:pt modelId="{5260C7F2-6DFF-4C4F-91B7-ECC635E54F21}" type="sibTrans" cxnId="{C94401DE-921B-4FF7-83C1-DD5263E1FDB4}">
      <dgm:prSet/>
      <dgm:spPr/>
      <dgm:t>
        <a:bodyPr/>
        <a:lstStyle/>
        <a:p>
          <a:endParaRPr lang="en-US"/>
        </a:p>
      </dgm:t>
    </dgm:pt>
    <dgm:pt modelId="{92D97CE9-0BE3-4D15-B706-8F28B17C6730}">
      <dgm:prSet/>
      <dgm:spPr/>
      <dgm:t>
        <a:bodyPr/>
        <a:lstStyle/>
        <a:p>
          <a:r>
            <a:rPr lang="en-US"/>
            <a:t>Structure and Guidance:</a:t>
          </a:r>
        </a:p>
      </dgm:t>
    </dgm:pt>
    <dgm:pt modelId="{6F475508-6D02-4F7D-B467-B8DD1FFF6D37}" type="parTrans" cxnId="{FDFA3ED1-DF45-4085-A45C-16440C8AF340}">
      <dgm:prSet/>
      <dgm:spPr/>
      <dgm:t>
        <a:bodyPr/>
        <a:lstStyle/>
        <a:p>
          <a:endParaRPr lang="en-US"/>
        </a:p>
      </dgm:t>
    </dgm:pt>
    <dgm:pt modelId="{AD93087E-A2D2-4171-A668-84C88353915F}" type="sibTrans" cxnId="{FDFA3ED1-DF45-4085-A45C-16440C8AF340}">
      <dgm:prSet/>
      <dgm:spPr/>
      <dgm:t>
        <a:bodyPr/>
        <a:lstStyle/>
        <a:p>
          <a:endParaRPr lang="en-US"/>
        </a:p>
      </dgm:t>
    </dgm:pt>
    <dgm:pt modelId="{61BBA059-5AFC-41CF-AE07-EB0B081EBC17}">
      <dgm:prSet/>
      <dgm:spPr/>
      <dgm:t>
        <a:bodyPr/>
        <a:lstStyle/>
        <a:p>
          <a:r>
            <a:rPr lang="en-US"/>
            <a:t>Process frameworks offer a structured path for development, ensuring that important steps aren't missed.</a:t>
          </a:r>
        </a:p>
      </dgm:t>
    </dgm:pt>
    <dgm:pt modelId="{0B408C28-9CE0-47BF-933E-9FF8184492C6}" type="parTrans" cxnId="{223AC975-4BA6-4770-A5C0-FBA7360F5EAB}">
      <dgm:prSet/>
      <dgm:spPr/>
      <dgm:t>
        <a:bodyPr/>
        <a:lstStyle/>
        <a:p>
          <a:endParaRPr lang="en-US"/>
        </a:p>
      </dgm:t>
    </dgm:pt>
    <dgm:pt modelId="{D938A354-EE5F-49A1-BACA-9C8A861A5251}" type="sibTrans" cxnId="{223AC975-4BA6-4770-A5C0-FBA7360F5EAB}">
      <dgm:prSet/>
      <dgm:spPr/>
      <dgm:t>
        <a:bodyPr/>
        <a:lstStyle/>
        <a:p>
          <a:endParaRPr lang="en-US"/>
        </a:p>
      </dgm:t>
    </dgm:pt>
    <dgm:pt modelId="{57DBDE7A-9268-4C1B-9389-D8CBD8A84A90}">
      <dgm:prSet/>
      <dgm:spPr/>
      <dgm:t>
        <a:bodyPr/>
        <a:lstStyle/>
        <a:p>
          <a:r>
            <a:rPr lang="en-US"/>
            <a:t>They serve as a guidebook, helping teams navigate complex projects with clarity.</a:t>
          </a:r>
        </a:p>
      </dgm:t>
    </dgm:pt>
    <dgm:pt modelId="{3685E513-2FA2-4219-B524-3FA96CB5294B}" type="parTrans" cxnId="{146A61EE-9F3A-4A6A-A19B-4F261BE4EDD0}">
      <dgm:prSet/>
      <dgm:spPr/>
      <dgm:t>
        <a:bodyPr/>
        <a:lstStyle/>
        <a:p>
          <a:endParaRPr lang="en-US"/>
        </a:p>
      </dgm:t>
    </dgm:pt>
    <dgm:pt modelId="{E78E0146-44B6-469B-BDEC-297144154FF9}" type="sibTrans" cxnId="{146A61EE-9F3A-4A6A-A19B-4F261BE4EDD0}">
      <dgm:prSet/>
      <dgm:spPr/>
      <dgm:t>
        <a:bodyPr/>
        <a:lstStyle/>
        <a:p>
          <a:endParaRPr lang="en-US"/>
        </a:p>
      </dgm:t>
    </dgm:pt>
    <dgm:pt modelId="{AE41842E-A8C6-41CA-9178-017106528138}">
      <dgm:prSet/>
      <dgm:spPr/>
      <dgm:t>
        <a:bodyPr/>
        <a:lstStyle/>
        <a:p>
          <a:r>
            <a:rPr lang="en-US"/>
            <a:t>Consistency and Quality:</a:t>
          </a:r>
        </a:p>
      </dgm:t>
    </dgm:pt>
    <dgm:pt modelId="{D08C0E25-B0FC-4BFA-8D4B-DE937A757F50}" type="parTrans" cxnId="{794868A7-75EB-4462-AB71-72979FA9374E}">
      <dgm:prSet/>
      <dgm:spPr/>
      <dgm:t>
        <a:bodyPr/>
        <a:lstStyle/>
        <a:p>
          <a:endParaRPr lang="en-US"/>
        </a:p>
      </dgm:t>
    </dgm:pt>
    <dgm:pt modelId="{54684A05-AD34-4A08-BE9C-79D3EDAE9EFE}" type="sibTrans" cxnId="{794868A7-75EB-4462-AB71-72979FA9374E}">
      <dgm:prSet/>
      <dgm:spPr/>
      <dgm:t>
        <a:bodyPr/>
        <a:lstStyle/>
        <a:p>
          <a:endParaRPr lang="en-US"/>
        </a:p>
      </dgm:t>
    </dgm:pt>
    <dgm:pt modelId="{67818FFE-BB5C-4797-9DC9-EFF699C94D06}">
      <dgm:prSet/>
      <dgm:spPr/>
      <dgm:t>
        <a:bodyPr/>
        <a:lstStyle/>
        <a:p>
          <a:r>
            <a:rPr lang="en-US"/>
            <a:t>By following a framework, teams maintain consistency in their processes, which can enhance the quality and reliability of the product.</a:t>
          </a:r>
        </a:p>
      </dgm:t>
    </dgm:pt>
    <dgm:pt modelId="{5568353E-98E3-418E-9081-AA4E14446D55}" type="parTrans" cxnId="{6377F9E4-5E49-4E89-9FD7-9A2E1EAC8834}">
      <dgm:prSet/>
      <dgm:spPr/>
      <dgm:t>
        <a:bodyPr/>
        <a:lstStyle/>
        <a:p>
          <a:endParaRPr lang="en-US"/>
        </a:p>
      </dgm:t>
    </dgm:pt>
    <dgm:pt modelId="{14088687-5C00-4441-A3D8-C7E2F9EAAB8F}" type="sibTrans" cxnId="{6377F9E4-5E49-4E89-9FD7-9A2E1EAC8834}">
      <dgm:prSet/>
      <dgm:spPr/>
      <dgm:t>
        <a:bodyPr/>
        <a:lstStyle/>
        <a:p>
          <a:endParaRPr lang="en-US"/>
        </a:p>
      </dgm:t>
    </dgm:pt>
    <dgm:pt modelId="{FB6E51C8-E94C-4419-9D4B-59CD0ED93F1C}">
      <dgm:prSet/>
      <dgm:spPr/>
      <dgm:t>
        <a:bodyPr/>
        <a:lstStyle/>
        <a:p>
          <a:r>
            <a:rPr lang="en-US"/>
            <a:t>It aids in setting and meeting quality standards and client expectations.</a:t>
          </a:r>
        </a:p>
      </dgm:t>
    </dgm:pt>
    <dgm:pt modelId="{8A4C3E3F-A2CB-48BC-B83F-FEFF3AFD3701}" type="parTrans" cxnId="{1B9C429F-2B13-4A68-9893-3D54BCFF7624}">
      <dgm:prSet/>
      <dgm:spPr/>
      <dgm:t>
        <a:bodyPr/>
        <a:lstStyle/>
        <a:p>
          <a:endParaRPr lang="en-US"/>
        </a:p>
      </dgm:t>
    </dgm:pt>
    <dgm:pt modelId="{6BD77712-9979-46B3-82F2-A38E3243E15F}" type="sibTrans" cxnId="{1B9C429F-2B13-4A68-9893-3D54BCFF7624}">
      <dgm:prSet/>
      <dgm:spPr/>
      <dgm:t>
        <a:bodyPr/>
        <a:lstStyle/>
        <a:p>
          <a:endParaRPr lang="en-US"/>
        </a:p>
      </dgm:t>
    </dgm:pt>
    <dgm:pt modelId="{D16203C8-DAE3-4DDD-9B11-50BA4479AEBA}" type="pres">
      <dgm:prSet presAssocID="{AABA4A56-E2CF-4DD5-B6CA-A026F984DED2}" presName="diagram" presStyleCnt="0">
        <dgm:presLayoutVars>
          <dgm:dir/>
          <dgm:resizeHandles val="exact"/>
        </dgm:presLayoutVars>
      </dgm:prSet>
      <dgm:spPr/>
    </dgm:pt>
    <dgm:pt modelId="{610BFF15-99E3-4421-AA71-300CD5FBC061}" type="pres">
      <dgm:prSet presAssocID="{C5BA1B39-60E9-4708-BF48-3F4F0843D192}" presName="node" presStyleLbl="node1" presStyleIdx="0" presStyleCnt="4">
        <dgm:presLayoutVars>
          <dgm:bulletEnabled val="1"/>
        </dgm:presLayoutVars>
      </dgm:prSet>
      <dgm:spPr/>
    </dgm:pt>
    <dgm:pt modelId="{0028ADBC-100F-424E-9851-8991D2AE4A63}" type="pres">
      <dgm:prSet presAssocID="{35722653-DED6-4B8E-8755-BA1D113A33C7}" presName="sibTrans" presStyleCnt="0"/>
      <dgm:spPr/>
    </dgm:pt>
    <dgm:pt modelId="{59682A6D-783A-400D-B9C3-E2200E32A536}" type="pres">
      <dgm:prSet presAssocID="{8066918A-229B-41E5-A656-411D51ED9184}" presName="node" presStyleLbl="node1" presStyleIdx="1" presStyleCnt="4">
        <dgm:presLayoutVars>
          <dgm:bulletEnabled val="1"/>
        </dgm:presLayoutVars>
      </dgm:prSet>
      <dgm:spPr/>
    </dgm:pt>
    <dgm:pt modelId="{71F7EBE3-B747-4C25-B645-3DC261FBB359}" type="pres">
      <dgm:prSet presAssocID="{5260C7F2-6DFF-4C4F-91B7-ECC635E54F21}" presName="sibTrans" presStyleCnt="0"/>
      <dgm:spPr/>
    </dgm:pt>
    <dgm:pt modelId="{6640B1A8-9D16-4C42-B508-F48769AE38AC}" type="pres">
      <dgm:prSet presAssocID="{92D97CE9-0BE3-4D15-B706-8F28B17C6730}" presName="node" presStyleLbl="node1" presStyleIdx="2" presStyleCnt="4">
        <dgm:presLayoutVars>
          <dgm:bulletEnabled val="1"/>
        </dgm:presLayoutVars>
      </dgm:prSet>
      <dgm:spPr/>
    </dgm:pt>
    <dgm:pt modelId="{FE0C0F76-2DD7-4B41-999A-1A644031BF6A}" type="pres">
      <dgm:prSet presAssocID="{AD93087E-A2D2-4171-A668-84C88353915F}" presName="sibTrans" presStyleCnt="0"/>
      <dgm:spPr/>
    </dgm:pt>
    <dgm:pt modelId="{D8D3AB53-976A-4B7A-9B33-15A3F9F0F989}" type="pres">
      <dgm:prSet presAssocID="{AE41842E-A8C6-41CA-9178-017106528138}" presName="node" presStyleLbl="node1" presStyleIdx="3" presStyleCnt="4">
        <dgm:presLayoutVars>
          <dgm:bulletEnabled val="1"/>
        </dgm:presLayoutVars>
      </dgm:prSet>
      <dgm:spPr/>
    </dgm:pt>
  </dgm:ptLst>
  <dgm:cxnLst>
    <dgm:cxn modelId="{3E41981C-CD71-44B5-8690-637D593F61B7}" type="presOf" srcId="{C5BA1B39-60E9-4708-BF48-3F4F0843D192}" destId="{610BFF15-99E3-4421-AA71-300CD5FBC061}" srcOrd="0" destOrd="0" presId="urn:microsoft.com/office/officeart/2005/8/layout/default"/>
    <dgm:cxn modelId="{D297BA20-635C-4CFC-9532-43B10CA0F4D2}" srcId="{AABA4A56-E2CF-4DD5-B6CA-A026F984DED2}" destId="{C5BA1B39-60E9-4708-BF48-3F4F0843D192}" srcOrd="0" destOrd="0" parTransId="{E568A22D-72BB-422D-A888-82CBB4F2CBF7}" sibTransId="{35722653-DED6-4B8E-8755-BA1D113A33C7}"/>
    <dgm:cxn modelId="{BC8FDF20-B6BC-466E-8DF8-306B11A4E6D0}" type="presOf" srcId="{92D97CE9-0BE3-4D15-B706-8F28B17C6730}" destId="{6640B1A8-9D16-4C42-B508-F48769AE38AC}" srcOrd="0" destOrd="0" presId="urn:microsoft.com/office/officeart/2005/8/layout/default"/>
    <dgm:cxn modelId="{223AC975-4BA6-4770-A5C0-FBA7360F5EAB}" srcId="{92D97CE9-0BE3-4D15-B706-8F28B17C6730}" destId="{61BBA059-5AFC-41CF-AE07-EB0B081EBC17}" srcOrd="0" destOrd="0" parTransId="{0B408C28-9CE0-47BF-933E-9FF8184492C6}" sibTransId="{D938A354-EE5F-49A1-BACA-9C8A861A5251}"/>
    <dgm:cxn modelId="{4339F57A-DB74-4868-951A-D26F0ABB6F48}" type="presOf" srcId="{57DBDE7A-9268-4C1B-9389-D8CBD8A84A90}" destId="{6640B1A8-9D16-4C42-B508-F48769AE38AC}" srcOrd="0" destOrd="2" presId="urn:microsoft.com/office/officeart/2005/8/layout/default"/>
    <dgm:cxn modelId="{4B57E988-1F4E-4D40-A921-FB4ACFF0A828}" type="presOf" srcId="{FB6E51C8-E94C-4419-9D4B-59CD0ED93F1C}" destId="{D8D3AB53-976A-4B7A-9B33-15A3F9F0F989}" srcOrd="0" destOrd="2" presId="urn:microsoft.com/office/officeart/2005/8/layout/default"/>
    <dgm:cxn modelId="{1B9C429F-2B13-4A68-9893-3D54BCFF7624}" srcId="{AE41842E-A8C6-41CA-9178-017106528138}" destId="{FB6E51C8-E94C-4419-9D4B-59CD0ED93F1C}" srcOrd="1" destOrd="0" parTransId="{8A4C3E3F-A2CB-48BC-B83F-FEFF3AFD3701}" sibTransId="{6BD77712-9979-46B3-82F2-A38E3243E15F}"/>
    <dgm:cxn modelId="{92AA87A6-32D8-4AC1-A0B8-4E461CE43C89}" type="presOf" srcId="{8066918A-229B-41E5-A656-411D51ED9184}" destId="{59682A6D-783A-400D-B9C3-E2200E32A536}" srcOrd="0" destOrd="0" presId="urn:microsoft.com/office/officeart/2005/8/layout/default"/>
    <dgm:cxn modelId="{794868A7-75EB-4462-AB71-72979FA9374E}" srcId="{AABA4A56-E2CF-4DD5-B6CA-A026F984DED2}" destId="{AE41842E-A8C6-41CA-9178-017106528138}" srcOrd="3" destOrd="0" parTransId="{D08C0E25-B0FC-4BFA-8D4B-DE937A757F50}" sibTransId="{54684A05-AD34-4A08-BE9C-79D3EDAE9EFE}"/>
    <dgm:cxn modelId="{974EE7B7-7A6A-4447-A573-F925AE161D07}" type="presOf" srcId="{67818FFE-BB5C-4797-9DC9-EFF699C94D06}" destId="{D8D3AB53-976A-4B7A-9B33-15A3F9F0F989}" srcOrd="0" destOrd="1" presId="urn:microsoft.com/office/officeart/2005/8/layout/default"/>
    <dgm:cxn modelId="{FDFA3ED1-DF45-4085-A45C-16440C8AF340}" srcId="{AABA4A56-E2CF-4DD5-B6CA-A026F984DED2}" destId="{92D97CE9-0BE3-4D15-B706-8F28B17C6730}" srcOrd="2" destOrd="0" parTransId="{6F475508-6D02-4F7D-B467-B8DD1FFF6D37}" sibTransId="{AD93087E-A2D2-4171-A668-84C88353915F}"/>
    <dgm:cxn modelId="{6F24E4D7-CE2C-473B-90AC-C91EEF5D05CB}" type="presOf" srcId="{AABA4A56-E2CF-4DD5-B6CA-A026F984DED2}" destId="{D16203C8-DAE3-4DDD-9B11-50BA4479AEBA}" srcOrd="0" destOrd="0" presId="urn:microsoft.com/office/officeart/2005/8/layout/default"/>
    <dgm:cxn modelId="{C94401DE-921B-4FF7-83C1-DD5263E1FDB4}" srcId="{AABA4A56-E2CF-4DD5-B6CA-A026F984DED2}" destId="{8066918A-229B-41E5-A656-411D51ED9184}" srcOrd="1" destOrd="0" parTransId="{3D157019-F42C-4157-A484-62E6707083BB}" sibTransId="{5260C7F2-6DFF-4C4F-91B7-ECC635E54F21}"/>
    <dgm:cxn modelId="{914729E1-4AD8-4363-92F5-AFC392F69ABC}" type="presOf" srcId="{AE41842E-A8C6-41CA-9178-017106528138}" destId="{D8D3AB53-976A-4B7A-9B33-15A3F9F0F989}" srcOrd="0" destOrd="0" presId="urn:microsoft.com/office/officeart/2005/8/layout/default"/>
    <dgm:cxn modelId="{6377F9E4-5E49-4E89-9FD7-9A2E1EAC8834}" srcId="{AE41842E-A8C6-41CA-9178-017106528138}" destId="{67818FFE-BB5C-4797-9DC9-EFF699C94D06}" srcOrd="0" destOrd="0" parTransId="{5568353E-98E3-418E-9081-AA4E14446D55}" sibTransId="{14088687-5C00-4441-A3D8-C7E2F9EAAB8F}"/>
    <dgm:cxn modelId="{146A61EE-9F3A-4A6A-A19B-4F261BE4EDD0}" srcId="{92D97CE9-0BE3-4D15-B706-8F28B17C6730}" destId="{57DBDE7A-9268-4C1B-9389-D8CBD8A84A90}" srcOrd="1" destOrd="0" parTransId="{3685E513-2FA2-4219-B524-3FA96CB5294B}" sibTransId="{E78E0146-44B6-469B-BDEC-297144154FF9}"/>
    <dgm:cxn modelId="{B00FFEF9-BC27-425F-AAAD-778E81C0114A}" type="presOf" srcId="{61BBA059-5AFC-41CF-AE07-EB0B081EBC17}" destId="{6640B1A8-9D16-4C42-B508-F48769AE38AC}" srcOrd="0" destOrd="1" presId="urn:microsoft.com/office/officeart/2005/8/layout/default"/>
    <dgm:cxn modelId="{20D9CF77-F49A-4454-9CB1-158264FAA238}" type="presParOf" srcId="{D16203C8-DAE3-4DDD-9B11-50BA4479AEBA}" destId="{610BFF15-99E3-4421-AA71-300CD5FBC061}" srcOrd="0" destOrd="0" presId="urn:microsoft.com/office/officeart/2005/8/layout/default"/>
    <dgm:cxn modelId="{E4478C93-7107-482C-899D-4EB0313762E9}" type="presParOf" srcId="{D16203C8-DAE3-4DDD-9B11-50BA4479AEBA}" destId="{0028ADBC-100F-424E-9851-8991D2AE4A63}" srcOrd="1" destOrd="0" presId="urn:microsoft.com/office/officeart/2005/8/layout/default"/>
    <dgm:cxn modelId="{2AD19DA2-3696-4130-A4C7-0566541F96B2}" type="presParOf" srcId="{D16203C8-DAE3-4DDD-9B11-50BA4479AEBA}" destId="{59682A6D-783A-400D-B9C3-E2200E32A536}" srcOrd="2" destOrd="0" presId="urn:microsoft.com/office/officeart/2005/8/layout/default"/>
    <dgm:cxn modelId="{94AFF220-F124-4B86-8564-D715F8379208}" type="presParOf" srcId="{D16203C8-DAE3-4DDD-9B11-50BA4479AEBA}" destId="{71F7EBE3-B747-4C25-B645-3DC261FBB359}" srcOrd="3" destOrd="0" presId="urn:microsoft.com/office/officeart/2005/8/layout/default"/>
    <dgm:cxn modelId="{42CF6FF6-2EC3-492A-BDBE-48EABCACC504}" type="presParOf" srcId="{D16203C8-DAE3-4DDD-9B11-50BA4479AEBA}" destId="{6640B1A8-9D16-4C42-B508-F48769AE38AC}" srcOrd="4" destOrd="0" presId="urn:microsoft.com/office/officeart/2005/8/layout/default"/>
    <dgm:cxn modelId="{46DE1431-F2EC-462D-9580-5390F365FBCF}" type="presParOf" srcId="{D16203C8-DAE3-4DDD-9B11-50BA4479AEBA}" destId="{FE0C0F76-2DD7-4B41-999A-1A644031BF6A}" srcOrd="5" destOrd="0" presId="urn:microsoft.com/office/officeart/2005/8/layout/default"/>
    <dgm:cxn modelId="{B0E3BC2C-BA38-4CA9-A060-341495BE2CB7}" type="presParOf" srcId="{D16203C8-DAE3-4DDD-9B11-50BA4479AEBA}" destId="{D8D3AB53-976A-4B7A-9B33-15A3F9F0F989}"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E4FC6A-D1F0-4C5D-9736-7C791960F059}" type="doc">
      <dgm:prSet loTypeId="urn:microsoft.com/office/officeart/2016/7/layout/VerticalSolidActionList" loCatId="List" qsTypeId="urn:microsoft.com/office/officeart/2005/8/quickstyle/simple2" qsCatId="simple" csTypeId="urn:microsoft.com/office/officeart/2005/8/colors/colorful5" csCatId="colorful" phldr="1"/>
      <dgm:spPr/>
      <dgm:t>
        <a:bodyPr/>
        <a:lstStyle/>
        <a:p>
          <a:endParaRPr lang="en-US"/>
        </a:p>
      </dgm:t>
    </dgm:pt>
    <dgm:pt modelId="{8D68D985-16A8-4612-800D-F5BFB177FBD2}">
      <dgm:prSet/>
      <dgm:spPr/>
      <dgm:t>
        <a:bodyPr/>
        <a:lstStyle/>
        <a:p>
          <a:r>
            <a:rPr lang="en-US"/>
            <a:t>Enhanced Efficiency:</a:t>
          </a:r>
        </a:p>
      </dgm:t>
    </dgm:pt>
    <dgm:pt modelId="{ABE6B638-6013-4358-B02A-A2CB019714F5}" type="parTrans" cxnId="{9F0D62EA-901D-4865-A81B-564A2FDB3700}">
      <dgm:prSet/>
      <dgm:spPr/>
      <dgm:t>
        <a:bodyPr/>
        <a:lstStyle/>
        <a:p>
          <a:endParaRPr lang="en-US"/>
        </a:p>
      </dgm:t>
    </dgm:pt>
    <dgm:pt modelId="{DAE6294B-E3AF-4A26-8BA6-40C34076A031}" type="sibTrans" cxnId="{9F0D62EA-901D-4865-A81B-564A2FDB3700}">
      <dgm:prSet/>
      <dgm:spPr/>
      <dgm:t>
        <a:bodyPr/>
        <a:lstStyle/>
        <a:p>
          <a:endParaRPr lang="en-US"/>
        </a:p>
      </dgm:t>
    </dgm:pt>
    <dgm:pt modelId="{716C229D-8646-4F1B-B0F9-2055B6AE3BCF}">
      <dgm:prSet/>
      <dgm:spPr/>
      <dgm:t>
        <a:bodyPr/>
        <a:lstStyle/>
        <a:p>
          <a:r>
            <a:rPr lang="en-US"/>
            <a:t>Process frameworks streamline project workflows, reducing time wastage and optimizing resource utilization.</a:t>
          </a:r>
        </a:p>
      </dgm:t>
    </dgm:pt>
    <dgm:pt modelId="{B2D80B6C-D95F-403F-9F1D-B1BDBF11C318}" type="parTrans" cxnId="{6A159347-B001-4660-B559-BD996EE3DF56}">
      <dgm:prSet/>
      <dgm:spPr/>
      <dgm:t>
        <a:bodyPr/>
        <a:lstStyle/>
        <a:p>
          <a:endParaRPr lang="en-US"/>
        </a:p>
      </dgm:t>
    </dgm:pt>
    <dgm:pt modelId="{91F8A808-CD08-4EB5-B4F3-C2BAEC30BB4A}" type="sibTrans" cxnId="{6A159347-B001-4660-B559-BD996EE3DF56}">
      <dgm:prSet/>
      <dgm:spPr/>
      <dgm:t>
        <a:bodyPr/>
        <a:lstStyle/>
        <a:p>
          <a:endParaRPr lang="en-US"/>
        </a:p>
      </dgm:t>
    </dgm:pt>
    <dgm:pt modelId="{3AB65ECB-5341-47AB-B16D-86C216329EA2}">
      <dgm:prSet/>
      <dgm:spPr/>
      <dgm:t>
        <a:bodyPr/>
        <a:lstStyle/>
        <a:p>
          <a:r>
            <a:rPr lang="en-US"/>
            <a:t>Teams work more efficiently, delivering results faster.</a:t>
          </a:r>
        </a:p>
      </dgm:t>
    </dgm:pt>
    <dgm:pt modelId="{24E3AE70-17DD-445C-A1D7-2E3E6EC1AE1C}" type="parTrans" cxnId="{1F64A89B-85FF-47B9-8918-AE9841A30137}">
      <dgm:prSet/>
      <dgm:spPr/>
      <dgm:t>
        <a:bodyPr/>
        <a:lstStyle/>
        <a:p>
          <a:endParaRPr lang="en-US"/>
        </a:p>
      </dgm:t>
    </dgm:pt>
    <dgm:pt modelId="{1DB85016-D2B2-4C67-B544-CA817AD39765}" type="sibTrans" cxnId="{1F64A89B-85FF-47B9-8918-AE9841A30137}">
      <dgm:prSet/>
      <dgm:spPr/>
      <dgm:t>
        <a:bodyPr/>
        <a:lstStyle/>
        <a:p>
          <a:endParaRPr lang="en-US"/>
        </a:p>
      </dgm:t>
    </dgm:pt>
    <dgm:pt modelId="{2AFE8B8B-CE04-4F68-A563-5AF4AA9E8697}">
      <dgm:prSet/>
      <dgm:spPr/>
      <dgm:t>
        <a:bodyPr/>
        <a:lstStyle/>
        <a:p>
          <a:r>
            <a:rPr lang="en-US"/>
            <a:t>Improved Quality:</a:t>
          </a:r>
        </a:p>
      </dgm:t>
    </dgm:pt>
    <dgm:pt modelId="{9317CACE-9977-4A8F-98AB-9BE58B441F23}" type="parTrans" cxnId="{4DBCFA93-22F3-4A50-8953-F1B360933AEE}">
      <dgm:prSet/>
      <dgm:spPr/>
      <dgm:t>
        <a:bodyPr/>
        <a:lstStyle/>
        <a:p>
          <a:endParaRPr lang="en-US"/>
        </a:p>
      </dgm:t>
    </dgm:pt>
    <dgm:pt modelId="{A7FE3927-D867-40CA-A788-B1AD6A5859D8}" type="sibTrans" cxnId="{4DBCFA93-22F3-4A50-8953-F1B360933AEE}">
      <dgm:prSet/>
      <dgm:spPr/>
      <dgm:t>
        <a:bodyPr/>
        <a:lstStyle/>
        <a:p>
          <a:endParaRPr lang="en-US"/>
        </a:p>
      </dgm:t>
    </dgm:pt>
    <dgm:pt modelId="{FD5F4566-A17F-4FDB-901B-D1396684AD18}">
      <dgm:prSet/>
      <dgm:spPr/>
      <dgm:t>
        <a:bodyPr/>
        <a:lstStyle/>
        <a:p>
          <a:r>
            <a:rPr lang="en-US"/>
            <a:t>By adhering to standardized processes, the likelihood of errors and defects is reduced.</a:t>
          </a:r>
        </a:p>
      </dgm:t>
    </dgm:pt>
    <dgm:pt modelId="{E8C61833-90F0-43CE-AC09-F7DB2344F4A6}" type="parTrans" cxnId="{0A715540-ED22-4AC9-A7F4-98BA5587BA43}">
      <dgm:prSet/>
      <dgm:spPr/>
      <dgm:t>
        <a:bodyPr/>
        <a:lstStyle/>
        <a:p>
          <a:endParaRPr lang="en-US"/>
        </a:p>
      </dgm:t>
    </dgm:pt>
    <dgm:pt modelId="{040A1766-0595-4025-B8B5-0CF4C6F8E987}" type="sibTrans" cxnId="{0A715540-ED22-4AC9-A7F4-98BA5587BA43}">
      <dgm:prSet/>
      <dgm:spPr/>
      <dgm:t>
        <a:bodyPr/>
        <a:lstStyle/>
        <a:p>
          <a:endParaRPr lang="en-US"/>
        </a:p>
      </dgm:t>
    </dgm:pt>
    <dgm:pt modelId="{ACCF929C-77DD-4FC4-9D60-28249181D407}">
      <dgm:prSet/>
      <dgm:spPr/>
      <dgm:t>
        <a:bodyPr/>
        <a:lstStyle/>
        <a:p>
          <a:r>
            <a:rPr lang="en-US"/>
            <a:t>This leads to higher quality software and a more satisfying end-user experience.</a:t>
          </a:r>
        </a:p>
      </dgm:t>
    </dgm:pt>
    <dgm:pt modelId="{1736194A-3DC8-4378-B936-F0D95E137757}" type="parTrans" cxnId="{8EAE1827-BE31-46E8-9A1A-16ED067D35D8}">
      <dgm:prSet/>
      <dgm:spPr/>
      <dgm:t>
        <a:bodyPr/>
        <a:lstStyle/>
        <a:p>
          <a:endParaRPr lang="en-US"/>
        </a:p>
      </dgm:t>
    </dgm:pt>
    <dgm:pt modelId="{B11E99BB-62C0-4168-9C52-1C2D3712DA5C}" type="sibTrans" cxnId="{8EAE1827-BE31-46E8-9A1A-16ED067D35D8}">
      <dgm:prSet/>
      <dgm:spPr/>
      <dgm:t>
        <a:bodyPr/>
        <a:lstStyle/>
        <a:p>
          <a:endParaRPr lang="en-US"/>
        </a:p>
      </dgm:t>
    </dgm:pt>
    <dgm:pt modelId="{50457ED9-721D-4363-9E3B-E4A439A42EAE}">
      <dgm:prSet/>
      <dgm:spPr/>
      <dgm:t>
        <a:bodyPr/>
        <a:lstStyle/>
        <a:p>
          <a:r>
            <a:rPr lang="en-US"/>
            <a:t>Effective Project Management:</a:t>
          </a:r>
        </a:p>
      </dgm:t>
    </dgm:pt>
    <dgm:pt modelId="{A41965AF-BA41-46B0-83FB-70BB13B9E291}" type="parTrans" cxnId="{7DF56FA6-29CA-4BD7-B95E-188C4732CBC6}">
      <dgm:prSet/>
      <dgm:spPr/>
      <dgm:t>
        <a:bodyPr/>
        <a:lstStyle/>
        <a:p>
          <a:endParaRPr lang="en-US"/>
        </a:p>
      </dgm:t>
    </dgm:pt>
    <dgm:pt modelId="{6CDCC00F-57D7-472B-8CF4-29A3E5A0493C}" type="sibTrans" cxnId="{7DF56FA6-29CA-4BD7-B95E-188C4732CBC6}">
      <dgm:prSet/>
      <dgm:spPr/>
      <dgm:t>
        <a:bodyPr/>
        <a:lstStyle/>
        <a:p>
          <a:endParaRPr lang="en-US"/>
        </a:p>
      </dgm:t>
    </dgm:pt>
    <dgm:pt modelId="{9B6DEDED-6264-475B-9DE1-A558CB922632}">
      <dgm:prSet/>
      <dgm:spPr/>
      <dgm:t>
        <a:bodyPr/>
        <a:lstStyle/>
        <a:p>
          <a:r>
            <a:rPr lang="en-US"/>
            <a:t>Frameworks provide clear project milestones and deliverables, facilitating better project tracking.</a:t>
          </a:r>
        </a:p>
      </dgm:t>
    </dgm:pt>
    <dgm:pt modelId="{5A5E8295-5C96-480A-AFF5-BAEC4FCA5F0D}" type="parTrans" cxnId="{93C2346D-BCEE-42A5-BEB8-4A2A1CA8A222}">
      <dgm:prSet/>
      <dgm:spPr/>
      <dgm:t>
        <a:bodyPr/>
        <a:lstStyle/>
        <a:p>
          <a:endParaRPr lang="en-US"/>
        </a:p>
      </dgm:t>
    </dgm:pt>
    <dgm:pt modelId="{905AA3A7-B8AE-4906-9BE9-DA28E803534F}" type="sibTrans" cxnId="{93C2346D-BCEE-42A5-BEB8-4A2A1CA8A222}">
      <dgm:prSet/>
      <dgm:spPr/>
      <dgm:t>
        <a:bodyPr/>
        <a:lstStyle/>
        <a:p>
          <a:endParaRPr lang="en-US"/>
        </a:p>
      </dgm:t>
    </dgm:pt>
    <dgm:pt modelId="{F6E4BE56-B988-4E66-9F9A-B88EBD88F989}">
      <dgm:prSet/>
      <dgm:spPr/>
      <dgm:t>
        <a:bodyPr/>
        <a:lstStyle/>
        <a:p>
          <a:r>
            <a:rPr lang="en-US"/>
            <a:t>Project managers can make informed decisions, ensuring projects stay on course.</a:t>
          </a:r>
        </a:p>
      </dgm:t>
    </dgm:pt>
    <dgm:pt modelId="{562ACB82-24B9-488A-A3F8-3F957295F77A}" type="parTrans" cxnId="{F5500FD6-08A5-4432-B02E-3B0EF455B532}">
      <dgm:prSet/>
      <dgm:spPr/>
      <dgm:t>
        <a:bodyPr/>
        <a:lstStyle/>
        <a:p>
          <a:endParaRPr lang="en-US"/>
        </a:p>
      </dgm:t>
    </dgm:pt>
    <dgm:pt modelId="{4260FEF2-C076-475C-8AAE-6EA4445E5363}" type="sibTrans" cxnId="{F5500FD6-08A5-4432-B02E-3B0EF455B532}">
      <dgm:prSet/>
      <dgm:spPr/>
      <dgm:t>
        <a:bodyPr/>
        <a:lstStyle/>
        <a:p>
          <a:endParaRPr lang="en-US"/>
        </a:p>
      </dgm:t>
    </dgm:pt>
    <dgm:pt modelId="{B7CA4AA6-043B-43F0-AFFD-5CF4EF4EF31C}">
      <dgm:prSet/>
      <dgm:spPr/>
      <dgm:t>
        <a:bodyPr/>
        <a:lstStyle/>
        <a:p>
          <a:r>
            <a:rPr lang="en-US"/>
            <a:t>Risk Reduction:</a:t>
          </a:r>
        </a:p>
      </dgm:t>
    </dgm:pt>
    <dgm:pt modelId="{820F6267-C852-4F89-BF44-AC2B28EA928E}" type="parTrans" cxnId="{190B0CBB-FD3B-4874-B9B2-47C1E09097BC}">
      <dgm:prSet/>
      <dgm:spPr/>
      <dgm:t>
        <a:bodyPr/>
        <a:lstStyle/>
        <a:p>
          <a:endParaRPr lang="en-US"/>
        </a:p>
      </dgm:t>
    </dgm:pt>
    <dgm:pt modelId="{1BEC9A56-C70A-4F12-A1F3-3FE2D0C7483D}" type="sibTrans" cxnId="{190B0CBB-FD3B-4874-B9B2-47C1E09097BC}">
      <dgm:prSet/>
      <dgm:spPr/>
      <dgm:t>
        <a:bodyPr/>
        <a:lstStyle/>
        <a:p>
          <a:endParaRPr lang="en-US"/>
        </a:p>
      </dgm:t>
    </dgm:pt>
    <dgm:pt modelId="{E401B57D-A6A4-460A-BC12-B9F61A169362}">
      <dgm:prSet/>
      <dgm:spPr/>
      <dgm:t>
        <a:bodyPr/>
        <a:lstStyle/>
        <a:p>
          <a:r>
            <a:rPr lang="en-US"/>
            <a:t>Standardized processes help identify and mitigate risks early in the project lifecycle.</a:t>
          </a:r>
        </a:p>
      </dgm:t>
    </dgm:pt>
    <dgm:pt modelId="{0884A659-EBDD-440B-B054-B36613FC36C7}" type="parTrans" cxnId="{A778C819-61C3-45AC-8261-EF3D569E461C}">
      <dgm:prSet/>
      <dgm:spPr/>
      <dgm:t>
        <a:bodyPr/>
        <a:lstStyle/>
        <a:p>
          <a:endParaRPr lang="en-US"/>
        </a:p>
      </dgm:t>
    </dgm:pt>
    <dgm:pt modelId="{38329BE5-A157-4653-890A-A81AAB4B1912}" type="sibTrans" cxnId="{A778C819-61C3-45AC-8261-EF3D569E461C}">
      <dgm:prSet/>
      <dgm:spPr/>
      <dgm:t>
        <a:bodyPr/>
        <a:lstStyle/>
        <a:p>
          <a:endParaRPr lang="en-US"/>
        </a:p>
      </dgm:t>
    </dgm:pt>
    <dgm:pt modelId="{9A214438-70BE-4D99-AFC2-9EC67D623D97}">
      <dgm:prSet/>
      <dgm:spPr/>
      <dgm:t>
        <a:bodyPr/>
        <a:lstStyle/>
        <a:p>
          <a:r>
            <a:rPr lang="en-US"/>
            <a:t>This leads to fewer surprises and a more predictable project outcome.</a:t>
          </a:r>
        </a:p>
      </dgm:t>
    </dgm:pt>
    <dgm:pt modelId="{7E4CBF1B-654A-46D8-A17E-4835236406DA}" type="parTrans" cxnId="{98CF4268-C852-4513-AC56-1FBA4AEA6D38}">
      <dgm:prSet/>
      <dgm:spPr/>
      <dgm:t>
        <a:bodyPr/>
        <a:lstStyle/>
        <a:p>
          <a:endParaRPr lang="en-US"/>
        </a:p>
      </dgm:t>
    </dgm:pt>
    <dgm:pt modelId="{59107759-B109-4DF8-9E42-4321855F8548}" type="sibTrans" cxnId="{98CF4268-C852-4513-AC56-1FBA4AEA6D38}">
      <dgm:prSet/>
      <dgm:spPr/>
      <dgm:t>
        <a:bodyPr/>
        <a:lstStyle/>
        <a:p>
          <a:endParaRPr lang="en-US"/>
        </a:p>
      </dgm:t>
    </dgm:pt>
    <dgm:pt modelId="{FEEA0D8F-55B0-4003-B5BC-17BBF446FE66}" type="pres">
      <dgm:prSet presAssocID="{D6E4FC6A-D1F0-4C5D-9736-7C791960F059}" presName="Name0" presStyleCnt="0">
        <dgm:presLayoutVars>
          <dgm:dir/>
          <dgm:animLvl val="lvl"/>
          <dgm:resizeHandles val="exact"/>
        </dgm:presLayoutVars>
      </dgm:prSet>
      <dgm:spPr/>
    </dgm:pt>
    <dgm:pt modelId="{1C5B6BFC-E0F0-4FEA-9643-2D71FCDAA648}" type="pres">
      <dgm:prSet presAssocID="{8D68D985-16A8-4612-800D-F5BFB177FBD2}" presName="linNode" presStyleCnt="0"/>
      <dgm:spPr/>
    </dgm:pt>
    <dgm:pt modelId="{DB61F45A-4701-4C4D-AB95-47127C5C4687}" type="pres">
      <dgm:prSet presAssocID="{8D68D985-16A8-4612-800D-F5BFB177FBD2}" presName="parentText" presStyleLbl="alignNode1" presStyleIdx="0" presStyleCnt="4">
        <dgm:presLayoutVars>
          <dgm:chMax val="1"/>
          <dgm:bulletEnabled/>
        </dgm:presLayoutVars>
      </dgm:prSet>
      <dgm:spPr/>
    </dgm:pt>
    <dgm:pt modelId="{E2B59F88-3DAB-4762-9B84-521EBBA7AD94}" type="pres">
      <dgm:prSet presAssocID="{8D68D985-16A8-4612-800D-F5BFB177FBD2}" presName="descendantText" presStyleLbl="alignAccFollowNode1" presStyleIdx="0" presStyleCnt="4">
        <dgm:presLayoutVars>
          <dgm:bulletEnabled/>
        </dgm:presLayoutVars>
      </dgm:prSet>
      <dgm:spPr/>
    </dgm:pt>
    <dgm:pt modelId="{68AA4064-038D-45B2-B3F3-DCFDA4D103DA}" type="pres">
      <dgm:prSet presAssocID="{DAE6294B-E3AF-4A26-8BA6-40C34076A031}" presName="sp" presStyleCnt="0"/>
      <dgm:spPr/>
    </dgm:pt>
    <dgm:pt modelId="{9F3D5821-C67B-4BB5-9049-BEA5DD1005FE}" type="pres">
      <dgm:prSet presAssocID="{2AFE8B8B-CE04-4F68-A563-5AF4AA9E8697}" presName="linNode" presStyleCnt="0"/>
      <dgm:spPr/>
    </dgm:pt>
    <dgm:pt modelId="{6B8D8271-D281-436F-9B78-F69E1DD197BB}" type="pres">
      <dgm:prSet presAssocID="{2AFE8B8B-CE04-4F68-A563-5AF4AA9E8697}" presName="parentText" presStyleLbl="alignNode1" presStyleIdx="1" presStyleCnt="4">
        <dgm:presLayoutVars>
          <dgm:chMax val="1"/>
          <dgm:bulletEnabled/>
        </dgm:presLayoutVars>
      </dgm:prSet>
      <dgm:spPr/>
    </dgm:pt>
    <dgm:pt modelId="{90404D77-54AE-4FE4-A2C2-644A36AF043D}" type="pres">
      <dgm:prSet presAssocID="{2AFE8B8B-CE04-4F68-A563-5AF4AA9E8697}" presName="descendantText" presStyleLbl="alignAccFollowNode1" presStyleIdx="1" presStyleCnt="4">
        <dgm:presLayoutVars>
          <dgm:bulletEnabled/>
        </dgm:presLayoutVars>
      </dgm:prSet>
      <dgm:spPr/>
    </dgm:pt>
    <dgm:pt modelId="{8D644945-E168-46CD-92C0-9A3A4CA62357}" type="pres">
      <dgm:prSet presAssocID="{A7FE3927-D867-40CA-A788-B1AD6A5859D8}" presName="sp" presStyleCnt="0"/>
      <dgm:spPr/>
    </dgm:pt>
    <dgm:pt modelId="{175EF177-BF5A-4632-9B90-93402EC9E37F}" type="pres">
      <dgm:prSet presAssocID="{50457ED9-721D-4363-9E3B-E4A439A42EAE}" presName="linNode" presStyleCnt="0"/>
      <dgm:spPr/>
    </dgm:pt>
    <dgm:pt modelId="{7EEC69C8-3F83-40CE-B57B-E59B35AB4C2C}" type="pres">
      <dgm:prSet presAssocID="{50457ED9-721D-4363-9E3B-E4A439A42EAE}" presName="parentText" presStyleLbl="alignNode1" presStyleIdx="2" presStyleCnt="4">
        <dgm:presLayoutVars>
          <dgm:chMax val="1"/>
          <dgm:bulletEnabled/>
        </dgm:presLayoutVars>
      </dgm:prSet>
      <dgm:spPr/>
    </dgm:pt>
    <dgm:pt modelId="{DD1AEA4A-CFB0-44C4-A061-4D3CCEFA5348}" type="pres">
      <dgm:prSet presAssocID="{50457ED9-721D-4363-9E3B-E4A439A42EAE}" presName="descendantText" presStyleLbl="alignAccFollowNode1" presStyleIdx="2" presStyleCnt="4">
        <dgm:presLayoutVars>
          <dgm:bulletEnabled/>
        </dgm:presLayoutVars>
      </dgm:prSet>
      <dgm:spPr/>
    </dgm:pt>
    <dgm:pt modelId="{C8E7B5B0-6094-4066-A1E1-98C458F975EE}" type="pres">
      <dgm:prSet presAssocID="{6CDCC00F-57D7-472B-8CF4-29A3E5A0493C}" presName="sp" presStyleCnt="0"/>
      <dgm:spPr/>
    </dgm:pt>
    <dgm:pt modelId="{7819C6B4-D5EB-4507-A743-C8FC5FB142A1}" type="pres">
      <dgm:prSet presAssocID="{B7CA4AA6-043B-43F0-AFFD-5CF4EF4EF31C}" presName="linNode" presStyleCnt="0"/>
      <dgm:spPr/>
    </dgm:pt>
    <dgm:pt modelId="{EB576358-6260-4502-8D89-E75DD9ECD228}" type="pres">
      <dgm:prSet presAssocID="{B7CA4AA6-043B-43F0-AFFD-5CF4EF4EF31C}" presName="parentText" presStyleLbl="alignNode1" presStyleIdx="3" presStyleCnt="4">
        <dgm:presLayoutVars>
          <dgm:chMax val="1"/>
          <dgm:bulletEnabled/>
        </dgm:presLayoutVars>
      </dgm:prSet>
      <dgm:spPr/>
    </dgm:pt>
    <dgm:pt modelId="{C91A91DF-B11A-4955-B335-B04F4170A2F0}" type="pres">
      <dgm:prSet presAssocID="{B7CA4AA6-043B-43F0-AFFD-5CF4EF4EF31C}" presName="descendantText" presStyleLbl="alignAccFollowNode1" presStyleIdx="3" presStyleCnt="4">
        <dgm:presLayoutVars>
          <dgm:bulletEnabled/>
        </dgm:presLayoutVars>
      </dgm:prSet>
      <dgm:spPr/>
    </dgm:pt>
  </dgm:ptLst>
  <dgm:cxnLst>
    <dgm:cxn modelId="{B88AAA0E-CAC1-4238-A17A-BAC2D9DE08EE}" type="presOf" srcId="{F6E4BE56-B988-4E66-9F9A-B88EBD88F989}" destId="{DD1AEA4A-CFB0-44C4-A061-4D3CCEFA5348}" srcOrd="0" destOrd="1" presId="urn:microsoft.com/office/officeart/2016/7/layout/VerticalSolidActionList"/>
    <dgm:cxn modelId="{37F1D70E-A545-4B5A-B070-A9845F4208BE}" type="presOf" srcId="{D6E4FC6A-D1F0-4C5D-9736-7C791960F059}" destId="{FEEA0D8F-55B0-4003-B5BC-17BBF446FE66}" srcOrd="0" destOrd="0" presId="urn:microsoft.com/office/officeart/2016/7/layout/VerticalSolidActionList"/>
    <dgm:cxn modelId="{7CC05A0F-2B65-4FA9-88F2-FA3AD7BDFA4E}" type="presOf" srcId="{9B6DEDED-6264-475B-9DE1-A558CB922632}" destId="{DD1AEA4A-CFB0-44C4-A061-4D3CCEFA5348}" srcOrd="0" destOrd="0" presId="urn:microsoft.com/office/officeart/2016/7/layout/VerticalSolidActionList"/>
    <dgm:cxn modelId="{A778C819-61C3-45AC-8261-EF3D569E461C}" srcId="{B7CA4AA6-043B-43F0-AFFD-5CF4EF4EF31C}" destId="{E401B57D-A6A4-460A-BC12-B9F61A169362}" srcOrd="0" destOrd="0" parTransId="{0884A659-EBDD-440B-B054-B36613FC36C7}" sibTransId="{38329BE5-A157-4653-890A-A81AAB4B1912}"/>
    <dgm:cxn modelId="{6A64B225-4B78-4598-9762-7E74C2C1C13E}" type="presOf" srcId="{716C229D-8646-4F1B-B0F9-2055B6AE3BCF}" destId="{E2B59F88-3DAB-4762-9B84-521EBBA7AD94}" srcOrd="0" destOrd="0" presId="urn:microsoft.com/office/officeart/2016/7/layout/VerticalSolidActionList"/>
    <dgm:cxn modelId="{8EAE1827-BE31-46E8-9A1A-16ED067D35D8}" srcId="{2AFE8B8B-CE04-4F68-A563-5AF4AA9E8697}" destId="{ACCF929C-77DD-4FC4-9D60-28249181D407}" srcOrd="1" destOrd="0" parTransId="{1736194A-3DC8-4378-B936-F0D95E137757}" sibTransId="{B11E99BB-62C0-4168-9C52-1C2D3712DA5C}"/>
    <dgm:cxn modelId="{3CD65D30-BE75-4E70-B338-C17E7E6B24AC}" type="presOf" srcId="{FD5F4566-A17F-4FDB-901B-D1396684AD18}" destId="{90404D77-54AE-4FE4-A2C2-644A36AF043D}" srcOrd="0" destOrd="0" presId="urn:microsoft.com/office/officeart/2016/7/layout/VerticalSolidActionList"/>
    <dgm:cxn modelId="{0A715540-ED22-4AC9-A7F4-98BA5587BA43}" srcId="{2AFE8B8B-CE04-4F68-A563-5AF4AA9E8697}" destId="{FD5F4566-A17F-4FDB-901B-D1396684AD18}" srcOrd="0" destOrd="0" parTransId="{E8C61833-90F0-43CE-AC09-F7DB2344F4A6}" sibTransId="{040A1766-0595-4025-B8B5-0CF4C6F8E987}"/>
    <dgm:cxn modelId="{E92F1443-080B-4B1C-AC7F-870A5A4E5FF1}" type="presOf" srcId="{3AB65ECB-5341-47AB-B16D-86C216329EA2}" destId="{E2B59F88-3DAB-4762-9B84-521EBBA7AD94}" srcOrd="0" destOrd="1" presId="urn:microsoft.com/office/officeart/2016/7/layout/VerticalSolidActionList"/>
    <dgm:cxn modelId="{E9018966-D0B5-4CEB-B095-83FC257BB3DD}" type="presOf" srcId="{9A214438-70BE-4D99-AFC2-9EC67D623D97}" destId="{C91A91DF-B11A-4955-B335-B04F4170A2F0}" srcOrd="0" destOrd="1" presId="urn:microsoft.com/office/officeart/2016/7/layout/VerticalSolidActionList"/>
    <dgm:cxn modelId="{6A159347-B001-4660-B559-BD996EE3DF56}" srcId="{8D68D985-16A8-4612-800D-F5BFB177FBD2}" destId="{716C229D-8646-4F1B-B0F9-2055B6AE3BCF}" srcOrd="0" destOrd="0" parTransId="{B2D80B6C-D95F-403F-9F1D-B1BDBF11C318}" sibTransId="{91F8A808-CD08-4EB5-B4F3-C2BAEC30BB4A}"/>
    <dgm:cxn modelId="{98CF4268-C852-4513-AC56-1FBA4AEA6D38}" srcId="{B7CA4AA6-043B-43F0-AFFD-5CF4EF4EF31C}" destId="{9A214438-70BE-4D99-AFC2-9EC67D623D97}" srcOrd="1" destOrd="0" parTransId="{7E4CBF1B-654A-46D8-A17E-4835236406DA}" sibTransId="{59107759-B109-4DF8-9E42-4321855F8548}"/>
    <dgm:cxn modelId="{93C2346D-BCEE-42A5-BEB8-4A2A1CA8A222}" srcId="{50457ED9-721D-4363-9E3B-E4A439A42EAE}" destId="{9B6DEDED-6264-475B-9DE1-A558CB922632}" srcOrd="0" destOrd="0" parTransId="{5A5E8295-5C96-480A-AFF5-BAEC4FCA5F0D}" sibTransId="{905AA3A7-B8AE-4906-9BE9-DA28E803534F}"/>
    <dgm:cxn modelId="{6F464488-0C7B-4F20-BF34-ED1E0753D9B5}" type="presOf" srcId="{8D68D985-16A8-4612-800D-F5BFB177FBD2}" destId="{DB61F45A-4701-4C4D-AB95-47127C5C4687}" srcOrd="0" destOrd="0" presId="urn:microsoft.com/office/officeart/2016/7/layout/VerticalSolidActionList"/>
    <dgm:cxn modelId="{4DBCFA93-22F3-4A50-8953-F1B360933AEE}" srcId="{D6E4FC6A-D1F0-4C5D-9736-7C791960F059}" destId="{2AFE8B8B-CE04-4F68-A563-5AF4AA9E8697}" srcOrd="1" destOrd="0" parTransId="{9317CACE-9977-4A8F-98AB-9BE58B441F23}" sibTransId="{A7FE3927-D867-40CA-A788-B1AD6A5859D8}"/>
    <dgm:cxn modelId="{1F64A89B-85FF-47B9-8918-AE9841A30137}" srcId="{8D68D985-16A8-4612-800D-F5BFB177FBD2}" destId="{3AB65ECB-5341-47AB-B16D-86C216329EA2}" srcOrd="1" destOrd="0" parTransId="{24E3AE70-17DD-445C-A1D7-2E3E6EC1AE1C}" sibTransId="{1DB85016-D2B2-4C67-B544-CA817AD39765}"/>
    <dgm:cxn modelId="{7DF56FA6-29CA-4BD7-B95E-188C4732CBC6}" srcId="{D6E4FC6A-D1F0-4C5D-9736-7C791960F059}" destId="{50457ED9-721D-4363-9E3B-E4A439A42EAE}" srcOrd="2" destOrd="0" parTransId="{A41965AF-BA41-46B0-83FB-70BB13B9E291}" sibTransId="{6CDCC00F-57D7-472B-8CF4-29A3E5A0493C}"/>
    <dgm:cxn modelId="{D8BF2FA9-5072-49C7-8306-C87B37EDB4E5}" type="presOf" srcId="{E401B57D-A6A4-460A-BC12-B9F61A169362}" destId="{C91A91DF-B11A-4955-B335-B04F4170A2F0}" srcOrd="0" destOrd="0" presId="urn:microsoft.com/office/officeart/2016/7/layout/VerticalSolidActionList"/>
    <dgm:cxn modelId="{DA3B27BA-DC6F-4294-A9BA-B391E8059203}" type="presOf" srcId="{50457ED9-721D-4363-9E3B-E4A439A42EAE}" destId="{7EEC69C8-3F83-40CE-B57B-E59B35AB4C2C}" srcOrd="0" destOrd="0" presId="urn:microsoft.com/office/officeart/2016/7/layout/VerticalSolidActionList"/>
    <dgm:cxn modelId="{190B0CBB-FD3B-4874-B9B2-47C1E09097BC}" srcId="{D6E4FC6A-D1F0-4C5D-9736-7C791960F059}" destId="{B7CA4AA6-043B-43F0-AFFD-5CF4EF4EF31C}" srcOrd="3" destOrd="0" parTransId="{820F6267-C852-4F89-BF44-AC2B28EA928E}" sibTransId="{1BEC9A56-C70A-4F12-A1F3-3FE2D0C7483D}"/>
    <dgm:cxn modelId="{013A00C8-1D50-4921-BA99-2E77EA75C758}" type="presOf" srcId="{2AFE8B8B-CE04-4F68-A563-5AF4AA9E8697}" destId="{6B8D8271-D281-436F-9B78-F69E1DD197BB}" srcOrd="0" destOrd="0" presId="urn:microsoft.com/office/officeart/2016/7/layout/VerticalSolidActionList"/>
    <dgm:cxn modelId="{E451F3D2-C0D4-4455-920A-1178DE51842A}" type="presOf" srcId="{ACCF929C-77DD-4FC4-9D60-28249181D407}" destId="{90404D77-54AE-4FE4-A2C2-644A36AF043D}" srcOrd="0" destOrd="1" presId="urn:microsoft.com/office/officeart/2016/7/layout/VerticalSolidActionList"/>
    <dgm:cxn modelId="{F5500FD6-08A5-4432-B02E-3B0EF455B532}" srcId="{50457ED9-721D-4363-9E3B-E4A439A42EAE}" destId="{F6E4BE56-B988-4E66-9F9A-B88EBD88F989}" srcOrd="1" destOrd="0" parTransId="{562ACB82-24B9-488A-A3F8-3F957295F77A}" sibTransId="{4260FEF2-C076-475C-8AAE-6EA4445E5363}"/>
    <dgm:cxn modelId="{9F0D62EA-901D-4865-A81B-564A2FDB3700}" srcId="{D6E4FC6A-D1F0-4C5D-9736-7C791960F059}" destId="{8D68D985-16A8-4612-800D-F5BFB177FBD2}" srcOrd="0" destOrd="0" parTransId="{ABE6B638-6013-4358-B02A-A2CB019714F5}" sibTransId="{DAE6294B-E3AF-4A26-8BA6-40C34076A031}"/>
    <dgm:cxn modelId="{AFF17AF9-618C-4E65-9BC8-041529E4775C}" type="presOf" srcId="{B7CA4AA6-043B-43F0-AFFD-5CF4EF4EF31C}" destId="{EB576358-6260-4502-8D89-E75DD9ECD228}" srcOrd="0" destOrd="0" presId="urn:microsoft.com/office/officeart/2016/7/layout/VerticalSolidActionList"/>
    <dgm:cxn modelId="{094D160D-2667-4C94-AF52-BE090F81BEF8}" type="presParOf" srcId="{FEEA0D8F-55B0-4003-B5BC-17BBF446FE66}" destId="{1C5B6BFC-E0F0-4FEA-9643-2D71FCDAA648}" srcOrd="0" destOrd="0" presId="urn:microsoft.com/office/officeart/2016/7/layout/VerticalSolidActionList"/>
    <dgm:cxn modelId="{E8E32676-8620-45BB-BF45-D4E902C9CD6A}" type="presParOf" srcId="{1C5B6BFC-E0F0-4FEA-9643-2D71FCDAA648}" destId="{DB61F45A-4701-4C4D-AB95-47127C5C4687}" srcOrd="0" destOrd="0" presId="urn:microsoft.com/office/officeart/2016/7/layout/VerticalSolidActionList"/>
    <dgm:cxn modelId="{056AA3D3-5389-4BBC-B6C7-E1801B4DE400}" type="presParOf" srcId="{1C5B6BFC-E0F0-4FEA-9643-2D71FCDAA648}" destId="{E2B59F88-3DAB-4762-9B84-521EBBA7AD94}" srcOrd="1" destOrd="0" presId="urn:microsoft.com/office/officeart/2016/7/layout/VerticalSolidActionList"/>
    <dgm:cxn modelId="{7DD2C952-86A6-4588-9105-FA122D2C1D66}" type="presParOf" srcId="{FEEA0D8F-55B0-4003-B5BC-17BBF446FE66}" destId="{68AA4064-038D-45B2-B3F3-DCFDA4D103DA}" srcOrd="1" destOrd="0" presId="urn:microsoft.com/office/officeart/2016/7/layout/VerticalSolidActionList"/>
    <dgm:cxn modelId="{C5D14B37-1EB2-4978-9446-2D2FA1019C5B}" type="presParOf" srcId="{FEEA0D8F-55B0-4003-B5BC-17BBF446FE66}" destId="{9F3D5821-C67B-4BB5-9049-BEA5DD1005FE}" srcOrd="2" destOrd="0" presId="urn:microsoft.com/office/officeart/2016/7/layout/VerticalSolidActionList"/>
    <dgm:cxn modelId="{CB24CB42-0580-42C9-BEAA-ECD03332D3DE}" type="presParOf" srcId="{9F3D5821-C67B-4BB5-9049-BEA5DD1005FE}" destId="{6B8D8271-D281-436F-9B78-F69E1DD197BB}" srcOrd="0" destOrd="0" presId="urn:microsoft.com/office/officeart/2016/7/layout/VerticalSolidActionList"/>
    <dgm:cxn modelId="{F82E7D78-E3E7-4344-82E4-598F614D1422}" type="presParOf" srcId="{9F3D5821-C67B-4BB5-9049-BEA5DD1005FE}" destId="{90404D77-54AE-4FE4-A2C2-644A36AF043D}" srcOrd="1" destOrd="0" presId="urn:microsoft.com/office/officeart/2016/7/layout/VerticalSolidActionList"/>
    <dgm:cxn modelId="{2D87A9AF-8660-4A47-A3A1-8842CBD86984}" type="presParOf" srcId="{FEEA0D8F-55B0-4003-B5BC-17BBF446FE66}" destId="{8D644945-E168-46CD-92C0-9A3A4CA62357}" srcOrd="3" destOrd="0" presId="urn:microsoft.com/office/officeart/2016/7/layout/VerticalSolidActionList"/>
    <dgm:cxn modelId="{74DF46FC-BBBB-4C1F-979E-DE2738C381E0}" type="presParOf" srcId="{FEEA0D8F-55B0-4003-B5BC-17BBF446FE66}" destId="{175EF177-BF5A-4632-9B90-93402EC9E37F}" srcOrd="4" destOrd="0" presId="urn:microsoft.com/office/officeart/2016/7/layout/VerticalSolidActionList"/>
    <dgm:cxn modelId="{824A48FA-AFFD-4AEF-8B29-5F23DEB3924E}" type="presParOf" srcId="{175EF177-BF5A-4632-9B90-93402EC9E37F}" destId="{7EEC69C8-3F83-40CE-B57B-E59B35AB4C2C}" srcOrd="0" destOrd="0" presId="urn:microsoft.com/office/officeart/2016/7/layout/VerticalSolidActionList"/>
    <dgm:cxn modelId="{01C4DC12-FDD5-452B-AB07-91C0F8B938B6}" type="presParOf" srcId="{175EF177-BF5A-4632-9B90-93402EC9E37F}" destId="{DD1AEA4A-CFB0-44C4-A061-4D3CCEFA5348}" srcOrd="1" destOrd="0" presId="urn:microsoft.com/office/officeart/2016/7/layout/VerticalSolidActionList"/>
    <dgm:cxn modelId="{01689571-206D-48CB-A91D-10492BA628B8}" type="presParOf" srcId="{FEEA0D8F-55B0-4003-B5BC-17BBF446FE66}" destId="{C8E7B5B0-6094-4066-A1E1-98C458F975EE}" srcOrd="5" destOrd="0" presId="urn:microsoft.com/office/officeart/2016/7/layout/VerticalSolidActionList"/>
    <dgm:cxn modelId="{3D6862B0-53E1-4903-BFFB-E05565839F5E}" type="presParOf" srcId="{FEEA0D8F-55B0-4003-B5BC-17BBF446FE66}" destId="{7819C6B4-D5EB-4507-A743-C8FC5FB142A1}" srcOrd="6" destOrd="0" presId="urn:microsoft.com/office/officeart/2016/7/layout/VerticalSolidActionList"/>
    <dgm:cxn modelId="{86C33594-176A-46C5-9925-C71E73F191AC}" type="presParOf" srcId="{7819C6B4-D5EB-4507-A743-C8FC5FB142A1}" destId="{EB576358-6260-4502-8D89-E75DD9ECD228}" srcOrd="0" destOrd="0" presId="urn:microsoft.com/office/officeart/2016/7/layout/VerticalSolidActionList"/>
    <dgm:cxn modelId="{679547C4-F315-444B-9394-FFC4D7542769}" type="presParOf" srcId="{7819C6B4-D5EB-4507-A743-C8FC5FB142A1}" destId="{C91A91DF-B11A-4955-B335-B04F4170A2F0}" srcOrd="1" destOrd="0" presId="urn:microsoft.com/office/officeart/2016/7/layout/VerticalSolidAc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2B922E-51B1-43E1-A0D9-A3679A2EF8CB}"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78D317A2-2C57-4253-A902-198FAE400931}">
      <dgm:prSet/>
      <dgm:spPr/>
      <dgm:t>
        <a:bodyPr/>
        <a:lstStyle/>
        <a:p>
          <a:r>
            <a:rPr lang="en-US"/>
            <a:t>List of Common Frameworks:</a:t>
          </a:r>
        </a:p>
      </dgm:t>
    </dgm:pt>
    <dgm:pt modelId="{9046D6C6-F7C0-414B-986D-CBCDF1DE5ADB}" type="parTrans" cxnId="{C16A9634-E2BE-4C35-A008-CA14D4E053E7}">
      <dgm:prSet/>
      <dgm:spPr/>
      <dgm:t>
        <a:bodyPr/>
        <a:lstStyle/>
        <a:p>
          <a:endParaRPr lang="en-US"/>
        </a:p>
      </dgm:t>
    </dgm:pt>
    <dgm:pt modelId="{B2BA6731-D21E-4722-8BA6-68F1BC0454A3}" type="sibTrans" cxnId="{C16A9634-E2BE-4C35-A008-CA14D4E053E7}">
      <dgm:prSet/>
      <dgm:spPr/>
      <dgm:t>
        <a:bodyPr/>
        <a:lstStyle/>
        <a:p>
          <a:endParaRPr lang="en-US"/>
        </a:p>
      </dgm:t>
    </dgm:pt>
    <dgm:pt modelId="{DC625A25-57D9-4257-9CF1-3E440E44A68B}">
      <dgm:prSet/>
      <dgm:spPr/>
      <dgm:t>
        <a:bodyPr/>
        <a:lstStyle/>
        <a:p>
          <a:r>
            <a:rPr lang="en-US"/>
            <a:t>Agile</a:t>
          </a:r>
        </a:p>
      </dgm:t>
    </dgm:pt>
    <dgm:pt modelId="{413D461C-5DB9-433C-B06E-B3987A2E8A77}" type="parTrans" cxnId="{E0406B61-09B9-40F1-8825-C3C0DD04A284}">
      <dgm:prSet/>
      <dgm:spPr/>
      <dgm:t>
        <a:bodyPr/>
        <a:lstStyle/>
        <a:p>
          <a:endParaRPr lang="en-US"/>
        </a:p>
      </dgm:t>
    </dgm:pt>
    <dgm:pt modelId="{B99E6D6A-C96D-4FB3-BD9A-4AB4103C3374}" type="sibTrans" cxnId="{E0406B61-09B9-40F1-8825-C3C0DD04A284}">
      <dgm:prSet/>
      <dgm:spPr/>
      <dgm:t>
        <a:bodyPr/>
        <a:lstStyle/>
        <a:p>
          <a:endParaRPr lang="en-US"/>
        </a:p>
      </dgm:t>
    </dgm:pt>
    <dgm:pt modelId="{78C50E88-46BA-4F04-85B6-C62EC4FADB36}">
      <dgm:prSet/>
      <dgm:spPr/>
      <dgm:t>
        <a:bodyPr/>
        <a:lstStyle/>
        <a:p>
          <a:r>
            <a:rPr lang="en-US"/>
            <a:t>Waterfall</a:t>
          </a:r>
        </a:p>
      </dgm:t>
    </dgm:pt>
    <dgm:pt modelId="{8DAE4000-64CD-4D11-A39B-AFDD2C3A06D4}" type="parTrans" cxnId="{4F971126-1475-4C7D-A05F-20EE4256A08D}">
      <dgm:prSet/>
      <dgm:spPr/>
      <dgm:t>
        <a:bodyPr/>
        <a:lstStyle/>
        <a:p>
          <a:endParaRPr lang="en-US"/>
        </a:p>
      </dgm:t>
    </dgm:pt>
    <dgm:pt modelId="{FACABA16-DC5E-44AC-A2CE-DA215F6543FA}" type="sibTrans" cxnId="{4F971126-1475-4C7D-A05F-20EE4256A08D}">
      <dgm:prSet/>
      <dgm:spPr/>
      <dgm:t>
        <a:bodyPr/>
        <a:lstStyle/>
        <a:p>
          <a:endParaRPr lang="en-US"/>
        </a:p>
      </dgm:t>
    </dgm:pt>
    <dgm:pt modelId="{B90113ED-F17A-4E42-B7ED-CEB504A56B86}">
      <dgm:prSet/>
      <dgm:spPr/>
      <dgm:t>
        <a:bodyPr/>
        <a:lstStyle/>
        <a:p>
          <a:r>
            <a:rPr lang="en-US"/>
            <a:t>Scrum</a:t>
          </a:r>
        </a:p>
      </dgm:t>
    </dgm:pt>
    <dgm:pt modelId="{0AC63A2B-7177-44A2-A8F3-858CA2306062}" type="parTrans" cxnId="{53958C70-1D85-4BF7-A1F2-787F4BC40EFD}">
      <dgm:prSet/>
      <dgm:spPr/>
      <dgm:t>
        <a:bodyPr/>
        <a:lstStyle/>
        <a:p>
          <a:endParaRPr lang="en-US"/>
        </a:p>
      </dgm:t>
    </dgm:pt>
    <dgm:pt modelId="{4B8CC16E-540C-4E30-A9DB-94115C672EA6}" type="sibTrans" cxnId="{53958C70-1D85-4BF7-A1F2-787F4BC40EFD}">
      <dgm:prSet/>
      <dgm:spPr/>
      <dgm:t>
        <a:bodyPr/>
        <a:lstStyle/>
        <a:p>
          <a:endParaRPr lang="en-US"/>
        </a:p>
      </dgm:t>
    </dgm:pt>
    <dgm:pt modelId="{C0854736-E852-449F-8FFC-2663713EAF9E}">
      <dgm:prSet/>
      <dgm:spPr/>
      <dgm:t>
        <a:bodyPr/>
        <a:lstStyle/>
        <a:p>
          <a:r>
            <a:rPr lang="en-US"/>
            <a:t>Lean</a:t>
          </a:r>
        </a:p>
      </dgm:t>
    </dgm:pt>
    <dgm:pt modelId="{8B9B35B3-5EBB-4C07-977A-71023B8C15F9}" type="parTrans" cxnId="{8B479796-94BB-4642-A393-21D3871E1763}">
      <dgm:prSet/>
      <dgm:spPr/>
      <dgm:t>
        <a:bodyPr/>
        <a:lstStyle/>
        <a:p>
          <a:endParaRPr lang="en-US"/>
        </a:p>
      </dgm:t>
    </dgm:pt>
    <dgm:pt modelId="{A7E3C7D6-DA56-4272-B1A4-84E22972C659}" type="sibTrans" cxnId="{8B479796-94BB-4642-A393-21D3871E1763}">
      <dgm:prSet/>
      <dgm:spPr/>
      <dgm:t>
        <a:bodyPr/>
        <a:lstStyle/>
        <a:p>
          <a:endParaRPr lang="en-US"/>
        </a:p>
      </dgm:t>
    </dgm:pt>
    <dgm:pt modelId="{1BDC2854-5923-482B-8579-E42D520737AF}">
      <dgm:prSet/>
      <dgm:spPr/>
      <dgm:t>
        <a:bodyPr/>
        <a:lstStyle/>
        <a:p>
          <a:r>
            <a:rPr lang="en-US"/>
            <a:t>DevOps</a:t>
          </a:r>
        </a:p>
      </dgm:t>
    </dgm:pt>
    <dgm:pt modelId="{85E83287-3579-4CE9-BB8B-79761ABA1B51}" type="parTrans" cxnId="{DFDBC6D9-0D2B-495C-B077-B31CFE18C5D7}">
      <dgm:prSet/>
      <dgm:spPr/>
      <dgm:t>
        <a:bodyPr/>
        <a:lstStyle/>
        <a:p>
          <a:endParaRPr lang="en-US"/>
        </a:p>
      </dgm:t>
    </dgm:pt>
    <dgm:pt modelId="{7C827E8A-9F66-461C-9280-D25AF03330C4}" type="sibTrans" cxnId="{DFDBC6D9-0D2B-495C-B077-B31CFE18C5D7}">
      <dgm:prSet/>
      <dgm:spPr/>
      <dgm:t>
        <a:bodyPr/>
        <a:lstStyle/>
        <a:p>
          <a:endParaRPr lang="en-US"/>
        </a:p>
      </dgm:t>
    </dgm:pt>
    <dgm:pt modelId="{916689B6-B528-4CAB-987F-F78131BD6207}">
      <dgm:prSet/>
      <dgm:spPr/>
      <dgm:t>
        <a:bodyPr/>
        <a:lstStyle/>
        <a:p>
          <a:r>
            <a:rPr lang="en-US"/>
            <a:t>Kanban</a:t>
          </a:r>
        </a:p>
      </dgm:t>
    </dgm:pt>
    <dgm:pt modelId="{652D9C0D-1FC4-4300-8D77-611D05684EC4}" type="parTrans" cxnId="{03D7C02E-F9F8-4851-8665-C1D70E4D16B5}">
      <dgm:prSet/>
      <dgm:spPr/>
      <dgm:t>
        <a:bodyPr/>
        <a:lstStyle/>
        <a:p>
          <a:endParaRPr lang="en-US"/>
        </a:p>
      </dgm:t>
    </dgm:pt>
    <dgm:pt modelId="{E14BE011-CD52-44AC-944A-148C50D5F7CC}" type="sibTrans" cxnId="{03D7C02E-F9F8-4851-8665-C1D70E4D16B5}">
      <dgm:prSet/>
      <dgm:spPr/>
      <dgm:t>
        <a:bodyPr/>
        <a:lstStyle/>
        <a:p>
          <a:endParaRPr lang="en-US"/>
        </a:p>
      </dgm:t>
    </dgm:pt>
    <dgm:pt modelId="{B78E149D-10B7-4441-835B-7EA58772DF26}" type="pres">
      <dgm:prSet presAssocID="{592B922E-51B1-43E1-A0D9-A3679A2EF8CB}" presName="compositeShape" presStyleCnt="0">
        <dgm:presLayoutVars>
          <dgm:chMax val="7"/>
          <dgm:dir/>
          <dgm:resizeHandles val="exact"/>
        </dgm:presLayoutVars>
      </dgm:prSet>
      <dgm:spPr/>
    </dgm:pt>
    <dgm:pt modelId="{452E2481-DC8E-4A5E-8D09-4E813A652218}" type="pres">
      <dgm:prSet presAssocID="{592B922E-51B1-43E1-A0D9-A3679A2EF8CB}" presName="wedge1" presStyleLbl="node1" presStyleIdx="0" presStyleCnt="1"/>
      <dgm:spPr/>
    </dgm:pt>
    <dgm:pt modelId="{874CF126-E7A6-4148-BFE5-373B5C7A0C49}" type="pres">
      <dgm:prSet presAssocID="{592B922E-51B1-43E1-A0D9-A3679A2EF8CB}" presName="dummy1a" presStyleCnt="0"/>
      <dgm:spPr/>
    </dgm:pt>
    <dgm:pt modelId="{7F3C5B7B-827B-4968-B74A-1BA21D7A6EFA}" type="pres">
      <dgm:prSet presAssocID="{592B922E-51B1-43E1-A0D9-A3679A2EF8CB}" presName="dummy1b" presStyleCnt="0"/>
      <dgm:spPr/>
    </dgm:pt>
    <dgm:pt modelId="{10411518-FC64-4217-BB79-9188BAB6B3EE}" type="pres">
      <dgm:prSet presAssocID="{592B922E-51B1-43E1-A0D9-A3679A2EF8CB}" presName="wedge1Tx" presStyleLbl="node1" presStyleIdx="0" presStyleCnt="1">
        <dgm:presLayoutVars>
          <dgm:chMax val="0"/>
          <dgm:chPref val="0"/>
          <dgm:bulletEnabled val="1"/>
        </dgm:presLayoutVars>
      </dgm:prSet>
      <dgm:spPr/>
    </dgm:pt>
    <dgm:pt modelId="{CD4FF7C5-4D12-42BA-9C0B-F1AA85CCF454}" type="pres">
      <dgm:prSet presAssocID="{B2BA6731-D21E-4722-8BA6-68F1BC0454A3}" presName="arrowWedge1single" presStyleLbl="fgSibTrans2D1" presStyleIdx="0" presStyleCnt="1"/>
      <dgm:spPr/>
    </dgm:pt>
  </dgm:ptLst>
  <dgm:cxnLst>
    <dgm:cxn modelId="{77681503-2BF2-40B8-9738-37B9E927F10E}" type="presOf" srcId="{916689B6-B528-4CAB-987F-F78131BD6207}" destId="{452E2481-DC8E-4A5E-8D09-4E813A652218}" srcOrd="0" destOrd="6" presId="urn:microsoft.com/office/officeart/2005/8/layout/cycle8"/>
    <dgm:cxn modelId="{050A1D05-5424-4E9D-96E6-85E28B463741}" type="presOf" srcId="{B90113ED-F17A-4E42-B7ED-CEB504A56B86}" destId="{10411518-FC64-4217-BB79-9188BAB6B3EE}" srcOrd="1" destOrd="3" presId="urn:microsoft.com/office/officeart/2005/8/layout/cycle8"/>
    <dgm:cxn modelId="{4F971126-1475-4C7D-A05F-20EE4256A08D}" srcId="{78D317A2-2C57-4253-A902-198FAE400931}" destId="{78C50E88-46BA-4F04-85B6-C62EC4FADB36}" srcOrd="1" destOrd="0" parTransId="{8DAE4000-64CD-4D11-A39B-AFDD2C3A06D4}" sibTransId="{FACABA16-DC5E-44AC-A2CE-DA215F6543FA}"/>
    <dgm:cxn modelId="{03D7C02E-F9F8-4851-8665-C1D70E4D16B5}" srcId="{78D317A2-2C57-4253-A902-198FAE400931}" destId="{916689B6-B528-4CAB-987F-F78131BD6207}" srcOrd="5" destOrd="0" parTransId="{652D9C0D-1FC4-4300-8D77-611D05684EC4}" sibTransId="{E14BE011-CD52-44AC-944A-148C50D5F7CC}"/>
    <dgm:cxn modelId="{C16A9634-E2BE-4C35-A008-CA14D4E053E7}" srcId="{592B922E-51B1-43E1-A0D9-A3679A2EF8CB}" destId="{78D317A2-2C57-4253-A902-198FAE400931}" srcOrd="0" destOrd="0" parTransId="{9046D6C6-F7C0-414B-986D-CBCDF1DE5ADB}" sibTransId="{B2BA6731-D21E-4722-8BA6-68F1BC0454A3}"/>
    <dgm:cxn modelId="{8833B65C-D4CE-425F-8823-8160DC26202B}" type="presOf" srcId="{78D317A2-2C57-4253-A902-198FAE400931}" destId="{10411518-FC64-4217-BB79-9188BAB6B3EE}" srcOrd="1" destOrd="0" presId="urn:microsoft.com/office/officeart/2005/8/layout/cycle8"/>
    <dgm:cxn modelId="{E0406B61-09B9-40F1-8825-C3C0DD04A284}" srcId="{78D317A2-2C57-4253-A902-198FAE400931}" destId="{DC625A25-57D9-4257-9CF1-3E440E44A68B}" srcOrd="0" destOrd="0" parTransId="{413D461C-5DB9-433C-B06E-B3987A2E8A77}" sibTransId="{B99E6D6A-C96D-4FB3-BD9A-4AB4103C3374}"/>
    <dgm:cxn modelId="{B48A6047-3A38-4AE2-8ACB-6A19DE04F98A}" type="presOf" srcId="{78C50E88-46BA-4F04-85B6-C62EC4FADB36}" destId="{10411518-FC64-4217-BB79-9188BAB6B3EE}" srcOrd="1" destOrd="2" presId="urn:microsoft.com/office/officeart/2005/8/layout/cycle8"/>
    <dgm:cxn modelId="{75428649-01DC-49F2-9538-B62D346D9D52}" type="presOf" srcId="{DC625A25-57D9-4257-9CF1-3E440E44A68B}" destId="{10411518-FC64-4217-BB79-9188BAB6B3EE}" srcOrd="1" destOrd="1" presId="urn:microsoft.com/office/officeart/2005/8/layout/cycle8"/>
    <dgm:cxn modelId="{69CD424F-69B8-4964-BF0C-65F797E8BD80}" type="presOf" srcId="{B90113ED-F17A-4E42-B7ED-CEB504A56B86}" destId="{452E2481-DC8E-4A5E-8D09-4E813A652218}" srcOrd="0" destOrd="3" presId="urn:microsoft.com/office/officeart/2005/8/layout/cycle8"/>
    <dgm:cxn modelId="{53958C70-1D85-4BF7-A1F2-787F4BC40EFD}" srcId="{78D317A2-2C57-4253-A902-198FAE400931}" destId="{B90113ED-F17A-4E42-B7ED-CEB504A56B86}" srcOrd="2" destOrd="0" parTransId="{0AC63A2B-7177-44A2-A8F3-858CA2306062}" sibTransId="{4B8CC16E-540C-4E30-A9DB-94115C672EA6}"/>
    <dgm:cxn modelId="{C7894979-8502-485C-AB0D-02959C228763}" type="presOf" srcId="{1BDC2854-5923-482B-8579-E42D520737AF}" destId="{452E2481-DC8E-4A5E-8D09-4E813A652218}" srcOrd="0" destOrd="5" presId="urn:microsoft.com/office/officeart/2005/8/layout/cycle8"/>
    <dgm:cxn modelId="{7A5C307C-AB1F-4DA8-9302-BFC7606C0CB5}" type="presOf" srcId="{78D317A2-2C57-4253-A902-198FAE400931}" destId="{452E2481-DC8E-4A5E-8D09-4E813A652218}" srcOrd="0" destOrd="0" presId="urn:microsoft.com/office/officeart/2005/8/layout/cycle8"/>
    <dgm:cxn modelId="{8D72EB83-3577-4834-934D-BB36547E1056}" type="presOf" srcId="{C0854736-E852-449F-8FFC-2663713EAF9E}" destId="{10411518-FC64-4217-BB79-9188BAB6B3EE}" srcOrd="1" destOrd="4" presId="urn:microsoft.com/office/officeart/2005/8/layout/cycle8"/>
    <dgm:cxn modelId="{3D278385-957C-4B3A-A45D-7133C4473CA9}" type="presOf" srcId="{916689B6-B528-4CAB-987F-F78131BD6207}" destId="{10411518-FC64-4217-BB79-9188BAB6B3EE}" srcOrd="1" destOrd="6" presId="urn:microsoft.com/office/officeart/2005/8/layout/cycle8"/>
    <dgm:cxn modelId="{A19BF991-F267-4E8C-9DEE-E1E0E52484DB}" type="presOf" srcId="{DC625A25-57D9-4257-9CF1-3E440E44A68B}" destId="{452E2481-DC8E-4A5E-8D09-4E813A652218}" srcOrd="0" destOrd="1" presId="urn:microsoft.com/office/officeart/2005/8/layout/cycle8"/>
    <dgm:cxn modelId="{8B479796-94BB-4642-A393-21D3871E1763}" srcId="{78D317A2-2C57-4253-A902-198FAE400931}" destId="{C0854736-E852-449F-8FFC-2663713EAF9E}" srcOrd="3" destOrd="0" parTransId="{8B9B35B3-5EBB-4C07-977A-71023B8C15F9}" sibTransId="{A7E3C7D6-DA56-4272-B1A4-84E22972C659}"/>
    <dgm:cxn modelId="{F32A7FBC-7E3A-4DB4-84E7-7DF48E0FAC8A}" type="presOf" srcId="{592B922E-51B1-43E1-A0D9-A3679A2EF8CB}" destId="{B78E149D-10B7-4441-835B-7EA58772DF26}" srcOrd="0" destOrd="0" presId="urn:microsoft.com/office/officeart/2005/8/layout/cycle8"/>
    <dgm:cxn modelId="{B44B93CC-3A68-43D1-99F3-0A3247396D8E}" type="presOf" srcId="{1BDC2854-5923-482B-8579-E42D520737AF}" destId="{10411518-FC64-4217-BB79-9188BAB6B3EE}" srcOrd="1" destOrd="5" presId="urn:microsoft.com/office/officeart/2005/8/layout/cycle8"/>
    <dgm:cxn modelId="{DFDBC6D9-0D2B-495C-B077-B31CFE18C5D7}" srcId="{78D317A2-2C57-4253-A902-198FAE400931}" destId="{1BDC2854-5923-482B-8579-E42D520737AF}" srcOrd="4" destOrd="0" parTransId="{85E83287-3579-4CE9-BB8B-79761ABA1B51}" sibTransId="{7C827E8A-9F66-461C-9280-D25AF03330C4}"/>
    <dgm:cxn modelId="{FFE24CF8-071D-4A41-BCAE-E06C2CC93A63}" type="presOf" srcId="{78C50E88-46BA-4F04-85B6-C62EC4FADB36}" destId="{452E2481-DC8E-4A5E-8D09-4E813A652218}" srcOrd="0" destOrd="2" presId="urn:microsoft.com/office/officeart/2005/8/layout/cycle8"/>
    <dgm:cxn modelId="{41F2B1F8-352A-4F6B-A31B-6878C7B7A15C}" type="presOf" srcId="{C0854736-E852-449F-8FFC-2663713EAF9E}" destId="{452E2481-DC8E-4A5E-8D09-4E813A652218}" srcOrd="0" destOrd="4" presId="urn:microsoft.com/office/officeart/2005/8/layout/cycle8"/>
    <dgm:cxn modelId="{4F755886-A38D-4E6B-A291-160AC840DE4D}" type="presParOf" srcId="{B78E149D-10B7-4441-835B-7EA58772DF26}" destId="{452E2481-DC8E-4A5E-8D09-4E813A652218}" srcOrd="0" destOrd="0" presId="urn:microsoft.com/office/officeart/2005/8/layout/cycle8"/>
    <dgm:cxn modelId="{C7E4021F-1EC1-49F9-AFE4-25257945FF56}" type="presParOf" srcId="{B78E149D-10B7-4441-835B-7EA58772DF26}" destId="{874CF126-E7A6-4148-BFE5-373B5C7A0C49}" srcOrd="1" destOrd="0" presId="urn:microsoft.com/office/officeart/2005/8/layout/cycle8"/>
    <dgm:cxn modelId="{CC5B48C9-F586-41C0-9716-9EF302443763}" type="presParOf" srcId="{B78E149D-10B7-4441-835B-7EA58772DF26}" destId="{7F3C5B7B-827B-4968-B74A-1BA21D7A6EFA}" srcOrd="2" destOrd="0" presId="urn:microsoft.com/office/officeart/2005/8/layout/cycle8"/>
    <dgm:cxn modelId="{3ECDD5F6-B99A-41D6-8049-F038529AEA42}" type="presParOf" srcId="{B78E149D-10B7-4441-835B-7EA58772DF26}" destId="{10411518-FC64-4217-BB79-9188BAB6B3EE}" srcOrd="3" destOrd="0" presId="urn:microsoft.com/office/officeart/2005/8/layout/cycle8"/>
    <dgm:cxn modelId="{4248FCDC-6D67-4C72-A6BD-8221E7509D6C}" type="presParOf" srcId="{B78E149D-10B7-4441-835B-7EA58772DF26}" destId="{CD4FF7C5-4D12-42BA-9C0B-F1AA85CCF454}" srcOrd="4" destOrd="0" presId="urn:microsoft.com/office/officeart/2005/8/layout/cycle8"/>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EB391C-6EC0-401E-9FFA-24FE2C1C7A0C}"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3E966F37-6110-4775-AF8A-D111044126CF}">
      <dgm:prSet/>
      <dgm:spPr/>
      <dgm:t>
        <a:bodyPr/>
        <a:lstStyle/>
        <a:p>
          <a:pPr>
            <a:lnSpc>
              <a:spcPct val="100000"/>
            </a:lnSpc>
          </a:pPr>
          <a:r>
            <a:rPr lang="en-US"/>
            <a:t>Assess Project Requirements: </a:t>
          </a:r>
        </a:p>
      </dgm:t>
    </dgm:pt>
    <dgm:pt modelId="{583D234E-9BF2-45F3-9968-01BAD0D022E0}" type="parTrans" cxnId="{EFE4B67C-07CB-4B91-9AD9-99E283B322C5}">
      <dgm:prSet/>
      <dgm:spPr/>
      <dgm:t>
        <a:bodyPr/>
        <a:lstStyle/>
        <a:p>
          <a:endParaRPr lang="en-US"/>
        </a:p>
      </dgm:t>
    </dgm:pt>
    <dgm:pt modelId="{B806B825-9EC2-4DC6-8915-2F2AAA5E1574}" type="sibTrans" cxnId="{EFE4B67C-07CB-4B91-9AD9-99E283B322C5}">
      <dgm:prSet/>
      <dgm:spPr/>
      <dgm:t>
        <a:bodyPr/>
        <a:lstStyle/>
        <a:p>
          <a:endParaRPr lang="en-US"/>
        </a:p>
      </dgm:t>
    </dgm:pt>
    <dgm:pt modelId="{42FEE6F5-E46B-4075-99B9-D63F254516E9}">
      <dgm:prSet/>
      <dgm:spPr/>
      <dgm:t>
        <a:bodyPr/>
        <a:lstStyle/>
        <a:p>
          <a:pPr>
            <a:lnSpc>
              <a:spcPct val="100000"/>
            </a:lnSpc>
          </a:pPr>
          <a:r>
            <a:rPr lang="en-US"/>
            <a:t>Examine the specific needs, goals, and characteristics of your project.</a:t>
          </a:r>
        </a:p>
      </dgm:t>
    </dgm:pt>
    <dgm:pt modelId="{E7188D46-01CA-434A-86FD-4E3C6C86F56E}" type="parTrans" cxnId="{EF049D4D-E8B8-4123-A1D3-D3B3974EAA04}">
      <dgm:prSet/>
      <dgm:spPr/>
      <dgm:t>
        <a:bodyPr/>
        <a:lstStyle/>
        <a:p>
          <a:endParaRPr lang="en-US"/>
        </a:p>
      </dgm:t>
    </dgm:pt>
    <dgm:pt modelId="{512E2AA6-F5B9-460E-B641-3275076D8DBC}" type="sibTrans" cxnId="{EF049D4D-E8B8-4123-A1D3-D3B3974EAA04}">
      <dgm:prSet/>
      <dgm:spPr/>
      <dgm:t>
        <a:bodyPr/>
        <a:lstStyle/>
        <a:p>
          <a:endParaRPr lang="en-US"/>
        </a:p>
      </dgm:t>
    </dgm:pt>
    <dgm:pt modelId="{75AC7038-D2DA-4F57-A9E0-D51D2EDCFBB7}">
      <dgm:prSet/>
      <dgm:spPr/>
      <dgm:t>
        <a:bodyPr/>
        <a:lstStyle/>
        <a:p>
          <a:pPr>
            <a:lnSpc>
              <a:spcPct val="100000"/>
            </a:lnSpc>
          </a:pPr>
          <a:r>
            <a:rPr lang="en-US"/>
            <a:t>Consider factors like project size, complexity, and client expectations.</a:t>
          </a:r>
        </a:p>
      </dgm:t>
    </dgm:pt>
    <dgm:pt modelId="{1E1D817C-4A6E-4094-86E4-013E56326DA3}" type="parTrans" cxnId="{8828A801-EC82-4FE9-8B1E-CB70C05BBCD3}">
      <dgm:prSet/>
      <dgm:spPr/>
      <dgm:t>
        <a:bodyPr/>
        <a:lstStyle/>
        <a:p>
          <a:endParaRPr lang="en-US"/>
        </a:p>
      </dgm:t>
    </dgm:pt>
    <dgm:pt modelId="{4CCCAEC7-076F-4D87-B688-64E3D80A8BD1}" type="sibTrans" cxnId="{8828A801-EC82-4FE9-8B1E-CB70C05BBCD3}">
      <dgm:prSet/>
      <dgm:spPr/>
      <dgm:t>
        <a:bodyPr/>
        <a:lstStyle/>
        <a:p>
          <a:endParaRPr lang="en-US"/>
        </a:p>
      </dgm:t>
    </dgm:pt>
    <dgm:pt modelId="{FCBF03F1-36BE-4BD7-A1C7-0B25F9E4B8DA}">
      <dgm:prSet/>
      <dgm:spPr/>
      <dgm:t>
        <a:bodyPr/>
        <a:lstStyle/>
        <a:p>
          <a:pPr>
            <a:lnSpc>
              <a:spcPct val="100000"/>
            </a:lnSpc>
          </a:pPr>
          <a:r>
            <a:rPr lang="en-US"/>
            <a:t>Understand Team Capabilities:</a:t>
          </a:r>
        </a:p>
      </dgm:t>
    </dgm:pt>
    <dgm:pt modelId="{DAB12DCD-1AFA-463E-97F4-0821B68374DA}" type="parTrans" cxnId="{8BDB7A39-4813-4E20-8D67-6C013385E70A}">
      <dgm:prSet/>
      <dgm:spPr/>
      <dgm:t>
        <a:bodyPr/>
        <a:lstStyle/>
        <a:p>
          <a:endParaRPr lang="en-US"/>
        </a:p>
      </dgm:t>
    </dgm:pt>
    <dgm:pt modelId="{7237EA6C-37D2-46D4-9260-0A87402B9BA4}" type="sibTrans" cxnId="{8BDB7A39-4813-4E20-8D67-6C013385E70A}">
      <dgm:prSet/>
      <dgm:spPr/>
      <dgm:t>
        <a:bodyPr/>
        <a:lstStyle/>
        <a:p>
          <a:endParaRPr lang="en-US"/>
        </a:p>
      </dgm:t>
    </dgm:pt>
    <dgm:pt modelId="{3DC7B17F-29FE-464A-9079-D468A23BAA03}">
      <dgm:prSet/>
      <dgm:spPr/>
      <dgm:t>
        <a:bodyPr/>
        <a:lstStyle/>
        <a:p>
          <a:pPr>
            <a:lnSpc>
              <a:spcPct val="100000"/>
            </a:lnSpc>
          </a:pPr>
          <a:r>
            <a:rPr lang="en-US"/>
            <a:t>Evaluate the skills and expertise of your development team.</a:t>
          </a:r>
        </a:p>
      </dgm:t>
    </dgm:pt>
    <dgm:pt modelId="{9F6F0796-A4FA-4EB2-BB56-5D2A2055CF17}" type="parTrans" cxnId="{07EA2C26-1D70-4020-BF4B-26E597451594}">
      <dgm:prSet/>
      <dgm:spPr/>
      <dgm:t>
        <a:bodyPr/>
        <a:lstStyle/>
        <a:p>
          <a:endParaRPr lang="en-US"/>
        </a:p>
      </dgm:t>
    </dgm:pt>
    <dgm:pt modelId="{CA246E62-20C0-4961-B4F9-BE996A0E607D}" type="sibTrans" cxnId="{07EA2C26-1D70-4020-BF4B-26E597451594}">
      <dgm:prSet/>
      <dgm:spPr/>
      <dgm:t>
        <a:bodyPr/>
        <a:lstStyle/>
        <a:p>
          <a:endParaRPr lang="en-US"/>
        </a:p>
      </dgm:t>
    </dgm:pt>
    <dgm:pt modelId="{5133A5B5-FD1D-4D29-B473-6378A6CAFD8B}">
      <dgm:prSet/>
      <dgm:spPr/>
      <dgm:t>
        <a:bodyPr/>
        <a:lstStyle/>
        <a:p>
          <a:pPr>
            <a:lnSpc>
              <a:spcPct val="100000"/>
            </a:lnSpc>
          </a:pPr>
          <a:r>
            <a:rPr lang="en-US"/>
            <a:t>Ensure that the chosen framework aligns with the team's strengths.</a:t>
          </a:r>
        </a:p>
      </dgm:t>
    </dgm:pt>
    <dgm:pt modelId="{C300A76D-5B37-428F-B693-9CEC987ECA42}" type="parTrans" cxnId="{B32B5838-5E4E-4B4F-8F3B-B2D90244D568}">
      <dgm:prSet/>
      <dgm:spPr/>
      <dgm:t>
        <a:bodyPr/>
        <a:lstStyle/>
        <a:p>
          <a:endParaRPr lang="en-US"/>
        </a:p>
      </dgm:t>
    </dgm:pt>
    <dgm:pt modelId="{4313AA5C-3C46-4194-B786-E920A3D5BF9F}" type="sibTrans" cxnId="{B32B5838-5E4E-4B4F-8F3B-B2D90244D568}">
      <dgm:prSet/>
      <dgm:spPr/>
      <dgm:t>
        <a:bodyPr/>
        <a:lstStyle/>
        <a:p>
          <a:endParaRPr lang="en-US"/>
        </a:p>
      </dgm:t>
    </dgm:pt>
    <dgm:pt modelId="{432E5329-1ABF-49F1-A717-14CD82A5A894}">
      <dgm:prSet/>
      <dgm:spPr/>
      <dgm:t>
        <a:bodyPr/>
        <a:lstStyle/>
        <a:p>
          <a:pPr>
            <a:lnSpc>
              <a:spcPct val="100000"/>
            </a:lnSpc>
          </a:pPr>
          <a:r>
            <a:rPr lang="en-US"/>
            <a:t>Client and Stakeholder Involvement:</a:t>
          </a:r>
        </a:p>
      </dgm:t>
    </dgm:pt>
    <dgm:pt modelId="{EE1B986A-C173-423E-9053-CD0688989A71}" type="parTrans" cxnId="{2FC3F37C-058B-4FC3-82B5-5BCF280043AF}">
      <dgm:prSet/>
      <dgm:spPr/>
      <dgm:t>
        <a:bodyPr/>
        <a:lstStyle/>
        <a:p>
          <a:endParaRPr lang="en-US"/>
        </a:p>
      </dgm:t>
    </dgm:pt>
    <dgm:pt modelId="{0F51DA9C-BEBA-4111-B83E-EC0C8C1629C2}" type="sibTrans" cxnId="{2FC3F37C-058B-4FC3-82B5-5BCF280043AF}">
      <dgm:prSet/>
      <dgm:spPr/>
      <dgm:t>
        <a:bodyPr/>
        <a:lstStyle/>
        <a:p>
          <a:endParaRPr lang="en-US"/>
        </a:p>
      </dgm:t>
    </dgm:pt>
    <dgm:pt modelId="{7EB74E55-8C0A-4E05-A8F0-E5AE2F0BD9E0}">
      <dgm:prSet/>
      <dgm:spPr/>
      <dgm:t>
        <a:bodyPr/>
        <a:lstStyle/>
        <a:p>
          <a:pPr>
            <a:lnSpc>
              <a:spcPct val="100000"/>
            </a:lnSpc>
          </a:pPr>
          <a:r>
            <a:rPr lang="en-US"/>
            <a:t>Involve clients and stakeholders in the decision-making process.</a:t>
          </a:r>
        </a:p>
      </dgm:t>
    </dgm:pt>
    <dgm:pt modelId="{5EBBD5F9-B6E9-46F6-9DAE-0A7ACFE9F3F2}" type="parTrans" cxnId="{B4B4F1F3-C6A6-413F-9884-9E173574B17C}">
      <dgm:prSet/>
      <dgm:spPr/>
      <dgm:t>
        <a:bodyPr/>
        <a:lstStyle/>
        <a:p>
          <a:endParaRPr lang="en-US"/>
        </a:p>
      </dgm:t>
    </dgm:pt>
    <dgm:pt modelId="{B05D16DB-C055-4E77-88CF-93301FF4C5B9}" type="sibTrans" cxnId="{B4B4F1F3-C6A6-413F-9884-9E173574B17C}">
      <dgm:prSet/>
      <dgm:spPr/>
      <dgm:t>
        <a:bodyPr/>
        <a:lstStyle/>
        <a:p>
          <a:endParaRPr lang="en-US"/>
        </a:p>
      </dgm:t>
    </dgm:pt>
    <dgm:pt modelId="{F047501C-BF0A-4035-AED7-738C31C133BA}">
      <dgm:prSet/>
      <dgm:spPr/>
      <dgm:t>
        <a:bodyPr/>
        <a:lstStyle/>
        <a:p>
          <a:pPr>
            <a:lnSpc>
              <a:spcPct val="100000"/>
            </a:lnSpc>
          </a:pPr>
          <a:r>
            <a:rPr lang="en-US"/>
            <a:t>Their input and expectations can influence the framework choice.</a:t>
          </a:r>
        </a:p>
      </dgm:t>
    </dgm:pt>
    <dgm:pt modelId="{8CACCD1E-F8FC-4831-9BDE-AE276F8C45F1}" type="parTrans" cxnId="{360D6FAA-FB1E-4BA7-A3E6-FD7910B46D43}">
      <dgm:prSet/>
      <dgm:spPr/>
      <dgm:t>
        <a:bodyPr/>
        <a:lstStyle/>
        <a:p>
          <a:endParaRPr lang="en-US"/>
        </a:p>
      </dgm:t>
    </dgm:pt>
    <dgm:pt modelId="{2E560AA4-CE3F-4913-92E8-9347B7DEE053}" type="sibTrans" cxnId="{360D6FAA-FB1E-4BA7-A3E6-FD7910B46D43}">
      <dgm:prSet/>
      <dgm:spPr/>
      <dgm:t>
        <a:bodyPr/>
        <a:lstStyle/>
        <a:p>
          <a:endParaRPr lang="en-US"/>
        </a:p>
      </dgm:t>
    </dgm:pt>
    <dgm:pt modelId="{99B271C3-CE3D-4188-9D62-AE25883E0876}">
      <dgm:prSet/>
      <dgm:spPr/>
      <dgm:t>
        <a:bodyPr/>
        <a:lstStyle/>
        <a:p>
          <a:pPr>
            <a:lnSpc>
              <a:spcPct val="100000"/>
            </a:lnSpc>
          </a:pPr>
          <a:r>
            <a:rPr lang="en-US"/>
            <a:t>Flexibility and Adaptability:</a:t>
          </a:r>
        </a:p>
      </dgm:t>
    </dgm:pt>
    <dgm:pt modelId="{EC197365-ECE8-446E-91BA-C46127862E50}" type="parTrans" cxnId="{60696516-058B-4919-BFBA-0C55A78FBC95}">
      <dgm:prSet/>
      <dgm:spPr/>
      <dgm:t>
        <a:bodyPr/>
        <a:lstStyle/>
        <a:p>
          <a:endParaRPr lang="en-US"/>
        </a:p>
      </dgm:t>
    </dgm:pt>
    <dgm:pt modelId="{A5914747-D6B6-4452-BE90-B91E6D8C234B}" type="sibTrans" cxnId="{60696516-058B-4919-BFBA-0C55A78FBC95}">
      <dgm:prSet/>
      <dgm:spPr/>
      <dgm:t>
        <a:bodyPr/>
        <a:lstStyle/>
        <a:p>
          <a:endParaRPr lang="en-US"/>
        </a:p>
      </dgm:t>
    </dgm:pt>
    <dgm:pt modelId="{BBF11B1B-CCDE-469D-AF44-3D2A5FB6BF68}">
      <dgm:prSet/>
      <dgm:spPr/>
      <dgm:t>
        <a:bodyPr/>
        <a:lstStyle/>
        <a:p>
          <a:pPr>
            <a:lnSpc>
              <a:spcPct val="100000"/>
            </a:lnSpc>
          </a:pPr>
          <a:r>
            <a:rPr lang="en-US"/>
            <a:t>Assess the flexibility of the framework to adapt to changing project requirements.</a:t>
          </a:r>
        </a:p>
      </dgm:t>
    </dgm:pt>
    <dgm:pt modelId="{534D04C8-7B6D-426B-955B-28457203E530}" type="parTrans" cxnId="{89EBFB27-47DF-45A1-9CF2-A561CB902A12}">
      <dgm:prSet/>
      <dgm:spPr/>
      <dgm:t>
        <a:bodyPr/>
        <a:lstStyle/>
        <a:p>
          <a:endParaRPr lang="en-US"/>
        </a:p>
      </dgm:t>
    </dgm:pt>
    <dgm:pt modelId="{07AE9DFD-A029-4A41-8072-BFD8B0489A5A}" type="sibTrans" cxnId="{89EBFB27-47DF-45A1-9CF2-A561CB902A12}">
      <dgm:prSet/>
      <dgm:spPr/>
      <dgm:t>
        <a:bodyPr/>
        <a:lstStyle/>
        <a:p>
          <a:endParaRPr lang="en-US"/>
        </a:p>
      </dgm:t>
    </dgm:pt>
    <dgm:pt modelId="{2408100E-07AC-4935-8C01-A39F4D10552C}">
      <dgm:prSet/>
      <dgm:spPr/>
      <dgm:t>
        <a:bodyPr/>
        <a:lstStyle/>
        <a:p>
          <a:pPr>
            <a:lnSpc>
              <a:spcPct val="100000"/>
            </a:lnSpc>
          </a:pPr>
          <a:r>
            <a:rPr lang="en-US"/>
            <a:t>Consider how well it accommodates evolving needs.</a:t>
          </a:r>
        </a:p>
      </dgm:t>
    </dgm:pt>
    <dgm:pt modelId="{6C24E09C-DA63-43B2-A45D-A1DD97033170}" type="parTrans" cxnId="{64C17A79-787B-4A8C-BB1C-2C3B8D973FB4}">
      <dgm:prSet/>
      <dgm:spPr/>
      <dgm:t>
        <a:bodyPr/>
        <a:lstStyle/>
        <a:p>
          <a:endParaRPr lang="en-US"/>
        </a:p>
      </dgm:t>
    </dgm:pt>
    <dgm:pt modelId="{AA5C5B4B-2BEF-4468-A756-0E837F891F55}" type="sibTrans" cxnId="{64C17A79-787B-4A8C-BB1C-2C3B8D973FB4}">
      <dgm:prSet/>
      <dgm:spPr/>
      <dgm:t>
        <a:bodyPr/>
        <a:lstStyle/>
        <a:p>
          <a:endParaRPr lang="en-US"/>
        </a:p>
      </dgm:t>
    </dgm:pt>
    <dgm:pt modelId="{C53B472F-7011-4530-BA12-281E524FB829}" type="pres">
      <dgm:prSet presAssocID="{1CEB391C-6EC0-401E-9FFA-24FE2C1C7A0C}" presName="diagram" presStyleCnt="0">
        <dgm:presLayoutVars>
          <dgm:dir/>
          <dgm:resizeHandles val="exact"/>
        </dgm:presLayoutVars>
      </dgm:prSet>
      <dgm:spPr/>
    </dgm:pt>
    <dgm:pt modelId="{2D3CE686-4137-4E1F-8AEF-8D71F2F7450F}" type="pres">
      <dgm:prSet presAssocID="{3E966F37-6110-4775-AF8A-D111044126CF}" presName="node" presStyleLbl="node1" presStyleIdx="0" presStyleCnt="4">
        <dgm:presLayoutVars>
          <dgm:bulletEnabled val="1"/>
        </dgm:presLayoutVars>
      </dgm:prSet>
      <dgm:spPr/>
    </dgm:pt>
    <dgm:pt modelId="{735C0037-529A-4B00-95CA-821479A861ED}" type="pres">
      <dgm:prSet presAssocID="{B806B825-9EC2-4DC6-8915-2F2AAA5E1574}" presName="sibTrans" presStyleCnt="0"/>
      <dgm:spPr/>
    </dgm:pt>
    <dgm:pt modelId="{EE901C12-0BA2-4A42-B88F-D8207AF24E55}" type="pres">
      <dgm:prSet presAssocID="{FCBF03F1-36BE-4BD7-A1C7-0B25F9E4B8DA}" presName="node" presStyleLbl="node1" presStyleIdx="1" presStyleCnt="4">
        <dgm:presLayoutVars>
          <dgm:bulletEnabled val="1"/>
        </dgm:presLayoutVars>
      </dgm:prSet>
      <dgm:spPr/>
    </dgm:pt>
    <dgm:pt modelId="{8D9C9278-1341-47A8-A723-DC90072A83D8}" type="pres">
      <dgm:prSet presAssocID="{7237EA6C-37D2-46D4-9260-0A87402B9BA4}" presName="sibTrans" presStyleCnt="0"/>
      <dgm:spPr/>
    </dgm:pt>
    <dgm:pt modelId="{B7614C6A-9208-4F39-A6B2-FB508F1AFA1A}" type="pres">
      <dgm:prSet presAssocID="{432E5329-1ABF-49F1-A717-14CD82A5A894}" presName="node" presStyleLbl="node1" presStyleIdx="2" presStyleCnt="4">
        <dgm:presLayoutVars>
          <dgm:bulletEnabled val="1"/>
        </dgm:presLayoutVars>
      </dgm:prSet>
      <dgm:spPr/>
    </dgm:pt>
    <dgm:pt modelId="{E403B366-C693-4B34-8133-03D849ACF1BE}" type="pres">
      <dgm:prSet presAssocID="{0F51DA9C-BEBA-4111-B83E-EC0C8C1629C2}" presName="sibTrans" presStyleCnt="0"/>
      <dgm:spPr/>
    </dgm:pt>
    <dgm:pt modelId="{65E0686D-924E-40F0-85B2-51940283EAAA}" type="pres">
      <dgm:prSet presAssocID="{99B271C3-CE3D-4188-9D62-AE25883E0876}" presName="node" presStyleLbl="node1" presStyleIdx="3" presStyleCnt="4">
        <dgm:presLayoutVars>
          <dgm:bulletEnabled val="1"/>
        </dgm:presLayoutVars>
      </dgm:prSet>
      <dgm:spPr/>
    </dgm:pt>
  </dgm:ptLst>
  <dgm:cxnLst>
    <dgm:cxn modelId="{8828A801-EC82-4FE9-8B1E-CB70C05BBCD3}" srcId="{3E966F37-6110-4775-AF8A-D111044126CF}" destId="{75AC7038-D2DA-4F57-A9E0-D51D2EDCFBB7}" srcOrd="1" destOrd="0" parTransId="{1E1D817C-4A6E-4094-86E4-013E56326DA3}" sibTransId="{4CCCAEC7-076F-4D87-B688-64E3D80A8BD1}"/>
    <dgm:cxn modelId="{CAC77F07-E4E8-49BA-885A-F8BB160FA7D9}" type="presOf" srcId="{7EB74E55-8C0A-4E05-A8F0-E5AE2F0BD9E0}" destId="{B7614C6A-9208-4F39-A6B2-FB508F1AFA1A}" srcOrd="0" destOrd="1" presId="urn:microsoft.com/office/officeart/2005/8/layout/default"/>
    <dgm:cxn modelId="{60696516-058B-4919-BFBA-0C55A78FBC95}" srcId="{1CEB391C-6EC0-401E-9FFA-24FE2C1C7A0C}" destId="{99B271C3-CE3D-4188-9D62-AE25883E0876}" srcOrd="3" destOrd="0" parTransId="{EC197365-ECE8-446E-91BA-C46127862E50}" sibTransId="{A5914747-D6B6-4452-BE90-B91E6D8C234B}"/>
    <dgm:cxn modelId="{C866C116-7D13-48F7-AEA9-38114424F96E}" type="presOf" srcId="{2408100E-07AC-4935-8C01-A39F4D10552C}" destId="{65E0686D-924E-40F0-85B2-51940283EAAA}" srcOrd="0" destOrd="2" presId="urn:microsoft.com/office/officeart/2005/8/layout/default"/>
    <dgm:cxn modelId="{07EA2C26-1D70-4020-BF4B-26E597451594}" srcId="{FCBF03F1-36BE-4BD7-A1C7-0B25F9E4B8DA}" destId="{3DC7B17F-29FE-464A-9079-D468A23BAA03}" srcOrd="0" destOrd="0" parTransId="{9F6F0796-A4FA-4EB2-BB56-5D2A2055CF17}" sibTransId="{CA246E62-20C0-4961-B4F9-BE996A0E607D}"/>
    <dgm:cxn modelId="{89EBFB27-47DF-45A1-9CF2-A561CB902A12}" srcId="{99B271C3-CE3D-4188-9D62-AE25883E0876}" destId="{BBF11B1B-CCDE-469D-AF44-3D2A5FB6BF68}" srcOrd="0" destOrd="0" parTransId="{534D04C8-7B6D-426B-955B-28457203E530}" sibTransId="{07AE9DFD-A029-4A41-8072-BFD8B0489A5A}"/>
    <dgm:cxn modelId="{ABE9BE33-71E3-45AA-B20F-1C2AB7BC4E98}" type="presOf" srcId="{3DC7B17F-29FE-464A-9079-D468A23BAA03}" destId="{EE901C12-0BA2-4A42-B88F-D8207AF24E55}" srcOrd="0" destOrd="1" presId="urn:microsoft.com/office/officeart/2005/8/layout/default"/>
    <dgm:cxn modelId="{B32B5838-5E4E-4B4F-8F3B-B2D90244D568}" srcId="{FCBF03F1-36BE-4BD7-A1C7-0B25F9E4B8DA}" destId="{5133A5B5-FD1D-4D29-B473-6378A6CAFD8B}" srcOrd="1" destOrd="0" parTransId="{C300A76D-5B37-428F-B693-9CEC987ECA42}" sibTransId="{4313AA5C-3C46-4194-B786-E920A3D5BF9F}"/>
    <dgm:cxn modelId="{8BDB7A39-4813-4E20-8D67-6C013385E70A}" srcId="{1CEB391C-6EC0-401E-9FFA-24FE2C1C7A0C}" destId="{FCBF03F1-36BE-4BD7-A1C7-0B25F9E4B8DA}" srcOrd="1" destOrd="0" parTransId="{DAB12DCD-1AFA-463E-97F4-0821B68374DA}" sibTransId="{7237EA6C-37D2-46D4-9260-0A87402B9BA4}"/>
    <dgm:cxn modelId="{4A77E83C-6B94-45C8-B3CD-75F39C1ED04A}" type="presOf" srcId="{1CEB391C-6EC0-401E-9FFA-24FE2C1C7A0C}" destId="{C53B472F-7011-4530-BA12-281E524FB829}" srcOrd="0" destOrd="0" presId="urn:microsoft.com/office/officeart/2005/8/layout/default"/>
    <dgm:cxn modelId="{977CAF60-4F78-4E13-B211-C304C53F99D4}" type="presOf" srcId="{42FEE6F5-E46B-4075-99B9-D63F254516E9}" destId="{2D3CE686-4137-4E1F-8AEF-8D71F2F7450F}" srcOrd="0" destOrd="1" presId="urn:microsoft.com/office/officeart/2005/8/layout/default"/>
    <dgm:cxn modelId="{375C3D65-8A27-4FED-9069-02421BC60744}" type="presOf" srcId="{F047501C-BF0A-4035-AED7-738C31C133BA}" destId="{B7614C6A-9208-4F39-A6B2-FB508F1AFA1A}" srcOrd="0" destOrd="2" presId="urn:microsoft.com/office/officeart/2005/8/layout/default"/>
    <dgm:cxn modelId="{EF049D4D-E8B8-4123-A1D3-D3B3974EAA04}" srcId="{3E966F37-6110-4775-AF8A-D111044126CF}" destId="{42FEE6F5-E46B-4075-99B9-D63F254516E9}" srcOrd="0" destOrd="0" parTransId="{E7188D46-01CA-434A-86FD-4E3C6C86F56E}" sibTransId="{512E2AA6-F5B9-460E-B641-3275076D8DBC}"/>
    <dgm:cxn modelId="{87C8D058-D3C5-43A1-BE75-0A46B384E433}" type="presOf" srcId="{99B271C3-CE3D-4188-9D62-AE25883E0876}" destId="{65E0686D-924E-40F0-85B2-51940283EAAA}" srcOrd="0" destOrd="0" presId="urn:microsoft.com/office/officeart/2005/8/layout/default"/>
    <dgm:cxn modelId="{64C17A79-787B-4A8C-BB1C-2C3B8D973FB4}" srcId="{99B271C3-CE3D-4188-9D62-AE25883E0876}" destId="{2408100E-07AC-4935-8C01-A39F4D10552C}" srcOrd="1" destOrd="0" parTransId="{6C24E09C-DA63-43B2-A45D-A1DD97033170}" sibTransId="{AA5C5B4B-2BEF-4468-A756-0E837F891F55}"/>
    <dgm:cxn modelId="{EFE4B67C-07CB-4B91-9AD9-99E283B322C5}" srcId="{1CEB391C-6EC0-401E-9FFA-24FE2C1C7A0C}" destId="{3E966F37-6110-4775-AF8A-D111044126CF}" srcOrd="0" destOrd="0" parTransId="{583D234E-9BF2-45F3-9968-01BAD0D022E0}" sibTransId="{B806B825-9EC2-4DC6-8915-2F2AAA5E1574}"/>
    <dgm:cxn modelId="{2FC3F37C-058B-4FC3-82B5-5BCF280043AF}" srcId="{1CEB391C-6EC0-401E-9FFA-24FE2C1C7A0C}" destId="{432E5329-1ABF-49F1-A717-14CD82A5A894}" srcOrd="2" destOrd="0" parTransId="{EE1B986A-C173-423E-9053-CD0688989A71}" sibTransId="{0F51DA9C-BEBA-4111-B83E-EC0C8C1629C2}"/>
    <dgm:cxn modelId="{335DDC9B-634E-40EB-9D45-9E014FCC526D}" type="presOf" srcId="{FCBF03F1-36BE-4BD7-A1C7-0B25F9E4B8DA}" destId="{EE901C12-0BA2-4A42-B88F-D8207AF24E55}" srcOrd="0" destOrd="0" presId="urn:microsoft.com/office/officeart/2005/8/layout/default"/>
    <dgm:cxn modelId="{360D6FAA-FB1E-4BA7-A3E6-FD7910B46D43}" srcId="{432E5329-1ABF-49F1-A717-14CD82A5A894}" destId="{F047501C-BF0A-4035-AED7-738C31C133BA}" srcOrd="1" destOrd="0" parTransId="{8CACCD1E-F8FC-4831-9BDE-AE276F8C45F1}" sibTransId="{2E560AA4-CE3F-4913-92E8-9347B7DEE053}"/>
    <dgm:cxn modelId="{E3CBFBBB-98F1-46FC-925F-972321D5CB95}" type="presOf" srcId="{75AC7038-D2DA-4F57-A9E0-D51D2EDCFBB7}" destId="{2D3CE686-4137-4E1F-8AEF-8D71F2F7450F}" srcOrd="0" destOrd="2" presId="urn:microsoft.com/office/officeart/2005/8/layout/default"/>
    <dgm:cxn modelId="{39A4C8C4-8B12-4BF1-82F6-9DA44C4915AD}" type="presOf" srcId="{BBF11B1B-CCDE-469D-AF44-3D2A5FB6BF68}" destId="{65E0686D-924E-40F0-85B2-51940283EAAA}" srcOrd="0" destOrd="1" presId="urn:microsoft.com/office/officeart/2005/8/layout/default"/>
    <dgm:cxn modelId="{794BF4ED-9484-41E2-8F02-4EF9C86F8A77}" type="presOf" srcId="{5133A5B5-FD1D-4D29-B473-6378A6CAFD8B}" destId="{EE901C12-0BA2-4A42-B88F-D8207AF24E55}" srcOrd="0" destOrd="2" presId="urn:microsoft.com/office/officeart/2005/8/layout/default"/>
    <dgm:cxn modelId="{B4B4F1F3-C6A6-413F-9884-9E173574B17C}" srcId="{432E5329-1ABF-49F1-A717-14CD82A5A894}" destId="{7EB74E55-8C0A-4E05-A8F0-E5AE2F0BD9E0}" srcOrd="0" destOrd="0" parTransId="{5EBBD5F9-B6E9-46F6-9DAE-0A7ACFE9F3F2}" sibTransId="{B05D16DB-C055-4E77-88CF-93301FF4C5B9}"/>
    <dgm:cxn modelId="{DA7B65F9-1F7C-4AAB-A78C-B30AAF1AB7E2}" type="presOf" srcId="{432E5329-1ABF-49F1-A717-14CD82A5A894}" destId="{B7614C6A-9208-4F39-A6B2-FB508F1AFA1A}" srcOrd="0" destOrd="0" presId="urn:microsoft.com/office/officeart/2005/8/layout/default"/>
    <dgm:cxn modelId="{D548B7F9-3168-4297-B4DA-29021876B67D}" type="presOf" srcId="{3E966F37-6110-4775-AF8A-D111044126CF}" destId="{2D3CE686-4137-4E1F-8AEF-8D71F2F7450F}" srcOrd="0" destOrd="0" presId="urn:microsoft.com/office/officeart/2005/8/layout/default"/>
    <dgm:cxn modelId="{7684E3E5-1737-425D-9B9E-BB82C19C1A58}" type="presParOf" srcId="{C53B472F-7011-4530-BA12-281E524FB829}" destId="{2D3CE686-4137-4E1F-8AEF-8D71F2F7450F}" srcOrd="0" destOrd="0" presId="urn:microsoft.com/office/officeart/2005/8/layout/default"/>
    <dgm:cxn modelId="{74B7090F-CC6E-4CD9-8CD4-42753EE95254}" type="presParOf" srcId="{C53B472F-7011-4530-BA12-281E524FB829}" destId="{735C0037-529A-4B00-95CA-821479A861ED}" srcOrd="1" destOrd="0" presId="urn:microsoft.com/office/officeart/2005/8/layout/default"/>
    <dgm:cxn modelId="{B853E9F8-29BE-4D1D-95C2-0B18E20399DB}" type="presParOf" srcId="{C53B472F-7011-4530-BA12-281E524FB829}" destId="{EE901C12-0BA2-4A42-B88F-D8207AF24E55}" srcOrd="2" destOrd="0" presId="urn:microsoft.com/office/officeart/2005/8/layout/default"/>
    <dgm:cxn modelId="{4335AE13-4362-4951-A8D0-B30EB2AAB662}" type="presParOf" srcId="{C53B472F-7011-4530-BA12-281E524FB829}" destId="{8D9C9278-1341-47A8-A723-DC90072A83D8}" srcOrd="3" destOrd="0" presId="urn:microsoft.com/office/officeart/2005/8/layout/default"/>
    <dgm:cxn modelId="{05DFADEF-039B-4110-98BE-6556C8DC4B05}" type="presParOf" srcId="{C53B472F-7011-4530-BA12-281E524FB829}" destId="{B7614C6A-9208-4F39-A6B2-FB508F1AFA1A}" srcOrd="4" destOrd="0" presId="urn:microsoft.com/office/officeart/2005/8/layout/default"/>
    <dgm:cxn modelId="{438A1050-8EEE-4972-8E31-50145F8BB5FB}" type="presParOf" srcId="{C53B472F-7011-4530-BA12-281E524FB829}" destId="{E403B366-C693-4B34-8133-03D849ACF1BE}" srcOrd="5" destOrd="0" presId="urn:microsoft.com/office/officeart/2005/8/layout/default"/>
    <dgm:cxn modelId="{8D73480E-9B1E-4AB1-A49A-64D4DC9EE32B}" type="presParOf" srcId="{C53B472F-7011-4530-BA12-281E524FB829}" destId="{65E0686D-924E-40F0-85B2-51940283EAAA}"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F5FD0A-2B66-452B-89F8-EC72D453C9B6}" type="doc">
      <dgm:prSet loTypeId="urn:microsoft.com/office/officeart/2016/7/layout/VerticalSolidActionList" loCatId="List" qsTypeId="urn:microsoft.com/office/officeart/2005/8/quickstyle/simple1" qsCatId="simple" csTypeId="urn:microsoft.com/office/officeart/2005/8/colors/accent5_2" csCatId="accent5"/>
      <dgm:spPr/>
      <dgm:t>
        <a:bodyPr/>
        <a:lstStyle/>
        <a:p>
          <a:endParaRPr lang="en-US"/>
        </a:p>
      </dgm:t>
    </dgm:pt>
    <dgm:pt modelId="{6EF8F5C4-B697-4F86-BF40-46CC81409FDA}">
      <dgm:prSet/>
      <dgm:spPr/>
      <dgm:t>
        <a:bodyPr/>
        <a:lstStyle/>
        <a:p>
          <a:r>
            <a:rPr lang="en-US"/>
            <a:t>Selecting the Framework:</a:t>
          </a:r>
        </a:p>
      </dgm:t>
    </dgm:pt>
    <dgm:pt modelId="{0E547871-1626-4E07-8626-9D70F29D851E}" type="parTrans" cxnId="{5140A588-FC98-4104-B165-986B2C7C5506}">
      <dgm:prSet/>
      <dgm:spPr/>
      <dgm:t>
        <a:bodyPr/>
        <a:lstStyle/>
        <a:p>
          <a:endParaRPr lang="en-US"/>
        </a:p>
      </dgm:t>
    </dgm:pt>
    <dgm:pt modelId="{5AEA9FBF-7361-4F4A-AD64-4DB418C44453}" type="sibTrans" cxnId="{5140A588-FC98-4104-B165-986B2C7C5506}">
      <dgm:prSet/>
      <dgm:spPr/>
      <dgm:t>
        <a:bodyPr/>
        <a:lstStyle/>
        <a:p>
          <a:endParaRPr lang="en-US"/>
        </a:p>
      </dgm:t>
    </dgm:pt>
    <dgm:pt modelId="{267F32D4-BB84-44C6-B695-AA8D9E63D615}">
      <dgm:prSet/>
      <dgm:spPr/>
      <dgm:t>
        <a:bodyPr/>
        <a:lstStyle/>
        <a:p>
          <a:r>
            <a:rPr lang="en-US"/>
            <a:t>Choose a suitable software development process framework based on project requirements.</a:t>
          </a:r>
        </a:p>
      </dgm:t>
    </dgm:pt>
    <dgm:pt modelId="{FAF0840B-180F-4A6A-A43B-5E4D02FC14DB}" type="parTrans" cxnId="{A8C3D76D-9779-4A7C-9512-E05AA85FE51C}">
      <dgm:prSet/>
      <dgm:spPr/>
      <dgm:t>
        <a:bodyPr/>
        <a:lstStyle/>
        <a:p>
          <a:endParaRPr lang="en-US"/>
        </a:p>
      </dgm:t>
    </dgm:pt>
    <dgm:pt modelId="{617F04B0-5F57-472E-8828-596359838613}" type="sibTrans" cxnId="{A8C3D76D-9779-4A7C-9512-E05AA85FE51C}">
      <dgm:prSet/>
      <dgm:spPr/>
      <dgm:t>
        <a:bodyPr/>
        <a:lstStyle/>
        <a:p>
          <a:endParaRPr lang="en-US"/>
        </a:p>
      </dgm:t>
    </dgm:pt>
    <dgm:pt modelId="{B6BD4E5F-9732-43B3-AC30-CE47A6EDB604}">
      <dgm:prSet/>
      <dgm:spPr/>
      <dgm:t>
        <a:bodyPr/>
        <a:lstStyle/>
        <a:p>
          <a:r>
            <a:rPr lang="en-US"/>
            <a:t>Team Training:</a:t>
          </a:r>
        </a:p>
      </dgm:t>
    </dgm:pt>
    <dgm:pt modelId="{A37132F9-99D4-4F58-9207-6ECB1731F488}" type="parTrans" cxnId="{4E192479-6CFA-4F1A-B432-5C49353F5CE7}">
      <dgm:prSet/>
      <dgm:spPr/>
      <dgm:t>
        <a:bodyPr/>
        <a:lstStyle/>
        <a:p>
          <a:endParaRPr lang="en-US"/>
        </a:p>
      </dgm:t>
    </dgm:pt>
    <dgm:pt modelId="{3E106B0A-7618-4CDE-8B05-C863F2AB9C3A}" type="sibTrans" cxnId="{4E192479-6CFA-4F1A-B432-5C49353F5CE7}">
      <dgm:prSet/>
      <dgm:spPr/>
      <dgm:t>
        <a:bodyPr/>
        <a:lstStyle/>
        <a:p>
          <a:endParaRPr lang="en-US"/>
        </a:p>
      </dgm:t>
    </dgm:pt>
    <dgm:pt modelId="{82DF671F-17EB-4AE6-987F-34478E82F718}">
      <dgm:prSet/>
      <dgm:spPr/>
      <dgm:t>
        <a:bodyPr/>
        <a:lstStyle/>
        <a:p>
          <a:r>
            <a:rPr lang="en-US"/>
            <a:t>Provide training and resources to ensure the team is proficient in the selected framework.</a:t>
          </a:r>
        </a:p>
      </dgm:t>
    </dgm:pt>
    <dgm:pt modelId="{1A1DAFB2-23B5-4B91-9D59-3C9A4E58ECD3}" type="parTrans" cxnId="{DDCF4807-0837-44D9-841F-1F91C1A10318}">
      <dgm:prSet/>
      <dgm:spPr/>
      <dgm:t>
        <a:bodyPr/>
        <a:lstStyle/>
        <a:p>
          <a:endParaRPr lang="en-US"/>
        </a:p>
      </dgm:t>
    </dgm:pt>
    <dgm:pt modelId="{073DD001-0044-45FB-A44A-C57B0BEFBE10}" type="sibTrans" cxnId="{DDCF4807-0837-44D9-841F-1F91C1A10318}">
      <dgm:prSet/>
      <dgm:spPr/>
      <dgm:t>
        <a:bodyPr/>
        <a:lstStyle/>
        <a:p>
          <a:endParaRPr lang="en-US"/>
        </a:p>
      </dgm:t>
    </dgm:pt>
    <dgm:pt modelId="{FBA115B9-3750-429E-BAF4-3ED17D96DAF9}">
      <dgm:prSet/>
      <dgm:spPr/>
      <dgm:t>
        <a:bodyPr/>
        <a:lstStyle/>
        <a:p>
          <a:r>
            <a:rPr lang="en-US"/>
            <a:t>This step is crucial for successful implementation.</a:t>
          </a:r>
        </a:p>
      </dgm:t>
    </dgm:pt>
    <dgm:pt modelId="{EB0523DD-4C19-4CDD-8C38-D94B7EB70BAA}" type="parTrans" cxnId="{1B045778-AFBC-4AA1-9EB9-0CED86E680DF}">
      <dgm:prSet/>
      <dgm:spPr/>
      <dgm:t>
        <a:bodyPr/>
        <a:lstStyle/>
        <a:p>
          <a:endParaRPr lang="en-US"/>
        </a:p>
      </dgm:t>
    </dgm:pt>
    <dgm:pt modelId="{483D60F8-C849-494E-A51E-AB67D2C10D7C}" type="sibTrans" cxnId="{1B045778-AFBC-4AA1-9EB9-0CED86E680DF}">
      <dgm:prSet/>
      <dgm:spPr/>
      <dgm:t>
        <a:bodyPr/>
        <a:lstStyle/>
        <a:p>
          <a:endParaRPr lang="en-US"/>
        </a:p>
      </dgm:t>
    </dgm:pt>
    <dgm:pt modelId="{4B7F2724-1009-4DFF-B12D-38883D022A5C}">
      <dgm:prSet/>
      <dgm:spPr/>
      <dgm:t>
        <a:bodyPr/>
        <a:lstStyle/>
        <a:p>
          <a:r>
            <a:rPr lang="en-US"/>
            <a:t>Project Planning:</a:t>
          </a:r>
        </a:p>
      </dgm:t>
    </dgm:pt>
    <dgm:pt modelId="{89EF7259-C0C5-48EF-B9A9-344F35FCE387}" type="parTrans" cxnId="{59B477C2-6A0D-44FC-AE5C-D723C2B36316}">
      <dgm:prSet/>
      <dgm:spPr/>
      <dgm:t>
        <a:bodyPr/>
        <a:lstStyle/>
        <a:p>
          <a:endParaRPr lang="en-US"/>
        </a:p>
      </dgm:t>
    </dgm:pt>
    <dgm:pt modelId="{0FE7D5A6-2B73-4AFA-8D88-64056D483151}" type="sibTrans" cxnId="{59B477C2-6A0D-44FC-AE5C-D723C2B36316}">
      <dgm:prSet/>
      <dgm:spPr/>
      <dgm:t>
        <a:bodyPr/>
        <a:lstStyle/>
        <a:p>
          <a:endParaRPr lang="en-US"/>
        </a:p>
      </dgm:t>
    </dgm:pt>
    <dgm:pt modelId="{3DD4E9EE-3F1A-4280-9EAE-BBED0A184728}">
      <dgm:prSet/>
      <dgm:spPr/>
      <dgm:t>
        <a:bodyPr/>
        <a:lstStyle/>
        <a:p>
          <a:r>
            <a:rPr lang="en-US"/>
            <a:t>Create a detailed project plan that aligns with the framework's principles.</a:t>
          </a:r>
        </a:p>
      </dgm:t>
    </dgm:pt>
    <dgm:pt modelId="{4C57290C-8631-4017-9CAF-50A77799A4DE}" type="parTrans" cxnId="{641BD58B-7DAA-4A8B-8A5B-5F6144A09F76}">
      <dgm:prSet/>
      <dgm:spPr/>
      <dgm:t>
        <a:bodyPr/>
        <a:lstStyle/>
        <a:p>
          <a:endParaRPr lang="en-US"/>
        </a:p>
      </dgm:t>
    </dgm:pt>
    <dgm:pt modelId="{8E25EB4E-4F8C-4FA5-BCBE-A63A65206B6A}" type="sibTrans" cxnId="{641BD58B-7DAA-4A8B-8A5B-5F6144A09F76}">
      <dgm:prSet/>
      <dgm:spPr/>
      <dgm:t>
        <a:bodyPr/>
        <a:lstStyle/>
        <a:p>
          <a:endParaRPr lang="en-US"/>
        </a:p>
      </dgm:t>
    </dgm:pt>
    <dgm:pt modelId="{5FCD96A7-1EAA-48B5-B55A-F561D90FEABE}">
      <dgm:prSet/>
      <dgm:spPr/>
      <dgm:t>
        <a:bodyPr/>
        <a:lstStyle/>
        <a:p>
          <a:r>
            <a:rPr lang="en-US"/>
            <a:t>Include milestones, timelines, and responsibilities.</a:t>
          </a:r>
        </a:p>
      </dgm:t>
    </dgm:pt>
    <dgm:pt modelId="{EA9D9FB6-147E-4032-8258-88C88C5D18BF}" type="parTrans" cxnId="{D9CC8040-16B4-41BC-9346-54965656FF31}">
      <dgm:prSet/>
      <dgm:spPr/>
      <dgm:t>
        <a:bodyPr/>
        <a:lstStyle/>
        <a:p>
          <a:endParaRPr lang="en-US"/>
        </a:p>
      </dgm:t>
    </dgm:pt>
    <dgm:pt modelId="{221E2FBE-DD68-4C47-A686-C4D9BB30463F}" type="sibTrans" cxnId="{D9CC8040-16B4-41BC-9346-54965656FF31}">
      <dgm:prSet/>
      <dgm:spPr/>
      <dgm:t>
        <a:bodyPr/>
        <a:lstStyle/>
        <a:p>
          <a:endParaRPr lang="en-US"/>
        </a:p>
      </dgm:t>
    </dgm:pt>
    <dgm:pt modelId="{4C04630B-856D-47D7-8AF4-66B3C0E585BB}">
      <dgm:prSet/>
      <dgm:spPr/>
      <dgm:t>
        <a:bodyPr/>
        <a:lstStyle/>
        <a:p>
          <a:r>
            <a:rPr lang="en-US"/>
            <a:t>Continuous Monitoring:</a:t>
          </a:r>
        </a:p>
      </dgm:t>
    </dgm:pt>
    <dgm:pt modelId="{D9FE2B9E-CD0E-469D-9471-82EB8E6D29D8}" type="parTrans" cxnId="{D278DD17-D713-41D8-A7F8-A963A14A18C7}">
      <dgm:prSet/>
      <dgm:spPr/>
      <dgm:t>
        <a:bodyPr/>
        <a:lstStyle/>
        <a:p>
          <a:endParaRPr lang="en-US"/>
        </a:p>
      </dgm:t>
    </dgm:pt>
    <dgm:pt modelId="{3BA6D2DF-6429-40CF-A571-322F3CB85F95}" type="sibTrans" cxnId="{D278DD17-D713-41D8-A7F8-A963A14A18C7}">
      <dgm:prSet/>
      <dgm:spPr/>
      <dgm:t>
        <a:bodyPr/>
        <a:lstStyle/>
        <a:p>
          <a:endParaRPr lang="en-US"/>
        </a:p>
      </dgm:t>
    </dgm:pt>
    <dgm:pt modelId="{1060B58D-B1E6-4B52-A8EA-FB1A7F095165}">
      <dgm:prSet/>
      <dgm:spPr/>
      <dgm:t>
        <a:bodyPr/>
        <a:lstStyle/>
        <a:p>
          <a:r>
            <a:rPr lang="en-US"/>
            <a:t>Establish a system for ongoing project monitoring and progress tracking.</a:t>
          </a:r>
        </a:p>
      </dgm:t>
    </dgm:pt>
    <dgm:pt modelId="{5F7E58B0-AA28-4ED2-BB62-C868E64D5F9F}" type="parTrans" cxnId="{EF3F830F-D804-4771-9921-0894AF46092D}">
      <dgm:prSet/>
      <dgm:spPr/>
      <dgm:t>
        <a:bodyPr/>
        <a:lstStyle/>
        <a:p>
          <a:endParaRPr lang="en-US"/>
        </a:p>
      </dgm:t>
    </dgm:pt>
    <dgm:pt modelId="{AA0FA819-8E28-4C12-94CF-DD5CF2674D5D}" type="sibTrans" cxnId="{EF3F830F-D804-4771-9921-0894AF46092D}">
      <dgm:prSet/>
      <dgm:spPr/>
      <dgm:t>
        <a:bodyPr/>
        <a:lstStyle/>
        <a:p>
          <a:endParaRPr lang="en-US"/>
        </a:p>
      </dgm:t>
    </dgm:pt>
    <dgm:pt modelId="{F38B9618-6828-4BC3-9858-9F2BF39AD626}">
      <dgm:prSet/>
      <dgm:spPr/>
      <dgm:t>
        <a:bodyPr/>
        <a:lstStyle/>
        <a:p>
          <a:r>
            <a:rPr lang="en-US"/>
            <a:t>Ensure that the project remains aligned with the framework.</a:t>
          </a:r>
        </a:p>
      </dgm:t>
    </dgm:pt>
    <dgm:pt modelId="{DE179D62-DDF7-4130-83BA-F73B29E094D3}" type="parTrans" cxnId="{7FA311E0-60A0-45BC-B868-9D1935BD46E3}">
      <dgm:prSet/>
      <dgm:spPr/>
      <dgm:t>
        <a:bodyPr/>
        <a:lstStyle/>
        <a:p>
          <a:endParaRPr lang="en-US"/>
        </a:p>
      </dgm:t>
    </dgm:pt>
    <dgm:pt modelId="{B2119281-F1F2-42FA-BCEB-F483C0500123}" type="sibTrans" cxnId="{7FA311E0-60A0-45BC-B868-9D1935BD46E3}">
      <dgm:prSet/>
      <dgm:spPr/>
      <dgm:t>
        <a:bodyPr/>
        <a:lstStyle/>
        <a:p>
          <a:endParaRPr lang="en-US"/>
        </a:p>
      </dgm:t>
    </dgm:pt>
    <dgm:pt modelId="{3FE9CBD1-B9F9-4EC9-9A63-1ED3FF606318}" type="pres">
      <dgm:prSet presAssocID="{49F5FD0A-2B66-452B-89F8-EC72D453C9B6}" presName="Name0" presStyleCnt="0">
        <dgm:presLayoutVars>
          <dgm:dir/>
          <dgm:animLvl val="lvl"/>
          <dgm:resizeHandles val="exact"/>
        </dgm:presLayoutVars>
      </dgm:prSet>
      <dgm:spPr/>
    </dgm:pt>
    <dgm:pt modelId="{D9FDE567-EFD6-4165-9BD2-83AF50660013}" type="pres">
      <dgm:prSet presAssocID="{6EF8F5C4-B697-4F86-BF40-46CC81409FDA}" presName="linNode" presStyleCnt="0"/>
      <dgm:spPr/>
    </dgm:pt>
    <dgm:pt modelId="{0C927953-3C12-4CF1-A359-6A615E2008E2}" type="pres">
      <dgm:prSet presAssocID="{6EF8F5C4-B697-4F86-BF40-46CC81409FDA}" presName="parentText" presStyleLbl="alignNode1" presStyleIdx="0" presStyleCnt="4">
        <dgm:presLayoutVars>
          <dgm:chMax val="1"/>
          <dgm:bulletEnabled/>
        </dgm:presLayoutVars>
      </dgm:prSet>
      <dgm:spPr/>
    </dgm:pt>
    <dgm:pt modelId="{02AB902B-9C2E-4E28-8F50-0432BC9C38EE}" type="pres">
      <dgm:prSet presAssocID="{6EF8F5C4-B697-4F86-BF40-46CC81409FDA}" presName="descendantText" presStyleLbl="alignAccFollowNode1" presStyleIdx="0" presStyleCnt="4">
        <dgm:presLayoutVars>
          <dgm:bulletEnabled/>
        </dgm:presLayoutVars>
      </dgm:prSet>
      <dgm:spPr/>
    </dgm:pt>
    <dgm:pt modelId="{E08E1EEC-F2CB-4CA4-92B0-198CBE3D1AA3}" type="pres">
      <dgm:prSet presAssocID="{5AEA9FBF-7361-4F4A-AD64-4DB418C44453}" presName="sp" presStyleCnt="0"/>
      <dgm:spPr/>
    </dgm:pt>
    <dgm:pt modelId="{FE9DF9E6-B88B-495B-80A2-15027C6A9A55}" type="pres">
      <dgm:prSet presAssocID="{B6BD4E5F-9732-43B3-AC30-CE47A6EDB604}" presName="linNode" presStyleCnt="0"/>
      <dgm:spPr/>
    </dgm:pt>
    <dgm:pt modelId="{6B2F647C-D02A-4EBE-89D1-2CE406373509}" type="pres">
      <dgm:prSet presAssocID="{B6BD4E5F-9732-43B3-AC30-CE47A6EDB604}" presName="parentText" presStyleLbl="alignNode1" presStyleIdx="1" presStyleCnt="4">
        <dgm:presLayoutVars>
          <dgm:chMax val="1"/>
          <dgm:bulletEnabled/>
        </dgm:presLayoutVars>
      </dgm:prSet>
      <dgm:spPr/>
    </dgm:pt>
    <dgm:pt modelId="{69D901CB-6216-49D4-96F1-6DA62DEEABC4}" type="pres">
      <dgm:prSet presAssocID="{B6BD4E5F-9732-43B3-AC30-CE47A6EDB604}" presName="descendantText" presStyleLbl="alignAccFollowNode1" presStyleIdx="1" presStyleCnt="4">
        <dgm:presLayoutVars>
          <dgm:bulletEnabled/>
        </dgm:presLayoutVars>
      </dgm:prSet>
      <dgm:spPr/>
    </dgm:pt>
    <dgm:pt modelId="{B7DA351C-452F-4D72-B1EF-DE67D5C9DEE4}" type="pres">
      <dgm:prSet presAssocID="{3E106B0A-7618-4CDE-8B05-C863F2AB9C3A}" presName="sp" presStyleCnt="0"/>
      <dgm:spPr/>
    </dgm:pt>
    <dgm:pt modelId="{A1C0D1C0-8E31-47C5-BBA7-2B6DA5FB7736}" type="pres">
      <dgm:prSet presAssocID="{4B7F2724-1009-4DFF-B12D-38883D022A5C}" presName="linNode" presStyleCnt="0"/>
      <dgm:spPr/>
    </dgm:pt>
    <dgm:pt modelId="{84ED46D3-773A-4A28-9E67-7A3D45144DAC}" type="pres">
      <dgm:prSet presAssocID="{4B7F2724-1009-4DFF-B12D-38883D022A5C}" presName="parentText" presStyleLbl="alignNode1" presStyleIdx="2" presStyleCnt="4">
        <dgm:presLayoutVars>
          <dgm:chMax val="1"/>
          <dgm:bulletEnabled/>
        </dgm:presLayoutVars>
      </dgm:prSet>
      <dgm:spPr/>
    </dgm:pt>
    <dgm:pt modelId="{E49DA310-EA11-483A-A114-27754DCA3AE9}" type="pres">
      <dgm:prSet presAssocID="{4B7F2724-1009-4DFF-B12D-38883D022A5C}" presName="descendantText" presStyleLbl="alignAccFollowNode1" presStyleIdx="2" presStyleCnt="4">
        <dgm:presLayoutVars>
          <dgm:bulletEnabled/>
        </dgm:presLayoutVars>
      </dgm:prSet>
      <dgm:spPr/>
    </dgm:pt>
    <dgm:pt modelId="{5791140E-8640-4C8C-AD44-BA44BC5D4886}" type="pres">
      <dgm:prSet presAssocID="{0FE7D5A6-2B73-4AFA-8D88-64056D483151}" presName="sp" presStyleCnt="0"/>
      <dgm:spPr/>
    </dgm:pt>
    <dgm:pt modelId="{E1B4AE4A-4988-4A26-A803-C191B028BE08}" type="pres">
      <dgm:prSet presAssocID="{4C04630B-856D-47D7-8AF4-66B3C0E585BB}" presName="linNode" presStyleCnt="0"/>
      <dgm:spPr/>
    </dgm:pt>
    <dgm:pt modelId="{46B5480E-BF4F-4358-9581-0FD9161D38E2}" type="pres">
      <dgm:prSet presAssocID="{4C04630B-856D-47D7-8AF4-66B3C0E585BB}" presName="parentText" presStyleLbl="alignNode1" presStyleIdx="3" presStyleCnt="4">
        <dgm:presLayoutVars>
          <dgm:chMax val="1"/>
          <dgm:bulletEnabled/>
        </dgm:presLayoutVars>
      </dgm:prSet>
      <dgm:spPr/>
    </dgm:pt>
    <dgm:pt modelId="{F60E0D40-E2CA-4F71-95A7-B797600CCC16}" type="pres">
      <dgm:prSet presAssocID="{4C04630B-856D-47D7-8AF4-66B3C0E585BB}" presName="descendantText" presStyleLbl="alignAccFollowNode1" presStyleIdx="3" presStyleCnt="4">
        <dgm:presLayoutVars>
          <dgm:bulletEnabled/>
        </dgm:presLayoutVars>
      </dgm:prSet>
      <dgm:spPr/>
    </dgm:pt>
  </dgm:ptLst>
  <dgm:cxnLst>
    <dgm:cxn modelId="{DDCF4807-0837-44D9-841F-1F91C1A10318}" srcId="{B6BD4E5F-9732-43B3-AC30-CE47A6EDB604}" destId="{82DF671F-17EB-4AE6-987F-34478E82F718}" srcOrd="0" destOrd="0" parTransId="{1A1DAFB2-23B5-4B91-9D59-3C9A4E58ECD3}" sibTransId="{073DD001-0044-45FB-A44A-C57B0BEFBE10}"/>
    <dgm:cxn modelId="{EF3F830F-D804-4771-9921-0894AF46092D}" srcId="{4C04630B-856D-47D7-8AF4-66B3C0E585BB}" destId="{1060B58D-B1E6-4B52-A8EA-FB1A7F095165}" srcOrd="0" destOrd="0" parTransId="{5F7E58B0-AA28-4ED2-BB62-C868E64D5F9F}" sibTransId="{AA0FA819-8E28-4C12-94CF-DD5CF2674D5D}"/>
    <dgm:cxn modelId="{D278DD17-D713-41D8-A7F8-A963A14A18C7}" srcId="{49F5FD0A-2B66-452B-89F8-EC72D453C9B6}" destId="{4C04630B-856D-47D7-8AF4-66B3C0E585BB}" srcOrd="3" destOrd="0" parTransId="{D9FE2B9E-CD0E-469D-9471-82EB8E6D29D8}" sibTransId="{3BA6D2DF-6429-40CF-A571-322F3CB85F95}"/>
    <dgm:cxn modelId="{D9CC8040-16B4-41BC-9346-54965656FF31}" srcId="{4B7F2724-1009-4DFF-B12D-38883D022A5C}" destId="{5FCD96A7-1EAA-48B5-B55A-F561D90FEABE}" srcOrd="1" destOrd="0" parTransId="{EA9D9FB6-147E-4032-8258-88C88C5D18BF}" sibTransId="{221E2FBE-DD68-4C47-A686-C4D9BB30463F}"/>
    <dgm:cxn modelId="{34DFE844-302F-45D0-84CF-2947C3A69A54}" type="presOf" srcId="{4C04630B-856D-47D7-8AF4-66B3C0E585BB}" destId="{46B5480E-BF4F-4358-9581-0FD9161D38E2}" srcOrd="0" destOrd="0" presId="urn:microsoft.com/office/officeart/2016/7/layout/VerticalSolidActionList"/>
    <dgm:cxn modelId="{BBBDC467-D28B-48E3-A1DA-D515B5567141}" type="presOf" srcId="{82DF671F-17EB-4AE6-987F-34478E82F718}" destId="{69D901CB-6216-49D4-96F1-6DA62DEEABC4}" srcOrd="0" destOrd="0" presId="urn:microsoft.com/office/officeart/2016/7/layout/VerticalSolidActionList"/>
    <dgm:cxn modelId="{A8C3D76D-9779-4A7C-9512-E05AA85FE51C}" srcId="{6EF8F5C4-B697-4F86-BF40-46CC81409FDA}" destId="{267F32D4-BB84-44C6-B695-AA8D9E63D615}" srcOrd="0" destOrd="0" parTransId="{FAF0840B-180F-4A6A-A43B-5E4D02FC14DB}" sibTransId="{617F04B0-5F57-472E-8828-596359838613}"/>
    <dgm:cxn modelId="{C295216F-D87E-4C09-A672-11179D53F3B7}" type="presOf" srcId="{3DD4E9EE-3F1A-4280-9EAE-BBED0A184728}" destId="{E49DA310-EA11-483A-A114-27754DCA3AE9}" srcOrd="0" destOrd="0" presId="urn:microsoft.com/office/officeart/2016/7/layout/VerticalSolidActionList"/>
    <dgm:cxn modelId="{5B72294F-0A81-4C44-89D0-50F8382490CF}" type="presOf" srcId="{FBA115B9-3750-429E-BAF4-3ED17D96DAF9}" destId="{69D901CB-6216-49D4-96F1-6DA62DEEABC4}" srcOrd="0" destOrd="1" presId="urn:microsoft.com/office/officeart/2016/7/layout/VerticalSolidActionList"/>
    <dgm:cxn modelId="{43D86C72-2252-458A-A4FF-29218FEEF18E}" type="presOf" srcId="{4B7F2724-1009-4DFF-B12D-38883D022A5C}" destId="{84ED46D3-773A-4A28-9E67-7A3D45144DAC}" srcOrd="0" destOrd="0" presId="urn:microsoft.com/office/officeart/2016/7/layout/VerticalSolidActionList"/>
    <dgm:cxn modelId="{0B7FF373-37E4-4E96-9E5E-1D27F63F6FC1}" type="presOf" srcId="{5FCD96A7-1EAA-48B5-B55A-F561D90FEABE}" destId="{E49DA310-EA11-483A-A114-27754DCA3AE9}" srcOrd="0" destOrd="1" presId="urn:microsoft.com/office/officeart/2016/7/layout/VerticalSolidActionList"/>
    <dgm:cxn modelId="{1B045778-AFBC-4AA1-9EB9-0CED86E680DF}" srcId="{B6BD4E5F-9732-43B3-AC30-CE47A6EDB604}" destId="{FBA115B9-3750-429E-BAF4-3ED17D96DAF9}" srcOrd="1" destOrd="0" parTransId="{EB0523DD-4C19-4CDD-8C38-D94B7EB70BAA}" sibTransId="{483D60F8-C849-494E-A51E-AB67D2C10D7C}"/>
    <dgm:cxn modelId="{4E192479-6CFA-4F1A-B432-5C49353F5CE7}" srcId="{49F5FD0A-2B66-452B-89F8-EC72D453C9B6}" destId="{B6BD4E5F-9732-43B3-AC30-CE47A6EDB604}" srcOrd="1" destOrd="0" parTransId="{A37132F9-99D4-4F58-9207-6ECB1731F488}" sibTransId="{3E106B0A-7618-4CDE-8B05-C863F2AB9C3A}"/>
    <dgm:cxn modelId="{5140A588-FC98-4104-B165-986B2C7C5506}" srcId="{49F5FD0A-2B66-452B-89F8-EC72D453C9B6}" destId="{6EF8F5C4-B697-4F86-BF40-46CC81409FDA}" srcOrd="0" destOrd="0" parTransId="{0E547871-1626-4E07-8626-9D70F29D851E}" sibTransId="{5AEA9FBF-7361-4F4A-AD64-4DB418C44453}"/>
    <dgm:cxn modelId="{641BD58B-7DAA-4A8B-8A5B-5F6144A09F76}" srcId="{4B7F2724-1009-4DFF-B12D-38883D022A5C}" destId="{3DD4E9EE-3F1A-4280-9EAE-BBED0A184728}" srcOrd="0" destOrd="0" parTransId="{4C57290C-8631-4017-9CAF-50A77799A4DE}" sibTransId="{8E25EB4E-4F8C-4FA5-BCBE-A63A65206B6A}"/>
    <dgm:cxn modelId="{2FE817AE-DA7F-4622-8C9F-62B4919806BA}" type="presOf" srcId="{49F5FD0A-2B66-452B-89F8-EC72D453C9B6}" destId="{3FE9CBD1-B9F9-4EC9-9A63-1ED3FF606318}" srcOrd="0" destOrd="0" presId="urn:microsoft.com/office/officeart/2016/7/layout/VerticalSolidActionList"/>
    <dgm:cxn modelId="{65E8FAB0-E3BF-4B9D-B9B9-49F8FC0CEAE6}" type="presOf" srcId="{6EF8F5C4-B697-4F86-BF40-46CC81409FDA}" destId="{0C927953-3C12-4CF1-A359-6A615E2008E2}" srcOrd="0" destOrd="0" presId="urn:microsoft.com/office/officeart/2016/7/layout/VerticalSolidActionList"/>
    <dgm:cxn modelId="{76475EB9-00B0-4174-943A-4B575BCE05CE}" type="presOf" srcId="{267F32D4-BB84-44C6-B695-AA8D9E63D615}" destId="{02AB902B-9C2E-4E28-8F50-0432BC9C38EE}" srcOrd="0" destOrd="0" presId="urn:microsoft.com/office/officeart/2016/7/layout/VerticalSolidActionList"/>
    <dgm:cxn modelId="{59B477C2-6A0D-44FC-AE5C-D723C2B36316}" srcId="{49F5FD0A-2B66-452B-89F8-EC72D453C9B6}" destId="{4B7F2724-1009-4DFF-B12D-38883D022A5C}" srcOrd="2" destOrd="0" parTransId="{89EF7259-C0C5-48EF-B9A9-344F35FCE387}" sibTransId="{0FE7D5A6-2B73-4AFA-8D88-64056D483151}"/>
    <dgm:cxn modelId="{F0AA5BD5-7496-4EA5-8A3A-E06447FE3D74}" type="presOf" srcId="{F38B9618-6828-4BC3-9858-9F2BF39AD626}" destId="{F60E0D40-E2CA-4F71-95A7-B797600CCC16}" srcOrd="0" destOrd="1" presId="urn:microsoft.com/office/officeart/2016/7/layout/VerticalSolidActionList"/>
    <dgm:cxn modelId="{7FA311E0-60A0-45BC-B868-9D1935BD46E3}" srcId="{4C04630B-856D-47D7-8AF4-66B3C0E585BB}" destId="{F38B9618-6828-4BC3-9858-9F2BF39AD626}" srcOrd="1" destOrd="0" parTransId="{DE179D62-DDF7-4130-83BA-F73B29E094D3}" sibTransId="{B2119281-F1F2-42FA-BCEB-F483C0500123}"/>
    <dgm:cxn modelId="{D5A779F7-27F8-471C-BA1D-C02725A2BD6F}" type="presOf" srcId="{1060B58D-B1E6-4B52-A8EA-FB1A7F095165}" destId="{F60E0D40-E2CA-4F71-95A7-B797600CCC16}" srcOrd="0" destOrd="0" presId="urn:microsoft.com/office/officeart/2016/7/layout/VerticalSolidActionList"/>
    <dgm:cxn modelId="{3536A9FD-9842-492C-9BA3-BC81FCE9FD4E}" type="presOf" srcId="{B6BD4E5F-9732-43B3-AC30-CE47A6EDB604}" destId="{6B2F647C-D02A-4EBE-89D1-2CE406373509}" srcOrd="0" destOrd="0" presId="urn:microsoft.com/office/officeart/2016/7/layout/VerticalSolidActionList"/>
    <dgm:cxn modelId="{7FAF91C8-6CFF-41FD-B279-1431680FA8A1}" type="presParOf" srcId="{3FE9CBD1-B9F9-4EC9-9A63-1ED3FF606318}" destId="{D9FDE567-EFD6-4165-9BD2-83AF50660013}" srcOrd="0" destOrd="0" presId="urn:microsoft.com/office/officeart/2016/7/layout/VerticalSolidActionList"/>
    <dgm:cxn modelId="{62876582-549F-47A2-8805-F5BF6B02B9F0}" type="presParOf" srcId="{D9FDE567-EFD6-4165-9BD2-83AF50660013}" destId="{0C927953-3C12-4CF1-A359-6A615E2008E2}" srcOrd="0" destOrd="0" presId="urn:microsoft.com/office/officeart/2016/7/layout/VerticalSolidActionList"/>
    <dgm:cxn modelId="{9E4FB1DC-0285-4158-A839-BBCCF3C3140E}" type="presParOf" srcId="{D9FDE567-EFD6-4165-9BD2-83AF50660013}" destId="{02AB902B-9C2E-4E28-8F50-0432BC9C38EE}" srcOrd="1" destOrd="0" presId="urn:microsoft.com/office/officeart/2016/7/layout/VerticalSolidActionList"/>
    <dgm:cxn modelId="{67A2E8AC-16E5-4C37-8AD3-CC34362B75E0}" type="presParOf" srcId="{3FE9CBD1-B9F9-4EC9-9A63-1ED3FF606318}" destId="{E08E1EEC-F2CB-4CA4-92B0-198CBE3D1AA3}" srcOrd="1" destOrd="0" presId="urn:microsoft.com/office/officeart/2016/7/layout/VerticalSolidActionList"/>
    <dgm:cxn modelId="{B6B45A64-1B4A-4039-8957-E1169B9697EA}" type="presParOf" srcId="{3FE9CBD1-B9F9-4EC9-9A63-1ED3FF606318}" destId="{FE9DF9E6-B88B-495B-80A2-15027C6A9A55}" srcOrd="2" destOrd="0" presId="urn:microsoft.com/office/officeart/2016/7/layout/VerticalSolidActionList"/>
    <dgm:cxn modelId="{C7CC3B80-74C3-42D3-854B-5E8AB1198EBC}" type="presParOf" srcId="{FE9DF9E6-B88B-495B-80A2-15027C6A9A55}" destId="{6B2F647C-D02A-4EBE-89D1-2CE406373509}" srcOrd="0" destOrd="0" presId="urn:microsoft.com/office/officeart/2016/7/layout/VerticalSolidActionList"/>
    <dgm:cxn modelId="{F6DAED76-1537-4A0C-A815-862B49130D40}" type="presParOf" srcId="{FE9DF9E6-B88B-495B-80A2-15027C6A9A55}" destId="{69D901CB-6216-49D4-96F1-6DA62DEEABC4}" srcOrd="1" destOrd="0" presId="urn:microsoft.com/office/officeart/2016/7/layout/VerticalSolidActionList"/>
    <dgm:cxn modelId="{36867B76-52A9-4337-8BC8-407ECCFE5D4C}" type="presParOf" srcId="{3FE9CBD1-B9F9-4EC9-9A63-1ED3FF606318}" destId="{B7DA351C-452F-4D72-B1EF-DE67D5C9DEE4}" srcOrd="3" destOrd="0" presId="urn:microsoft.com/office/officeart/2016/7/layout/VerticalSolidActionList"/>
    <dgm:cxn modelId="{DA1A14E3-568B-46CF-8B85-1369E4170124}" type="presParOf" srcId="{3FE9CBD1-B9F9-4EC9-9A63-1ED3FF606318}" destId="{A1C0D1C0-8E31-47C5-BBA7-2B6DA5FB7736}" srcOrd="4" destOrd="0" presId="urn:microsoft.com/office/officeart/2016/7/layout/VerticalSolidActionList"/>
    <dgm:cxn modelId="{8334D618-8252-420F-BE41-9490E3814A31}" type="presParOf" srcId="{A1C0D1C0-8E31-47C5-BBA7-2B6DA5FB7736}" destId="{84ED46D3-773A-4A28-9E67-7A3D45144DAC}" srcOrd="0" destOrd="0" presId="urn:microsoft.com/office/officeart/2016/7/layout/VerticalSolidActionList"/>
    <dgm:cxn modelId="{92F27873-818B-4A97-968C-D46EA5293990}" type="presParOf" srcId="{A1C0D1C0-8E31-47C5-BBA7-2B6DA5FB7736}" destId="{E49DA310-EA11-483A-A114-27754DCA3AE9}" srcOrd="1" destOrd="0" presId="urn:microsoft.com/office/officeart/2016/7/layout/VerticalSolidActionList"/>
    <dgm:cxn modelId="{C4110204-58FD-4AE0-86DB-EC2005302D24}" type="presParOf" srcId="{3FE9CBD1-B9F9-4EC9-9A63-1ED3FF606318}" destId="{5791140E-8640-4C8C-AD44-BA44BC5D4886}" srcOrd="5" destOrd="0" presId="urn:microsoft.com/office/officeart/2016/7/layout/VerticalSolidActionList"/>
    <dgm:cxn modelId="{49FF4963-446A-49E6-94B4-0053F0D2C3E5}" type="presParOf" srcId="{3FE9CBD1-B9F9-4EC9-9A63-1ED3FF606318}" destId="{E1B4AE4A-4988-4A26-A803-C191B028BE08}" srcOrd="6" destOrd="0" presId="urn:microsoft.com/office/officeart/2016/7/layout/VerticalSolidActionList"/>
    <dgm:cxn modelId="{BF981E42-DF75-4F4C-A2E0-05D96BF1D25E}" type="presParOf" srcId="{E1B4AE4A-4988-4A26-A803-C191B028BE08}" destId="{46B5480E-BF4F-4358-9581-0FD9161D38E2}" srcOrd="0" destOrd="0" presId="urn:microsoft.com/office/officeart/2016/7/layout/VerticalSolidActionList"/>
    <dgm:cxn modelId="{1DA6C899-54DC-40E1-A5A8-96F8E1293A94}" type="presParOf" srcId="{E1B4AE4A-4988-4A26-A803-C191B028BE08}" destId="{F60E0D40-E2CA-4F71-95A7-B797600CCC16}" srcOrd="1" destOrd="0" presId="urn:microsoft.com/office/officeart/2016/7/layout/VerticalSolidAc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7C83AE-2B93-4395-8084-F6CBD65538A3}"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53923215-9737-49FC-92F5-DB324FF169E0}">
      <dgm:prSet/>
      <dgm:spPr/>
      <dgm:t>
        <a:bodyPr/>
        <a:lstStyle/>
        <a:p>
          <a:r>
            <a:rPr lang="en-US"/>
            <a:t>List of Software Development Best Practices:</a:t>
          </a:r>
        </a:p>
      </dgm:t>
    </dgm:pt>
    <dgm:pt modelId="{FA4D408D-3506-46CD-AACA-821D5F508259}" type="parTrans" cxnId="{560978D0-332C-4FC1-A456-E5BB6DD2ACC4}">
      <dgm:prSet/>
      <dgm:spPr/>
      <dgm:t>
        <a:bodyPr/>
        <a:lstStyle/>
        <a:p>
          <a:endParaRPr lang="en-US"/>
        </a:p>
      </dgm:t>
    </dgm:pt>
    <dgm:pt modelId="{A83E3D88-E53C-485C-90E8-04906369B929}" type="sibTrans" cxnId="{560978D0-332C-4FC1-A456-E5BB6DD2ACC4}">
      <dgm:prSet/>
      <dgm:spPr/>
      <dgm:t>
        <a:bodyPr/>
        <a:lstStyle/>
        <a:p>
          <a:endParaRPr lang="en-US"/>
        </a:p>
      </dgm:t>
    </dgm:pt>
    <dgm:pt modelId="{7801C27E-0800-4E90-B17F-D0C51E876280}">
      <dgm:prSet/>
      <dgm:spPr/>
      <dgm:t>
        <a:bodyPr/>
        <a:lstStyle/>
        <a:p>
          <a:r>
            <a:rPr lang="en-US"/>
            <a:t>Continuous Integration and Continuous Deployment (CI/CD)</a:t>
          </a:r>
        </a:p>
      </dgm:t>
    </dgm:pt>
    <dgm:pt modelId="{CF8BC26E-B0C6-4386-AAD5-0DB59D8318EA}" type="parTrans" cxnId="{9575F671-4F5D-498B-A083-06736B56066D}">
      <dgm:prSet/>
      <dgm:spPr/>
      <dgm:t>
        <a:bodyPr/>
        <a:lstStyle/>
        <a:p>
          <a:endParaRPr lang="en-US"/>
        </a:p>
      </dgm:t>
    </dgm:pt>
    <dgm:pt modelId="{37598213-1196-415A-9563-6B0CDBD8614F}" type="sibTrans" cxnId="{9575F671-4F5D-498B-A083-06736B56066D}">
      <dgm:prSet/>
      <dgm:spPr/>
      <dgm:t>
        <a:bodyPr/>
        <a:lstStyle/>
        <a:p>
          <a:endParaRPr lang="en-US"/>
        </a:p>
      </dgm:t>
    </dgm:pt>
    <dgm:pt modelId="{8FD5DB86-342E-4B3D-B742-54380969FE30}">
      <dgm:prSet/>
      <dgm:spPr/>
      <dgm:t>
        <a:bodyPr/>
        <a:lstStyle/>
        <a:p>
          <a:r>
            <a:rPr lang="en-US"/>
            <a:t>Regular Code Reviews</a:t>
          </a:r>
        </a:p>
      </dgm:t>
    </dgm:pt>
    <dgm:pt modelId="{FA07C695-7AD7-456D-8141-5409A0F4F7BF}" type="parTrans" cxnId="{1524E213-2E25-402A-9EB4-E0E56EFB018F}">
      <dgm:prSet/>
      <dgm:spPr/>
      <dgm:t>
        <a:bodyPr/>
        <a:lstStyle/>
        <a:p>
          <a:endParaRPr lang="en-US"/>
        </a:p>
      </dgm:t>
    </dgm:pt>
    <dgm:pt modelId="{3195D5EF-43FD-44D5-870B-DD6F04C2683E}" type="sibTrans" cxnId="{1524E213-2E25-402A-9EB4-E0E56EFB018F}">
      <dgm:prSet/>
      <dgm:spPr/>
      <dgm:t>
        <a:bodyPr/>
        <a:lstStyle/>
        <a:p>
          <a:endParaRPr lang="en-US"/>
        </a:p>
      </dgm:t>
    </dgm:pt>
    <dgm:pt modelId="{6CF22575-B7F3-4B9D-ABC5-AD17352F811C}">
      <dgm:prSet/>
      <dgm:spPr/>
      <dgm:t>
        <a:bodyPr/>
        <a:lstStyle/>
        <a:p>
          <a:r>
            <a:rPr lang="en-US"/>
            <a:t>Automated Testing</a:t>
          </a:r>
        </a:p>
      </dgm:t>
    </dgm:pt>
    <dgm:pt modelId="{CBAC62B0-663B-4B4D-85D5-B2F2DB5664E9}" type="parTrans" cxnId="{23E3E11D-B2A7-44BB-ABE4-896996F80B75}">
      <dgm:prSet/>
      <dgm:spPr/>
      <dgm:t>
        <a:bodyPr/>
        <a:lstStyle/>
        <a:p>
          <a:endParaRPr lang="en-US"/>
        </a:p>
      </dgm:t>
    </dgm:pt>
    <dgm:pt modelId="{8E157960-DAC1-4497-8745-8A11FE19FE7C}" type="sibTrans" cxnId="{23E3E11D-B2A7-44BB-ABE4-896996F80B75}">
      <dgm:prSet/>
      <dgm:spPr/>
      <dgm:t>
        <a:bodyPr/>
        <a:lstStyle/>
        <a:p>
          <a:endParaRPr lang="en-US"/>
        </a:p>
      </dgm:t>
    </dgm:pt>
    <dgm:pt modelId="{474F84AC-974D-4254-8A15-4C9A66D5DCB3}">
      <dgm:prSet/>
      <dgm:spPr/>
      <dgm:t>
        <a:bodyPr/>
        <a:lstStyle/>
        <a:p>
          <a:r>
            <a:rPr lang="en-US"/>
            <a:t>Agile Retrospectives</a:t>
          </a:r>
        </a:p>
      </dgm:t>
    </dgm:pt>
    <dgm:pt modelId="{B99330B9-6C8E-442A-8D56-A2E3F8062614}" type="parTrans" cxnId="{6462EF35-BAD4-4CC6-B625-EB65FA436C74}">
      <dgm:prSet/>
      <dgm:spPr/>
      <dgm:t>
        <a:bodyPr/>
        <a:lstStyle/>
        <a:p>
          <a:endParaRPr lang="en-US"/>
        </a:p>
      </dgm:t>
    </dgm:pt>
    <dgm:pt modelId="{DBCA22AD-374A-4B6A-8AA4-4FAD97C50098}" type="sibTrans" cxnId="{6462EF35-BAD4-4CC6-B625-EB65FA436C74}">
      <dgm:prSet/>
      <dgm:spPr/>
      <dgm:t>
        <a:bodyPr/>
        <a:lstStyle/>
        <a:p>
          <a:endParaRPr lang="en-US"/>
        </a:p>
      </dgm:t>
    </dgm:pt>
    <dgm:pt modelId="{7C060711-EB55-41C1-B941-7E409C3AE3A6}" type="pres">
      <dgm:prSet presAssocID="{477C83AE-2B93-4395-8084-F6CBD65538A3}" presName="diagram" presStyleCnt="0">
        <dgm:presLayoutVars>
          <dgm:dir/>
          <dgm:resizeHandles val="exact"/>
        </dgm:presLayoutVars>
      </dgm:prSet>
      <dgm:spPr/>
    </dgm:pt>
    <dgm:pt modelId="{AF19A905-455F-4F20-AF2E-F28D353DE5A9}" type="pres">
      <dgm:prSet presAssocID="{53923215-9737-49FC-92F5-DB324FF169E0}" presName="node" presStyleLbl="node1" presStyleIdx="0" presStyleCnt="5">
        <dgm:presLayoutVars>
          <dgm:bulletEnabled val="1"/>
        </dgm:presLayoutVars>
      </dgm:prSet>
      <dgm:spPr/>
    </dgm:pt>
    <dgm:pt modelId="{EC92B4D0-6D0B-4B91-91C8-1DB4438AF96E}" type="pres">
      <dgm:prSet presAssocID="{A83E3D88-E53C-485C-90E8-04906369B929}" presName="sibTrans" presStyleCnt="0"/>
      <dgm:spPr/>
    </dgm:pt>
    <dgm:pt modelId="{AC71DBB2-A579-4C4E-8C63-4CB409984704}" type="pres">
      <dgm:prSet presAssocID="{7801C27E-0800-4E90-B17F-D0C51E876280}" presName="node" presStyleLbl="node1" presStyleIdx="1" presStyleCnt="5">
        <dgm:presLayoutVars>
          <dgm:bulletEnabled val="1"/>
        </dgm:presLayoutVars>
      </dgm:prSet>
      <dgm:spPr/>
    </dgm:pt>
    <dgm:pt modelId="{1F1CB48D-7211-43DF-9968-EDCFB2092891}" type="pres">
      <dgm:prSet presAssocID="{37598213-1196-415A-9563-6B0CDBD8614F}" presName="sibTrans" presStyleCnt="0"/>
      <dgm:spPr/>
    </dgm:pt>
    <dgm:pt modelId="{2C5C2786-28B0-4AFB-B155-926B1474C808}" type="pres">
      <dgm:prSet presAssocID="{8FD5DB86-342E-4B3D-B742-54380969FE30}" presName="node" presStyleLbl="node1" presStyleIdx="2" presStyleCnt="5">
        <dgm:presLayoutVars>
          <dgm:bulletEnabled val="1"/>
        </dgm:presLayoutVars>
      </dgm:prSet>
      <dgm:spPr/>
    </dgm:pt>
    <dgm:pt modelId="{80D9D2D0-DF2F-4142-BCC2-DF7BABA88540}" type="pres">
      <dgm:prSet presAssocID="{3195D5EF-43FD-44D5-870B-DD6F04C2683E}" presName="sibTrans" presStyleCnt="0"/>
      <dgm:spPr/>
    </dgm:pt>
    <dgm:pt modelId="{D8F2EF87-E40A-470F-90C2-758A6E5A787E}" type="pres">
      <dgm:prSet presAssocID="{6CF22575-B7F3-4B9D-ABC5-AD17352F811C}" presName="node" presStyleLbl="node1" presStyleIdx="3" presStyleCnt="5">
        <dgm:presLayoutVars>
          <dgm:bulletEnabled val="1"/>
        </dgm:presLayoutVars>
      </dgm:prSet>
      <dgm:spPr/>
    </dgm:pt>
    <dgm:pt modelId="{9E2DBDFF-2AAA-4EBF-8327-0E5D1A0E87C2}" type="pres">
      <dgm:prSet presAssocID="{8E157960-DAC1-4497-8745-8A11FE19FE7C}" presName="sibTrans" presStyleCnt="0"/>
      <dgm:spPr/>
    </dgm:pt>
    <dgm:pt modelId="{BCD1347E-5D73-4622-8262-0A83752967A8}" type="pres">
      <dgm:prSet presAssocID="{474F84AC-974D-4254-8A15-4C9A66D5DCB3}" presName="node" presStyleLbl="node1" presStyleIdx="4" presStyleCnt="5">
        <dgm:presLayoutVars>
          <dgm:bulletEnabled val="1"/>
        </dgm:presLayoutVars>
      </dgm:prSet>
      <dgm:spPr/>
    </dgm:pt>
  </dgm:ptLst>
  <dgm:cxnLst>
    <dgm:cxn modelId="{12EC7F0D-5EC6-4A97-A8AC-36E42C8AE22D}" type="presOf" srcId="{53923215-9737-49FC-92F5-DB324FF169E0}" destId="{AF19A905-455F-4F20-AF2E-F28D353DE5A9}" srcOrd="0" destOrd="0" presId="urn:microsoft.com/office/officeart/2005/8/layout/default"/>
    <dgm:cxn modelId="{1524E213-2E25-402A-9EB4-E0E56EFB018F}" srcId="{477C83AE-2B93-4395-8084-F6CBD65538A3}" destId="{8FD5DB86-342E-4B3D-B742-54380969FE30}" srcOrd="2" destOrd="0" parTransId="{FA07C695-7AD7-456D-8141-5409A0F4F7BF}" sibTransId="{3195D5EF-43FD-44D5-870B-DD6F04C2683E}"/>
    <dgm:cxn modelId="{23E3E11D-B2A7-44BB-ABE4-896996F80B75}" srcId="{477C83AE-2B93-4395-8084-F6CBD65538A3}" destId="{6CF22575-B7F3-4B9D-ABC5-AD17352F811C}" srcOrd="3" destOrd="0" parTransId="{CBAC62B0-663B-4B4D-85D5-B2F2DB5664E9}" sibTransId="{8E157960-DAC1-4497-8745-8A11FE19FE7C}"/>
    <dgm:cxn modelId="{52B25F23-3B23-4959-8F28-C5F2A81B2BC8}" type="presOf" srcId="{477C83AE-2B93-4395-8084-F6CBD65538A3}" destId="{7C060711-EB55-41C1-B941-7E409C3AE3A6}" srcOrd="0" destOrd="0" presId="urn:microsoft.com/office/officeart/2005/8/layout/default"/>
    <dgm:cxn modelId="{6462EF35-BAD4-4CC6-B625-EB65FA436C74}" srcId="{477C83AE-2B93-4395-8084-F6CBD65538A3}" destId="{474F84AC-974D-4254-8A15-4C9A66D5DCB3}" srcOrd="4" destOrd="0" parTransId="{B99330B9-6C8E-442A-8D56-A2E3F8062614}" sibTransId="{DBCA22AD-374A-4B6A-8AA4-4FAD97C50098}"/>
    <dgm:cxn modelId="{7BC19661-C6F1-45D8-86E7-44D90FF51066}" type="presOf" srcId="{6CF22575-B7F3-4B9D-ABC5-AD17352F811C}" destId="{D8F2EF87-E40A-470F-90C2-758A6E5A787E}" srcOrd="0" destOrd="0" presId="urn:microsoft.com/office/officeart/2005/8/layout/default"/>
    <dgm:cxn modelId="{1C336965-5767-4D0E-940B-F532F16479A0}" type="presOf" srcId="{7801C27E-0800-4E90-B17F-D0C51E876280}" destId="{AC71DBB2-A579-4C4E-8C63-4CB409984704}" srcOrd="0" destOrd="0" presId="urn:microsoft.com/office/officeart/2005/8/layout/default"/>
    <dgm:cxn modelId="{9D0E2147-7156-4618-8736-6F6E296C684D}" type="presOf" srcId="{8FD5DB86-342E-4B3D-B742-54380969FE30}" destId="{2C5C2786-28B0-4AFB-B155-926B1474C808}" srcOrd="0" destOrd="0" presId="urn:microsoft.com/office/officeart/2005/8/layout/default"/>
    <dgm:cxn modelId="{9575F671-4F5D-498B-A083-06736B56066D}" srcId="{477C83AE-2B93-4395-8084-F6CBD65538A3}" destId="{7801C27E-0800-4E90-B17F-D0C51E876280}" srcOrd="1" destOrd="0" parTransId="{CF8BC26E-B0C6-4386-AAD5-0DB59D8318EA}" sibTransId="{37598213-1196-415A-9563-6B0CDBD8614F}"/>
    <dgm:cxn modelId="{560978D0-332C-4FC1-A456-E5BB6DD2ACC4}" srcId="{477C83AE-2B93-4395-8084-F6CBD65538A3}" destId="{53923215-9737-49FC-92F5-DB324FF169E0}" srcOrd="0" destOrd="0" parTransId="{FA4D408D-3506-46CD-AACA-821D5F508259}" sibTransId="{A83E3D88-E53C-485C-90E8-04906369B929}"/>
    <dgm:cxn modelId="{3CBE1CD6-AFBC-43F6-B302-919D2407705D}" type="presOf" srcId="{474F84AC-974D-4254-8A15-4C9A66D5DCB3}" destId="{BCD1347E-5D73-4622-8262-0A83752967A8}" srcOrd="0" destOrd="0" presId="urn:microsoft.com/office/officeart/2005/8/layout/default"/>
    <dgm:cxn modelId="{1D6EB4EB-658D-4F32-97E1-8E9A4C561F61}" type="presParOf" srcId="{7C060711-EB55-41C1-B941-7E409C3AE3A6}" destId="{AF19A905-455F-4F20-AF2E-F28D353DE5A9}" srcOrd="0" destOrd="0" presId="urn:microsoft.com/office/officeart/2005/8/layout/default"/>
    <dgm:cxn modelId="{E058882D-2401-4F0C-9999-37BB5F2D483C}" type="presParOf" srcId="{7C060711-EB55-41C1-B941-7E409C3AE3A6}" destId="{EC92B4D0-6D0B-4B91-91C8-1DB4438AF96E}" srcOrd="1" destOrd="0" presId="urn:microsoft.com/office/officeart/2005/8/layout/default"/>
    <dgm:cxn modelId="{2ECA5560-0624-45EE-A1DA-2C233249F2B2}" type="presParOf" srcId="{7C060711-EB55-41C1-B941-7E409C3AE3A6}" destId="{AC71DBB2-A579-4C4E-8C63-4CB409984704}" srcOrd="2" destOrd="0" presId="urn:microsoft.com/office/officeart/2005/8/layout/default"/>
    <dgm:cxn modelId="{D049E12B-3ABF-4C7A-AE7E-B023C1F5B1BC}" type="presParOf" srcId="{7C060711-EB55-41C1-B941-7E409C3AE3A6}" destId="{1F1CB48D-7211-43DF-9968-EDCFB2092891}" srcOrd="3" destOrd="0" presId="urn:microsoft.com/office/officeart/2005/8/layout/default"/>
    <dgm:cxn modelId="{D712BA56-1CA1-4F52-82A9-5153E3F45F64}" type="presParOf" srcId="{7C060711-EB55-41C1-B941-7E409C3AE3A6}" destId="{2C5C2786-28B0-4AFB-B155-926B1474C808}" srcOrd="4" destOrd="0" presId="urn:microsoft.com/office/officeart/2005/8/layout/default"/>
    <dgm:cxn modelId="{34E3211A-154C-47E8-B37C-08796A51995F}" type="presParOf" srcId="{7C060711-EB55-41C1-B941-7E409C3AE3A6}" destId="{80D9D2D0-DF2F-4142-BCC2-DF7BABA88540}" srcOrd="5" destOrd="0" presId="urn:microsoft.com/office/officeart/2005/8/layout/default"/>
    <dgm:cxn modelId="{340C1BD7-4C36-475B-88D6-0210317C4DFA}" type="presParOf" srcId="{7C060711-EB55-41C1-B941-7E409C3AE3A6}" destId="{D8F2EF87-E40A-470F-90C2-758A6E5A787E}" srcOrd="6" destOrd="0" presId="urn:microsoft.com/office/officeart/2005/8/layout/default"/>
    <dgm:cxn modelId="{30F3F8D5-1D75-4B09-9643-C3E24E3CEB60}" type="presParOf" srcId="{7C060711-EB55-41C1-B941-7E409C3AE3A6}" destId="{9E2DBDFF-2AAA-4EBF-8327-0E5D1A0E87C2}" srcOrd="7" destOrd="0" presId="urn:microsoft.com/office/officeart/2005/8/layout/default"/>
    <dgm:cxn modelId="{387A70D6-6B23-47E3-86C1-95AE27384E6C}" type="presParOf" srcId="{7C060711-EB55-41C1-B941-7E409C3AE3A6}" destId="{BCD1347E-5D73-4622-8262-0A83752967A8}"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FF15-99E3-4421-AA71-300CD5FBC061}">
      <dsp:nvSpPr>
        <dsp:cNvPr id="0" name=""/>
        <dsp:cNvSpPr/>
      </dsp:nvSpPr>
      <dsp:spPr>
        <a:xfrm>
          <a:off x="591" y="271728"/>
          <a:ext cx="2306351" cy="1383810"/>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Definition: A process framework, in the context of software engineering, is a structured and standardized approach that defines how a software project should be planned, executed, monitored, and controlled.</a:t>
          </a:r>
        </a:p>
      </dsp:txBody>
      <dsp:txXfrm>
        <a:off x="591" y="271728"/>
        <a:ext cx="2306351" cy="1383810"/>
      </dsp:txXfrm>
    </dsp:sp>
    <dsp:sp modelId="{59682A6D-783A-400D-B9C3-E2200E32A536}">
      <dsp:nvSpPr>
        <dsp:cNvPr id="0" name=""/>
        <dsp:cNvSpPr/>
      </dsp:nvSpPr>
      <dsp:spPr>
        <a:xfrm>
          <a:off x="2537578" y="271728"/>
          <a:ext cx="2306351" cy="1383810"/>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Purpose: It provides a clear and organized roadmap for software development teams, outlining the steps, stages, and activities involved in the entire project lifecycle.</a:t>
          </a:r>
        </a:p>
      </dsp:txBody>
      <dsp:txXfrm>
        <a:off x="2537578" y="271728"/>
        <a:ext cx="2306351" cy="1383810"/>
      </dsp:txXfrm>
    </dsp:sp>
    <dsp:sp modelId="{6640B1A8-9D16-4C42-B508-F48769AE38AC}">
      <dsp:nvSpPr>
        <dsp:cNvPr id="0" name=""/>
        <dsp:cNvSpPr/>
      </dsp:nvSpPr>
      <dsp:spPr>
        <a:xfrm>
          <a:off x="591" y="1886174"/>
          <a:ext cx="2306351" cy="1383810"/>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Structure and Guidance:</a:t>
          </a:r>
        </a:p>
        <a:p>
          <a:pPr marL="57150" lvl="1" indent="-57150" algn="l" defTabSz="444500">
            <a:lnSpc>
              <a:spcPct val="90000"/>
            </a:lnSpc>
            <a:spcBef>
              <a:spcPct val="0"/>
            </a:spcBef>
            <a:spcAft>
              <a:spcPct val="15000"/>
            </a:spcAft>
            <a:buChar char="•"/>
          </a:pPr>
          <a:r>
            <a:rPr lang="en-US" sz="1000" kern="1200"/>
            <a:t>Process frameworks offer a structured path for development, ensuring that important steps aren't missed.</a:t>
          </a:r>
        </a:p>
        <a:p>
          <a:pPr marL="57150" lvl="1" indent="-57150" algn="l" defTabSz="444500">
            <a:lnSpc>
              <a:spcPct val="90000"/>
            </a:lnSpc>
            <a:spcBef>
              <a:spcPct val="0"/>
            </a:spcBef>
            <a:spcAft>
              <a:spcPct val="15000"/>
            </a:spcAft>
            <a:buChar char="•"/>
          </a:pPr>
          <a:r>
            <a:rPr lang="en-US" sz="1000" kern="1200"/>
            <a:t>They serve as a guidebook, helping teams navigate complex projects with clarity.</a:t>
          </a:r>
        </a:p>
      </dsp:txBody>
      <dsp:txXfrm>
        <a:off x="591" y="1886174"/>
        <a:ext cx="2306351" cy="1383810"/>
      </dsp:txXfrm>
    </dsp:sp>
    <dsp:sp modelId="{D8D3AB53-976A-4B7A-9B33-15A3F9F0F989}">
      <dsp:nvSpPr>
        <dsp:cNvPr id="0" name=""/>
        <dsp:cNvSpPr/>
      </dsp:nvSpPr>
      <dsp:spPr>
        <a:xfrm>
          <a:off x="2537578" y="1886174"/>
          <a:ext cx="2306351" cy="1383810"/>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Consistency and Quality:</a:t>
          </a:r>
        </a:p>
        <a:p>
          <a:pPr marL="57150" lvl="1" indent="-57150" algn="l" defTabSz="444500">
            <a:lnSpc>
              <a:spcPct val="90000"/>
            </a:lnSpc>
            <a:spcBef>
              <a:spcPct val="0"/>
            </a:spcBef>
            <a:spcAft>
              <a:spcPct val="15000"/>
            </a:spcAft>
            <a:buChar char="•"/>
          </a:pPr>
          <a:r>
            <a:rPr lang="en-US" sz="1000" kern="1200"/>
            <a:t>By following a framework, teams maintain consistency in their processes, which can enhance the quality and reliability of the product.</a:t>
          </a:r>
        </a:p>
        <a:p>
          <a:pPr marL="57150" lvl="1" indent="-57150" algn="l" defTabSz="444500">
            <a:lnSpc>
              <a:spcPct val="90000"/>
            </a:lnSpc>
            <a:spcBef>
              <a:spcPct val="0"/>
            </a:spcBef>
            <a:spcAft>
              <a:spcPct val="15000"/>
            </a:spcAft>
            <a:buChar char="•"/>
          </a:pPr>
          <a:r>
            <a:rPr lang="en-US" sz="1000" kern="1200"/>
            <a:t>It aids in setting and meeting quality standards and client expectations.</a:t>
          </a:r>
        </a:p>
      </dsp:txBody>
      <dsp:txXfrm>
        <a:off x="2537578" y="1886174"/>
        <a:ext cx="2306351" cy="1383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59F88-3DAB-4762-9B84-521EBBA7AD94}">
      <dsp:nvSpPr>
        <dsp:cNvPr id="0" name=""/>
        <dsp:cNvSpPr/>
      </dsp:nvSpPr>
      <dsp:spPr>
        <a:xfrm>
          <a:off x="1237680" y="1634"/>
          <a:ext cx="4950721" cy="846518"/>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58" tIns="215016" rIns="96058" bIns="215016" numCol="1" spcCol="1270" anchor="ctr" anchorCtr="0">
          <a:noAutofit/>
        </a:bodyPr>
        <a:lstStyle/>
        <a:p>
          <a:pPr marL="0" lvl="0" indent="0" algn="l" defTabSz="488950">
            <a:lnSpc>
              <a:spcPct val="90000"/>
            </a:lnSpc>
            <a:spcBef>
              <a:spcPct val="0"/>
            </a:spcBef>
            <a:spcAft>
              <a:spcPct val="35000"/>
            </a:spcAft>
            <a:buNone/>
          </a:pPr>
          <a:r>
            <a:rPr lang="en-US" sz="1100" kern="1200"/>
            <a:t>Process frameworks streamline project workflows, reducing time wastage and optimizing resource utilization.</a:t>
          </a:r>
        </a:p>
        <a:p>
          <a:pPr marL="0" lvl="0" indent="0" algn="l" defTabSz="488950">
            <a:lnSpc>
              <a:spcPct val="90000"/>
            </a:lnSpc>
            <a:spcBef>
              <a:spcPct val="0"/>
            </a:spcBef>
            <a:spcAft>
              <a:spcPct val="35000"/>
            </a:spcAft>
            <a:buNone/>
          </a:pPr>
          <a:r>
            <a:rPr lang="en-US" sz="1100" kern="1200"/>
            <a:t>Teams work more efficiently, delivering results faster.</a:t>
          </a:r>
        </a:p>
      </dsp:txBody>
      <dsp:txXfrm>
        <a:off x="1237680" y="1634"/>
        <a:ext cx="4950721" cy="846518"/>
      </dsp:txXfrm>
    </dsp:sp>
    <dsp:sp modelId="{DB61F45A-4701-4C4D-AB95-47127C5C4687}">
      <dsp:nvSpPr>
        <dsp:cNvPr id="0" name=""/>
        <dsp:cNvSpPr/>
      </dsp:nvSpPr>
      <dsp:spPr>
        <a:xfrm>
          <a:off x="0" y="1634"/>
          <a:ext cx="1237680" cy="846518"/>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5494" tIns="83617" rIns="65494" bIns="83617" numCol="1" spcCol="1270" anchor="ctr" anchorCtr="0">
          <a:noAutofit/>
        </a:bodyPr>
        <a:lstStyle/>
        <a:p>
          <a:pPr marL="0" lvl="0" indent="0" algn="ctr" defTabSz="622300">
            <a:lnSpc>
              <a:spcPct val="90000"/>
            </a:lnSpc>
            <a:spcBef>
              <a:spcPct val="0"/>
            </a:spcBef>
            <a:spcAft>
              <a:spcPct val="35000"/>
            </a:spcAft>
            <a:buNone/>
          </a:pPr>
          <a:r>
            <a:rPr lang="en-US" sz="1400" kern="1200"/>
            <a:t>Enhanced Efficiency:</a:t>
          </a:r>
        </a:p>
      </dsp:txBody>
      <dsp:txXfrm>
        <a:off x="0" y="1634"/>
        <a:ext cx="1237680" cy="846518"/>
      </dsp:txXfrm>
    </dsp:sp>
    <dsp:sp modelId="{90404D77-54AE-4FE4-A2C2-644A36AF043D}">
      <dsp:nvSpPr>
        <dsp:cNvPr id="0" name=""/>
        <dsp:cNvSpPr/>
      </dsp:nvSpPr>
      <dsp:spPr>
        <a:xfrm>
          <a:off x="1237680" y="898943"/>
          <a:ext cx="4950721" cy="846518"/>
        </a:xfrm>
        <a:prstGeom prst="rect">
          <a:avLst/>
        </a:prstGeom>
        <a:solidFill>
          <a:schemeClr val="accent5">
            <a:tint val="40000"/>
            <a:alpha val="90000"/>
            <a:hueOff val="-1262909"/>
            <a:satOff val="-4566"/>
            <a:lumOff val="308"/>
            <a:alphaOff val="0"/>
          </a:schemeClr>
        </a:solidFill>
        <a:ln w="15875" cap="flat" cmpd="sng" algn="ctr">
          <a:solidFill>
            <a:schemeClr val="accent5">
              <a:tint val="40000"/>
              <a:alpha val="90000"/>
              <a:hueOff val="-1262909"/>
              <a:satOff val="-4566"/>
              <a:lumOff val="3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58" tIns="215016" rIns="96058" bIns="215016" numCol="1" spcCol="1270" anchor="ctr" anchorCtr="0">
          <a:noAutofit/>
        </a:bodyPr>
        <a:lstStyle/>
        <a:p>
          <a:pPr marL="0" lvl="0" indent="0" algn="l" defTabSz="488950">
            <a:lnSpc>
              <a:spcPct val="90000"/>
            </a:lnSpc>
            <a:spcBef>
              <a:spcPct val="0"/>
            </a:spcBef>
            <a:spcAft>
              <a:spcPct val="35000"/>
            </a:spcAft>
            <a:buNone/>
          </a:pPr>
          <a:r>
            <a:rPr lang="en-US" sz="1100" kern="1200"/>
            <a:t>By adhering to standardized processes, the likelihood of errors and defects is reduced.</a:t>
          </a:r>
        </a:p>
        <a:p>
          <a:pPr marL="0" lvl="0" indent="0" algn="l" defTabSz="488950">
            <a:lnSpc>
              <a:spcPct val="90000"/>
            </a:lnSpc>
            <a:spcBef>
              <a:spcPct val="0"/>
            </a:spcBef>
            <a:spcAft>
              <a:spcPct val="35000"/>
            </a:spcAft>
            <a:buNone/>
          </a:pPr>
          <a:r>
            <a:rPr lang="en-US" sz="1100" kern="1200"/>
            <a:t>This leads to higher quality software and a more satisfying end-user experience.</a:t>
          </a:r>
        </a:p>
      </dsp:txBody>
      <dsp:txXfrm>
        <a:off x="1237680" y="898943"/>
        <a:ext cx="4950721" cy="846518"/>
      </dsp:txXfrm>
    </dsp:sp>
    <dsp:sp modelId="{6B8D8271-D281-436F-9B78-F69E1DD197BB}">
      <dsp:nvSpPr>
        <dsp:cNvPr id="0" name=""/>
        <dsp:cNvSpPr/>
      </dsp:nvSpPr>
      <dsp:spPr>
        <a:xfrm>
          <a:off x="0" y="898943"/>
          <a:ext cx="1237680" cy="846518"/>
        </a:xfrm>
        <a:prstGeom prst="rect">
          <a:avLst/>
        </a:prstGeom>
        <a:solidFill>
          <a:schemeClr val="accent5">
            <a:hueOff val="-1102852"/>
            <a:satOff val="-5923"/>
            <a:lumOff val="2026"/>
            <a:alphaOff val="0"/>
          </a:schemeClr>
        </a:solidFill>
        <a:ln w="15875" cap="flat" cmpd="sng" algn="ctr">
          <a:solidFill>
            <a:schemeClr val="accent5">
              <a:hueOff val="-1102852"/>
              <a:satOff val="-5923"/>
              <a:lumOff val="202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5494" tIns="83617" rIns="65494" bIns="83617" numCol="1" spcCol="1270" anchor="ctr" anchorCtr="0">
          <a:noAutofit/>
        </a:bodyPr>
        <a:lstStyle/>
        <a:p>
          <a:pPr marL="0" lvl="0" indent="0" algn="ctr" defTabSz="622300">
            <a:lnSpc>
              <a:spcPct val="90000"/>
            </a:lnSpc>
            <a:spcBef>
              <a:spcPct val="0"/>
            </a:spcBef>
            <a:spcAft>
              <a:spcPct val="35000"/>
            </a:spcAft>
            <a:buNone/>
          </a:pPr>
          <a:r>
            <a:rPr lang="en-US" sz="1400" kern="1200"/>
            <a:t>Improved Quality:</a:t>
          </a:r>
        </a:p>
      </dsp:txBody>
      <dsp:txXfrm>
        <a:off x="0" y="898943"/>
        <a:ext cx="1237680" cy="846518"/>
      </dsp:txXfrm>
    </dsp:sp>
    <dsp:sp modelId="{DD1AEA4A-CFB0-44C4-A061-4D3CCEFA5348}">
      <dsp:nvSpPr>
        <dsp:cNvPr id="0" name=""/>
        <dsp:cNvSpPr/>
      </dsp:nvSpPr>
      <dsp:spPr>
        <a:xfrm>
          <a:off x="1237680" y="1796252"/>
          <a:ext cx="4950721" cy="846518"/>
        </a:xfrm>
        <a:prstGeom prst="rect">
          <a:avLst/>
        </a:prstGeom>
        <a:solidFill>
          <a:schemeClr val="accent5">
            <a:tint val="40000"/>
            <a:alpha val="90000"/>
            <a:hueOff val="-2525817"/>
            <a:satOff val="-9133"/>
            <a:lumOff val="615"/>
            <a:alphaOff val="0"/>
          </a:schemeClr>
        </a:solidFill>
        <a:ln w="15875" cap="flat" cmpd="sng" algn="ctr">
          <a:solidFill>
            <a:schemeClr val="accent5">
              <a:tint val="40000"/>
              <a:alpha val="90000"/>
              <a:hueOff val="-2525817"/>
              <a:satOff val="-9133"/>
              <a:lumOff val="6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58" tIns="215016" rIns="96058" bIns="215016" numCol="1" spcCol="1270" anchor="ctr" anchorCtr="0">
          <a:noAutofit/>
        </a:bodyPr>
        <a:lstStyle/>
        <a:p>
          <a:pPr marL="0" lvl="0" indent="0" algn="l" defTabSz="488950">
            <a:lnSpc>
              <a:spcPct val="90000"/>
            </a:lnSpc>
            <a:spcBef>
              <a:spcPct val="0"/>
            </a:spcBef>
            <a:spcAft>
              <a:spcPct val="35000"/>
            </a:spcAft>
            <a:buNone/>
          </a:pPr>
          <a:r>
            <a:rPr lang="en-US" sz="1100" kern="1200"/>
            <a:t>Frameworks provide clear project milestones and deliverables, facilitating better project tracking.</a:t>
          </a:r>
        </a:p>
        <a:p>
          <a:pPr marL="0" lvl="0" indent="0" algn="l" defTabSz="488950">
            <a:lnSpc>
              <a:spcPct val="90000"/>
            </a:lnSpc>
            <a:spcBef>
              <a:spcPct val="0"/>
            </a:spcBef>
            <a:spcAft>
              <a:spcPct val="35000"/>
            </a:spcAft>
            <a:buNone/>
          </a:pPr>
          <a:r>
            <a:rPr lang="en-US" sz="1100" kern="1200"/>
            <a:t>Project managers can make informed decisions, ensuring projects stay on course.</a:t>
          </a:r>
        </a:p>
      </dsp:txBody>
      <dsp:txXfrm>
        <a:off x="1237680" y="1796252"/>
        <a:ext cx="4950721" cy="846518"/>
      </dsp:txXfrm>
    </dsp:sp>
    <dsp:sp modelId="{7EEC69C8-3F83-40CE-B57B-E59B35AB4C2C}">
      <dsp:nvSpPr>
        <dsp:cNvPr id="0" name=""/>
        <dsp:cNvSpPr/>
      </dsp:nvSpPr>
      <dsp:spPr>
        <a:xfrm>
          <a:off x="0" y="1796252"/>
          <a:ext cx="1237680" cy="846518"/>
        </a:xfrm>
        <a:prstGeom prst="rect">
          <a:avLst/>
        </a:prstGeom>
        <a:solidFill>
          <a:schemeClr val="accent5">
            <a:hueOff val="-2205704"/>
            <a:satOff val="-11847"/>
            <a:lumOff val="4052"/>
            <a:alphaOff val="0"/>
          </a:schemeClr>
        </a:solidFill>
        <a:ln w="15875" cap="flat" cmpd="sng" algn="ctr">
          <a:solidFill>
            <a:schemeClr val="accent5">
              <a:hueOff val="-2205704"/>
              <a:satOff val="-11847"/>
              <a:lumOff val="405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5494" tIns="83617" rIns="65494" bIns="83617" numCol="1" spcCol="1270" anchor="ctr" anchorCtr="0">
          <a:noAutofit/>
        </a:bodyPr>
        <a:lstStyle/>
        <a:p>
          <a:pPr marL="0" lvl="0" indent="0" algn="ctr" defTabSz="622300">
            <a:lnSpc>
              <a:spcPct val="90000"/>
            </a:lnSpc>
            <a:spcBef>
              <a:spcPct val="0"/>
            </a:spcBef>
            <a:spcAft>
              <a:spcPct val="35000"/>
            </a:spcAft>
            <a:buNone/>
          </a:pPr>
          <a:r>
            <a:rPr lang="en-US" sz="1400" kern="1200"/>
            <a:t>Effective Project Management:</a:t>
          </a:r>
        </a:p>
      </dsp:txBody>
      <dsp:txXfrm>
        <a:off x="0" y="1796252"/>
        <a:ext cx="1237680" cy="846518"/>
      </dsp:txXfrm>
    </dsp:sp>
    <dsp:sp modelId="{C91A91DF-B11A-4955-B335-B04F4170A2F0}">
      <dsp:nvSpPr>
        <dsp:cNvPr id="0" name=""/>
        <dsp:cNvSpPr/>
      </dsp:nvSpPr>
      <dsp:spPr>
        <a:xfrm>
          <a:off x="1237680" y="2693561"/>
          <a:ext cx="4950721" cy="846518"/>
        </a:xfrm>
        <a:prstGeom prst="rect">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3788726"/>
              <a:satOff val="-13699"/>
              <a:lumOff val="9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58" tIns="215016" rIns="96058" bIns="215016" numCol="1" spcCol="1270" anchor="ctr" anchorCtr="0">
          <a:noAutofit/>
        </a:bodyPr>
        <a:lstStyle/>
        <a:p>
          <a:pPr marL="0" lvl="0" indent="0" algn="l" defTabSz="488950">
            <a:lnSpc>
              <a:spcPct val="90000"/>
            </a:lnSpc>
            <a:spcBef>
              <a:spcPct val="0"/>
            </a:spcBef>
            <a:spcAft>
              <a:spcPct val="35000"/>
            </a:spcAft>
            <a:buNone/>
          </a:pPr>
          <a:r>
            <a:rPr lang="en-US" sz="1100" kern="1200"/>
            <a:t>Standardized processes help identify and mitigate risks early in the project lifecycle.</a:t>
          </a:r>
        </a:p>
        <a:p>
          <a:pPr marL="0" lvl="0" indent="0" algn="l" defTabSz="488950">
            <a:lnSpc>
              <a:spcPct val="90000"/>
            </a:lnSpc>
            <a:spcBef>
              <a:spcPct val="0"/>
            </a:spcBef>
            <a:spcAft>
              <a:spcPct val="35000"/>
            </a:spcAft>
            <a:buNone/>
          </a:pPr>
          <a:r>
            <a:rPr lang="en-US" sz="1100" kern="1200"/>
            <a:t>This leads to fewer surprises and a more predictable project outcome.</a:t>
          </a:r>
        </a:p>
      </dsp:txBody>
      <dsp:txXfrm>
        <a:off x="1237680" y="2693561"/>
        <a:ext cx="4950721" cy="846518"/>
      </dsp:txXfrm>
    </dsp:sp>
    <dsp:sp modelId="{EB576358-6260-4502-8D89-E75DD9ECD228}">
      <dsp:nvSpPr>
        <dsp:cNvPr id="0" name=""/>
        <dsp:cNvSpPr/>
      </dsp:nvSpPr>
      <dsp:spPr>
        <a:xfrm>
          <a:off x="0" y="2693561"/>
          <a:ext cx="1237680" cy="846518"/>
        </a:xfrm>
        <a:prstGeom prst="rect">
          <a:avLst/>
        </a:prstGeom>
        <a:solidFill>
          <a:schemeClr val="accent5">
            <a:hueOff val="-3308557"/>
            <a:satOff val="-17770"/>
            <a:lumOff val="6078"/>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5494" tIns="83617" rIns="65494" bIns="83617" numCol="1" spcCol="1270" anchor="ctr" anchorCtr="0">
          <a:noAutofit/>
        </a:bodyPr>
        <a:lstStyle/>
        <a:p>
          <a:pPr marL="0" lvl="0" indent="0" algn="ctr" defTabSz="622300">
            <a:lnSpc>
              <a:spcPct val="90000"/>
            </a:lnSpc>
            <a:spcBef>
              <a:spcPct val="0"/>
            </a:spcBef>
            <a:spcAft>
              <a:spcPct val="35000"/>
            </a:spcAft>
            <a:buNone/>
          </a:pPr>
          <a:r>
            <a:rPr lang="en-US" sz="1400" kern="1200"/>
            <a:t>Risk Reduction:</a:t>
          </a:r>
        </a:p>
      </dsp:txBody>
      <dsp:txXfrm>
        <a:off x="0" y="2693561"/>
        <a:ext cx="1237680" cy="8465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E2481-DC8E-4A5E-8D09-4E813A652218}">
      <dsp:nvSpPr>
        <dsp:cNvPr id="0" name=""/>
        <dsp:cNvSpPr/>
      </dsp:nvSpPr>
      <dsp:spPr>
        <a:xfrm>
          <a:off x="886023" y="283337"/>
          <a:ext cx="2975039" cy="2975039"/>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t" anchorCtr="0">
          <a:noAutofit/>
        </a:bodyPr>
        <a:lstStyle/>
        <a:p>
          <a:pPr marL="0" lvl="0" indent="0" algn="l" defTabSz="844550">
            <a:lnSpc>
              <a:spcPct val="90000"/>
            </a:lnSpc>
            <a:spcBef>
              <a:spcPct val="0"/>
            </a:spcBef>
            <a:spcAft>
              <a:spcPct val="35000"/>
            </a:spcAft>
            <a:buNone/>
          </a:pPr>
          <a:r>
            <a:rPr lang="en-US" sz="1900" kern="1200"/>
            <a:t>List of Common Frameworks:</a:t>
          </a:r>
        </a:p>
        <a:p>
          <a:pPr marL="114300" lvl="1" indent="-114300" algn="l" defTabSz="666750">
            <a:lnSpc>
              <a:spcPct val="90000"/>
            </a:lnSpc>
            <a:spcBef>
              <a:spcPct val="0"/>
            </a:spcBef>
            <a:spcAft>
              <a:spcPct val="15000"/>
            </a:spcAft>
            <a:buChar char="•"/>
          </a:pPr>
          <a:r>
            <a:rPr lang="en-US" sz="1500" kern="1200"/>
            <a:t>Agile</a:t>
          </a:r>
        </a:p>
        <a:p>
          <a:pPr marL="114300" lvl="1" indent="-114300" algn="l" defTabSz="666750">
            <a:lnSpc>
              <a:spcPct val="90000"/>
            </a:lnSpc>
            <a:spcBef>
              <a:spcPct val="0"/>
            </a:spcBef>
            <a:spcAft>
              <a:spcPct val="15000"/>
            </a:spcAft>
            <a:buChar char="•"/>
          </a:pPr>
          <a:r>
            <a:rPr lang="en-US" sz="1500" kern="1200"/>
            <a:t>Waterfall</a:t>
          </a:r>
        </a:p>
        <a:p>
          <a:pPr marL="114300" lvl="1" indent="-114300" algn="l" defTabSz="666750">
            <a:lnSpc>
              <a:spcPct val="90000"/>
            </a:lnSpc>
            <a:spcBef>
              <a:spcPct val="0"/>
            </a:spcBef>
            <a:spcAft>
              <a:spcPct val="15000"/>
            </a:spcAft>
            <a:buChar char="•"/>
          </a:pPr>
          <a:r>
            <a:rPr lang="en-US" sz="1500" kern="1200"/>
            <a:t>Scrum</a:t>
          </a:r>
        </a:p>
        <a:p>
          <a:pPr marL="114300" lvl="1" indent="-114300" algn="l" defTabSz="666750">
            <a:lnSpc>
              <a:spcPct val="90000"/>
            </a:lnSpc>
            <a:spcBef>
              <a:spcPct val="0"/>
            </a:spcBef>
            <a:spcAft>
              <a:spcPct val="15000"/>
            </a:spcAft>
            <a:buChar char="•"/>
          </a:pPr>
          <a:r>
            <a:rPr lang="en-US" sz="1500" kern="1200"/>
            <a:t>Lean</a:t>
          </a:r>
        </a:p>
        <a:p>
          <a:pPr marL="114300" lvl="1" indent="-114300" algn="l" defTabSz="666750">
            <a:lnSpc>
              <a:spcPct val="90000"/>
            </a:lnSpc>
            <a:spcBef>
              <a:spcPct val="0"/>
            </a:spcBef>
            <a:spcAft>
              <a:spcPct val="15000"/>
            </a:spcAft>
            <a:buChar char="•"/>
          </a:pPr>
          <a:r>
            <a:rPr lang="en-US" sz="1500" kern="1200"/>
            <a:t>DevOps</a:t>
          </a:r>
        </a:p>
        <a:p>
          <a:pPr marL="114300" lvl="1" indent="-114300" algn="l" defTabSz="666750">
            <a:lnSpc>
              <a:spcPct val="90000"/>
            </a:lnSpc>
            <a:spcBef>
              <a:spcPct val="0"/>
            </a:spcBef>
            <a:spcAft>
              <a:spcPct val="15000"/>
            </a:spcAft>
            <a:buChar char="•"/>
          </a:pPr>
          <a:r>
            <a:rPr lang="en-US" sz="1500" kern="1200"/>
            <a:t>Kanban</a:t>
          </a:r>
        </a:p>
      </dsp:txBody>
      <dsp:txXfrm>
        <a:off x="1381863" y="779177"/>
        <a:ext cx="1983359" cy="1983359"/>
      </dsp:txXfrm>
    </dsp:sp>
    <dsp:sp modelId="{CD4FF7C5-4D12-42BA-9C0B-F1AA85CCF454}">
      <dsp:nvSpPr>
        <dsp:cNvPr id="0" name=""/>
        <dsp:cNvSpPr/>
      </dsp:nvSpPr>
      <dsp:spPr>
        <a:xfrm>
          <a:off x="719854" y="99059"/>
          <a:ext cx="3343378" cy="3343378"/>
        </a:xfrm>
        <a:prstGeom prst="circularArrow">
          <a:avLst>
            <a:gd name="adj1" fmla="val 5085"/>
            <a:gd name="adj2" fmla="val 327528"/>
            <a:gd name="adj3" fmla="val 15830872"/>
            <a:gd name="adj4" fmla="val 162416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CE686-4137-4E1F-8AEF-8D71F2F7450F}">
      <dsp:nvSpPr>
        <dsp:cNvPr id="0" name=""/>
        <dsp:cNvSpPr/>
      </dsp:nvSpPr>
      <dsp:spPr>
        <a:xfrm>
          <a:off x="148706" y="1798"/>
          <a:ext cx="2721628" cy="1632977"/>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kern="1200"/>
            <a:t>Assess Project Requirements: </a:t>
          </a:r>
        </a:p>
        <a:p>
          <a:pPr marL="114300" lvl="1" indent="-114300" algn="l" defTabSz="622300">
            <a:lnSpc>
              <a:spcPct val="100000"/>
            </a:lnSpc>
            <a:spcBef>
              <a:spcPct val="0"/>
            </a:spcBef>
            <a:spcAft>
              <a:spcPct val="15000"/>
            </a:spcAft>
            <a:buChar char="•"/>
          </a:pPr>
          <a:r>
            <a:rPr lang="en-US" sz="1400" kern="1200"/>
            <a:t>Examine the specific needs, goals, and characteristics of your project.</a:t>
          </a:r>
        </a:p>
        <a:p>
          <a:pPr marL="114300" lvl="1" indent="-114300" algn="l" defTabSz="622300">
            <a:lnSpc>
              <a:spcPct val="100000"/>
            </a:lnSpc>
            <a:spcBef>
              <a:spcPct val="0"/>
            </a:spcBef>
            <a:spcAft>
              <a:spcPct val="15000"/>
            </a:spcAft>
            <a:buChar char="•"/>
          </a:pPr>
          <a:r>
            <a:rPr lang="en-US" sz="1400" kern="1200"/>
            <a:t>Consider factors like project size, complexity, and client expectations.</a:t>
          </a:r>
        </a:p>
      </dsp:txBody>
      <dsp:txXfrm>
        <a:off x="148706" y="1798"/>
        <a:ext cx="2721628" cy="1632977"/>
      </dsp:txXfrm>
    </dsp:sp>
    <dsp:sp modelId="{EE901C12-0BA2-4A42-B88F-D8207AF24E55}">
      <dsp:nvSpPr>
        <dsp:cNvPr id="0" name=""/>
        <dsp:cNvSpPr/>
      </dsp:nvSpPr>
      <dsp:spPr>
        <a:xfrm>
          <a:off x="3142497" y="1798"/>
          <a:ext cx="2721628" cy="1632977"/>
        </a:xfrm>
        <a:prstGeom prst="rect">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kern="1200"/>
            <a:t>Understand Team Capabilities:</a:t>
          </a:r>
        </a:p>
        <a:p>
          <a:pPr marL="114300" lvl="1" indent="-114300" algn="l" defTabSz="622300">
            <a:lnSpc>
              <a:spcPct val="100000"/>
            </a:lnSpc>
            <a:spcBef>
              <a:spcPct val="0"/>
            </a:spcBef>
            <a:spcAft>
              <a:spcPct val="15000"/>
            </a:spcAft>
            <a:buChar char="•"/>
          </a:pPr>
          <a:r>
            <a:rPr lang="en-US" sz="1400" kern="1200"/>
            <a:t>Evaluate the skills and expertise of your development team.</a:t>
          </a:r>
        </a:p>
        <a:p>
          <a:pPr marL="114300" lvl="1" indent="-114300" algn="l" defTabSz="622300">
            <a:lnSpc>
              <a:spcPct val="100000"/>
            </a:lnSpc>
            <a:spcBef>
              <a:spcPct val="0"/>
            </a:spcBef>
            <a:spcAft>
              <a:spcPct val="15000"/>
            </a:spcAft>
            <a:buChar char="•"/>
          </a:pPr>
          <a:r>
            <a:rPr lang="en-US" sz="1400" kern="1200"/>
            <a:t>Ensure that the chosen framework aligns with the team's strengths.</a:t>
          </a:r>
        </a:p>
      </dsp:txBody>
      <dsp:txXfrm>
        <a:off x="3142497" y="1798"/>
        <a:ext cx="2721628" cy="1632977"/>
      </dsp:txXfrm>
    </dsp:sp>
    <dsp:sp modelId="{B7614C6A-9208-4F39-A6B2-FB508F1AFA1A}">
      <dsp:nvSpPr>
        <dsp:cNvPr id="0" name=""/>
        <dsp:cNvSpPr/>
      </dsp:nvSpPr>
      <dsp:spPr>
        <a:xfrm>
          <a:off x="148706" y="1906938"/>
          <a:ext cx="2721628" cy="1632977"/>
        </a:xfrm>
        <a:prstGeom prst="rect">
          <a:avLst/>
        </a:prstGeom>
        <a:gradFill rotWithShape="0">
          <a:gsLst>
            <a:gs pos="0">
              <a:schemeClr val="accent5">
                <a:hueOff val="-2205704"/>
                <a:satOff val="-11847"/>
                <a:lumOff val="4052"/>
                <a:alphaOff val="0"/>
                <a:tint val="94000"/>
                <a:satMod val="105000"/>
                <a:lumMod val="102000"/>
              </a:schemeClr>
            </a:gs>
            <a:gs pos="100000">
              <a:schemeClr val="accent5">
                <a:hueOff val="-2205704"/>
                <a:satOff val="-11847"/>
                <a:lumOff val="405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kern="1200"/>
            <a:t>Client and Stakeholder Involvement:</a:t>
          </a:r>
        </a:p>
        <a:p>
          <a:pPr marL="114300" lvl="1" indent="-114300" algn="l" defTabSz="622300">
            <a:lnSpc>
              <a:spcPct val="100000"/>
            </a:lnSpc>
            <a:spcBef>
              <a:spcPct val="0"/>
            </a:spcBef>
            <a:spcAft>
              <a:spcPct val="15000"/>
            </a:spcAft>
            <a:buChar char="•"/>
          </a:pPr>
          <a:r>
            <a:rPr lang="en-US" sz="1400" kern="1200"/>
            <a:t>Involve clients and stakeholders in the decision-making process.</a:t>
          </a:r>
        </a:p>
        <a:p>
          <a:pPr marL="114300" lvl="1" indent="-114300" algn="l" defTabSz="622300">
            <a:lnSpc>
              <a:spcPct val="100000"/>
            </a:lnSpc>
            <a:spcBef>
              <a:spcPct val="0"/>
            </a:spcBef>
            <a:spcAft>
              <a:spcPct val="15000"/>
            </a:spcAft>
            <a:buChar char="•"/>
          </a:pPr>
          <a:r>
            <a:rPr lang="en-US" sz="1400" kern="1200"/>
            <a:t>Their input and expectations can influence the framework choice.</a:t>
          </a:r>
        </a:p>
      </dsp:txBody>
      <dsp:txXfrm>
        <a:off x="148706" y="1906938"/>
        <a:ext cx="2721628" cy="1632977"/>
      </dsp:txXfrm>
    </dsp:sp>
    <dsp:sp modelId="{65E0686D-924E-40F0-85B2-51940283EAAA}">
      <dsp:nvSpPr>
        <dsp:cNvPr id="0" name=""/>
        <dsp:cNvSpPr/>
      </dsp:nvSpPr>
      <dsp:spPr>
        <a:xfrm>
          <a:off x="3142497" y="1906938"/>
          <a:ext cx="2721628" cy="1632977"/>
        </a:xfrm>
        <a:prstGeom prst="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kern="1200"/>
            <a:t>Flexibility and Adaptability:</a:t>
          </a:r>
        </a:p>
        <a:p>
          <a:pPr marL="114300" lvl="1" indent="-114300" algn="l" defTabSz="622300">
            <a:lnSpc>
              <a:spcPct val="100000"/>
            </a:lnSpc>
            <a:spcBef>
              <a:spcPct val="0"/>
            </a:spcBef>
            <a:spcAft>
              <a:spcPct val="15000"/>
            </a:spcAft>
            <a:buChar char="•"/>
          </a:pPr>
          <a:r>
            <a:rPr lang="en-US" sz="1400" kern="1200"/>
            <a:t>Assess the flexibility of the framework to adapt to changing project requirements.</a:t>
          </a:r>
        </a:p>
        <a:p>
          <a:pPr marL="114300" lvl="1" indent="-114300" algn="l" defTabSz="622300">
            <a:lnSpc>
              <a:spcPct val="100000"/>
            </a:lnSpc>
            <a:spcBef>
              <a:spcPct val="0"/>
            </a:spcBef>
            <a:spcAft>
              <a:spcPct val="15000"/>
            </a:spcAft>
            <a:buChar char="•"/>
          </a:pPr>
          <a:r>
            <a:rPr lang="en-US" sz="1400" kern="1200"/>
            <a:t>Consider how well it accommodates evolving needs.</a:t>
          </a:r>
        </a:p>
      </dsp:txBody>
      <dsp:txXfrm>
        <a:off x="3142497" y="1906938"/>
        <a:ext cx="2721628" cy="16329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B902B-9C2E-4E28-8F50-0432BC9C38EE}">
      <dsp:nvSpPr>
        <dsp:cNvPr id="0" name=""/>
        <dsp:cNvSpPr/>
      </dsp:nvSpPr>
      <dsp:spPr>
        <a:xfrm>
          <a:off x="1202566" y="1634"/>
          <a:ext cx="4810265" cy="846518"/>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3333" tIns="215016" rIns="93333" bIns="215016" numCol="1" spcCol="1270" anchor="ctr" anchorCtr="0">
          <a:noAutofit/>
        </a:bodyPr>
        <a:lstStyle/>
        <a:p>
          <a:pPr marL="0" lvl="0" indent="0" algn="l" defTabSz="488950">
            <a:lnSpc>
              <a:spcPct val="90000"/>
            </a:lnSpc>
            <a:spcBef>
              <a:spcPct val="0"/>
            </a:spcBef>
            <a:spcAft>
              <a:spcPct val="35000"/>
            </a:spcAft>
            <a:buNone/>
          </a:pPr>
          <a:r>
            <a:rPr lang="en-US" sz="1100" kern="1200"/>
            <a:t>Choose a suitable software development process framework based on project requirements.</a:t>
          </a:r>
        </a:p>
      </dsp:txBody>
      <dsp:txXfrm>
        <a:off x="1202566" y="1634"/>
        <a:ext cx="4810265" cy="846518"/>
      </dsp:txXfrm>
    </dsp:sp>
    <dsp:sp modelId="{0C927953-3C12-4CF1-A359-6A615E2008E2}">
      <dsp:nvSpPr>
        <dsp:cNvPr id="0" name=""/>
        <dsp:cNvSpPr/>
      </dsp:nvSpPr>
      <dsp:spPr>
        <a:xfrm>
          <a:off x="0" y="1634"/>
          <a:ext cx="1202566" cy="846518"/>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36" tIns="83617" rIns="63636" bIns="83617" numCol="1" spcCol="1270" anchor="ctr" anchorCtr="0">
          <a:noAutofit/>
        </a:bodyPr>
        <a:lstStyle/>
        <a:p>
          <a:pPr marL="0" lvl="0" indent="0" algn="ctr" defTabSz="622300">
            <a:lnSpc>
              <a:spcPct val="90000"/>
            </a:lnSpc>
            <a:spcBef>
              <a:spcPct val="0"/>
            </a:spcBef>
            <a:spcAft>
              <a:spcPct val="35000"/>
            </a:spcAft>
            <a:buNone/>
          </a:pPr>
          <a:r>
            <a:rPr lang="en-US" sz="1400" kern="1200"/>
            <a:t>Selecting the Framework:</a:t>
          </a:r>
        </a:p>
      </dsp:txBody>
      <dsp:txXfrm>
        <a:off x="0" y="1634"/>
        <a:ext cx="1202566" cy="846518"/>
      </dsp:txXfrm>
    </dsp:sp>
    <dsp:sp modelId="{69D901CB-6216-49D4-96F1-6DA62DEEABC4}">
      <dsp:nvSpPr>
        <dsp:cNvPr id="0" name=""/>
        <dsp:cNvSpPr/>
      </dsp:nvSpPr>
      <dsp:spPr>
        <a:xfrm>
          <a:off x="1202566" y="898943"/>
          <a:ext cx="4810265" cy="846518"/>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3333" tIns="215016" rIns="93333" bIns="215016" numCol="1" spcCol="1270" anchor="ctr" anchorCtr="0">
          <a:noAutofit/>
        </a:bodyPr>
        <a:lstStyle/>
        <a:p>
          <a:pPr marL="0" lvl="0" indent="0" algn="l" defTabSz="488950">
            <a:lnSpc>
              <a:spcPct val="90000"/>
            </a:lnSpc>
            <a:spcBef>
              <a:spcPct val="0"/>
            </a:spcBef>
            <a:spcAft>
              <a:spcPct val="35000"/>
            </a:spcAft>
            <a:buNone/>
          </a:pPr>
          <a:r>
            <a:rPr lang="en-US" sz="1100" kern="1200"/>
            <a:t>Provide training and resources to ensure the team is proficient in the selected framework.</a:t>
          </a:r>
        </a:p>
        <a:p>
          <a:pPr marL="0" lvl="0" indent="0" algn="l" defTabSz="488950">
            <a:lnSpc>
              <a:spcPct val="90000"/>
            </a:lnSpc>
            <a:spcBef>
              <a:spcPct val="0"/>
            </a:spcBef>
            <a:spcAft>
              <a:spcPct val="35000"/>
            </a:spcAft>
            <a:buNone/>
          </a:pPr>
          <a:r>
            <a:rPr lang="en-US" sz="1100" kern="1200"/>
            <a:t>This step is crucial for successful implementation.</a:t>
          </a:r>
        </a:p>
      </dsp:txBody>
      <dsp:txXfrm>
        <a:off x="1202566" y="898943"/>
        <a:ext cx="4810265" cy="846518"/>
      </dsp:txXfrm>
    </dsp:sp>
    <dsp:sp modelId="{6B2F647C-D02A-4EBE-89D1-2CE406373509}">
      <dsp:nvSpPr>
        <dsp:cNvPr id="0" name=""/>
        <dsp:cNvSpPr/>
      </dsp:nvSpPr>
      <dsp:spPr>
        <a:xfrm>
          <a:off x="0" y="898943"/>
          <a:ext cx="1202566" cy="846518"/>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36" tIns="83617" rIns="63636" bIns="83617" numCol="1" spcCol="1270" anchor="ctr" anchorCtr="0">
          <a:noAutofit/>
        </a:bodyPr>
        <a:lstStyle/>
        <a:p>
          <a:pPr marL="0" lvl="0" indent="0" algn="ctr" defTabSz="622300">
            <a:lnSpc>
              <a:spcPct val="90000"/>
            </a:lnSpc>
            <a:spcBef>
              <a:spcPct val="0"/>
            </a:spcBef>
            <a:spcAft>
              <a:spcPct val="35000"/>
            </a:spcAft>
            <a:buNone/>
          </a:pPr>
          <a:r>
            <a:rPr lang="en-US" sz="1400" kern="1200"/>
            <a:t>Team Training:</a:t>
          </a:r>
        </a:p>
      </dsp:txBody>
      <dsp:txXfrm>
        <a:off x="0" y="898943"/>
        <a:ext cx="1202566" cy="846518"/>
      </dsp:txXfrm>
    </dsp:sp>
    <dsp:sp modelId="{E49DA310-EA11-483A-A114-27754DCA3AE9}">
      <dsp:nvSpPr>
        <dsp:cNvPr id="0" name=""/>
        <dsp:cNvSpPr/>
      </dsp:nvSpPr>
      <dsp:spPr>
        <a:xfrm>
          <a:off x="1202566" y="1796252"/>
          <a:ext cx="4810265" cy="846518"/>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3333" tIns="215016" rIns="93333" bIns="215016" numCol="1" spcCol="1270" anchor="ctr" anchorCtr="0">
          <a:noAutofit/>
        </a:bodyPr>
        <a:lstStyle/>
        <a:p>
          <a:pPr marL="0" lvl="0" indent="0" algn="l" defTabSz="488950">
            <a:lnSpc>
              <a:spcPct val="90000"/>
            </a:lnSpc>
            <a:spcBef>
              <a:spcPct val="0"/>
            </a:spcBef>
            <a:spcAft>
              <a:spcPct val="35000"/>
            </a:spcAft>
            <a:buNone/>
          </a:pPr>
          <a:r>
            <a:rPr lang="en-US" sz="1100" kern="1200"/>
            <a:t>Create a detailed project plan that aligns with the framework's principles.</a:t>
          </a:r>
        </a:p>
        <a:p>
          <a:pPr marL="0" lvl="0" indent="0" algn="l" defTabSz="488950">
            <a:lnSpc>
              <a:spcPct val="90000"/>
            </a:lnSpc>
            <a:spcBef>
              <a:spcPct val="0"/>
            </a:spcBef>
            <a:spcAft>
              <a:spcPct val="35000"/>
            </a:spcAft>
            <a:buNone/>
          </a:pPr>
          <a:r>
            <a:rPr lang="en-US" sz="1100" kern="1200"/>
            <a:t>Include milestones, timelines, and responsibilities.</a:t>
          </a:r>
        </a:p>
      </dsp:txBody>
      <dsp:txXfrm>
        <a:off x="1202566" y="1796252"/>
        <a:ext cx="4810265" cy="846518"/>
      </dsp:txXfrm>
    </dsp:sp>
    <dsp:sp modelId="{84ED46D3-773A-4A28-9E67-7A3D45144DAC}">
      <dsp:nvSpPr>
        <dsp:cNvPr id="0" name=""/>
        <dsp:cNvSpPr/>
      </dsp:nvSpPr>
      <dsp:spPr>
        <a:xfrm>
          <a:off x="0" y="1796252"/>
          <a:ext cx="1202566" cy="846518"/>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36" tIns="83617" rIns="63636" bIns="83617" numCol="1" spcCol="1270" anchor="ctr" anchorCtr="0">
          <a:noAutofit/>
        </a:bodyPr>
        <a:lstStyle/>
        <a:p>
          <a:pPr marL="0" lvl="0" indent="0" algn="ctr" defTabSz="622300">
            <a:lnSpc>
              <a:spcPct val="90000"/>
            </a:lnSpc>
            <a:spcBef>
              <a:spcPct val="0"/>
            </a:spcBef>
            <a:spcAft>
              <a:spcPct val="35000"/>
            </a:spcAft>
            <a:buNone/>
          </a:pPr>
          <a:r>
            <a:rPr lang="en-US" sz="1400" kern="1200"/>
            <a:t>Project Planning:</a:t>
          </a:r>
        </a:p>
      </dsp:txBody>
      <dsp:txXfrm>
        <a:off x="0" y="1796252"/>
        <a:ext cx="1202566" cy="846518"/>
      </dsp:txXfrm>
    </dsp:sp>
    <dsp:sp modelId="{F60E0D40-E2CA-4F71-95A7-B797600CCC16}">
      <dsp:nvSpPr>
        <dsp:cNvPr id="0" name=""/>
        <dsp:cNvSpPr/>
      </dsp:nvSpPr>
      <dsp:spPr>
        <a:xfrm>
          <a:off x="1202566" y="2693561"/>
          <a:ext cx="4810265" cy="846518"/>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3333" tIns="215016" rIns="93333" bIns="215016" numCol="1" spcCol="1270" anchor="ctr" anchorCtr="0">
          <a:noAutofit/>
        </a:bodyPr>
        <a:lstStyle/>
        <a:p>
          <a:pPr marL="0" lvl="0" indent="0" algn="l" defTabSz="488950">
            <a:lnSpc>
              <a:spcPct val="90000"/>
            </a:lnSpc>
            <a:spcBef>
              <a:spcPct val="0"/>
            </a:spcBef>
            <a:spcAft>
              <a:spcPct val="35000"/>
            </a:spcAft>
            <a:buNone/>
          </a:pPr>
          <a:r>
            <a:rPr lang="en-US" sz="1100" kern="1200"/>
            <a:t>Establish a system for ongoing project monitoring and progress tracking.</a:t>
          </a:r>
        </a:p>
        <a:p>
          <a:pPr marL="0" lvl="0" indent="0" algn="l" defTabSz="488950">
            <a:lnSpc>
              <a:spcPct val="90000"/>
            </a:lnSpc>
            <a:spcBef>
              <a:spcPct val="0"/>
            </a:spcBef>
            <a:spcAft>
              <a:spcPct val="35000"/>
            </a:spcAft>
            <a:buNone/>
          </a:pPr>
          <a:r>
            <a:rPr lang="en-US" sz="1100" kern="1200"/>
            <a:t>Ensure that the project remains aligned with the framework.</a:t>
          </a:r>
        </a:p>
      </dsp:txBody>
      <dsp:txXfrm>
        <a:off x="1202566" y="2693561"/>
        <a:ext cx="4810265" cy="846518"/>
      </dsp:txXfrm>
    </dsp:sp>
    <dsp:sp modelId="{46B5480E-BF4F-4358-9581-0FD9161D38E2}">
      <dsp:nvSpPr>
        <dsp:cNvPr id="0" name=""/>
        <dsp:cNvSpPr/>
      </dsp:nvSpPr>
      <dsp:spPr>
        <a:xfrm>
          <a:off x="0" y="2693561"/>
          <a:ext cx="1202566" cy="846518"/>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636" tIns="83617" rIns="63636" bIns="83617" numCol="1" spcCol="1270" anchor="ctr" anchorCtr="0">
          <a:noAutofit/>
        </a:bodyPr>
        <a:lstStyle/>
        <a:p>
          <a:pPr marL="0" lvl="0" indent="0" algn="ctr" defTabSz="622300">
            <a:lnSpc>
              <a:spcPct val="90000"/>
            </a:lnSpc>
            <a:spcBef>
              <a:spcPct val="0"/>
            </a:spcBef>
            <a:spcAft>
              <a:spcPct val="35000"/>
            </a:spcAft>
            <a:buNone/>
          </a:pPr>
          <a:r>
            <a:rPr lang="en-US" sz="1400" kern="1200"/>
            <a:t>Continuous Monitoring:</a:t>
          </a:r>
        </a:p>
      </dsp:txBody>
      <dsp:txXfrm>
        <a:off x="0" y="2693561"/>
        <a:ext cx="1202566" cy="8465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9A905-455F-4F20-AF2E-F28D353DE5A9}">
      <dsp:nvSpPr>
        <dsp:cNvPr id="0" name=""/>
        <dsp:cNvSpPr/>
      </dsp:nvSpPr>
      <dsp:spPr>
        <a:xfrm>
          <a:off x="0" y="549500"/>
          <a:ext cx="1879010" cy="1127405"/>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List of Software Development Best Practices:</a:t>
          </a:r>
        </a:p>
      </dsp:txBody>
      <dsp:txXfrm>
        <a:off x="0" y="549500"/>
        <a:ext cx="1879010" cy="1127405"/>
      </dsp:txXfrm>
    </dsp:sp>
    <dsp:sp modelId="{AC71DBB2-A579-4C4E-8C63-4CB409984704}">
      <dsp:nvSpPr>
        <dsp:cNvPr id="0" name=""/>
        <dsp:cNvSpPr/>
      </dsp:nvSpPr>
      <dsp:spPr>
        <a:xfrm>
          <a:off x="2066910" y="549500"/>
          <a:ext cx="1879010" cy="1127405"/>
        </a:xfrm>
        <a:prstGeom prst="rect">
          <a:avLst/>
        </a:prstGeom>
        <a:gradFill rotWithShape="0">
          <a:gsLst>
            <a:gs pos="0">
              <a:schemeClr val="accent5">
                <a:hueOff val="-827139"/>
                <a:satOff val="-4443"/>
                <a:lumOff val="1519"/>
                <a:alphaOff val="0"/>
                <a:tint val="94000"/>
                <a:satMod val="105000"/>
                <a:lumMod val="102000"/>
              </a:schemeClr>
            </a:gs>
            <a:gs pos="100000">
              <a:schemeClr val="accent5">
                <a:hueOff val="-827139"/>
                <a:satOff val="-4443"/>
                <a:lumOff val="1519"/>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Continuous Integration and Continuous Deployment (CI/CD)</a:t>
          </a:r>
        </a:p>
      </dsp:txBody>
      <dsp:txXfrm>
        <a:off x="2066910" y="549500"/>
        <a:ext cx="1879010" cy="1127405"/>
      </dsp:txXfrm>
    </dsp:sp>
    <dsp:sp modelId="{2C5C2786-28B0-4AFB-B155-926B1474C808}">
      <dsp:nvSpPr>
        <dsp:cNvPr id="0" name=""/>
        <dsp:cNvSpPr/>
      </dsp:nvSpPr>
      <dsp:spPr>
        <a:xfrm>
          <a:off x="4133822" y="549500"/>
          <a:ext cx="1879010" cy="1127405"/>
        </a:xfrm>
        <a:prstGeom prst="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Regular Code Reviews</a:t>
          </a:r>
        </a:p>
      </dsp:txBody>
      <dsp:txXfrm>
        <a:off x="4133822" y="549500"/>
        <a:ext cx="1879010" cy="1127405"/>
      </dsp:txXfrm>
    </dsp:sp>
    <dsp:sp modelId="{D8F2EF87-E40A-470F-90C2-758A6E5A787E}">
      <dsp:nvSpPr>
        <dsp:cNvPr id="0" name=""/>
        <dsp:cNvSpPr/>
      </dsp:nvSpPr>
      <dsp:spPr>
        <a:xfrm>
          <a:off x="1033455" y="1864807"/>
          <a:ext cx="1879010" cy="1127405"/>
        </a:xfrm>
        <a:prstGeom prst="rect">
          <a:avLst/>
        </a:prstGeom>
        <a:gradFill rotWithShape="0">
          <a:gsLst>
            <a:gs pos="0">
              <a:schemeClr val="accent5">
                <a:hueOff val="-2481417"/>
                <a:satOff val="-13328"/>
                <a:lumOff val="4558"/>
                <a:alphaOff val="0"/>
                <a:tint val="94000"/>
                <a:satMod val="105000"/>
                <a:lumMod val="102000"/>
              </a:schemeClr>
            </a:gs>
            <a:gs pos="100000">
              <a:schemeClr val="accent5">
                <a:hueOff val="-2481417"/>
                <a:satOff val="-13328"/>
                <a:lumOff val="455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Automated Testing</a:t>
          </a:r>
        </a:p>
      </dsp:txBody>
      <dsp:txXfrm>
        <a:off x="1033455" y="1864807"/>
        <a:ext cx="1879010" cy="1127405"/>
      </dsp:txXfrm>
    </dsp:sp>
    <dsp:sp modelId="{BCD1347E-5D73-4622-8262-0A83752967A8}">
      <dsp:nvSpPr>
        <dsp:cNvPr id="0" name=""/>
        <dsp:cNvSpPr/>
      </dsp:nvSpPr>
      <dsp:spPr>
        <a:xfrm>
          <a:off x="3100366" y="1864807"/>
          <a:ext cx="1879010" cy="1127405"/>
        </a:xfrm>
        <a:prstGeom prst="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Agile Retrospectives</a:t>
          </a:r>
        </a:p>
      </dsp:txBody>
      <dsp:txXfrm>
        <a:off x="3100366" y="1864807"/>
        <a:ext cx="1879010" cy="112740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98BA4-9985-42B1-9E20-8CDF25624069}"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C9375-CC61-437F-B541-F78A493447CE}" type="slidenum">
              <a:rPr lang="en-US" smtClean="0"/>
              <a:t>‹#›</a:t>
            </a:fld>
            <a:endParaRPr lang="en-US"/>
          </a:p>
        </p:txBody>
      </p:sp>
    </p:spTree>
    <p:extLst>
      <p:ext uri="{BB962C8B-B14F-4D97-AF65-F5344CB8AC3E}">
        <p14:creationId xmlns:p14="http://schemas.microsoft.com/office/powerpoint/2010/main" val="222280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Begin your presentation with a warm greeting to the audience.</a:t>
            </a:r>
          </a:p>
          <a:p>
            <a:pPr algn="l">
              <a:buFont typeface="Arial" panose="020B0604020202020204" pitchFamily="34" charset="0"/>
              <a:buChar char="•"/>
            </a:pPr>
            <a:r>
              <a:rPr lang="en-US" b="0" i="0">
                <a:solidFill>
                  <a:srgbClr val="D1D5DB"/>
                </a:solidFill>
                <a:effectLst/>
                <a:latin typeface="Söhne"/>
              </a:rPr>
              <a:t>Clearly state the purpose of your presentation and what the audience can expect to learn.</a:t>
            </a:r>
          </a:p>
          <a:p>
            <a:pPr algn="l">
              <a:buFont typeface="Arial" panose="020B0604020202020204" pitchFamily="34" charset="0"/>
              <a:buChar char="•"/>
            </a:pPr>
            <a:r>
              <a:rPr lang="en-US" b="0" i="0">
                <a:solidFill>
                  <a:srgbClr val="D1D5DB"/>
                </a:solidFill>
                <a:effectLst/>
                <a:latin typeface="Söhne"/>
              </a:rPr>
              <a:t>Briefly introduce yourself and mention your expertise or background in software engineering or related fields.</a:t>
            </a:r>
          </a:p>
          <a:p>
            <a:pPr algn="l">
              <a:buFont typeface="Arial" panose="020B0604020202020204" pitchFamily="34" charset="0"/>
              <a:buChar char="•"/>
            </a:pPr>
            <a:r>
              <a:rPr lang="en-US" b="0" i="0">
                <a:solidFill>
                  <a:srgbClr val="D1D5DB"/>
                </a:solidFill>
                <a:effectLst/>
                <a:latin typeface="Söhne"/>
              </a:rPr>
              <a:t>Ensure that the slide design is visually appealing and legible from a distance.</a:t>
            </a:r>
          </a:p>
          <a:p>
            <a:pPr algn="l">
              <a:buFont typeface="Arial" panose="020B0604020202020204" pitchFamily="34" charset="0"/>
              <a:buChar char="•"/>
            </a:pPr>
            <a:r>
              <a:rPr lang="en-US" b="0" i="0">
                <a:solidFill>
                  <a:srgbClr val="D1D5DB"/>
                </a:solidFill>
                <a:effectLst/>
                <a:latin typeface="Söhne"/>
              </a:rPr>
              <a:t>Rehearse your introduction to establish a confident and engaging start to your presentation.</a:t>
            </a:r>
          </a:p>
          <a:p>
            <a:endParaRPr lang="en-US"/>
          </a:p>
        </p:txBody>
      </p:sp>
      <p:sp>
        <p:nvSpPr>
          <p:cNvPr id="4" name="Slide Number Placeholder 3"/>
          <p:cNvSpPr>
            <a:spLocks noGrp="1"/>
          </p:cNvSpPr>
          <p:nvPr>
            <p:ph type="sldNum" sz="quarter" idx="5"/>
          </p:nvPr>
        </p:nvSpPr>
        <p:spPr/>
        <p:txBody>
          <a:bodyPr/>
          <a:lstStyle/>
          <a:p>
            <a:fld id="{54CCCF8C-798F-4CD4-A53A-F4C2E64293D0}" type="slidenum">
              <a:rPr lang="en-US" smtClean="0"/>
              <a:t>1</a:t>
            </a:fld>
            <a:endParaRPr lang="en-US"/>
          </a:p>
        </p:txBody>
      </p:sp>
    </p:spTree>
    <p:extLst>
      <p:ext uri="{BB962C8B-B14F-4D97-AF65-F5344CB8AC3E}">
        <p14:creationId xmlns:p14="http://schemas.microsoft.com/office/powerpoint/2010/main" val="2001804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Begin by explaining the importance of selecting the right framework for a software development project.</a:t>
            </a:r>
          </a:p>
          <a:p>
            <a:pPr algn="l">
              <a:buFont typeface="Arial" panose="020B0604020202020204" pitchFamily="34" charset="0"/>
              <a:buChar char="•"/>
            </a:pPr>
            <a:r>
              <a:rPr lang="en-US" b="0" i="0">
                <a:solidFill>
                  <a:srgbClr val="D1D5DB"/>
                </a:solidFill>
                <a:effectLst/>
                <a:latin typeface="Söhne"/>
              </a:rPr>
              <a:t>Elaborate on each key point, providing insights on how to assess project requirements, team capabilities, and the role of clients and stakeholders.</a:t>
            </a:r>
          </a:p>
          <a:p>
            <a:pPr algn="l">
              <a:buFont typeface="Arial" panose="020B0604020202020204" pitchFamily="34" charset="0"/>
              <a:buChar char="•"/>
            </a:pPr>
            <a:r>
              <a:rPr lang="en-US" b="0" i="0">
                <a:solidFill>
                  <a:srgbClr val="D1D5DB"/>
                </a:solidFill>
                <a:effectLst/>
                <a:latin typeface="Söhne"/>
              </a:rPr>
              <a:t>Emphasize the need for flexibility and adaptability in choosing a framework to accommodate changes during the project.</a:t>
            </a:r>
          </a:p>
          <a:p>
            <a:pPr algn="l">
              <a:buFont typeface="Arial" panose="020B0604020202020204" pitchFamily="34" charset="0"/>
              <a:buChar char="•"/>
            </a:pPr>
            <a:r>
              <a:rPr lang="en-US" b="0" i="0">
                <a:solidFill>
                  <a:srgbClr val="D1D5DB"/>
                </a:solidFill>
                <a:effectLst/>
                <a:latin typeface="Söhne"/>
              </a:rPr>
              <a:t>Share examples or anecdotes to illustrate the decision-making process when selecting a framework.</a:t>
            </a:r>
          </a:p>
          <a:p>
            <a:pPr algn="l">
              <a:buFont typeface="Arial" panose="020B0604020202020204" pitchFamily="34" charset="0"/>
              <a:buChar char="•"/>
            </a:pPr>
            <a:endParaRPr lang="en-US" b="0" i="0">
              <a:solidFill>
                <a:srgbClr val="D1D5DB"/>
              </a:solidFill>
              <a:effectLst/>
              <a:latin typeface="Söhne"/>
            </a:endParaRPr>
          </a:p>
          <a:p>
            <a:pPr algn="l"/>
            <a:r>
              <a:rPr lang="en-US" b="0" i="0">
                <a:solidFill>
                  <a:srgbClr val="D1D5DB"/>
                </a:solidFill>
                <a:effectLst/>
                <a:latin typeface="Söhne"/>
              </a:rPr>
              <a:t>Consider adding a brief introductory sentence to provide context for the content. For example, you could say, "Now, let's explore the essential considerations when choosing the right framework for your software development project."</a:t>
            </a:r>
          </a:p>
          <a:p>
            <a:pPr algn="l"/>
            <a:r>
              <a:rPr lang="en-US" b="1" i="0">
                <a:solidFill>
                  <a:srgbClr val="D1D5DB"/>
                </a:solidFill>
                <a:effectLst/>
                <a:latin typeface="Söhne"/>
              </a:rPr>
              <a:t>Summary:</a:t>
            </a:r>
            <a:r>
              <a:rPr lang="en-US" b="0" i="0">
                <a:solidFill>
                  <a:srgbClr val="D1D5DB"/>
                </a:solidFill>
                <a:effectLst/>
                <a:latin typeface="Söhne"/>
              </a:rPr>
              <a:t> "In Slide 10, we delve into the critical task of selecting the appropriate framework for your software development project.</a:t>
            </a:r>
          </a:p>
          <a:p>
            <a:pPr algn="l"/>
            <a:r>
              <a:rPr lang="en-US" b="1" i="0">
                <a:solidFill>
                  <a:srgbClr val="D1D5DB"/>
                </a:solidFill>
                <a:effectLst/>
                <a:latin typeface="Söhne"/>
              </a:rPr>
              <a:t>Assess Project Requirements:</a:t>
            </a:r>
            <a:r>
              <a:rPr lang="en-US" b="0" i="0">
                <a:solidFill>
                  <a:srgbClr val="D1D5DB"/>
                </a:solidFill>
                <a:effectLst/>
                <a:latin typeface="Söhne"/>
              </a:rPr>
              <a:t> The first step is to thoroughly examine the specific needs, goals, and characteristics of your project. Take into account factors like project size, complexity, and client expectations. This in-depth understanding of your project's unique requirements is the foundation for selecting the most suitable framework.</a:t>
            </a:r>
          </a:p>
          <a:p>
            <a:pPr algn="l"/>
            <a:r>
              <a:rPr lang="en-US" b="1" i="0">
                <a:solidFill>
                  <a:srgbClr val="D1D5DB"/>
                </a:solidFill>
                <a:effectLst/>
                <a:latin typeface="Söhne"/>
              </a:rPr>
              <a:t>Understand Team Capabilities:</a:t>
            </a:r>
            <a:r>
              <a:rPr lang="en-US" b="0" i="0">
                <a:solidFill>
                  <a:srgbClr val="D1D5DB"/>
                </a:solidFill>
                <a:effectLst/>
                <a:latin typeface="Söhne"/>
              </a:rPr>
              <a:t> Next, evaluate the skills and expertise of your development team. It's crucial to ensure that the chosen framework aligns with your team's strengths and capabilities. This alignment significantly contributes to the project's success.</a:t>
            </a:r>
          </a:p>
          <a:p>
            <a:pPr algn="l"/>
            <a:r>
              <a:rPr lang="en-US" b="1" i="0">
                <a:solidFill>
                  <a:srgbClr val="D1D5DB"/>
                </a:solidFill>
                <a:effectLst/>
                <a:latin typeface="Söhne"/>
              </a:rPr>
              <a:t>Client and Stakeholder Involvement:</a:t>
            </a:r>
            <a:r>
              <a:rPr lang="en-US" b="0" i="0">
                <a:solidFill>
                  <a:srgbClr val="D1D5DB"/>
                </a:solidFill>
                <a:effectLst/>
                <a:latin typeface="Söhne"/>
              </a:rPr>
              <a:t> Involve your clients and stakeholders in the decision-making process. Their input and expectations can have a substantial influence on the framework choice. Collaboration and transparency in this regard are key to aligning the project with client needs.</a:t>
            </a:r>
          </a:p>
          <a:p>
            <a:pPr algn="l"/>
            <a:r>
              <a:rPr lang="en-US" b="1" i="0">
                <a:solidFill>
                  <a:srgbClr val="D1D5DB"/>
                </a:solidFill>
                <a:effectLst/>
                <a:latin typeface="Söhne"/>
              </a:rPr>
              <a:t>Flexibility and Adaptability:</a:t>
            </a:r>
            <a:r>
              <a:rPr lang="en-US" b="0" i="0">
                <a:solidFill>
                  <a:srgbClr val="D1D5DB"/>
                </a:solidFill>
                <a:effectLst/>
                <a:latin typeface="Söhne"/>
              </a:rPr>
              <a:t> Finally, assess the flexibility of the framework to adapt to changing project requirements. Consider how well it accommodates evolving needs. This adaptability is particularly critical in today's dynamic software development landscape.</a:t>
            </a:r>
          </a:p>
          <a:p>
            <a:pPr algn="l"/>
            <a:r>
              <a:rPr lang="en-US" b="0" i="0">
                <a:solidFill>
                  <a:srgbClr val="D1D5DB"/>
                </a:solidFill>
                <a:effectLst/>
                <a:latin typeface="Söhne"/>
              </a:rPr>
              <a:t>Selecting the right framework is a pivotal decision that significantly impacts the success of your project. By following these guidelines, you can make a well-informed choice that aligns with your project's goals and requirements."</a:t>
            </a:r>
          </a:p>
          <a:p>
            <a:pPr algn="l">
              <a:buFont typeface="Arial" panose="020B0604020202020204" pitchFamily="34" charset="0"/>
              <a:buNone/>
            </a:pPr>
            <a:endParaRPr lang="en-US" b="0" i="0">
              <a:solidFill>
                <a:srgbClr val="D1D5DB"/>
              </a:solidFill>
              <a:effectLst/>
              <a:latin typeface="Söhne"/>
            </a:endParaRPr>
          </a:p>
          <a:p>
            <a:endParaRPr lang="en-US"/>
          </a:p>
        </p:txBody>
      </p:sp>
      <p:sp>
        <p:nvSpPr>
          <p:cNvPr id="4" name="Slide Number Placeholder 3"/>
          <p:cNvSpPr>
            <a:spLocks noGrp="1"/>
          </p:cNvSpPr>
          <p:nvPr>
            <p:ph type="sldNum" sz="quarter" idx="5"/>
          </p:nvPr>
        </p:nvSpPr>
        <p:spPr/>
        <p:txBody>
          <a:bodyPr/>
          <a:lstStyle/>
          <a:p>
            <a:fld id="{789C9375-CC61-437F-B541-F78A493447CE}" type="slidenum">
              <a:rPr lang="en-US" smtClean="0"/>
              <a:t>10</a:t>
            </a:fld>
            <a:endParaRPr lang="en-US"/>
          </a:p>
        </p:txBody>
      </p:sp>
    </p:spTree>
    <p:extLst>
      <p:ext uri="{BB962C8B-B14F-4D97-AF65-F5344CB8AC3E}">
        <p14:creationId xmlns:p14="http://schemas.microsoft.com/office/powerpoint/2010/main" val="1874722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Begin by explaining the importance of effectively implementing the chosen framework in a software development project.</a:t>
            </a:r>
          </a:p>
          <a:p>
            <a:pPr algn="l">
              <a:buFont typeface="Arial" panose="020B0604020202020204" pitchFamily="34" charset="0"/>
              <a:buChar char="•"/>
            </a:pPr>
            <a:r>
              <a:rPr lang="en-US" b="0" i="0">
                <a:solidFill>
                  <a:srgbClr val="D1D5DB"/>
                </a:solidFill>
                <a:effectLst/>
                <a:latin typeface="Söhne"/>
              </a:rPr>
              <a:t>Elaborate on each key step, emphasizing the need for team training, detailed project planning, continuous monitoring, and adaptation.</a:t>
            </a:r>
          </a:p>
          <a:p>
            <a:pPr algn="l">
              <a:buFont typeface="Arial" panose="020B0604020202020204" pitchFamily="34" charset="0"/>
              <a:buChar char="•"/>
            </a:pPr>
            <a:r>
              <a:rPr lang="en-US" b="0" i="0">
                <a:solidFill>
                  <a:srgbClr val="D1D5DB"/>
                </a:solidFill>
                <a:effectLst/>
                <a:latin typeface="Söhne"/>
              </a:rPr>
              <a:t>Share best practices for each step and highlight how they contribute to successful framework implementation.</a:t>
            </a:r>
          </a:p>
          <a:p>
            <a:pPr algn="l">
              <a:buFont typeface="Arial" panose="020B0604020202020204" pitchFamily="34" charset="0"/>
              <a:buChar char="•"/>
            </a:pPr>
            <a:r>
              <a:rPr lang="en-US" b="0" i="0">
                <a:solidFill>
                  <a:srgbClr val="D1D5DB"/>
                </a:solidFill>
                <a:effectLst/>
                <a:latin typeface="Söhne"/>
              </a:rPr>
              <a:t>Mention that adaptability and feedback are crucial for fine-tuning processes throughout the project.</a:t>
            </a:r>
          </a:p>
          <a:p>
            <a:pPr algn="l">
              <a:buFont typeface="Arial" panose="020B0604020202020204" pitchFamily="34" charset="0"/>
              <a:buChar char="•"/>
            </a:pPr>
            <a:endParaRPr lang="en-US" b="0" i="0">
              <a:solidFill>
                <a:srgbClr val="D1D5DB"/>
              </a:solidFill>
              <a:effectLst/>
              <a:latin typeface="Söhne"/>
            </a:endParaRPr>
          </a:p>
          <a:p>
            <a:pPr algn="l">
              <a:buFont typeface="Arial" panose="020B0604020202020204" pitchFamily="34" charset="0"/>
              <a:buChar char="•"/>
            </a:pPr>
            <a:r>
              <a:rPr lang="en-US" b="0" i="0">
                <a:solidFill>
                  <a:srgbClr val="D1D5DB"/>
                </a:solidFill>
                <a:effectLst/>
                <a:latin typeface="Söhne"/>
              </a:rPr>
              <a:t>Consider adding a brief introductory sentence to provide context for the content. For example, you could say, "Now, let's discuss the essential steps for implementing a process framework effectively."</a:t>
            </a:r>
          </a:p>
          <a:p>
            <a:pPr algn="l"/>
            <a:r>
              <a:rPr lang="en-US" b="1" i="0">
                <a:solidFill>
                  <a:srgbClr val="D1D5DB"/>
                </a:solidFill>
                <a:effectLst/>
                <a:latin typeface="Söhne"/>
              </a:rPr>
              <a:t>Summary:</a:t>
            </a:r>
            <a:r>
              <a:rPr lang="en-US" b="0" i="0">
                <a:solidFill>
                  <a:srgbClr val="D1D5DB"/>
                </a:solidFill>
                <a:effectLst/>
                <a:latin typeface="Söhne"/>
              </a:rPr>
              <a:t> "In Slide 11, we explore the key steps involved in implementing a process framework for software development.</a:t>
            </a:r>
          </a:p>
          <a:p>
            <a:pPr algn="l"/>
            <a:r>
              <a:rPr lang="en-US" b="1" i="0">
                <a:solidFill>
                  <a:srgbClr val="D1D5DB"/>
                </a:solidFill>
                <a:effectLst/>
                <a:latin typeface="Söhne"/>
              </a:rPr>
              <a:t>Selecting the Framework:</a:t>
            </a:r>
            <a:r>
              <a:rPr lang="en-US" b="0" i="0">
                <a:solidFill>
                  <a:srgbClr val="D1D5DB"/>
                </a:solidFill>
                <a:effectLst/>
                <a:latin typeface="Söhne"/>
              </a:rPr>
              <a:t> The first step is to choose a suitable software development process framework based on your project requirements. This decision forms the foundation of the implementation process and should align with your project's unique needs.</a:t>
            </a:r>
          </a:p>
          <a:p>
            <a:pPr algn="l"/>
            <a:r>
              <a:rPr lang="en-US" b="1" i="0">
                <a:solidFill>
                  <a:srgbClr val="D1D5DB"/>
                </a:solidFill>
                <a:effectLst/>
                <a:latin typeface="Söhne"/>
              </a:rPr>
              <a:t>Team Training:</a:t>
            </a:r>
            <a:r>
              <a:rPr lang="en-US" b="0" i="0">
                <a:solidFill>
                  <a:srgbClr val="D1D5DB"/>
                </a:solidFill>
                <a:effectLst/>
                <a:latin typeface="Söhne"/>
              </a:rPr>
              <a:t> Once the framework is selected, it's crucial to provide training and resources to ensure that your team becomes proficient in the chosen framework. This step is essential for the successful implementation of the framework and ensures that team members are on the same page.</a:t>
            </a:r>
          </a:p>
          <a:p>
            <a:pPr algn="l"/>
            <a:r>
              <a:rPr lang="en-US" b="1" i="0">
                <a:solidFill>
                  <a:srgbClr val="D1D5DB"/>
                </a:solidFill>
                <a:effectLst/>
                <a:latin typeface="Söhne"/>
              </a:rPr>
              <a:t>Project Planning:</a:t>
            </a:r>
            <a:r>
              <a:rPr lang="en-US" b="0" i="0">
                <a:solidFill>
                  <a:srgbClr val="D1D5DB"/>
                </a:solidFill>
                <a:effectLst/>
                <a:latin typeface="Söhne"/>
              </a:rPr>
              <a:t> With the framework chosen and the team trained, the next step is to create a detailed project plan that aligns with the principles of the framework. This plan should include milestones, timelines, and clearly defined responsibilities, providing a roadmap for project execution.</a:t>
            </a:r>
          </a:p>
          <a:p>
            <a:pPr algn="l"/>
            <a:r>
              <a:rPr lang="en-US" b="1" i="0">
                <a:solidFill>
                  <a:srgbClr val="D1D5DB"/>
                </a:solidFill>
                <a:effectLst/>
                <a:latin typeface="Söhne"/>
              </a:rPr>
              <a:t>Continuous Monitoring:</a:t>
            </a:r>
            <a:r>
              <a:rPr lang="en-US" b="0" i="0">
                <a:solidFill>
                  <a:srgbClr val="D1D5DB"/>
                </a:solidFill>
                <a:effectLst/>
                <a:latin typeface="Söhne"/>
              </a:rPr>
              <a:t> To ensure the project remains aligned with the chosen framework, establish a system for continuous project monitoring and progress tracking. Regular assessments and adjustments are critical to maintaining framework adherence and achieving project success.</a:t>
            </a:r>
          </a:p>
          <a:p>
            <a:pPr algn="l"/>
            <a:r>
              <a:rPr lang="en-US" b="0" i="0">
                <a:solidFill>
                  <a:srgbClr val="D1D5DB"/>
                </a:solidFill>
                <a:effectLst/>
                <a:latin typeface="Söhne"/>
              </a:rPr>
              <a:t>Effective implementation of a process framework is vital for streamlining your software development processes and optimizing project outcomes."</a:t>
            </a:r>
          </a:p>
          <a:p>
            <a:pPr algn="l">
              <a:buFont typeface="Arial" panose="020B0604020202020204" pitchFamily="34" charset="0"/>
              <a:buNone/>
            </a:pPr>
            <a:endParaRPr lang="en-US" b="0" i="0">
              <a:solidFill>
                <a:srgbClr val="D1D5DB"/>
              </a:solidFill>
              <a:effectLst/>
              <a:latin typeface="Söhne"/>
            </a:endParaRPr>
          </a:p>
          <a:p>
            <a:endParaRPr lang="en-US"/>
          </a:p>
        </p:txBody>
      </p:sp>
      <p:sp>
        <p:nvSpPr>
          <p:cNvPr id="4" name="Slide Number Placeholder 3"/>
          <p:cNvSpPr>
            <a:spLocks noGrp="1"/>
          </p:cNvSpPr>
          <p:nvPr>
            <p:ph type="sldNum" sz="quarter" idx="5"/>
          </p:nvPr>
        </p:nvSpPr>
        <p:spPr/>
        <p:txBody>
          <a:bodyPr/>
          <a:lstStyle/>
          <a:p>
            <a:fld id="{789C9375-CC61-437F-B541-F78A493447CE}" type="slidenum">
              <a:rPr lang="en-US" smtClean="0"/>
              <a:t>11</a:t>
            </a:fld>
            <a:endParaRPr lang="en-US"/>
          </a:p>
        </p:txBody>
      </p:sp>
    </p:spTree>
    <p:extLst>
      <p:ext uri="{BB962C8B-B14F-4D97-AF65-F5344CB8AC3E}">
        <p14:creationId xmlns:p14="http://schemas.microsoft.com/office/powerpoint/2010/main" val="706439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Begin by explaining that while software development process frameworks offer many benefits, they also come with challenges and potential pitfalls.</a:t>
            </a:r>
          </a:p>
          <a:p>
            <a:pPr algn="l">
              <a:buFont typeface="Arial" panose="020B0604020202020204" pitchFamily="34" charset="0"/>
              <a:buChar char="•"/>
            </a:pPr>
            <a:r>
              <a:rPr lang="en-US" b="0" i="0">
                <a:solidFill>
                  <a:srgbClr val="D1D5DB"/>
                </a:solidFill>
                <a:effectLst/>
                <a:latin typeface="Söhne"/>
              </a:rPr>
              <a:t>Highlight some common challenges that organizations may encounter when implementing frameworks and discuss why they can be problematic.</a:t>
            </a:r>
          </a:p>
          <a:p>
            <a:pPr algn="l">
              <a:buFont typeface="Arial" panose="020B0604020202020204" pitchFamily="34" charset="0"/>
              <a:buChar char="•"/>
            </a:pPr>
            <a:r>
              <a:rPr lang="en-US" b="0" i="0">
                <a:solidFill>
                  <a:srgbClr val="D1D5DB"/>
                </a:solidFill>
                <a:effectLst/>
                <a:latin typeface="Söhne"/>
              </a:rPr>
              <a:t>Offer practical strategies and recommendations for mitigating these challenges and avoiding common pitfalls.</a:t>
            </a:r>
          </a:p>
          <a:p>
            <a:pPr algn="l">
              <a:buFont typeface="Arial" panose="020B0604020202020204" pitchFamily="34" charset="0"/>
              <a:buChar char="•"/>
            </a:pPr>
            <a:r>
              <a:rPr lang="en-US" b="0" i="0">
                <a:solidFill>
                  <a:srgbClr val="D1D5DB"/>
                </a:solidFill>
                <a:effectLst/>
                <a:latin typeface="Söhne"/>
              </a:rPr>
              <a:t>Encourage the audience to consider these insights when implementing frameworks in their own projects to ensure smoother adoption and successful outcomes.</a:t>
            </a:r>
          </a:p>
          <a:p>
            <a:pPr algn="l">
              <a:buFont typeface="Arial" panose="020B0604020202020204" pitchFamily="34" charset="0"/>
              <a:buChar char="•"/>
            </a:pPr>
            <a:endParaRPr lang="en-US" b="0" i="0">
              <a:solidFill>
                <a:srgbClr val="D1D5DB"/>
              </a:solidFill>
              <a:effectLst/>
              <a:latin typeface="Söhne"/>
            </a:endParaRPr>
          </a:p>
          <a:p>
            <a:pPr algn="l">
              <a:buFont typeface="Arial" panose="020B0604020202020204" pitchFamily="34" charset="0"/>
              <a:buNone/>
            </a:pPr>
            <a:r>
              <a:rPr lang="en-US" b="0" i="0">
                <a:solidFill>
                  <a:srgbClr val="D1D5DB"/>
                </a:solidFill>
                <a:effectLst/>
                <a:latin typeface="Söhne"/>
              </a:rPr>
              <a:t>Consider adding a brief introductory sentence to provide context for the content. For example, you could say, "Now, let's explore some of the common challenges and potential pitfalls organizations may encounter when implementing software development process frameworks."</a:t>
            </a:r>
          </a:p>
          <a:p>
            <a:pPr algn="l"/>
            <a:r>
              <a:rPr lang="en-US" b="1" i="0">
                <a:solidFill>
                  <a:srgbClr val="D1D5DB"/>
                </a:solidFill>
                <a:effectLst/>
                <a:latin typeface="Söhne"/>
              </a:rPr>
              <a:t>Summary:</a:t>
            </a:r>
            <a:r>
              <a:rPr lang="en-US" b="0" i="0">
                <a:solidFill>
                  <a:srgbClr val="D1D5DB"/>
                </a:solidFill>
                <a:effectLst/>
                <a:latin typeface="Söhne"/>
              </a:rPr>
              <a:t> "In Slide 12, we address the challenges and pitfalls that organizations may encounter during the implementation of software development process frameworks.</a:t>
            </a:r>
          </a:p>
          <a:p>
            <a:pPr algn="l"/>
            <a:r>
              <a:rPr lang="en-US" b="1" i="0">
                <a:solidFill>
                  <a:srgbClr val="D1D5DB"/>
                </a:solidFill>
                <a:effectLst/>
                <a:latin typeface="Söhne"/>
              </a:rPr>
              <a:t>Common Challenges:</a:t>
            </a:r>
            <a:r>
              <a:rPr lang="en-US" b="0" i="0">
                <a:solidFill>
                  <a:srgbClr val="D1D5DB"/>
                </a:solidFill>
                <a:effectLst/>
                <a:latin typeface="Söhne"/>
              </a:rPr>
              <a:t> Implementing a process framework can present various challenges, including resistance to change, difficulties in adapting to new processes, and potential disruptions to ongoing projects. It's important to recognize and address these challenges proactively.</a:t>
            </a:r>
          </a:p>
          <a:p>
            <a:pPr algn="l"/>
            <a:r>
              <a:rPr lang="en-US" b="1" i="0">
                <a:solidFill>
                  <a:srgbClr val="D1D5DB"/>
                </a:solidFill>
                <a:effectLst/>
                <a:latin typeface="Söhne"/>
              </a:rPr>
              <a:t>Pitfalls to Avoid:</a:t>
            </a:r>
            <a:r>
              <a:rPr lang="en-US" b="0" i="0">
                <a:solidFill>
                  <a:srgbClr val="D1D5DB"/>
                </a:solidFill>
                <a:effectLst/>
                <a:latin typeface="Söhne"/>
              </a:rPr>
              <a:t> There are several potential pitfalls that can hinder the effective use of a framework. These may include rigid adherence without flexibility, overlooking team dynamics, and underestimating the importance of ongoing training and support.</a:t>
            </a:r>
          </a:p>
          <a:p>
            <a:pPr algn="l"/>
            <a:r>
              <a:rPr lang="en-US" b="1" i="0">
                <a:solidFill>
                  <a:srgbClr val="D1D5DB"/>
                </a:solidFill>
                <a:effectLst/>
                <a:latin typeface="Söhne"/>
              </a:rPr>
              <a:t>Mitigation Strategies:</a:t>
            </a:r>
            <a:r>
              <a:rPr lang="en-US" b="0" i="0">
                <a:solidFill>
                  <a:srgbClr val="D1D5DB"/>
                </a:solidFill>
                <a:effectLst/>
                <a:latin typeface="Söhne"/>
              </a:rPr>
              <a:t> To navigate these challenges and avoid pitfalls, organizations should have mitigation strategies in place. These may include comprehensive change management plans to address resistance, a focus on team collaboration and communication, and ongoing training and support programs to keep the team proficient in the chosen framework.</a:t>
            </a:r>
          </a:p>
          <a:p>
            <a:pPr algn="l"/>
            <a:r>
              <a:rPr lang="en-US" b="0" i="0">
                <a:solidFill>
                  <a:srgbClr val="D1D5DB"/>
                </a:solidFill>
                <a:effectLst/>
                <a:latin typeface="Söhne"/>
              </a:rPr>
              <a:t>By understanding these common challenges and pitfalls and implementing effective mitigation strategies, organizations can enhance the successful implementation and utilization of software development process frameworks."</a:t>
            </a:r>
          </a:p>
          <a:p>
            <a:pPr algn="l">
              <a:buFont typeface="Arial" panose="020B0604020202020204" pitchFamily="34" charset="0"/>
              <a:buNone/>
            </a:pPr>
            <a:endParaRPr lang="en-US" b="0" i="0">
              <a:solidFill>
                <a:srgbClr val="D1D5DB"/>
              </a:solidFill>
              <a:effectLst/>
              <a:latin typeface="Söhne"/>
            </a:endParaRPr>
          </a:p>
          <a:p>
            <a:endParaRPr lang="en-US"/>
          </a:p>
        </p:txBody>
      </p:sp>
      <p:sp>
        <p:nvSpPr>
          <p:cNvPr id="4" name="Slide Number Placeholder 3"/>
          <p:cNvSpPr>
            <a:spLocks noGrp="1"/>
          </p:cNvSpPr>
          <p:nvPr>
            <p:ph type="sldNum" sz="quarter" idx="5"/>
          </p:nvPr>
        </p:nvSpPr>
        <p:spPr/>
        <p:txBody>
          <a:bodyPr/>
          <a:lstStyle/>
          <a:p>
            <a:fld id="{789C9375-CC61-437F-B541-F78A493447CE}" type="slidenum">
              <a:rPr lang="en-US" smtClean="0"/>
              <a:t>12</a:t>
            </a:fld>
            <a:endParaRPr lang="en-US"/>
          </a:p>
        </p:txBody>
      </p:sp>
    </p:spTree>
    <p:extLst>
      <p:ext uri="{BB962C8B-B14F-4D97-AF65-F5344CB8AC3E}">
        <p14:creationId xmlns:p14="http://schemas.microsoft.com/office/powerpoint/2010/main" val="2450455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Begin by explaining the importance of adopting best practices in software development, especially when working within a framework.</a:t>
            </a:r>
          </a:p>
          <a:p>
            <a:pPr algn="l">
              <a:buFont typeface="Arial" panose="020B0604020202020204" pitchFamily="34" charset="0"/>
              <a:buChar char="•"/>
            </a:pPr>
            <a:r>
              <a:rPr lang="en-US" b="0" i="0">
                <a:solidFill>
                  <a:srgbClr val="D1D5DB"/>
                </a:solidFill>
                <a:effectLst/>
                <a:latin typeface="Söhne"/>
              </a:rPr>
              <a:t>For each best practice listed, briefly describe its significance and how it contributes to efficient and high-quality software development.</a:t>
            </a:r>
          </a:p>
          <a:p>
            <a:pPr algn="l">
              <a:buFont typeface="Arial" panose="020B0604020202020204" pitchFamily="34" charset="0"/>
              <a:buChar char="•"/>
            </a:pPr>
            <a:r>
              <a:rPr lang="en-US" b="0" i="0">
                <a:solidFill>
                  <a:srgbClr val="D1D5DB"/>
                </a:solidFill>
                <a:effectLst/>
                <a:latin typeface="Söhne"/>
              </a:rPr>
              <a:t>Encourage your audience to consider integrating these practices into their workflows for improved outcomes.</a:t>
            </a:r>
          </a:p>
          <a:p>
            <a:pPr algn="l">
              <a:buFont typeface="Arial" panose="020B0604020202020204" pitchFamily="34" charset="0"/>
              <a:buChar char="•"/>
            </a:pPr>
            <a:r>
              <a:rPr lang="en-US" b="0" i="0">
                <a:solidFill>
                  <a:srgbClr val="D1D5DB"/>
                </a:solidFill>
                <a:effectLst/>
                <a:latin typeface="Söhne"/>
              </a:rPr>
              <a:t>Share examples or success stories related to the implementation of these best practices if applicable.</a:t>
            </a:r>
          </a:p>
          <a:p>
            <a:pPr algn="l">
              <a:buFont typeface="Arial" panose="020B0604020202020204" pitchFamily="34" charset="0"/>
              <a:buChar char="•"/>
            </a:pPr>
            <a:endParaRPr lang="en-US" b="0" i="0">
              <a:solidFill>
                <a:srgbClr val="D1D5DB"/>
              </a:solidFill>
              <a:effectLst/>
              <a:latin typeface="Söhne"/>
            </a:endParaRPr>
          </a:p>
          <a:p>
            <a:pPr algn="l">
              <a:buFont typeface="Arial" panose="020B0604020202020204" pitchFamily="34" charset="0"/>
              <a:buNone/>
            </a:pPr>
            <a:r>
              <a:rPr lang="en-US" b="0" i="0">
                <a:solidFill>
                  <a:srgbClr val="D1D5DB"/>
                </a:solidFill>
                <a:effectLst/>
                <a:latin typeface="Söhne"/>
              </a:rPr>
              <a:t>Consider adding a brief introductory sentence to provide context for the content. For example, you could say, "Now, let's explore some of the best practices in software development that can enhance the effectiveness of your chosen framework."</a:t>
            </a:r>
          </a:p>
          <a:p>
            <a:pPr algn="l"/>
            <a:r>
              <a:rPr lang="en-US" b="1" i="0">
                <a:solidFill>
                  <a:srgbClr val="D1D5DB"/>
                </a:solidFill>
                <a:effectLst/>
                <a:latin typeface="Söhne"/>
              </a:rPr>
              <a:t>Summary:</a:t>
            </a:r>
            <a:r>
              <a:rPr lang="en-US" b="0" i="0">
                <a:solidFill>
                  <a:srgbClr val="D1D5DB"/>
                </a:solidFill>
                <a:effectLst/>
                <a:latin typeface="Söhne"/>
              </a:rPr>
              <a:t> "In Slide 13, we highlight some of the best practices in software development that can significantly contribute to the effectiveness of your chosen framework.</a:t>
            </a:r>
          </a:p>
          <a:p>
            <a:pPr algn="l"/>
            <a:r>
              <a:rPr lang="en-US" b="1" i="0">
                <a:solidFill>
                  <a:srgbClr val="D1D5DB"/>
                </a:solidFill>
                <a:effectLst/>
                <a:latin typeface="Söhne"/>
              </a:rPr>
              <a:t>List of Software Development Best Practices:</a:t>
            </a:r>
            <a:endParaRPr lang="en-US" b="0" i="0">
              <a:solidFill>
                <a:srgbClr val="D1D5DB"/>
              </a:solidFill>
              <a:effectLst/>
              <a:latin typeface="Söhne"/>
            </a:endParaRPr>
          </a:p>
          <a:p>
            <a:pPr algn="l">
              <a:buFont typeface="+mj-lt"/>
              <a:buAutoNum type="arabicPeriod"/>
            </a:pPr>
            <a:r>
              <a:rPr lang="en-US" b="1" i="0">
                <a:solidFill>
                  <a:srgbClr val="D1D5DB"/>
                </a:solidFill>
                <a:effectLst/>
                <a:latin typeface="Söhne"/>
              </a:rPr>
              <a:t>Continuous Integration and Continuous Deployment (CI/CD):</a:t>
            </a:r>
            <a:r>
              <a:rPr lang="en-US" b="0" i="0">
                <a:solidFill>
                  <a:srgbClr val="D1D5DB"/>
                </a:solidFill>
                <a:effectLst/>
                <a:latin typeface="Söhne"/>
              </a:rPr>
              <a:t> CI/CD practices involve the frequent integration of code changes and the automated deployment of software. This ensures that your software is always up-to-date, stable, and ready for release.</a:t>
            </a:r>
          </a:p>
          <a:p>
            <a:pPr algn="l">
              <a:buFont typeface="+mj-lt"/>
              <a:buAutoNum type="arabicPeriod"/>
            </a:pPr>
            <a:r>
              <a:rPr lang="en-US" b="1" i="0">
                <a:solidFill>
                  <a:srgbClr val="D1D5DB"/>
                </a:solidFill>
                <a:effectLst/>
                <a:latin typeface="Söhne"/>
              </a:rPr>
              <a:t>Regular Code Reviews:</a:t>
            </a:r>
            <a:r>
              <a:rPr lang="en-US" b="0" i="0">
                <a:solidFill>
                  <a:srgbClr val="D1D5DB"/>
                </a:solidFill>
                <a:effectLst/>
                <a:latin typeface="Söhne"/>
              </a:rPr>
              <a:t> Code reviews involve the examination of code by team members to identify issues and ensure code quality. Regular code reviews promote collaboration, code improvement, and error prevention.</a:t>
            </a:r>
          </a:p>
          <a:p>
            <a:pPr algn="l">
              <a:buFont typeface="+mj-lt"/>
              <a:buAutoNum type="arabicPeriod"/>
            </a:pPr>
            <a:r>
              <a:rPr lang="en-US" b="1" i="0">
                <a:solidFill>
                  <a:srgbClr val="D1D5DB"/>
                </a:solidFill>
                <a:effectLst/>
                <a:latin typeface="Söhne"/>
              </a:rPr>
              <a:t>Automated Testing:</a:t>
            </a:r>
            <a:r>
              <a:rPr lang="en-US" b="0" i="0">
                <a:solidFill>
                  <a:srgbClr val="D1D5DB"/>
                </a:solidFill>
                <a:effectLst/>
                <a:latin typeface="Söhne"/>
              </a:rPr>
              <a:t> Automated testing involves the use of automated tools and scripts to test software functionality. It helps identify defects early in the development process, ensuring a higher quality end product.</a:t>
            </a:r>
          </a:p>
          <a:p>
            <a:pPr algn="l">
              <a:buFont typeface="+mj-lt"/>
              <a:buAutoNum type="arabicPeriod"/>
            </a:pPr>
            <a:r>
              <a:rPr lang="en-US" b="1" i="0">
                <a:solidFill>
                  <a:srgbClr val="D1D5DB"/>
                </a:solidFill>
                <a:effectLst/>
                <a:latin typeface="Söhne"/>
              </a:rPr>
              <a:t>Agile Retrospectives:</a:t>
            </a:r>
            <a:r>
              <a:rPr lang="en-US" b="0" i="0">
                <a:solidFill>
                  <a:srgbClr val="D1D5DB"/>
                </a:solidFill>
                <a:effectLst/>
                <a:latin typeface="Söhne"/>
              </a:rPr>
              <a:t> Agile retrospectives are meetings held at the end of each development iteration to reflect on the team's performance and identify areas for improvement. They foster continuous learning and process enhancement.</a:t>
            </a:r>
          </a:p>
          <a:p>
            <a:pPr algn="l"/>
            <a:r>
              <a:rPr lang="en-US" b="0" i="0">
                <a:solidFill>
                  <a:srgbClr val="D1D5DB"/>
                </a:solidFill>
                <a:effectLst/>
                <a:latin typeface="Söhne"/>
              </a:rPr>
              <a:t>These best practices are valuable tools that can be integrated into your software development processes, aligning with your chosen framework and contributing to the success of your projects."</a:t>
            </a:r>
          </a:p>
          <a:p>
            <a:pPr algn="l">
              <a:buFont typeface="Arial" panose="020B0604020202020204" pitchFamily="34" charset="0"/>
              <a:buNone/>
            </a:pPr>
            <a:endParaRPr lang="en-US" b="0" i="0">
              <a:solidFill>
                <a:srgbClr val="D1D5DB"/>
              </a:solidFill>
              <a:effectLst/>
              <a:latin typeface="Söhne"/>
            </a:endParaRPr>
          </a:p>
          <a:p>
            <a:endParaRPr lang="en-US"/>
          </a:p>
        </p:txBody>
      </p:sp>
      <p:sp>
        <p:nvSpPr>
          <p:cNvPr id="4" name="Slide Number Placeholder 3"/>
          <p:cNvSpPr>
            <a:spLocks noGrp="1"/>
          </p:cNvSpPr>
          <p:nvPr>
            <p:ph type="sldNum" sz="quarter" idx="5"/>
          </p:nvPr>
        </p:nvSpPr>
        <p:spPr/>
        <p:txBody>
          <a:bodyPr/>
          <a:lstStyle/>
          <a:p>
            <a:fld id="{789C9375-CC61-437F-B541-F78A493447CE}" type="slidenum">
              <a:rPr lang="en-US" smtClean="0"/>
              <a:t>13</a:t>
            </a:fld>
            <a:endParaRPr lang="en-US"/>
          </a:p>
        </p:txBody>
      </p:sp>
    </p:spTree>
    <p:extLst>
      <p:ext uri="{BB962C8B-B14F-4D97-AF65-F5344CB8AC3E}">
        <p14:creationId xmlns:p14="http://schemas.microsoft.com/office/powerpoint/2010/main" val="121412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Use this slide to summarize the presentation's main points and key takeaways concisely.</a:t>
            </a:r>
          </a:p>
          <a:p>
            <a:pPr algn="l">
              <a:buFont typeface="Arial" panose="020B0604020202020204" pitchFamily="34" charset="0"/>
              <a:buChar char="•"/>
            </a:pPr>
            <a:r>
              <a:rPr lang="en-US" b="0" i="0">
                <a:solidFill>
                  <a:srgbClr val="D1D5DB"/>
                </a:solidFill>
                <a:effectLst/>
                <a:latin typeface="Söhne"/>
              </a:rPr>
              <a:t>Reiterate the central message about the importance of software development process frameworks in modern software engineering.</a:t>
            </a:r>
          </a:p>
          <a:p>
            <a:pPr algn="l">
              <a:buFont typeface="Arial" panose="020B0604020202020204" pitchFamily="34" charset="0"/>
              <a:buChar char="•"/>
            </a:pPr>
            <a:r>
              <a:rPr lang="en-US" b="0" i="0">
                <a:solidFill>
                  <a:srgbClr val="D1D5DB"/>
                </a:solidFill>
                <a:effectLst/>
                <a:latin typeface="Söhne"/>
              </a:rPr>
              <a:t>Encourage your audience to take action by considering the implementation of suitable frameworks and the adoption of best practices in their projects.</a:t>
            </a:r>
          </a:p>
          <a:p>
            <a:pPr algn="l">
              <a:buFont typeface="Arial" panose="020B0604020202020204" pitchFamily="34" charset="0"/>
              <a:buChar char="•"/>
            </a:pPr>
            <a:r>
              <a:rPr lang="en-US" b="0" i="0">
                <a:solidFill>
                  <a:srgbClr val="D1D5DB"/>
                </a:solidFill>
                <a:effectLst/>
                <a:latin typeface="Söhne"/>
              </a:rPr>
              <a:t>Thank your audience for their participation and open the floor for questions and discussions during the Q&amp;A session if applicable.</a:t>
            </a:r>
          </a:p>
          <a:p>
            <a:pPr algn="l">
              <a:buFont typeface="Arial" panose="020B0604020202020204" pitchFamily="34" charset="0"/>
              <a:buChar char="•"/>
            </a:pPr>
            <a:endParaRPr lang="en-US" b="0" i="0">
              <a:solidFill>
                <a:srgbClr val="D1D5DB"/>
              </a:solidFill>
              <a:effectLst/>
              <a:latin typeface="Söhne"/>
            </a:endParaRPr>
          </a:p>
          <a:p>
            <a:pPr algn="l">
              <a:buFont typeface="Arial" panose="020B0604020202020204" pitchFamily="34" charset="0"/>
              <a:buNone/>
            </a:pPr>
            <a:r>
              <a:rPr lang="en-US" b="0" i="0">
                <a:solidFill>
                  <a:srgbClr val="D1D5DB"/>
                </a:solidFill>
                <a:effectLst/>
                <a:latin typeface="Söhne"/>
              </a:rPr>
              <a:t>Consider adding a brief introductory sentence to provide context for the content. For example, you could say, "In conclusion, let's recap the key takeaways and emphasize the importance of software development process frameworks."</a:t>
            </a:r>
          </a:p>
          <a:p>
            <a:pPr algn="l"/>
            <a:r>
              <a:rPr lang="en-US" b="1" i="0">
                <a:solidFill>
                  <a:srgbClr val="D1D5DB"/>
                </a:solidFill>
                <a:effectLst/>
                <a:latin typeface="Söhne"/>
              </a:rPr>
              <a:t>Summary:</a:t>
            </a:r>
            <a:r>
              <a:rPr lang="en-US" b="0" i="0">
                <a:solidFill>
                  <a:srgbClr val="D1D5DB"/>
                </a:solidFill>
                <a:effectLst/>
                <a:latin typeface="Söhne"/>
              </a:rPr>
              <a:t> "In Slide 14, we bring our presentation to a close by summarizing the key takeaways and emphasizing the significance of software development process frameworks.</a:t>
            </a:r>
          </a:p>
          <a:p>
            <a:pPr algn="l"/>
            <a:r>
              <a:rPr lang="en-US" b="1" i="0">
                <a:solidFill>
                  <a:srgbClr val="D1D5DB"/>
                </a:solidFill>
                <a:effectLst/>
                <a:latin typeface="Söhne"/>
              </a:rPr>
              <a:t>Key Takeaways:</a:t>
            </a:r>
            <a:endParaRPr lang="en-US" b="0" i="0">
              <a:solidFill>
                <a:srgbClr val="D1D5DB"/>
              </a:solidFill>
              <a:effectLst/>
              <a:latin typeface="Söhne"/>
            </a:endParaRPr>
          </a:p>
          <a:p>
            <a:pPr algn="l">
              <a:buFont typeface="Arial" panose="020B0604020202020204" pitchFamily="34" charset="0"/>
              <a:buChar char="•"/>
            </a:pPr>
            <a:r>
              <a:rPr lang="en-US" b="0" i="0">
                <a:solidFill>
                  <a:srgbClr val="D1D5DB"/>
                </a:solidFill>
                <a:effectLst/>
                <a:latin typeface="Söhne"/>
              </a:rPr>
              <a:t>Software development process frameworks are powerful tools that streamline project management and enhance project success.</a:t>
            </a:r>
          </a:p>
          <a:p>
            <a:pPr algn="l">
              <a:buFont typeface="Arial" panose="020B0604020202020204" pitchFamily="34" charset="0"/>
              <a:buChar char="•"/>
            </a:pPr>
            <a:r>
              <a:rPr lang="en-US" b="0" i="0">
                <a:solidFill>
                  <a:srgbClr val="D1D5DB"/>
                </a:solidFill>
                <a:effectLst/>
                <a:latin typeface="Söhne"/>
              </a:rPr>
              <a:t>When selecting a framework, consider project requirements, team capabilities, and adaptability.</a:t>
            </a:r>
          </a:p>
          <a:p>
            <a:pPr algn="l">
              <a:buFont typeface="Arial" panose="020B0604020202020204" pitchFamily="34" charset="0"/>
              <a:buChar char="•"/>
            </a:pPr>
            <a:r>
              <a:rPr lang="en-US" b="0" i="0">
                <a:solidFill>
                  <a:srgbClr val="D1D5DB"/>
                </a:solidFill>
                <a:effectLst/>
                <a:latin typeface="Söhne"/>
              </a:rPr>
              <a:t>Challenges in implementation can be effectively mitigated by following best practices.</a:t>
            </a:r>
          </a:p>
          <a:p>
            <a:pPr algn="l"/>
            <a:r>
              <a:rPr lang="en-US" b="1" i="0">
                <a:solidFill>
                  <a:srgbClr val="D1D5DB"/>
                </a:solidFill>
                <a:effectLst/>
                <a:latin typeface="Söhne"/>
              </a:rPr>
              <a:t>The Importance of Frameworks:</a:t>
            </a:r>
            <a:r>
              <a:rPr lang="en-US" b="0" i="0">
                <a:solidFill>
                  <a:srgbClr val="D1D5DB"/>
                </a:solidFill>
                <a:effectLst/>
                <a:latin typeface="Söhne"/>
              </a:rPr>
              <a:t> Frameworks play a vital role in modern software engineering by promoting collaboration, efficiency, and overall project success.</a:t>
            </a:r>
          </a:p>
          <a:p>
            <a:pPr algn="l"/>
            <a:r>
              <a:rPr lang="en-US" b="1" i="0">
                <a:solidFill>
                  <a:srgbClr val="D1D5DB"/>
                </a:solidFill>
                <a:effectLst/>
                <a:latin typeface="Söhne"/>
              </a:rPr>
              <a:t>Closing Thoughts:</a:t>
            </a:r>
            <a:r>
              <a:rPr lang="en-US" b="0" i="0">
                <a:solidFill>
                  <a:srgbClr val="D1D5DB"/>
                </a:solidFill>
                <a:effectLst/>
                <a:latin typeface="Söhne"/>
              </a:rPr>
              <a:t> We encourage you to consider implementing suitable frameworks in your software development projects. By embracing these frameworks and incorporating software development best practices, you can achieve better outcomes, streamline your processes, and contribute to the success of your projects.</a:t>
            </a:r>
          </a:p>
          <a:p>
            <a:pPr algn="l"/>
            <a:r>
              <a:rPr lang="en-US" b="0" i="0">
                <a:solidFill>
                  <a:srgbClr val="D1D5DB"/>
                </a:solidFill>
                <a:effectLst/>
                <a:latin typeface="Söhne"/>
              </a:rPr>
              <a:t>Thank you for your attention and engagement throughout this presentation. We hope you find the insights and knowledge shared here valuable in your journey of software development."</a:t>
            </a:r>
          </a:p>
          <a:p>
            <a:pPr algn="l">
              <a:buFont typeface="Arial" panose="020B0604020202020204" pitchFamily="34" charset="0"/>
              <a:buNone/>
            </a:pPr>
            <a:endParaRPr lang="en-US" b="0" i="0">
              <a:solidFill>
                <a:srgbClr val="D1D5DB"/>
              </a:solidFill>
              <a:effectLst/>
              <a:latin typeface="Söhne"/>
            </a:endParaRPr>
          </a:p>
          <a:p>
            <a:endParaRPr lang="en-US"/>
          </a:p>
        </p:txBody>
      </p:sp>
      <p:sp>
        <p:nvSpPr>
          <p:cNvPr id="4" name="Slide Number Placeholder 3"/>
          <p:cNvSpPr>
            <a:spLocks noGrp="1"/>
          </p:cNvSpPr>
          <p:nvPr>
            <p:ph type="sldNum" sz="quarter" idx="5"/>
          </p:nvPr>
        </p:nvSpPr>
        <p:spPr/>
        <p:txBody>
          <a:bodyPr/>
          <a:lstStyle/>
          <a:p>
            <a:fld id="{789C9375-CC61-437F-B541-F78A493447CE}" type="slidenum">
              <a:rPr lang="en-US" smtClean="0"/>
              <a:t>14</a:t>
            </a:fld>
            <a:endParaRPr lang="en-US"/>
          </a:p>
        </p:txBody>
      </p:sp>
    </p:spTree>
    <p:extLst>
      <p:ext uri="{BB962C8B-B14F-4D97-AF65-F5344CB8AC3E}">
        <p14:creationId xmlns:p14="http://schemas.microsoft.com/office/powerpoint/2010/main" val="3234580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a:solidFill>
                  <a:srgbClr val="D1D5DB"/>
                </a:solidFill>
                <a:effectLst/>
                <a:latin typeface="Söhne"/>
              </a:rPr>
              <a:t>Opening Statement:</a:t>
            </a:r>
            <a:r>
              <a:rPr lang="en-US" b="0" i="0">
                <a:solidFill>
                  <a:srgbClr val="D1D5DB"/>
                </a:solidFill>
                <a:effectLst/>
                <a:latin typeface="Söhne"/>
              </a:rPr>
              <a:t> Welcome to our exploration of Software Engineering Process Frameworks. In today's rapidly evolving technological landscape, software development plays a pivotal role. Let's embark on a journey to understand why.</a:t>
            </a:r>
          </a:p>
          <a:p>
            <a:pPr algn="l">
              <a:buFont typeface="Arial" panose="020B0604020202020204" pitchFamily="34" charset="0"/>
              <a:buNone/>
            </a:pPr>
            <a:r>
              <a:rPr lang="en-US" b="1" i="0">
                <a:solidFill>
                  <a:srgbClr val="D1D5DB"/>
                </a:solidFill>
                <a:effectLst/>
                <a:latin typeface="Söhne"/>
              </a:rPr>
              <a:t>Notes for the Presenter:</a:t>
            </a:r>
            <a:endParaRPr lang="en-US" b="0" i="0">
              <a:solidFill>
                <a:srgbClr val="D1D5DB"/>
              </a:solidFill>
              <a:effectLst/>
              <a:latin typeface="Söhne"/>
            </a:endParaRPr>
          </a:p>
          <a:p>
            <a:pPr algn="l">
              <a:buFont typeface="Arial" panose="020B0604020202020204" pitchFamily="34" charset="0"/>
              <a:buChar char="•"/>
            </a:pPr>
            <a:r>
              <a:rPr lang="en-US" b="0" i="0">
                <a:solidFill>
                  <a:srgbClr val="D1D5DB"/>
                </a:solidFill>
                <a:effectLst/>
                <a:latin typeface="Söhne"/>
              </a:rPr>
              <a:t>Begin with a warm and engaging greeting to capture your audience's attention.</a:t>
            </a:r>
          </a:p>
          <a:p>
            <a:pPr algn="l">
              <a:buFont typeface="Arial" panose="020B0604020202020204" pitchFamily="34" charset="0"/>
              <a:buChar char="•"/>
            </a:pPr>
            <a:r>
              <a:rPr lang="en-US" b="0" i="0">
                <a:solidFill>
                  <a:srgbClr val="D1D5DB"/>
                </a:solidFill>
                <a:effectLst/>
                <a:latin typeface="Söhne"/>
              </a:rPr>
              <a:t>Speak clearly and confidently to convey the significance of the topic.</a:t>
            </a:r>
          </a:p>
          <a:p>
            <a:pPr algn="l">
              <a:buFont typeface="Arial" panose="020B0604020202020204" pitchFamily="34" charset="0"/>
              <a:buChar char="•"/>
            </a:pPr>
            <a:r>
              <a:rPr lang="en-US" b="0" i="0">
                <a:solidFill>
                  <a:srgbClr val="D1D5DB"/>
                </a:solidFill>
                <a:effectLst/>
                <a:latin typeface="Söhne"/>
              </a:rPr>
              <a:t>Highlight the challenges faced in software development to underscore the need for process frameworks.</a:t>
            </a:r>
          </a:p>
          <a:p>
            <a:pPr algn="l">
              <a:buFont typeface="Arial" panose="020B0604020202020204" pitchFamily="34" charset="0"/>
              <a:buChar char="•"/>
            </a:pPr>
            <a:r>
              <a:rPr lang="en-US" b="0" i="0">
                <a:solidFill>
                  <a:srgbClr val="D1D5DB"/>
                </a:solidFill>
                <a:effectLst/>
                <a:latin typeface="Söhne"/>
              </a:rPr>
              <a:t>Conclude the slide by reiterating your presentation's objectives and the importance of the topic.</a:t>
            </a:r>
          </a:p>
          <a:p>
            <a:endParaRPr lang="en-US"/>
          </a:p>
          <a:p>
            <a:r>
              <a:rPr lang="en-US"/>
              <a:t>Summary:</a:t>
            </a:r>
          </a:p>
          <a:p>
            <a:pPr algn="l"/>
            <a:r>
              <a:rPr lang="en-US" b="0" i="0">
                <a:solidFill>
                  <a:srgbClr val="D1D5DB"/>
                </a:solidFill>
                <a:effectLst/>
                <a:latin typeface="Söhne"/>
              </a:rPr>
              <a:t>Thank you for joining me today as we delve into the world of software development and explore the importance of process frameworks. In this introduction, we've highlighted just how significant software development has become in our lives, touching everything from our smartphones to critical infrastructure.</a:t>
            </a:r>
          </a:p>
          <a:p>
            <a:pPr algn="l"/>
            <a:r>
              <a:rPr lang="en-US" b="0" i="0">
                <a:solidFill>
                  <a:srgbClr val="D1D5DB"/>
                </a:solidFill>
                <a:effectLst/>
                <a:latin typeface="Söhne"/>
              </a:rPr>
              <a:t>As the world of technology advances at an unprecedented pace, software projects are growing increasingly complex. This complexity presents us with a unique set of challenges. The demand for software that is not only high-quality but also efficient and adaptable is higher than ever before.</a:t>
            </a:r>
          </a:p>
          <a:p>
            <a:pPr algn="l"/>
            <a:r>
              <a:rPr lang="en-US" b="0" i="0">
                <a:solidFill>
                  <a:srgbClr val="D1D5DB"/>
                </a:solidFill>
                <a:effectLst/>
                <a:latin typeface="Söhne"/>
              </a:rPr>
              <a:t>Today, we'll address these challenges by discussing process frameworks for software engineering. These frameworks serve as essential tools to navigate the ever-changing landscape of software development. So, let's dive in and discover how process frameworks can enhance our software development practices."</a:t>
            </a:r>
          </a:p>
          <a:p>
            <a:pPr algn="l"/>
            <a:r>
              <a:rPr lang="en-US" b="0" i="0">
                <a:solidFill>
                  <a:srgbClr val="D1D5DB"/>
                </a:solidFill>
                <a:effectLst/>
                <a:latin typeface="Söhne"/>
              </a:rPr>
              <a:t>This summary should help you transition smoothly into the main discussion of process frameworks in software engineering. If you have content ready for the next slide or if you'd like assistance with any specific part of your presentation, please feel free to share it.</a:t>
            </a:r>
          </a:p>
          <a:p>
            <a:endParaRPr lang="en-US"/>
          </a:p>
        </p:txBody>
      </p:sp>
      <p:sp>
        <p:nvSpPr>
          <p:cNvPr id="4" name="Slide Number Placeholder 3"/>
          <p:cNvSpPr>
            <a:spLocks noGrp="1"/>
          </p:cNvSpPr>
          <p:nvPr>
            <p:ph type="sldNum" sz="quarter" idx="5"/>
          </p:nvPr>
        </p:nvSpPr>
        <p:spPr/>
        <p:txBody>
          <a:bodyPr/>
          <a:lstStyle/>
          <a:p>
            <a:fld id="{54CCCF8C-798F-4CD4-A53A-F4C2E64293D0}" type="slidenum">
              <a:rPr lang="en-US" smtClean="0"/>
              <a:t>2</a:t>
            </a:fld>
            <a:endParaRPr lang="en-US"/>
          </a:p>
        </p:txBody>
      </p:sp>
    </p:spTree>
    <p:extLst>
      <p:ext uri="{BB962C8B-B14F-4D97-AF65-F5344CB8AC3E}">
        <p14:creationId xmlns:p14="http://schemas.microsoft.com/office/powerpoint/2010/main" val="1170082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Begin by explaining the definition and purpose of a process framework.</a:t>
            </a:r>
          </a:p>
          <a:p>
            <a:pPr algn="l">
              <a:buFont typeface="Arial" panose="020B0604020202020204" pitchFamily="34" charset="0"/>
              <a:buChar char="•"/>
            </a:pPr>
            <a:r>
              <a:rPr lang="en-US" b="0" i="0">
                <a:solidFill>
                  <a:srgbClr val="D1D5DB"/>
                </a:solidFill>
                <a:effectLst/>
                <a:latin typeface="Söhne"/>
              </a:rPr>
              <a:t>Emphasize how process frameworks provide structure and guidance to software development teams.</a:t>
            </a:r>
          </a:p>
          <a:p>
            <a:pPr algn="l">
              <a:buFont typeface="Arial" panose="020B0604020202020204" pitchFamily="34" charset="0"/>
              <a:buChar char="•"/>
            </a:pPr>
            <a:r>
              <a:rPr lang="en-US" b="0" i="0">
                <a:solidFill>
                  <a:srgbClr val="D1D5DB"/>
                </a:solidFill>
                <a:effectLst/>
                <a:latin typeface="Söhne"/>
              </a:rPr>
              <a:t>Highlight the benefits of consistency and quality that process frameworks bring to software development.</a:t>
            </a:r>
          </a:p>
          <a:p>
            <a:pPr algn="l">
              <a:buFont typeface="Arial" panose="020B0604020202020204" pitchFamily="34" charset="0"/>
              <a:buChar char="•"/>
            </a:pPr>
            <a:r>
              <a:rPr lang="en-US" b="0" i="0">
                <a:solidFill>
                  <a:srgbClr val="D1D5DB"/>
                </a:solidFill>
                <a:effectLst/>
                <a:latin typeface="Söhne"/>
              </a:rPr>
              <a:t>You can engage the audience by asking a rhetorical question or providing a brief real-world example to illustrate the concept further.</a:t>
            </a:r>
          </a:p>
          <a:p>
            <a:endParaRPr lang="en-US"/>
          </a:p>
          <a:p>
            <a:r>
              <a:rPr lang="en-US"/>
              <a:t>Summary:</a:t>
            </a:r>
          </a:p>
          <a:p>
            <a:pPr algn="l"/>
            <a:r>
              <a:rPr lang="en-US" b="0" i="0">
                <a:solidFill>
                  <a:srgbClr val="D1D5DB"/>
                </a:solidFill>
                <a:effectLst/>
                <a:latin typeface="Söhne"/>
              </a:rPr>
              <a:t>In Slide 3, we delve into the essence of a process framework in software engineering. We define it as a structured and standardized approach that guides the planning, execution, monitoring, and control of software projects. The primary purpose of a process framework is to provide a clear and organized roadmap for software development teams, outlining the various steps, stages, and activities throughout the entire project lifecycle.</a:t>
            </a:r>
          </a:p>
          <a:p>
            <a:pPr algn="l"/>
            <a:r>
              <a:rPr lang="en-US" b="0" i="0">
                <a:solidFill>
                  <a:srgbClr val="D1D5DB"/>
                </a:solidFill>
                <a:effectLst/>
                <a:latin typeface="Söhne"/>
              </a:rPr>
              <a:t>Furthermore, we discussed how process frameworks offer structure and guidance, ensuring that crucial steps are not overlooked. They act as a guidebook, particularly valuable when navigating complex and multifaceted projects. Additionally, we highlighted that adherence to a process framework fosters consistency in processes, ultimately enhancing the quality and reliability of the end product. It also plays a pivotal role in setting and meeting quality standards and client expectations.</a:t>
            </a:r>
          </a:p>
          <a:p>
            <a:endParaRPr lang="en-US"/>
          </a:p>
        </p:txBody>
      </p:sp>
      <p:sp>
        <p:nvSpPr>
          <p:cNvPr id="4" name="Slide Number Placeholder 3"/>
          <p:cNvSpPr>
            <a:spLocks noGrp="1"/>
          </p:cNvSpPr>
          <p:nvPr>
            <p:ph type="sldNum" sz="quarter" idx="5"/>
          </p:nvPr>
        </p:nvSpPr>
        <p:spPr/>
        <p:txBody>
          <a:bodyPr/>
          <a:lstStyle/>
          <a:p>
            <a:fld id="{54CCCF8C-798F-4CD4-A53A-F4C2E64293D0}" type="slidenum">
              <a:rPr lang="en-US" smtClean="0"/>
              <a:t>3</a:t>
            </a:fld>
            <a:endParaRPr lang="en-US"/>
          </a:p>
        </p:txBody>
      </p:sp>
    </p:spTree>
    <p:extLst>
      <p:ext uri="{BB962C8B-B14F-4D97-AF65-F5344CB8AC3E}">
        <p14:creationId xmlns:p14="http://schemas.microsoft.com/office/powerpoint/2010/main" val="623471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Begin by explaining the key points regarding the benefits of process frameworks.</a:t>
            </a:r>
          </a:p>
          <a:p>
            <a:pPr algn="l">
              <a:buFont typeface="Arial" panose="020B0604020202020204" pitchFamily="34" charset="0"/>
              <a:buChar char="•"/>
            </a:pPr>
            <a:r>
              <a:rPr lang="en-US" b="0" i="0">
                <a:solidFill>
                  <a:srgbClr val="D1D5DB"/>
                </a:solidFill>
                <a:effectLst/>
                <a:latin typeface="Söhne"/>
              </a:rPr>
              <a:t>Elaborate on each benefit, providing examples or real-world scenarios where applicable.</a:t>
            </a:r>
          </a:p>
          <a:p>
            <a:pPr algn="l">
              <a:buFont typeface="Arial" panose="020B0604020202020204" pitchFamily="34" charset="0"/>
              <a:buChar char="•"/>
            </a:pPr>
            <a:r>
              <a:rPr lang="en-US" b="0" i="0">
                <a:solidFill>
                  <a:srgbClr val="D1D5DB"/>
                </a:solidFill>
                <a:effectLst/>
                <a:latin typeface="Söhne"/>
              </a:rPr>
              <a:t>Emphasize how process frameworks positively impact project efficiency, quality, management, and risk mitigation.</a:t>
            </a:r>
          </a:p>
          <a:p>
            <a:pPr algn="l">
              <a:buFont typeface="Arial" panose="020B0604020202020204" pitchFamily="34" charset="0"/>
              <a:buChar char="•"/>
            </a:pPr>
            <a:r>
              <a:rPr lang="en-US" b="0" i="0">
                <a:solidFill>
                  <a:srgbClr val="D1D5DB"/>
                </a:solidFill>
                <a:effectLst/>
                <a:latin typeface="Söhne"/>
              </a:rPr>
              <a:t>You can use anecdotes or case studies to illustrate the benefits more vividly.</a:t>
            </a:r>
          </a:p>
          <a:p>
            <a:endParaRPr lang="en-US"/>
          </a:p>
          <a:p>
            <a:pPr algn="l">
              <a:buFont typeface="Arial" panose="020B0604020202020204" pitchFamily="34" charset="0"/>
              <a:buChar char="•"/>
            </a:pPr>
            <a:r>
              <a:rPr lang="en-US" b="0" i="0">
                <a:solidFill>
                  <a:srgbClr val="D1D5DB"/>
                </a:solidFill>
                <a:effectLst/>
                <a:latin typeface="Söhne"/>
              </a:rPr>
              <a:t>Consider adding a transition sentence at the beginning of the slide to smoothly connect it with the previous content. For example, you could say, "Now that we understand what a process framework is, let's explore the significant benefits it brings to software development."</a:t>
            </a:r>
          </a:p>
          <a:p>
            <a:pPr algn="l"/>
            <a:r>
              <a:rPr lang="en-US" b="1" i="0">
                <a:solidFill>
                  <a:srgbClr val="D1D5DB"/>
                </a:solidFill>
                <a:effectLst/>
                <a:latin typeface="Söhne"/>
              </a:rPr>
              <a:t>Summary:</a:t>
            </a:r>
            <a:r>
              <a:rPr lang="en-US" b="0" i="0">
                <a:solidFill>
                  <a:srgbClr val="D1D5DB"/>
                </a:solidFill>
                <a:effectLst/>
                <a:latin typeface="Söhne"/>
              </a:rPr>
              <a:t> "In Slide 4, we focus on the numerous benefits of implementing a process framework in software development.</a:t>
            </a:r>
          </a:p>
          <a:p>
            <a:pPr algn="l"/>
            <a:r>
              <a:rPr lang="en-US" b="1" i="0">
                <a:solidFill>
                  <a:srgbClr val="D1D5DB"/>
                </a:solidFill>
                <a:effectLst/>
                <a:latin typeface="Söhne"/>
              </a:rPr>
              <a:t>Enhanced Efficiency:</a:t>
            </a:r>
            <a:r>
              <a:rPr lang="en-US" b="0" i="0">
                <a:solidFill>
                  <a:srgbClr val="D1D5DB"/>
                </a:solidFill>
                <a:effectLst/>
                <a:latin typeface="Söhne"/>
              </a:rPr>
              <a:t> Process frameworks play a crucial role in streamlining project workflows, minimizing time wastage, and optimizing the use of resources. This enhanced efficiency allows teams to work more productively, resulting in faster project delivery.</a:t>
            </a:r>
          </a:p>
          <a:p>
            <a:pPr algn="l"/>
            <a:r>
              <a:rPr lang="en-US" b="1" i="0">
                <a:solidFill>
                  <a:srgbClr val="D1D5DB"/>
                </a:solidFill>
                <a:effectLst/>
                <a:latin typeface="Söhne"/>
              </a:rPr>
              <a:t>Improved Quality:</a:t>
            </a:r>
            <a:r>
              <a:rPr lang="en-US" b="0" i="0">
                <a:solidFill>
                  <a:srgbClr val="D1D5DB"/>
                </a:solidFill>
                <a:effectLst/>
                <a:latin typeface="Söhne"/>
              </a:rPr>
              <a:t> Adherence to standardized processes reduces the likelihood of errors and defects. This, in turn, leads to higher quality software and a more satisfying end-user experience.</a:t>
            </a:r>
          </a:p>
          <a:p>
            <a:pPr algn="l"/>
            <a:r>
              <a:rPr lang="en-US" b="1" i="0">
                <a:solidFill>
                  <a:srgbClr val="D1D5DB"/>
                </a:solidFill>
                <a:effectLst/>
                <a:latin typeface="Söhne"/>
              </a:rPr>
              <a:t>Effective Project Management:</a:t>
            </a:r>
            <a:r>
              <a:rPr lang="en-US" b="0" i="0">
                <a:solidFill>
                  <a:srgbClr val="D1D5DB"/>
                </a:solidFill>
                <a:effectLst/>
                <a:latin typeface="Söhne"/>
              </a:rPr>
              <a:t> Process frameworks provide clear project milestones and deliverables, making project tracking and management more effective. Project managers can make informed decisions to ensure projects stay on course.</a:t>
            </a:r>
          </a:p>
          <a:p>
            <a:pPr algn="l"/>
            <a:r>
              <a:rPr lang="en-US" b="1" i="0">
                <a:solidFill>
                  <a:srgbClr val="D1D5DB"/>
                </a:solidFill>
                <a:effectLst/>
                <a:latin typeface="Söhne"/>
              </a:rPr>
              <a:t>Risk Reduction:</a:t>
            </a:r>
            <a:r>
              <a:rPr lang="en-US" b="0" i="0">
                <a:solidFill>
                  <a:srgbClr val="D1D5DB"/>
                </a:solidFill>
                <a:effectLst/>
                <a:latin typeface="Söhne"/>
              </a:rPr>
              <a:t> Standardized processes help identify and mitigate risks early in the project lifecycle, reducing surprises and making project outcomes more predictable.</a:t>
            </a:r>
          </a:p>
          <a:p>
            <a:pPr algn="l"/>
            <a:r>
              <a:rPr lang="en-US" b="0" i="0">
                <a:solidFill>
                  <a:srgbClr val="D1D5DB"/>
                </a:solidFill>
                <a:effectLst/>
                <a:latin typeface="Söhne"/>
              </a:rPr>
              <a:t>These benefits collectively demonstrate the tangible advantages of incorporating process frameworks into software development practices.</a:t>
            </a:r>
          </a:p>
          <a:p>
            <a:endParaRPr lang="en-US"/>
          </a:p>
        </p:txBody>
      </p:sp>
      <p:sp>
        <p:nvSpPr>
          <p:cNvPr id="4" name="Slide Number Placeholder 3"/>
          <p:cNvSpPr>
            <a:spLocks noGrp="1"/>
          </p:cNvSpPr>
          <p:nvPr>
            <p:ph type="sldNum" sz="quarter" idx="5"/>
          </p:nvPr>
        </p:nvSpPr>
        <p:spPr/>
        <p:txBody>
          <a:bodyPr/>
          <a:lstStyle/>
          <a:p>
            <a:fld id="{54CCCF8C-798F-4CD4-A53A-F4C2E64293D0}" type="slidenum">
              <a:rPr lang="en-US" smtClean="0"/>
              <a:t>4</a:t>
            </a:fld>
            <a:endParaRPr lang="en-US"/>
          </a:p>
        </p:txBody>
      </p:sp>
    </p:spTree>
    <p:extLst>
      <p:ext uri="{BB962C8B-B14F-4D97-AF65-F5344CB8AC3E}">
        <p14:creationId xmlns:p14="http://schemas.microsoft.com/office/powerpoint/2010/main" val="137783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Introduce the slide by explaining that you will be discussing common software development process frameworks.</a:t>
            </a:r>
          </a:p>
          <a:p>
            <a:pPr algn="l">
              <a:buFont typeface="Arial" panose="020B0604020202020204" pitchFamily="34" charset="0"/>
              <a:buChar char="•"/>
            </a:pPr>
            <a:r>
              <a:rPr lang="en-US" b="0" i="0">
                <a:solidFill>
                  <a:srgbClr val="D1D5DB"/>
                </a:solidFill>
                <a:effectLst/>
                <a:latin typeface="Söhne"/>
              </a:rPr>
              <a:t>Briefly describe each framework listed and mention its key characteristics or principles.</a:t>
            </a:r>
          </a:p>
          <a:p>
            <a:pPr algn="l">
              <a:buFont typeface="Arial" panose="020B0604020202020204" pitchFamily="34" charset="0"/>
              <a:buChar char="•"/>
            </a:pPr>
            <a:r>
              <a:rPr lang="en-US" b="0" i="0">
                <a:solidFill>
                  <a:srgbClr val="D1D5DB"/>
                </a:solidFill>
                <a:effectLst/>
                <a:latin typeface="Söhne"/>
              </a:rPr>
              <a:t>You can highlight the diversity of frameworks available and explain that different frameworks are suitable for different project types or organizational needs.</a:t>
            </a:r>
          </a:p>
          <a:p>
            <a:pPr algn="l">
              <a:buFont typeface="Arial" panose="020B0604020202020204" pitchFamily="34" charset="0"/>
              <a:buChar char="•"/>
            </a:pPr>
            <a:r>
              <a:rPr lang="en-US" b="0" i="0">
                <a:solidFill>
                  <a:srgbClr val="D1D5DB"/>
                </a:solidFill>
                <a:effectLst/>
                <a:latin typeface="Söhne"/>
              </a:rPr>
              <a:t>Depending on your audience's familiarity with these frameworks, you can choose to provide more or less detail about each one.</a:t>
            </a:r>
          </a:p>
          <a:p>
            <a:endParaRPr lang="en-US"/>
          </a:p>
          <a:p>
            <a:pPr algn="l">
              <a:buFont typeface="Arial" panose="020B0604020202020204" pitchFamily="34" charset="0"/>
              <a:buNone/>
            </a:pPr>
            <a:r>
              <a:rPr lang="en-US" b="0" i="0">
                <a:solidFill>
                  <a:srgbClr val="D1D5DB"/>
                </a:solidFill>
                <a:effectLst/>
                <a:latin typeface="Söhne"/>
              </a:rPr>
              <a:t>Consider adding a brief introductory sentence to provide context for the list. For example, you could say, "In the world of software development, there are various process frameworks used to guide projects. Here are some common ones:"</a:t>
            </a:r>
          </a:p>
          <a:p>
            <a:pPr algn="l"/>
            <a:r>
              <a:rPr lang="en-US" b="1" i="0">
                <a:solidFill>
                  <a:srgbClr val="D1D5DB"/>
                </a:solidFill>
                <a:effectLst/>
                <a:latin typeface="Söhne"/>
              </a:rPr>
              <a:t>Summary:</a:t>
            </a:r>
            <a:r>
              <a:rPr lang="en-US" b="0" i="0">
                <a:solidFill>
                  <a:srgbClr val="D1D5DB"/>
                </a:solidFill>
                <a:effectLst/>
                <a:latin typeface="Söhne"/>
              </a:rPr>
              <a:t> "In Slide 5, we introduce you to some of the common process frameworks widely used in the field of software development. These frameworks provide structured approaches to managing software projects and are tailored to different project types and requirements.</a:t>
            </a:r>
          </a:p>
          <a:p>
            <a:pPr algn="l"/>
            <a:r>
              <a:rPr lang="en-US" b="0" i="0">
                <a:solidFill>
                  <a:srgbClr val="D1D5DB"/>
                </a:solidFill>
                <a:effectLst/>
                <a:latin typeface="Söhne"/>
              </a:rPr>
              <a:t>The list of common frameworks includes:</a:t>
            </a:r>
          </a:p>
          <a:p>
            <a:pPr algn="l">
              <a:buFont typeface="Arial" panose="020B0604020202020204" pitchFamily="34" charset="0"/>
              <a:buChar char="•"/>
            </a:pPr>
            <a:r>
              <a:rPr lang="en-US" b="0" i="0">
                <a:solidFill>
                  <a:srgbClr val="D1D5DB"/>
                </a:solidFill>
                <a:effectLst/>
                <a:latin typeface="Söhne"/>
              </a:rPr>
              <a:t>Agile</a:t>
            </a:r>
          </a:p>
          <a:p>
            <a:pPr algn="l">
              <a:buFont typeface="Arial" panose="020B0604020202020204" pitchFamily="34" charset="0"/>
              <a:buChar char="•"/>
            </a:pPr>
            <a:r>
              <a:rPr lang="en-US" b="0" i="0">
                <a:solidFill>
                  <a:srgbClr val="D1D5DB"/>
                </a:solidFill>
                <a:effectLst/>
                <a:latin typeface="Söhne"/>
              </a:rPr>
              <a:t>Waterfall</a:t>
            </a:r>
          </a:p>
          <a:p>
            <a:pPr algn="l">
              <a:buFont typeface="Arial" panose="020B0604020202020204" pitchFamily="34" charset="0"/>
              <a:buChar char="•"/>
            </a:pPr>
            <a:r>
              <a:rPr lang="en-US" b="0" i="0">
                <a:solidFill>
                  <a:srgbClr val="D1D5DB"/>
                </a:solidFill>
                <a:effectLst/>
                <a:latin typeface="Söhne"/>
              </a:rPr>
              <a:t>Scrum</a:t>
            </a:r>
          </a:p>
          <a:p>
            <a:pPr algn="l">
              <a:buFont typeface="Arial" panose="020B0604020202020204" pitchFamily="34" charset="0"/>
              <a:buChar char="•"/>
            </a:pPr>
            <a:r>
              <a:rPr lang="en-US" b="0" i="0">
                <a:solidFill>
                  <a:srgbClr val="D1D5DB"/>
                </a:solidFill>
                <a:effectLst/>
                <a:latin typeface="Söhne"/>
              </a:rPr>
              <a:t>Lean</a:t>
            </a:r>
          </a:p>
          <a:p>
            <a:pPr algn="l">
              <a:buFont typeface="Arial" panose="020B0604020202020204" pitchFamily="34" charset="0"/>
              <a:buChar char="•"/>
            </a:pPr>
            <a:r>
              <a:rPr lang="en-US" b="0" i="0">
                <a:solidFill>
                  <a:srgbClr val="D1D5DB"/>
                </a:solidFill>
                <a:effectLst/>
                <a:latin typeface="Söhne"/>
              </a:rPr>
              <a:t>DevOps</a:t>
            </a:r>
          </a:p>
          <a:p>
            <a:pPr algn="l">
              <a:buFont typeface="Arial" panose="020B0604020202020204" pitchFamily="34" charset="0"/>
              <a:buChar char="•"/>
            </a:pPr>
            <a:r>
              <a:rPr lang="en-US" b="0" i="0">
                <a:solidFill>
                  <a:srgbClr val="D1D5DB"/>
                </a:solidFill>
                <a:effectLst/>
                <a:latin typeface="Söhne"/>
              </a:rPr>
              <a:t>Kanban</a:t>
            </a:r>
          </a:p>
          <a:p>
            <a:pPr algn="l"/>
            <a:r>
              <a:rPr lang="en-US" b="0" i="0">
                <a:solidFill>
                  <a:srgbClr val="D1D5DB"/>
                </a:solidFill>
                <a:effectLst/>
                <a:latin typeface="Söhne"/>
              </a:rPr>
              <a:t>These frameworks offer distinct methodologies, and understanding their principles and characteristics can help teams choose the most suitable approach for their specific project needs. We'll be exploring some of these frameworks in more detail in the upcoming slides.</a:t>
            </a:r>
          </a:p>
          <a:p>
            <a:endParaRPr lang="en-US"/>
          </a:p>
        </p:txBody>
      </p:sp>
      <p:sp>
        <p:nvSpPr>
          <p:cNvPr id="4" name="Slide Number Placeholder 3"/>
          <p:cNvSpPr>
            <a:spLocks noGrp="1"/>
          </p:cNvSpPr>
          <p:nvPr>
            <p:ph type="sldNum" sz="quarter" idx="5"/>
          </p:nvPr>
        </p:nvSpPr>
        <p:spPr/>
        <p:txBody>
          <a:bodyPr/>
          <a:lstStyle/>
          <a:p>
            <a:fld id="{54CCCF8C-798F-4CD4-A53A-F4C2E64293D0}" type="slidenum">
              <a:rPr lang="en-US" smtClean="0"/>
              <a:t>5</a:t>
            </a:fld>
            <a:endParaRPr lang="en-US"/>
          </a:p>
        </p:txBody>
      </p:sp>
    </p:spTree>
    <p:extLst>
      <p:ext uri="{BB962C8B-B14F-4D97-AF65-F5344CB8AC3E}">
        <p14:creationId xmlns:p14="http://schemas.microsoft.com/office/powerpoint/2010/main" val="414879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Introduce the slide by explaining that you will be discussing the key elements that make up a process framework.</a:t>
            </a:r>
          </a:p>
          <a:p>
            <a:pPr algn="l">
              <a:buFont typeface="Arial" panose="020B0604020202020204" pitchFamily="34" charset="0"/>
              <a:buChar char="•"/>
            </a:pPr>
            <a:r>
              <a:rPr lang="en-US" b="0" i="0">
                <a:solidFill>
                  <a:srgbClr val="D1D5DB"/>
                </a:solidFill>
                <a:effectLst/>
                <a:latin typeface="Söhne"/>
              </a:rPr>
              <a:t>Describe each element briefly, emphasizing its importance in guiding and structuring the software development process.</a:t>
            </a:r>
          </a:p>
          <a:p>
            <a:pPr algn="l">
              <a:buFont typeface="Arial" panose="020B0604020202020204" pitchFamily="34" charset="0"/>
              <a:buChar char="•"/>
            </a:pPr>
            <a:r>
              <a:rPr lang="en-US" b="0" i="0">
                <a:solidFill>
                  <a:srgbClr val="D1D5DB"/>
                </a:solidFill>
                <a:effectLst/>
                <a:latin typeface="Söhne"/>
              </a:rPr>
              <a:t>You can provide examples or illustrations to clarify how these elements function within a framework.</a:t>
            </a:r>
          </a:p>
          <a:p>
            <a:pPr algn="l">
              <a:buFont typeface="Arial" panose="020B0604020202020204" pitchFamily="34" charset="0"/>
              <a:buChar char="•"/>
            </a:pPr>
            <a:r>
              <a:rPr lang="en-US" b="0" i="0">
                <a:solidFill>
                  <a:srgbClr val="D1D5DB"/>
                </a:solidFill>
                <a:effectLst/>
                <a:latin typeface="Söhne"/>
              </a:rPr>
              <a:t>Stress that a well-defined framework should encompass these key elements to be effective.</a:t>
            </a:r>
          </a:p>
          <a:p>
            <a:endParaRPr lang="en-US"/>
          </a:p>
          <a:p>
            <a:pPr algn="l">
              <a:buFont typeface="Arial" panose="020B0604020202020204" pitchFamily="34" charset="0"/>
              <a:buNone/>
            </a:pPr>
            <a:r>
              <a:rPr lang="en-US" b="0" i="0">
                <a:solidFill>
                  <a:srgbClr val="D1D5DB"/>
                </a:solidFill>
                <a:effectLst/>
                <a:latin typeface="Söhne"/>
              </a:rPr>
              <a:t>Consider adding a brief introductory sentence to provide context for the content. For example, you could say, "Now that we've introduced common process frameworks, let's dive into the key elements that make up these frameworks."</a:t>
            </a:r>
          </a:p>
          <a:p>
            <a:pPr algn="l"/>
            <a:r>
              <a:rPr lang="en-US" b="1" i="0">
                <a:solidFill>
                  <a:srgbClr val="D1D5DB"/>
                </a:solidFill>
                <a:effectLst/>
                <a:latin typeface="Söhne"/>
              </a:rPr>
              <a:t>Summary:</a:t>
            </a:r>
            <a:r>
              <a:rPr lang="en-US" b="0" i="0">
                <a:solidFill>
                  <a:srgbClr val="D1D5DB"/>
                </a:solidFill>
                <a:effectLst/>
                <a:latin typeface="Söhne"/>
              </a:rPr>
              <a:t> "In Slide 6, we explore the fundamental components that constitute a process framework in software development. Understanding these key elements is essential for effectively implementing and utilizing a framework.</a:t>
            </a:r>
          </a:p>
          <a:p>
            <a:pPr algn="l"/>
            <a:r>
              <a:rPr lang="en-US" b="1" i="0">
                <a:solidFill>
                  <a:srgbClr val="D1D5DB"/>
                </a:solidFill>
                <a:effectLst/>
                <a:latin typeface="Söhne"/>
              </a:rPr>
              <a:t>Framework Purpose:</a:t>
            </a:r>
            <a:r>
              <a:rPr lang="en-US" b="0" i="0">
                <a:solidFill>
                  <a:srgbClr val="D1D5DB"/>
                </a:solidFill>
                <a:effectLst/>
                <a:latin typeface="Söhne"/>
              </a:rPr>
              <a:t> This element defines the overarching objectives and goals that the framework aims to achieve. It provides a clear sense of direction for the project.</a:t>
            </a:r>
          </a:p>
          <a:p>
            <a:pPr algn="l"/>
            <a:r>
              <a:rPr lang="en-US" b="1" i="0">
                <a:solidFill>
                  <a:srgbClr val="D1D5DB"/>
                </a:solidFill>
                <a:effectLst/>
                <a:latin typeface="Söhne"/>
              </a:rPr>
              <a:t>Process Steps:</a:t>
            </a:r>
            <a:r>
              <a:rPr lang="en-US" b="0" i="0">
                <a:solidFill>
                  <a:srgbClr val="D1D5DB"/>
                </a:solidFill>
                <a:effectLst/>
                <a:latin typeface="Söhne"/>
              </a:rPr>
              <a:t> The process steps section outlines the specific activities and steps that need to be followed during the execution of a project. It serves as a roadmap, guiding the team through the project lifecycle.</a:t>
            </a:r>
          </a:p>
          <a:p>
            <a:pPr algn="l"/>
            <a:r>
              <a:rPr lang="en-US" b="1" i="0">
                <a:solidFill>
                  <a:srgbClr val="D1D5DB"/>
                </a:solidFill>
                <a:effectLst/>
                <a:latin typeface="Söhne"/>
              </a:rPr>
              <a:t>Roles and Responsibilities:</a:t>
            </a:r>
            <a:r>
              <a:rPr lang="en-US" b="0" i="0">
                <a:solidFill>
                  <a:srgbClr val="D1D5DB"/>
                </a:solidFill>
                <a:effectLst/>
                <a:latin typeface="Söhne"/>
              </a:rPr>
              <a:t> Within a process framework, roles and responsibilities are clearly defined for team members. This ensures that everyone understands their part in the project and contributes effectively.</a:t>
            </a:r>
          </a:p>
          <a:p>
            <a:pPr algn="l"/>
            <a:r>
              <a:rPr lang="en-US" b="1" i="0">
                <a:solidFill>
                  <a:srgbClr val="D1D5DB"/>
                </a:solidFill>
                <a:effectLst/>
                <a:latin typeface="Söhne"/>
              </a:rPr>
              <a:t>Artifacts and Deliverables:</a:t>
            </a:r>
            <a:r>
              <a:rPr lang="en-US" b="0" i="0">
                <a:solidFill>
                  <a:srgbClr val="D1D5DB"/>
                </a:solidFill>
                <a:effectLst/>
                <a:latin typeface="Söhne"/>
              </a:rPr>
              <a:t> This component specifies the documents, code, or other outputs that are generated at each stage of the project. These artifacts are essential for tracking progress and ensuring the project stays on course.</a:t>
            </a:r>
          </a:p>
          <a:p>
            <a:pPr algn="l"/>
            <a:r>
              <a:rPr lang="en-US" b="0" i="0">
                <a:solidFill>
                  <a:srgbClr val="D1D5DB"/>
                </a:solidFill>
                <a:effectLst/>
                <a:latin typeface="Söhne"/>
              </a:rPr>
              <a:t>These key elements collectively form the foundation of a process framework and play a crucial role in ensuring successful project execution."</a:t>
            </a:r>
          </a:p>
          <a:p>
            <a:endParaRPr lang="en-US"/>
          </a:p>
        </p:txBody>
      </p:sp>
      <p:sp>
        <p:nvSpPr>
          <p:cNvPr id="4" name="Slide Number Placeholder 3"/>
          <p:cNvSpPr>
            <a:spLocks noGrp="1"/>
          </p:cNvSpPr>
          <p:nvPr>
            <p:ph type="sldNum" sz="quarter" idx="5"/>
          </p:nvPr>
        </p:nvSpPr>
        <p:spPr/>
        <p:txBody>
          <a:bodyPr/>
          <a:lstStyle/>
          <a:p>
            <a:fld id="{789C9375-CC61-437F-B541-F78A493447CE}" type="slidenum">
              <a:rPr lang="en-US" smtClean="0"/>
              <a:t>6</a:t>
            </a:fld>
            <a:endParaRPr lang="en-US"/>
          </a:p>
        </p:txBody>
      </p:sp>
    </p:spTree>
    <p:extLst>
      <p:ext uri="{BB962C8B-B14F-4D97-AF65-F5344CB8AC3E}">
        <p14:creationId xmlns:p14="http://schemas.microsoft.com/office/powerpoint/2010/main" val="314462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Introduce the slide by explaining that you will be discussing the Software Development Lifecycle (SDLC).</a:t>
            </a:r>
          </a:p>
          <a:p>
            <a:pPr algn="l">
              <a:buFont typeface="Arial" panose="020B0604020202020204" pitchFamily="34" charset="0"/>
              <a:buChar char="•"/>
            </a:pPr>
            <a:r>
              <a:rPr lang="en-US" b="0" i="0">
                <a:solidFill>
                  <a:srgbClr val="D1D5DB"/>
                </a:solidFill>
                <a:effectLst/>
                <a:latin typeface="Söhne"/>
              </a:rPr>
              <a:t>Define SDLC and its purpose in software development.</a:t>
            </a:r>
          </a:p>
          <a:p>
            <a:pPr algn="l">
              <a:buFont typeface="Arial" panose="020B0604020202020204" pitchFamily="34" charset="0"/>
              <a:buChar char="•"/>
            </a:pPr>
            <a:r>
              <a:rPr lang="en-US" b="0" i="0">
                <a:solidFill>
                  <a:srgbClr val="D1D5DB"/>
                </a:solidFill>
                <a:effectLst/>
                <a:latin typeface="Söhne"/>
              </a:rPr>
              <a:t>Briefly describe the key phases typically found in SDLC, emphasizing that specific models may vary.</a:t>
            </a:r>
          </a:p>
          <a:p>
            <a:pPr algn="l">
              <a:buFont typeface="Arial" panose="020B0604020202020204" pitchFamily="34" charset="0"/>
              <a:buChar char="•"/>
            </a:pPr>
            <a:r>
              <a:rPr lang="en-US" b="0" i="0">
                <a:solidFill>
                  <a:srgbClr val="D1D5DB"/>
                </a:solidFill>
                <a:effectLst/>
                <a:latin typeface="Söhne"/>
              </a:rPr>
              <a:t>Mention the iterative nature of some SDLC models, highlighting their flexibility and adaptability.</a:t>
            </a:r>
          </a:p>
          <a:p>
            <a:pPr algn="l">
              <a:buFont typeface="Arial" panose="020B0604020202020204" pitchFamily="34" charset="0"/>
              <a:buChar char="•"/>
            </a:pPr>
            <a:endParaRPr lang="en-US" b="0" i="0">
              <a:solidFill>
                <a:srgbClr val="D1D5DB"/>
              </a:solidFill>
              <a:effectLst/>
              <a:latin typeface="Söhne"/>
            </a:endParaRPr>
          </a:p>
          <a:p>
            <a:pPr algn="l">
              <a:buFont typeface="Arial" panose="020B0604020202020204" pitchFamily="34" charset="0"/>
              <a:buNone/>
            </a:pPr>
            <a:r>
              <a:rPr lang="en-US" b="0" i="0">
                <a:solidFill>
                  <a:srgbClr val="D1D5DB"/>
                </a:solidFill>
                <a:effectLst/>
                <a:latin typeface="Söhne"/>
              </a:rPr>
              <a:t>Consider adding a brief introductory sentence to provide context for the content. For example, you could say, "Now, let's explore the Software Development Lifecycle (SDLC), a critical concept in software engineering."</a:t>
            </a:r>
          </a:p>
          <a:p>
            <a:pPr algn="l"/>
            <a:r>
              <a:rPr lang="en-US" b="1" i="0">
                <a:solidFill>
                  <a:srgbClr val="D1D5DB"/>
                </a:solidFill>
                <a:effectLst/>
                <a:latin typeface="Söhne"/>
              </a:rPr>
              <a:t>Summary:</a:t>
            </a:r>
            <a:r>
              <a:rPr lang="en-US" b="0" i="0">
                <a:solidFill>
                  <a:srgbClr val="D1D5DB"/>
                </a:solidFill>
                <a:effectLst/>
                <a:latin typeface="Söhne"/>
              </a:rPr>
              <a:t> "In Slide 7, we introduce the concept of the Software Development Lifecycle (SDLC), a fundamental framework that defines the stages and activities involved in designing, building, testing, and maintaining software systems.</a:t>
            </a:r>
          </a:p>
          <a:p>
            <a:pPr algn="l"/>
            <a:r>
              <a:rPr lang="en-US" b="1" i="0">
                <a:solidFill>
                  <a:srgbClr val="D1D5DB"/>
                </a:solidFill>
                <a:effectLst/>
                <a:latin typeface="Söhne"/>
              </a:rPr>
              <a:t>Definition:</a:t>
            </a:r>
            <a:r>
              <a:rPr lang="en-US" b="0" i="0">
                <a:solidFill>
                  <a:srgbClr val="D1D5DB"/>
                </a:solidFill>
                <a:effectLst/>
                <a:latin typeface="Söhne"/>
              </a:rPr>
              <a:t> The SDLC is a structured process that guides the entire software development journey. It provides a clear path and methodology for creating software products.</a:t>
            </a:r>
          </a:p>
          <a:p>
            <a:pPr algn="l"/>
            <a:r>
              <a:rPr lang="en-US" b="1" i="0">
                <a:solidFill>
                  <a:srgbClr val="D1D5DB"/>
                </a:solidFill>
                <a:effectLst/>
                <a:latin typeface="Söhne"/>
              </a:rPr>
              <a:t>Key Phases:</a:t>
            </a:r>
            <a:r>
              <a:rPr lang="en-US" b="0" i="0">
                <a:solidFill>
                  <a:srgbClr val="D1D5DB"/>
                </a:solidFill>
                <a:effectLst/>
                <a:latin typeface="Söhne"/>
              </a:rPr>
              <a:t> Typically, the SDLC comprises several key phases, including Planning, Requirements, Design, Implementation, Testing, Deployment, and Maintenance. Each phase plays a vital role in ensuring the success of a software project.</a:t>
            </a:r>
          </a:p>
          <a:p>
            <a:pPr algn="l"/>
            <a:r>
              <a:rPr lang="en-US" b="1" i="0">
                <a:solidFill>
                  <a:srgbClr val="D1D5DB"/>
                </a:solidFill>
                <a:effectLst/>
                <a:latin typeface="Söhne"/>
              </a:rPr>
              <a:t>Iterative Nature:</a:t>
            </a:r>
            <a:r>
              <a:rPr lang="en-US" b="0" i="0">
                <a:solidFill>
                  <a:srgbClr val="D1D5DB"/>
                </a:solidFill>
                <a:effectLst/>
                <a:latin typeface="Söhne"/>
              </a:rPr>
              <a:t> Many SDLC models, such as Agile and Spiral, embrace an iterative approach. This means that they allow for flexibility and adaptation throughout the development process, enabling teams to respond to changing requirements and feedback effectively.</a:t>
            </a:r>
          </a:p>
          <a:p>
            <a:pPr algn="l"/>
            <a:r>
              <a:rPr lang="en-US" b="0" i="0">
                <a:solidFill>
                  <a:srgbClr val="D1D5DB"/>
                </a:solidFill>
                <a:effectLst/>
                <a:latin typeface="Söhne"/>
              </a:rPr>
              <a:t>Understanding the SDLC is essential for anyone involved in software development, as it forms the backbone of effective project management and delivery."</a:t>
            </a:r>
          </a:p>
          <a:p>
            <a:pPr algn="l">
              <a:buFont typeface="Arial" panose="020B0604020202020204" pitchFamily="34" charset="0"/>
              <a:buNone/>
            </a:pPr>
            <a:endParaRPr lang="en-US" b="0" i="0">
              <a:solidFill>
                <a:srgbClr val="D1D5DB"/>
              </a:solidFill>
              <a:effectLst/>
              <a:latin typeface="Söhne"/>
            </a:endParaRPr>
          </a:p>
          <a:p>
            <a:endParaRPr lang="en-US"/>
          </a:p>
        </p:txBody>
      </p:sp>
      <p:sp>
        <p:nvSpPr>
          <p:cNvPr id="4" name="Slide Number Placeholder 3"/>
          <p:cNvSpPr>
            <a:spLocks noGrp="1"/>
          </p:cNvSpPr>
          <p:nvPr>
            <p:ph type="sldNum" sz="quarter" idx="5"/>
          </p:nvPr>
        </p:nvSpPr>
        <p:spPr/>
        <p:txBody>
          <a:bodyPr/>
          <a:lstStyle/>
          <a:p>
            <a:fld id="{789C9375-CC61-437F-B541-F78A493447CE}" type="slidenum">
              <a:rPr lang="en-US" smtClean="0"/>
              <a:t>7</a:t>
            </a:fld>
            <a:endParaRPr lang="en-US"/>
          </a:p>
        </p:txBody>
      </p:sp>
    </p:spTree>
    <p:extLst>
      <p:ext uri="{BB962C8B-B14F-4D97-AF65-F5344CB8AC3E}">
        <p14:creationId xmlns:p14="http://schemas.microsoft.com/office/powerpoint/2010/main" val="398944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Begin by introducing the Agile Framework as a key approach in software development.</a:t>
            </a:r>
          </a:p>
          <a:p>
            <a:pPr algn="l">
              <a:buFont typeface="Arial" panose="020B0604020202020204" pitchFamily="34" charset="0"/>
              <a:buChar char="•"/>
            </a:pPr>
            <a:r>
              <a:rPr lang="en-US" b="0" i="0">
                <a:solidFill>
                  <a:srgbClr val="D1D5DB"/>
                </a:solidFill>
                <a:effectLst/>
                <a:latin typeface="Söhne"/>
              </a:rPr>
              <a:t>Explain the core principles of Agile, highlighting its emphasis on iterative development, customer-centricity, cross-functional teams, and adaptability.</a:t>
            </a:r>
          </a:p>
          <a:p>
            <a:pPr algn="l">
              <a:buFont typeface="Arial" panose="020B0604020202020204" pitchFamily="34" charset="0"/>
              <a:buChar char="•"/>
            </a:pPr>
            <a:r>
              <a:rPr lang="en-US" b="0" i="0">
                <a:solidFill>
                  <a:srgbClr val="D1D5DB"/>
                </a:solidFill>
                <a:effectLst/>
                <a:latin typeface="Söhne"/>
              </a:rPr>
              <a:t>Provide examples or anecdotes of successful Agile implementations to illustrate its effectiveness.</a:t>
            </a:r>
          </a:p>
          <a:p>
            <a:pPr algn="l">
              <a:buFont typeface="Arial" panose="020B0604020202020204" pitchFamily="34" charset="0"/>
              <a:buChar char="•"/>
            </a:pPr>
            <a:r>
              <a:rPr lang="en-US" b="0" i="0">
                <a:solidFill>
                  <a:srgbClr val="D1D5DB"/>
                </a:solidFill>
                <a:effectLst/>
                <a:latin typeface="Söhne"/>
              </a:rPr>
              <a:t>Emphasize that Agile is widely used in various industries for its ability to respond to changing project needs effectively.</a:t>
            </a:r>
          </a:p>
          <a:p>
            <a:pPr algn="l">
              <a:buFont typeface="Arial" panose="020B0604020202020204" pitchFamily="34" charset="0"/>
              <a:buChar char="•"/>
            </a:pPr>
            <a:endParaRPr lang="en-US" b="0" i="0">
              <a:solidFill>
                <a:srgbClr val="D1D5DB"/>
              </a:solidFill>
              <a:effectLst/>
              <a:latin typeface="Söhne"/>
            </a:endParaRPr>
          </a:p>
          <a:p>
            <a:pPr algn="l">
              <a:buFont typeface="Arial" panose="020B0604020202020204" pitchFamily="34" charset="0"/>
              <a:buNone/>
            </a:pPr>
            <a:r>
              <a:rPr lang="en-US" b="0" i="0">
                <a:solidFill>
                  <a:srgbClr val="D1D5DB"/>
                </a:solidFill>
                <a:effectLst/>
                <a:latin typeface="Söhne"/>
              </a:rPr>
              <a:t>Consider adding a brief introductory sentence to provide context for the content. For example, you could say, "Now, let's dive into the Agile Framework, one of the most popular and customer-centric approaches in software development."</a:t>
            </a:r>
          </a:p>
          <a:p>
            <a:pPr algn="l"/>
            <a:r>
              <a:rPr lang="en-US" b="1" i="0">
                <a:solidFill>
                  <a:srgbClr val="D1D5DB"/>
                </a:solidFill>
                <a:effectLst/>
                <a:latin typeface="Söhne"/>
              </a:rPr>
              <a:t>Summary:</a:t>
            </a:r>
            <a:r>
              <a:rPr lang="en-US" b="0" i="0">
                <a:solidFill>
                  <a:srgbClr val="D1D5DB"/>
                </a:solidFill>
                <a:effectLst/>
                <a:latin typeface="Söhne"/>
              </a:rPr>
              <a:t> "In Slide 8, we explore the Agile Framework, a highly popular and adaptable approach in software development.</a:t>
            </a:r>
          </a:p>
          <a:p>
            <a:pPr algn="l"/>
            <a:r>
              <a:rPr lang="en-US" b="1" i="0">
                <a:solidFill>
                  <a:srgbClr val="D1D5DB"/>
                </a:solidFill>
                <a:effectLst/>
                <a:latin typeface="Söhne"/>
              </a:rPr>
              <a:t>Definition:</a:t>
            </a:r>
            <a:r>
              <a:rPr lang="en-US" b="0" i="0">
                <a:solidFill>
                  <a:srgbClr val="D1D5DB"/>
                </a:solidFill>
                <a:effectLst/>
                <a:latin typeface="Söhne"/>
              </a:rPr>
              <a:t> Agile is a software development framework that places a strong emphasis on collaboration, flexibility, and customer feedback. It's known for its ability to respond to changing requirements effectively.</a:t>
            </a:r>
          </a:p>
          <a:p>
            <a:pPr algn="l"/>
            <a:r>
              <a:rPr lang="en-US" b="1" i="0">
                <a:solidFill>
                  <a:srgbClr val="D1D5DB"/>
                </a:solidFill>
                <a:effectLst/>
                <a:latin typeface="Söhne"/>
              </a:rPr>
              <a:t>Key Principles:</a:t>
            </a:r>
            <a:endParaRPr lang="en-US" b="0" i="0">
              <a:solidFill>
                <a:srgbClr val="D1D5DB"/>
              </a:solidFill>
              <a:effectLst/>
              <a:latin typeface="Söhne"/>
            </a:endParaRPr>
          </a:p>
          <a:p>
            <a:pPr algn="l">
              <a:buFont typeface="+mj-lt"/>
              <a:buAutoNum type="arabicPeriod"/>
            </a:pPr>
            <a:r>
              <a:rPr lang="en-US" b="1" i="0">
                <a:solidFill>
                  <a:srgbClr val="D1D5DB"/>
                </a:solidFill>
                <a:effectLst/>
                <a:latin typeface="Söhne"/>
              </a:rPr>
              <a:t>Iterative Development:</a:t>
            </a:r>
            <a:r>
              <a:rPr lang="en-US" b="0" i="0">
                <a:solidFill>
                  <a:srgbClr val="D1D5DB"/>
                </a:solidFill>
                <a:effectLst/>
                <a:latin typeface="Söhne"/>
              </a:rPr>
              <a:t> Agile divides work into small, manageable iterations, allowing for regular assessment and adaptation. This incremental approach ensures that the project remains aligned with evolving needs.</a:t>
            </a:r>
          </a:p>
          <a:p>
            <a:pPr algn="l">
              <a:buFont typeface="+mj-lt"/>
              <a:buAutoNum type="arabicPeriod"/>
            </a:pPr>
            <a:r>
              <a:rPr lang="en-US" b="1" i="0">
                <a:solidFill>
                  <a:srgbClr val="D1D5DB"/>
                </a:solidFill>
                <a:effectLst/>
                <a:latin typeface="Söhne"/>
              </a:rPr>
              <a:t>Customer-Centric:</a:t>
            </a:r>
            <a:r>
              <a:rPr lang="en-US" b="0" i="0">
                <a:solidFill>
                  <a:srgbClr val="D1D5DB"/>
                </a:solidFill>
                <a:effectLst/>
                <a:latin typeface="Söhne"/>
              </a:rPr>
              <a:t> Agile is inherently customer-centric, with a focus on meeting customer needs. Changes can be made swiftly based on customer feedback, ensuring that the final product aligns with customer expectations.</a:t>
            </a:r>
          </a:p>
          <a:p>
            <a:pPr algn="l">
              <a:buFont typeface="+mj-lt"/>
              <a:buAutoNum type="arabicPeriod"/>
            </a:pPr>
            <a:r>
              <a:rPr lang="en-US" b="1" i="0">
                <a:solidFill>
                  <a:srgbClr val="D1D5DB"/>
                </a:solidFill>
                <a:effectLst/>
                <a:latin typeface="Söhne"/>
              </a:rPr>
              <a:t>Cross-Functional Teams:</a:t>
            </a:r>
            <a:r>
              <a:rPr lang="en-US" b="0" i="0">
                <a:solidFill>
                  <a:srgbClr val="D1D5DB"/>
                </a:solidFill>
                <a:effectLst/>
                <a:latin typeface="Söhne"/>
              </a:rPr>
              <a:t> Agile teams are multidisciplinary and collaborate closely throughout the development process. This cross-functional approach fosters efficient communication and the delivery of functional software.</a:t>
            </a:r>
          </a:p>
          <a:p>
            <a:pPr algn="l">
              <a:buFont typeface="+mj-lt"/>
              <a:buAutoNum type="arabicPeriod"/>
            </a:pPr>
            <a:r>
              <a:rPr lang="en-US" b="1" i="0">
                <a:solidFill>
                  <a:srgbClr val="D1D5DB"/>
                </a:solidFill>
                <a:effectLst/>
                <a:latin typeface="Söhne"/>
              </a:rPr>
              <a:t>Embracing Change:</a:t>
            </a:r>
            <a:r>
              <a:rPr lang="en-US" b="0" i="0">
                <a:solidFill>
                  <a:srgbClr val="D1D5DB"/>
                </a:solidFill>
                <a:effectLst/>
                <a:latin typeface="Söhne"/>
              </a:rPr>
              <a:t> One of </a:t>
            </a:r>
            <a:r>
              <a:rPr lang="en-US" b="0" i="0" err="1">
                <a:solidFill>
                  <a:srgbClr val="D1D5DB"/>
                </a:solidFill>
                <a:effectLst/>
                <a:latin typeface="Söhne"/>
              </a:rPr>
              <a:t>Agile's</a:t>
            </a:r>
            <a:r>
              <a:rPr lang="en-US" b="0" i="0">
                <a:solidFill>
                  <a:srgbClr val="D1D5DB"/>
                </a:solidFill>
                <a:effectLst/>
                <a:latin typeface="Söhne"/>
              </a:rPr>
              <a:t> key strengths is its ability to embrace changes in requirements, even late in the development process. This flexibility ensures that the software remains adaptable to evolving circumstances and customer needs.</a:t>
            </a:r>
          </a:p>
          <a:p>
            <a:pPr algn="l"/>
            <a:r>
              <a:rPr lang="en-US" b="0" i="0">
                <a:solidFill>
                  <a:srgbClr val="D1D5DB"/>
                </a:solidFill>
                <a:effectLst/>
                <a:latin typeface="Söhne"/>
              </a:rPr>
              <a:t>The Agile Framework is renowned for its adaptability and customer-centric approach, making it a valuable methodology in the ever-changing landscape of software development."</a:t>
            </a:r>
          </a:p>
          <a:p>
            <a:pPr algn="l">
              <a:buFont typeface="Arial" panose="020B0604020202020204" pitchFamily="34" charset="0"/>
              <a:buNone/>
            </a:pPr>
            <a:endParaRPr lang="en-US" b="0" i="0">
              <a:solidFill>
                <a:srgbClr val="D1D5DB"/>
              </a:solidFill>
              <a:effectLst/>
              <a:latin typeface="Söhne"/>
            </a:endParaRPr>
          </a:p>
          <a:p>
            <a:endParaRPr lang="en-US"/>
          </a:p>
        </p:txBody>
      </p:sp>
      <p:sp>
        <p:nvSpPr>
          <p:cNvPr id="4" name="Slide Number Placeholder 3"/>
          <p:cNvSpPr>
            <a:spLocks noGrp="1"/>
          </p:cNvSpPr>
          <p:nvPr>
            <p:ph type="sldNum" sz="quarter" idx="5"/>
          </p:nvPr>
        </p:nvSpPr>
        <p:spPr/>
        <p:txBody>
          <a:bodyPr/>
          <a:lstStyle/>
          <a:p>
            <a:fld id="{789C9375-CC61-437F-B541-F78A493447CE}" type="slidenum">
              <a:rPr lang="en-US" smtClean="0"/>
              <a:t>8</a:t>
            </a:fld>
            <a:endParaRPr lang="en-US"/>
          </a:p>
        </p:txBody>
      </p:sp>
    </p:spTree>
    <p:extLst>
      <p:ext uri="{BB962C8B-B14F-4D97-AF65-F5344CB8AC3E}">
        <p14:creationId xmlns:p14="http://schemas.microsoft.com/office/powerpoint/2010/main" val="2514716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a:solidFill>
                  <a:srgbClr val="D1D5DB"/>
                </a:solidFill>
                <a:effectLst/>
                <a:latin typeface="Söhne"/>
              </a:rPr>
              <a:t>Introduce the Waterfall Framework as a classic, sequential approach to software development.</a:t>
            </a:r>
          </a:p>
          <a:p>
            <a:pPr algn="l">
              <a:buFont typeface="Arial" panose="020B0604020202020204" pitchFamily="34" charset="0"/>
              <a:buChar char="•"/>
            </a:pPr>
            <a:r>
              <a:rPr lang="en-US" b="0" i="0">
                <a:solidFill>
                  <a:srgbClr val="D1D5DB"/>
                </a:solidFill>
                <a:effectLst/>
                <a:latin typeface="Söhne"/>
              </a:rPr>
              <a:t>Describe each of the key phases, emphasizing that they occur sequentially with no overlapping.</a:t>
            </a:r>
          </a:p>
          <a:p>
            <a:pPr algn="l">
              <a:buFont typeface="Arial" panose="020B0604020202020204" pitchFamily="34" charset="0"/>
              <a:buChar char="•"/>
            </a:pPr>
            <a:r>
              <a:rPr lang="en-US" b="0" i="0">
                <a:solidFill>
                  <a:srgbClr val="D1D5DB"/>
                </a:solidFill>
                <a:effectLst/>
                <a:latin typeface="Söhne"/>
              </a:rPr>
              <a:t>Highlight that the Waterfall Model is well-suited for projects with stable requirements but may be less flexible in accommodating changes compared to Agile approaches.</a:t>
            </a:r>
          </a:p>
          <a:p>
            <a:pPr algn="l">
              <a:buFont typeface="Arial" panose="020B0604020202020204" pitchFamily="34" charset="0"/>
              <a:buChar char="•"/>
            </a:pPr>
            <a:r>
              <a:rPr lang="en-US" b="0" i="0">
                <a:solidFill>
                  <a:srgbClr val="D1D5DB"/>
                </a:solidFill>
                <a:effectLst/>
                <a:latin typeface="Söhne"/>
              </a:rPr>
              <a:t>Mention that the choice of framework depends on project characteristics and requirements.</a:t>
            </a:r>
          </a:p>
          <a:p>
            <a:pPr algn="l">
              <a:buFont typeface="Arial" panose="020B0604020202020204" pitchFamily="34" charset="0"/>
              <a:buChar char="•"/>
            </a:pPr>
            <a:endParaRPr lang="en-US" b="0" i="0">
              <a:solidFill>
                <a:srgbClr val="D1D5DB"/>
              </a:solidFill>
              <a:effectLst/>
              <a:latin typeface="Söhne"/>
            </a:endParaRPr>
          </a:p>
          <a:p>
            <a:pPr algn="l">
              <a:buFont typeface="Arial" panose="020B0604020202020204" pitchFamily="34" charset="0"/>
              <a:buNone/>
            </a:pPr>
            <a:r>
              <a:rPr lang="en-US" b="0" i="0">
                <a:solidFill>
                  <a:srgbClr val="D1D5DB"/>
                </a:solidFill>
                <a:effectLst/>
                <a:latin typeface="Söhne"/>
              </a:rPr>
              <a:t>Consider adding a brief introductory sentence to provide context for the content. For example, you could say, "Now, let's explore the Waterfall Framework, a traditional and sequential approach to software development."</a:t>
            </a:r>
          </a:p>
          <a:p>
            <a:pPr algn="l"/>
            <a:r>
              <a:rPr lang="en-US" b="1" i="0">
                <a:solidFill>
                  <a:srgbClr val="D1D5DB"/>
                </a:solidFill>
                <a:effectLst/>
                <a:latin typeface="Söhne"/>
              </a:rPr>
              <a:t>Summary:</a:t>
            </a:r>
            <a:r>
              <a:rPr lang="en-US" b="0" i="0">
                <a:solidFill>
                  <a:srgbClr val="D1D5DB"/>
                </a:solidFill>
                <a:effectLst/>
                <a:latin typeface="Söhne"/>
              </a:rPr>
              <a:t> "In Slide 9, we delve into the Waterfall Framework, a classical and linear approach to software development.</a:t>
            </a:r>
          </a:p>
          <a:p>
            <a:pPr algn="l"/>
            <a:r>
              <a:rPr lang="en-US" b="1" i="0">
                <a:solidFill>
                  <a:srgbClr val="D1D5DB"/>
                </a:solidFill>
                <a:effectLst/>
                <a:latin typeface="Söhne"/>
              </a:rPr>
              <a:t>Definition:</a:t>
            </a:r>
            <a:r>
              <a:rPr lang="en-US" b="0" i="0">
                <a:solidFill>
                  <a:srgbClr val="D1D5DB"/>
                </a:solidFill>
                <a:effectLst/>
                <a:latin typeface="Söhne"/>
              </a:rPr>
              <a:t> The Waterfall Model is a traditional, sequential approach to software development where each phase must be completed before the next one begins. It follows a step-by-step progression from requirements gathering to deployment.</a:t>
            </a:r>
          </a:p>
          <a:p>
            <a:pPr algn="l"/>
            <a:r>
              <a:rPr lang="en-US" b="1" i="0">
                <a:solidFill>
                  <a:srgbClr val="D1D5DB"/>
                </a:solidFill>
                <a:effectLst/>
                <a:latin typeface="Söhne"/>
              </a:rPr>
              <a:t>Key Phases:</a:t>
            </a:r>
            <a:endParaRPr lang="en-US" b="0" i="0">
              <a:solidFill>
                <a:srgbClr val="D1D5DB"/>
              </a:solidFill>
              <a:effectLst/>
              <a:latin typeface="Söhne"/>
            </a:endParaRPr>
          </a:p>
          <a:p>
            <a:pPr algn="l">
              <a:buFont typeface="+mj-lt"/>
              <a:buAutoNum type="arabicPeriod"/>
            </a:pPr>
            <a:r>
              <a:rPr lang="en-US" b="1" i="0">
                <a:solidFill>
                  <a:srgbClr val="D1D5DB"/>
                </a:solidFill>
                <a:effectLst/>
                <a:latin typeface="Söhne"/>
              </a:rPr>
              <a:t>Requirements:</a:t>
            </a:r>
            <a:r>
              <a:rPr lang="en-US" b="0" i="0">
                <a:solidFill>
                  <a:srgbClr val="D1D5DB"/>
                </a:solidFill>
                <a:effectLst/>
                <a:latin typeface="Söhne"/>
              </a:rPr>
              <a:t> The process begins with comprehensive gathering and documentation of project requirements. This phase lays the foundation for the entire project.</a:t>
            </a:r>
          </a:p>
          <a:p>
            <a:pPr algn="l">
              <a:buFont typeface="+mj-lt"/>
              <a:buAutoNum type="arabicPeriod"/>
            </a:pPr>
            <a:r>
              <a:rPr lang="en-US" b="1" i="0">
                <a:solidFill>
                  <a:srgbClr val="D1D5DB"/>
                </a:solidFill>
                <a:effectLst/>
                <a:latin typeface="Söhne"/>
              </a:rPr>
              <a:t>Design:</a:t>
            </a:r>
            <a:r>
              <a:rPr lang="en-US" b="0" i="0">
                <a:solidFill>
                  <a:srgbClr val="D1D5DB"/>
                </a:solidFill>
                <a:effectLst/>
                <a:latin typeface="Söhne"/>
              </a:rPr>
              <a:t> Next comes the creation of detailed system and software designs based on the gathered requirements. This step establishes the blueprint for development.</a:t>
            </a:r>
          </a:p>
          <a:p>
            <a:pPr algn="l">
              <a:buFont typeface="+mj-lt"/>
              <a:buAutoNum type="arabicPeriod"/>
            </a:pPr>
            <a:r>
              <a:rPr lang="en-US" b="1" i="0">
                <a:solidFill>
                  <a:srgbClr val="D1D5DB"/>
                </a:solidFill>
                <a:effectLst/>
                <a:latin typeface="Söhne"/>
              </a:rPr>
              <a:t>Implementation:</a:t>
            </a:r>
            <a:r>
              <a:rPr lang="en-US" b="0" i="0">
                <a:solidFill>
                  <a:srgbClr val="D1D5DB"/>
                </a:solidFill>
                <a:effectLst/>
                <a:latin typeface="Söhne"/>
              </a:rPr>
              <a:t> In the implementation phase, software is developed based on the design specifications. This phase involves coding and building the software according to the design.</a:t>
            </a:r>
          </a:p>
          <a:p>
            <a:pPr algn="l">
              <a:buFont typeface="+mj-lt"/>
              <a:buAutoNum type="arabicPeriod"/>
            </a:pPr>
            <a:r>
              <a:rPr lang="en-US" b="1" i="0">
                <a:solidFill>
                  <a:srgbClr val="D1D5DB"/>
                </a:solidFill>
                <a:effectLst/>
                <a:latin typeface="Söhne"/>
              </a:rPr>
              <a:t>Testing:</a:t>
            </a:r>
            <a:r>
              <a:rPr lang="en-US" b="0" i="0">
                <a:solidFill>
                  <a:srgbClr val="D1D5DB"/>
                </a:solidFill>
                <a:effectLst/>
                <a:latin typeface="Söhne"/>
              </a:rPr>
              <a:t> Rigorous testing is conducted to detect and fix defects. This phase ensures that the software meets the specified requirements and functions as intended.</a:t>
            </a:r>
          </a:p>
          <a:p>
            <a:pPr algn="l">
              <a:buFont typeface="+mj-lt"/>
              <a:buAutoNum type="arabicPeriod"/>
            </a:pPr>
            <a:r>
              <a:rPr lang="en-US" b="1" i="0">
                <a:solidFill>
                  <a:srgbClr val="D1D5DB"/>
                </a:solidFill>
                <a:effectLst/>
                <a:latin typeface="Söhne"/>
              </a:rPr>
              <a:t>Deployment:</a:t>
            </a:r>
            <a:r>
              <a:rPr lang="en-US" b="0" i="0">
                <a:solidFill>
                  <a:srgbClr val="D1D5DB"/>
                </a:solidFill>
                <a:effectLst/>
                <a:latin typeface="Söhne"/>
              </a:rPr>
              <a:t> Once testing is successful, the completed software is deployed for end-users, making it available for use.</a:t>
            </a:r>
          </a:p>
          <a:p>
            <a:pPr algn="l">
              <a:buFont typeface="+mj-lt"/>
              <a:buAutoNum type="arabicPeriod"/>
            </a:pPr>
            <a:r>
              <a:rPr lang="en-US" b="1" i="0">
                <a:solidFill>
                  <a:srgbClr val="D1D5DB"/>
                </a:solidFill>
                <a:effectLst/>
                <a:latin typeface="Söhne"/>
              </a:rPr>
              <a:t>Maintenance:</a:t>
            </a:r>
            <a:r>
              <a:rPr lang="en-US" b="0" i="0">
                <a:solidFill>
                  <a:srgbClr val="D1D5DB"/>
                </a:solidFill>
                <a:effectLst/>
                <a:latin typeface="Söhne"/>
              </a:rPr>
              <a:t> The final phase involves providing ongoing support, updates, and maintenance as needed to ensure the software continues to perform effectively.</a:t>
            </a:r>
          </a:p>
          <a:p>
            <a:pPr algn="l"/>
            <a:r>
              <a:rPr lang="en-US" b="0" i="0">
                <a:solidFill>
                  <a:srgbClr val="D1D5DB"/>
                </a:solidFill>
                <a:effectLst/>
                <a:latin typeface="Söhne"/>
              </a:rPr>
              <a:t>The Waterfall Framework is known for its structured and sequential approach, making it suitable for projects with well-defined requirements and limited changes."</a:t>
            </a:r>
          </a:p>
          <a:p>
            <a:pPr algn="l">
              <a:buFont typeface="Arial" panose="020B0604020202020204" pitchFamily="34" charset="0"/>
              <a:buNone/>
            </a:pPr>
            <a:endParaRPr lang="en-US" b="0" i="0">
              <a:solidFill>
                <a:srgbClr val="D1D5DB"/>
              </a:solidFill>
              <a:effectLst/>
              <a:latin typeface="Söhne"/>
            </a:endParaRPr>
          </a:p>
          <a:p>
            <a:endParaRPr lang="en-US"/>
          </a:p>
        </p:txBody>
      </p:sp>
      <p:sp>
        <p:nvSpPr>
          <p:cNvPr id="4" name="Slide Number Placeholder 3"/>
          <p:cNvSpPr>
            <a:spLocks noGrp="1"/>
          </p:cNvSpPr>
          <p:nvPr>
            <p:ph type="sldNum" sz="quarter" idx="5"/>
          </p:nvPr>
        </p:nvSpPr>
        <p:spPr/>
        <p:txBody>
          <a:bodyPr/>
          <a:lstStyle/>
          <a:p>
            <a:fld id="{789C9375-CC61-437F-B541-F78A493447CE}" type="slidenum">
              <a:rPr lang="en-US" smtClean="0"/>
              <a:t>9</a:t>
            </a:fld>
            <a:endParaRPr lang="en-US"/>
          </a:p>
        </p:txBody>
      </p:sp>
    </p:spTree>
    <p:extLst>
      <p:ext uri="{BB962C8B-B14F-4D97-AF65-F5344CB8AC3E}">
        <p14:creationId xmlns:p14="http://schemas.microsoft.com/office/powerpoint/2010/main" val="2654733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endParaRPr lang="en-US" sz="800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endParaRPr lang="en-US" sz="800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3.png"/><Relationship Id="rId9" Type="http://schemas.microsoft.com/office/2007/relationships/diagramDrawing" Target="../diagrams/drawing4.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jpeg"/><Relationship Id="rId7" Type="http://schemas.openxmlformats.org/officeDocument/2006/relationships/diagramQuickStyle" Target="../diagrams/quickStyle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4.jpeg"/><Relationship Id="rId9" Type="http://schemas.microsoft.com/office/2007/relationships/diagramDrawing" Target="../diagrams/drawing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jpeg"/><Relationship Id="rId7" Type="http://schemas.openxmlformats.org/officeDocument/2006/relationships/diagramQuickStyle" Target="../diagrams/quickStyle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6.png"/><Relationship Id="rId9" Type="http://schemas.microsoft.com/office/2007/relationships/diagramDrawing" Target="../diagrams/drawing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jpe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1.jpeg"/><Relationship Id="rId7" Type="http://schemas.openxmlformats.org/officeDocument/2006/relationships/image" Target="../media/image9.jpeg"/><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diagramColors" Target="../diagrams/colors3.xml"/><Relationship Id="rId5" Type="http://schemas.openxmlformats.org/officeDocument/2006/relationships/image" Target="../media/image7.jpeg"/><Relationship Id="rId10" Type="http://schemas.openxmlformats.org/officeDocument/2006/relationships/diagramQuickStyle" Target="../diagrams/quickStyle3.xml"/><Relationship Id="rId4" Type="http://schemas.openxmlformats.org/officeDocument/2006/relationships/image" Target="../media/image6.png"/><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1FA5-1BFB-0AEE-23F5-D4A246D82A61}"/>
              </a:ext>
            </a:extLst>
          </p:cNvPr>
          <p:cNvSpPr>
            <a:spLocks noGrp="1"/>
          </p:cNvSpPr>
          <p:nvPr>
            <p:ph type="ctrTitle"/>
          </p:nvPr>
        </p:nvSpPr>
        <p:spPr/>
        <p:txBody>
          <a:bodyPr/>
          <a:lstStyle/>
          <a:p>
            <a:r>
              <a:rPr lang="en-US" cap="none"/>
              <a:t>PROCESS FRAMEWORK FOR SOFTWARE ENGINEERING</a:t>
            </a:r>
          </a:p>
        </p:txBody>
      </p:sp>
      <p:sp>
        <p:nvSpPr>
          <p:cNvPr id="3" name="Subtitle 2">
            <a:extLst>
              <a:ext uri="{FF2B5EF4-FFF2-40B4-BE49-F238E27FC236}">
                <a16:creationId xmlns:a16="http://schemas.microsoft.com/office/drawing/2014/main" id="{486FEC40-1001-9F86-74A6-C804F3CD8F49}"/>
              </a:ext>
            </a:extLst>
          </p:cNvPr>
          <p:cNvSpPr>
            <a:spLocks noGrp="1"/>
          </p:cNvSpPr>
          <p:nvPr>
            <p:ph type="subTitle" idx="1"/>
          </p:nvPr>
        </p:nvSpPr>
        <p:spPr>
          <a:xfrm>
            <a:off x="1876424" y="3602038"/>
            <a:ext cx="8791575" cy="559415"/>
          </a:xfrm>
        </p:spPr>
        <p:txBody>
          <a:bodyPr/>
          <a:lstStyle/>
          <a:p>
            <a:r>
              <a:rPr lang="en-US"/>
              <a:t>Enhancing Software Development Practices</a:t>
            </a:r>
          </a:p>
        </p:txBody>
      </p:sp>
      <p:sp>
        <p:nvSpPr>
          <p:cNvPr id="9" name="TextBox 8">
            <a:extLst>
              <a:ext uri="{FF2B5EF4-FFF2-40B4-BE49-F238E27FC236}">
                <a16:creationId xmlns:a16="http://schemas.microsoft.com/office/drawing/2014/main" id="{6F18B27C-828F-AA2E-A4E7-62DBF61EFDCB}"/>
              </a:ext>
            </a:extLst>
          </p:cNvPr>
          <p:cNvSpPr txBox="1"/>
          <p:nvPr/>
        </p:nvSpPr>
        <p:spPr>
          <a:xfrm>
            <a:off x="1876424" y="4886552"/>
            <a:ext cx="4054150" cy="646331"/>
          </a:xfrm>
          <a:prstGeom prst="rect">
            <a:avLst/>
          </a:prstGeom>
          <a:noFill/>
        </p:spPr>
        <p:txBody>
          <a:bodyPr wrap="square" lIns="91440" tIns="45720" rIns="91440" bIns="45720" rtlCol="0" anchor="t">
            <a:spAutoFit/>
          </a:bodyPr>
          <a:lstStyle/>
          <a:p>
            <a:r>
              <a:rPr lang="en-US"/>
              <a:t>Presenter’s Name: Nikhil Rajendra Dhumal</a:t>
            </a:r>
          </a:p>
          <a:p>
            <a:r>
              <a:rPr lang="en-US"/>
              <a:t>Presentation Date: 05/10/2023</a:t>
            </a:r>
          </a:p>
        </p:txBody>
      </p:sp>
    </p:spTree>
    <p:extLst>
      <p:ext uri="{BB962C8B-B14F-4D97-AF65-F5344CB8AC3E}">
        <p14:creationId xmlns:p14="http://schemas.microsoft.com/office/powerpoint/2010/main" val="4020885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301AD-E9A6-BCE0-2935-42DC21450422}"/>
              </a:ext>
            </a:extLst>
          </p:cNvPr>
          <p:cNvSpPr>
            <a:spLocks noGrp="1"/>
          </p:cNvSpPr>
          <p:nvPr>
            <p:ph type="title"/>
          </p:nvPr>
        </p:nvSpPr>
        <p:spPr>
          <a:xfrm>
            <a:off x="1141413" y="618518"/>
            <a:ext cx="9905998" cy="1478570"/>
          </a:xfrm>
        </p:spPr>
        <p:txBody>
          <a:bodyPr>
            <a:normAutofit/>
          </a:bodyPr>
          <a:lstStyle/>
          <a:p>
            <a:r>
              <a:rPr lang="en-US"/>
              <a:t>Choosing the Right Framework</a:t>
            </a:r>
          </a:p>
        </p:txBody>
      </p:sp>
      <p:pic>
        <p:nvPicPr>
          <p:cNvPr id="4098" name="Picture 2" descr="Top 5 Client Engagement Trends of Today | CCC">
            <a:extLst>
              <a:ext uri="{FF2B5EF4-FFF2-40B4-BE49-F238E27FC236}">
                <a16:creationId xmlns:a16="http://schemas.microsoft.com/office/drawing/2014/main" id="{F2172C79-8C83-E519-9FEC-C63C0FC862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299" r="29614" b="-1"/>
          <a:stretch/>
        </p:blipFill>
        <p:spPr bwMode="auto">
          <a:xfrm>
            <a:off x="1141411" y="2249487"/>
            <a:ext cx="3494597" cy="354965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4190" name="Content Placeholder 2">
            <a:extLst>
              <a:ext uri="{FF2B5EF4-FFF2-40B4-BE49-F238E27FC236}">
                <a16:creationId xmlns:a16="http://schemas.microsoft.com/office/drawing/2014/main" id="{C0BEF082-00AF-B6C0-01C0-46EE18C4B783}"/>
              </a:ext>
            </a:extLst>
          </p:cNvPr>
          <p:cNvGraphicFramePr>
            <a:graphicFrameLocks noGrp="1"/>
          </p:cNvGraphicFramePr>
          <p:nvPr>
            <p:ph idx="1"/>
            <p:extLst>
              <p:ext uri="{D42A27DB-BD31-4B8C-83A1-F6EECF244321}">
                <p14:modId xmlns:p14="http://schemas.microsoft.com/office/powerpoint/2010/main" val="1346246157"/>
              </p:ext>
            </p:extLst>
          </p:nvPr>
        </p:nvGraphicFramePr>
        <p:xfrm>
          <a:off x="5034579" y="2249487"/>
          <a:ext cx="6012832" cy="35417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9814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B783-4275-1BBE-C8EB-B43A464047E3}"/>
              </a:ext>
            </a:extLst>
          </p:cNvPr>
          <p:cNvSpPr>
            <a:spLocks noGrp="1"/>
          </p:cNvSpPr>
          <p:nvPr>
            <p:ph type="title"/>
          </p:nvPr>
        </p:nvSpPr>
        <p:spPr>
          <a:xfrm>
            <a:off x="1141413" y="618518"/>
            <a:ext cx="9905998" cy="1478570"/>
          </a:xfrm>
        </p:spPr>
        <p:txBody>
          <a:bodyPr>
            <a:normAutofit/>
          </a:bodyPr>
          <a:lstStyle/>
          <a:p>
            <a:r>
              <a:rPr lang="en-US"/>
              <a:t>Implementing a Process Framework</a:t>
            </a:r>
          </a:p>
        </p:txBody>
      </p:sp>
      <p:pic>
        <p:nvPicPr>
          <p:cNvPr id="5124" name="Picture 4" descr="Project Management Controlling And Monitoring Powerpoint Presentation  Slides | Presentation Graphics | Presentation PowerPoint Example | Slide  Templates">
            <a:extLst>
              <a:ext uri="{FF2B5EF4-FFF2-40B4-BE49-F238E27FC236}">
                <a16:creationId xmlns:a16="http://schemas.microsoft.com/office/drawing/2014/main" id="{FC01E5B3-65D6-B334-7223-449F7276377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41411" y="3041457"/>
            <a:ext cx="3494597" cy="196571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5214" name="Content Placeholder 2">
            <a:extLst>
              <a:ext uri="{FF2B5EF4-FFF2-40B4-BE49-F238E27FC236}">
                <a16:creationId xmlns:a16="http://schemas.microsoft.com/office/drawing/2014/main" id="{D092EA85-D025-0286-C438-3ED108700065}"/>
              </a:ext>
            </a:extLst>
          </p:cNvPr>
          <p:cNvGraphicFramePr>
            <a:graphicFrameLocks noGrp="1"/>
          </p:cNvGraphicFramePr>
          <p:nvPr>
            <p:ph idx="1"/>
            <p:extLst>
              <p:ext uri="{D42A27DB-BD31-4B8C-83A1-F6EECF244321}">
                <p14:modId xmlns:p14="http://schemas.microsoft.com/office/powerpoint/2010/main" val="60761082"/>
              </p:ext>
            </p:extLst>
          </p:nvPr>
        </p:nvGraphicFramePr>
        <p:xfrm>
          <a:off x="5034579" y="2249487"/>
          <a:ext cx="6012832" cy="35417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5117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D65A-1820-7AAC-3E76-7FBDCA9A8003}"/>
              </a:ext>
            </a:extLst>
          </p:cNvPr>
          <p:cNvSpPr>
            <a:spLocks noGrp="1"/>
          </p:cNvSpPr>
          <p:nvPr>
            <p:ph type="title"/>
          </p:nvPr>
        </p:nvSpPr>
        <p:spPr>
          <a:xfrm>
            <a:off x="1141413" y="618518"/>
            <a:ext cx="9905998" cy="1478570"/>
          </a:xfrm>
        </p:spPr>
        <p:txBody>
          <a:bodyPr>
            <a:normAutofit/>
          </a:bodyPr>
          <a:lstStyle/>
          <a:p>
            <a:r>
              <a:rPr lang="en-US"/>
              <a:t>Challenges and Pitfalls</a:t>
            </a:r>
          </a:p>
        </p:txBody>
      </p:sp>
      <p:pic>
        <p:nvPicPr>
          <p:cNvPr id="6146" name="Picture 2" descr="Risk Mitigation Strategy Template for PowerPoint and Keynote">
            <a:extLst>
              <a:ext uri="{FF2B5EF4-FFF2-40B4-BE49-F238E27FC236}">
                <a16:creationId xmlns:a16="http://schemas.microsoft.com/office/drawing/2014/main" id="{F1447FAF-A4B7-C0F1-83FB-62563928C41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41411" y="3041457"/>
            <a:ext cx="3494597" cy="196571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035F877-2407-8138-2A8E-D1A693D46FB0}"/>
              </a:ext>
            </a:extLst>
          </p:cNvPr>
          <p:cNvSpPr>
            <a:spLocks noGrp="1"/>
          </p:cNvSpPr>
          <p:nvPr>
            <p:ph idx="1"/>
          </p:nvPr>
        </p:nvSpPr>
        <p:spPr>
          <a:xfrm>
            <a:off x="5034579" y="2249487"/>
            <a:ext cx="6012832" cy="3541714"/>
          </a:xfrm>
        </p:spPr>
        <p:txBody>
          <a:bodyPr>
            <a:normAutofit/>
          </a:bodyPr>
          <a:lstStyle/>
          <a:p>
            <a:pPr marL="0" indent="0">
              <a:lnSpc>
                <a:spcPct val="110000"/>
              </a:lnSpc>
              <a:buNone/>
            </a:pPr>
            <a:r>
              <a:rPr lang="en-US" sz="2000"/>
              <a:t>Common Challenges: Highlight some common challenges that organizations may face when implementing software development process frameworks.</a:t>
            </a:r>
          </a:p>
          <a:p>
            <a:pPr marL="0" indent="0">
              <a:lnSpc>
                <a:spcPct val="110000"/>
              </a:lnSpc>
              <a:buNone/>
            </a:pPr>
            <a:r>
              <a:rPr lang="en-US" sz="2000"/>
              <a:t>Pitfalls to Avoid: Discuss potential pitfalls or mistakes that can hinder the effective use of a framework.</a:t>
            </a:r>
          </a:p>
          <a:p>
            <a:pPr marL="0" indent="0">
              <a:lnSpc>
                <a:spcPct val="110000"/>
              </a:lnSpc>
              <a:buNone/>
            </a:pPr>
            <a:r>
              <a:rPr lang="en-US" sz="2000"/>
              <a:t>Mitigation Strategies: Offer strategies or recommendations for mitigating these challenges and avoiding pitfalls.</a:t>
            </a:r>
          </a:p>
        </p:txBody>
      </p:sp>
    </p:spTree>
    <p:extLst>
      <p:ext uri="{BB962C8B-B14F-4D97-AF65-F5344CB8AC3E}">
        <p14:creationId xmlns:p14="http://schemas.microsoft.com/office/powerpoint/2010/main" val="1255951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0A9E-DB66-3396-16CE-4EF7AF6CAB7B}"/>
              </a:ext>
            </a:extLst>
          </p:cNvPr>
          <p:cNvSpPr>
            <a:spLocks noGrp="1"/>
          </p:cNvSpPr>
          <p:nvPr>
            <p:ph type="title"/>
          </p:nvPr>
        </p:nvSpPr>
        <p:spPr>
          <a:xfrm>
            <a:off x="1141413" y="618518"/>
            <a:ext cx="9905998" cy="1478570"/>
          </a:xfrm>
        </p:spPr>
        <p:txBody>
          <a:bodyPr>
            <a:normAutofit/>
          </a:bodyPr>
          <a:lstStyle/>
          <a:p>
            <a:r>
              <a:rPr lang="en-US"/>
              <a:t>Best Practices</a:t>
            </a:r>
          </a:p>
        </p:txBody>
      </p:sp>
      <p:pic>
        <p:nvPicPr>
          <p:cNvPr id="7170" name="Picture 2" descr="What Is CI/CD and How Does It Work? | Synopsys">
            <a:extLst>
              <a:ext uri="{FF2B5EF4-FFF2-40B4-BE49-F238E27FC236}">
                <a16:creationId xmlns:a16="http://schemas.microsoft.com/office/drawing/2014/main" id="{3E3ED8D9-4307-1971-8685-5BB580A088F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41411" y="3150663"/>
            <a:ext cx="3494597" cy="174729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7222" name="Content Placeholder 2">
            <a:extLst>
              <a:ext uri="{FF2B5EF4-FFF2-40B4-BE49-F238E27FC236}">
                <a16:creationId xmlns:a16="http://schemas.microsoft.com/office/drawing/2014/main" id="{05EA3162-37E4-50ED-FA36-BD8B3168A438}"/>
              </a:ext>
            </a:extLst>
          </p:cNvPr>
          <p:cNvGraphicFramePr>
            <a:graphicFrameLocks noGrp="1"/>
          </p:cNvGraphicFramePr>
          <p:nvPr>
            <p:ph idx="1"/>
            <p:extLst>
              <p:ext uri="{D42A27DB-BD31-4B8C-83A1-F6EECF244321}">
                <p14:modId xmlns:p14="http://schemas.microsoft.com/office/powerpoint/2010/main" val="757419417"/>
              </p:ext>
            </p:extLst>
          </p:nvPr>
        </p:nvGraphicFramePr>
        <p:xfrm>
          <a:off x="5034579" y="2249487"/>
          <a:ext cx="6012832" cy="35417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0309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id="{29D35211-7B16-6F66-C438-B1393FA25B6A}"/>
              </a:ext>
            </a:extLst>
          </p:cNvPr>
          <p:cNvSpPr>
            <a:spLocks noGrp="1"/>
          </p:cNvSpPr>
          <p:nvPr>
            <p:ph type="title"/>
          </p:nvPr>
        </p:nvSpPr>
        <p:spPr>
          <a:xfrm>
            <a:off x="1141413" y="618518"/>
            <a:ext cx="4459286" cy="992795"/>
          </a:xfrm>
        </p:spPr>
        <p:txBody>
          <a:bodyPr>
            <a:normAutofit/>
          </a:bodyPr>
          <a:lstStyle/>
          <a:p>
            <a:r>
              <a:rPr lang="en-US" sz="3200"/>
              <a:t>Conclusion</a:t>
            </a:r>
          </a:p>
        </p:txBody>
      </p:sp>
      <p:sp>
        <p:nvSpPr>
          <p:cNvPr id="9" name="Content Placeholder 8">
            <a:extLst>
              <a:ext uri="{FF2B5EF4-FFF2-40B4-BE49-F238E27FC236}">
                <a16:creationId xmlns:a16="http://schemas.microsoft.com/office/drawing/2014/main" id="{2D7BA925-18A5-B4BB-A958-6281150B6805}"/>
              </a:ext>
            </a:extLst>
          </p:cNvPr>
          <p:cNvSpPr>
            <a:spLocks noGrp="1"/>
          </p:cNvSpPr>
          <p:nvPr>
            <p:ph idx="1"/>
          </p:nvPr>
        </p:nvSpPr>
        <p:spPr>
          <a:xfrm>
            <a:off x="1141412" y="1858963"/>
            <a:ext cx="4459287" cy="4355570"/>
          </a:xfrm>
        </p:spPr>
        <p:txBody>
          <a:bodyPr>
            <a:normAutofit fontScale="92500" lnSpcReduction="20000"/>
          </a:bodyPr>
          <a:lstStyle/>
          <a:p>
            <a:pPr marL="0" indent="0">
              <a:lnSpc>
                <a:spcPct val="110000"/>
              </a:lnSpc>
              <a:buNone/>
            </a:pPr>
            <a:r>
              <a:rPr lang="en-US" sz="1600"/>
              <a:t>Key Takeaways: </a:t>
            </a:r>
          </a:p>
          <a:p>
            <a:pPr>
              <a:lnSpc>
                <a:spcPct val="110000"/>
              </a:lnSpc>
            </a:pPr>
            <a:r>
              <a:rPr lang="en-US" sz="1600"/>
              <a:t>Software development process frameworks streamline project management.</a:t>
            </a:r>
          </a:p>
          <a:p>
            <a:pPr>
              <a:lnSpc>
                <a:spcPct val="110000"/>
              </a:lnSpc>
            </a:pPr>
            <a:r>
              <a:rPr lang="en-US" sz="1600"/>
              <a:t>Consider project requirements, team capabilities, and adaptability when choosing a framework.</a:t>
            </a:r>
          </a:p>
          <a:p>
            <a:pPr>
              <a:lnSpc>
                <a:spcPct val="110000"/>
              </a:lnSpc>
            </a:pPr>
            <a:r>
              <a:rPr lang="en-US" sz="1600"/>
              <a:t>Challenges exist but can be mitigated with best practices.</a:t>
            </a:r>
          </a:p>
          <a:p>
            <a:pPr marL="0" indent="0">
              <a:lnSpc>
                <a:spcPct val="110000"/>
              </a:lnSpc>
              <a:buNone/>
            </a:pPr>
            <a:r>
              <a:rPr lang="en-US" sz="1600"/>
              <a:t>The Importance of Frameworks: Frameworks enhance collaboration, efficiency, and project success in modern software engineering.</a:t>
            </a:r>
          </a:p>
          <a:p>
            <a:pPr marL="0" indent="0">
              <a:lnSpc>
                <a:spcPct val="110000"/>
              </a:lnSpc>
              <a:buNone/>
            </a:pPr>
            <a:endParaRPr lang="en-US" sz="1600"/>
          </a:p>
          <a:p>
            <a:pPr marL="0" indent="0">
              <a:lnSpc>
                <a:spcPct val="110000"/>
              </a:lnSpc>
              <a:buNone/>
            </a:pPr>
            <a:r>
              <a:rPr lang="en-US" sz="1600"/>
              <a:t>Consider implementing suitable frameworks in your projects.</a:t>
            </a:r>
          </a:p>
          <a:p>
            <a:pPr marL="0" indent="0">
              <a:lnSpc>
                <a:spcPct val="110000"/>
              </a:lnSpc>
              <a:buNone/>
            </a:pPr>
            <a:r>
              <a:rPr lang="en-US" sz="1600"/>
              <a:t>Embrace software development best practices for better outcomes.</a:t>
            </a:r>
          </a:p>
        </p:txBody>
      </p:sp>
      <p:pic>
        <p:nvPicPr>
          <p:cNvPr id="5" name="Content Placeholder 4" descr="A group of people reaching for each other&#10;&#10;Description automatically generated">
            <a:extLst>
              <a:ext uri="{FF2B5EF4-FFF2-40B4-BE49-F238E27FC236}">
                <a16:creationId xmlns:a16="http://schemas.microsoft.com/office/drawing/2014/main" id="{9AE91019-D5BB-953F-AD60-73B95FD44037}"/>
              </a:ext>
            </a:extLst>
          </p:cNvPr>
          <p:cNvPicPr>
            <a:picLocks noChangeAspect="1"/>
          </p:cNvPicPr>
          <p:nvPr/>
        </p:nvPicPr>
        <p:blipFill>
          <a:blip r:embed="rId5"/>
          <a:stretch>
            <a:fillRect/>
          </a:stretch>
        </p:blipFill>
        <p:spPr>
          <a:xfrm>
            <a:off x="6096000" y="1602313"/>
            <a:ext cx="5456279" cy="36284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6" name="Group 6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6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8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Tree>
    <p:extLst>
      <p:ext uri="{BB962C8B-B14F-4D97-AF65-F5344CB8AC3E}">
        <p14:creationId xmlns:p14="http://schemas.microsoft.com/office/powerpoint/2010/main" val="311803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81" name="Rectangle 108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8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id="{B60F9463-7F8B-6BDB-8F62-91A4BA71400B}"/>
              </a:ext>
            </a:extLst>
          </p:cNvPr>
          <p:cNvSpPr>
            <a:spLocks noGrp="1"/>
          </p:cNvSpPr>
          <p:nvPr>
            <p:ph type="title"/>
          </p:nvPr>
        </p:nvSpPr>
        <p:spPr>
          <a:xfrm>
            <a:off x="1141413" y="618518"/>
            <a:ext cx="4459286" cy="1478570"/>
          </a:xfrm>
        </p:spPr>
        <p:txBody>
          <a:bodyPr>
            <a:normAutofit/>
          </a:bodyPr>
          <a:lstStyle/>
          <a:p>
            <a:r>
              <a:rPr lang="en-US" sz="3200"/>
              <a:t>Introduction</a:t>
            </a:r>
          </a:p>
        </p:txBody>
      </p:sp>
      <p:sp>
        <p:nvSpPr>
          <p:cNvPr id="3" name="Content Placeholder 2">
            <a:extLst>
              <a:ext uri="{FF2B5EF4-FFF2-40B4-BE49-F238E27FC236}">
                <a16:creationId xmlns:a16="http://schemas.microsoft.com/office/drawing/2014/main" id="{4FD86490-C884-7091-E49D-C3A907261063}"/>
              </a:ext>
            </a:extLst>
          </p:cNvPr>
          <p:cNvSpPr>
            <a:spLocks noGrp="1"/>
          </p:cNvSpPr>
          <p:nvPr>
            <p:ph idx="1"/>
          </p:nvPr>
        </p:nvSpPr>
        <p:spPr>
          <a:xfrm>
            <a:off x="1141412" y="2249487"/>
            <a:ext cx="4459287" cy="3965046"/>
          </a:xfrm>
        </p:spPr>
        <p:txBody>
          <a:bodyPr>
            <a:normAutofit lnSpcReduction="10000"/>
          </a:bodyPr>
          <a:lstStyle/>
          <a:p>
            <a:pPr marL="0" indent="0">
              <a:lnSpc>
                <a:spcPct val="110000"/>
              </a:lnSpc>
              <a:buNone/>
            </a:pPr>
            <a:r>
              <a:rPr lang="en-US" sz="1600"/>
              <a:t>Significance of Software Development:</a:t>
            </a:r>
          </a:p>
          <a:p>
            <a:pPr>
              <a:lnSpc>
                <a:spcPct val="110000"/>
              </a:lnSpc>
            </a:pPr>
            <a:r>
              <a:rPr lang="en-US" sz="1600"/>
              <a:t>Software development is at the heart of the modern technological revolution.</a:t>
            </a:r>
          </a:p>
          <a:p>
            <a:pPr>
              <a:lnSpc>
                <a:spcPct val="110000"/>
              </a:lnSpc>
            </a:pPr>
            <a:r>
              <a:rPr lang="en-US" sz="1600"/>
              <a:t>It touches every aspect of our lives, from mobile apps to mission-critical systems.</a:t>
            </a:r>
          </a:p>
          <a:p>
            <a:pPr marL="0" indent="0">
              <a:lnSpc>
                <a:spcPct val="110000"/>
              </a:lnSpc>
              <a:buNone/>
            </a:pPr>
            <a:endParaRPr lang="en-US" sz="1600"/>
          </a:p>
          <a:p>
            <a:pPr marL="0" indent="0">
              <a:lnSpc>
                <a:spcPct val="110000"/>
              </a:lnSpc>
              <a:buNone/>
            </a:pPr>
            <a:r>
              <a:rPr lang="en-US" sz="1600"/>
              <a:t>The Challenges We Face:</a:t>
            </a:r>
          </a:p>
          <a:p>
            <a:pPr>
              <a:lnSpc>
                <a:spcPct val="110000"/>
              </a:lnSpc>
            </a:pPr>
            <a:r>
              <a:rPr lang="en-US" sz="1600"/>
              <a:t>The tech world is evolving at breakneck speed.</a:t>
            </a:r>
          </a:p>
          <a:p>
            <a:pPr>
              <a:lnSpc>
                <a:spcPct val="110000"/>
              </a:lnSpc>
            </a:pPr>
            <a:r>
              <a:rPr lang="en-US" sz="1600"/>
              <a:t>Software projects are becoming increasingly complex.</a:t>
            </a:r>
          </a:p>
          <a:p>
            <a:pPr>
              <a:lnSpc>
                <a:spcPct val="110000"/>
              </a:lnSpc>
            </a:pPr>
            <a:r>
              <a:rPr lang="en-US" sz="1600"/>
              <a:t>The demand for high-quality, efficient development is ever-growing.</a:t>
            </a:r>
          </a:p>
        </p:txBody>
      </p:sp>
      <p:pic>
        <p:nvPicPr>
          <p:cNvPr id="1026" name="Picture 2" descr="If the digital revolution is to benefit everyone, we need diversity in tech">
            <a:extLst>
              <a:ext uri="{FF2B5EF4-FFF2-40B4-BE49-F238E27FC236}">
                <a16:creationId xmlns:a16="http://schemas.microsoft.com/office/drawing/2014/main" id="{29E85552-B5B5-2D49-C71B-EB60EB8F132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0" y="2052456"/>
            <a:ext cx="5456279" cy="272813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85" name="Group 108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8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08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8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8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9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10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1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1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1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Tree>
    <p:extLst>
      <p:ext uri="{BB962C8B-B14F-4D97-AF65-F5344CB8AC3E}">
        <p14:creationId xmlns:p14="http://schemas.microsoft.com/office/powerpoint/2010/main" val="321935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2B34-BA01-30A3-9D68-4A288EC3B4E6}"/>
              </a:ext>
            </a:extLst>
          </p:cNvPr>
          <p:cNvSpPr>
            <a:spLocks noGrp="1"/>
          </p:cNvSpPr>
          <p:nvPr>
            <p:ph type="title"/>
          </p:nvPr>
        </p:nvSpPr>
        <p:spPr>
          <a:xfrm>
            <a:off x="1141413" y="618518"/>
            <a:ext cx="9905998" cy="1478570"/>
          </a:xfrm>
        </p:spPr>
        <p:txBody>
          <a:bodyPr>
            <a:normAutofit/>
          </a:bodyPr>
          <a:lstStyle/>
          <a:p>
            <a:r>
              <a:rPr lang="en-US"/>
              <a:t>What is a Process Framework?</a:t>
            </a:r>
          </a:p>
        </p:txBody>
      </p:sp>
      <p:pic>
        <p:nvPicPr>
          <p:cNvPr id="2050" name="Picture 2" descr="A Definitive Guide to Create a Business Process Diagram in 2023 | Cflow">
            <a:extLst>
              <a:ext uri="{FF2B5EF4-FFF2-40B4-BE49-F238E27FC236}">
                <a16:creationId xmlns:a16="http://schemas.microsoft.com/office/drawing/2014/main" id="{091B175C-3E55-DDF9-348B-C6AF24779A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52" r="5305" b="-1"/>
          <a:stretch/>
        </p:blipFill>
        <p:spPr bwMode="auto">
          <a:xfrm>
            <a:off x="1141412" y="2497720"/>
            <a:ext cx="4662140"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2207" name="Content Placeholder 2">
            <a:extLst>
              <a:ext uri="{FF2B5EF4-FFF2-40B4-BE49-F238E27FC236}">
                <a16:creationId xmlns:a16="http://schemas.microsoft.com/office/drawing/2014/main" id="{F554A6F5-55F1-7D77-6A76-4D8452377B76}"/>
              </a:ext>
            </a:extLst>
          </p:cNvPr>
          <p:cNvGraphicFramePr>
            <a:graphicFrameLocks noGrp="1"/>
          </p:cNvGraphicFramePr>
          <p:nvPr>
            <p:ph idx="1"/>
            <p:extLst>
              <p:ext uri="{D42A27DB-BD31-4B8C-83A1-F6EECF244321}">
                <p14:modId xmlns:p14="http://schemas.microsoft.com/office/powerpoint/2010/main" val="1324558014"/>
              </p:ext>
            </p:extLst>
          </p:nvPr>
        </p:nvGraphicFramePr>
        <p:xfrm>
          <a:off x="6204479" y="2249487"/>
          <a:ext cx="4844521" cy="35417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6970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0" name="Group 99">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01" name="Group 100">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13"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4"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25"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0"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02" name="Group 101">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03"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41"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C38C52E-AE82-F513-F902-8D7FB62A16D4}"/>
              </a:ext>
            </a:extLst>
          </p:cNvPr>
          <p:cNvSpPr>
            <a:spLocks noGrp="1"/>
          </p:cNvSpPr>
          <p:nvPr>
            <p:ph type="title"/>
          </p:nvPr>
        </p:nvSpPr>
        <p:spPr>
          <a:xfrm>
            <a:off x="5128643" y="618518"/>
            <a:ext cx="6188402" cy="1478570"/>
          </a:xfrm>
        </p:spPr>
        <p:txBody>
          <a:bodyPr>
            <a:normAutofit/>
          </a:bodyPr>
          <a:lstStyle/>
          <a:p>
            <a:r>
              <a:rPr lang="en-US">
                <a:solidFill>
                  <a:srgbClr val="FFFFFF"/>
                </a:solidFill>
              </a:rPr>
              <a:t>Benefits of Process Framework</a:t>
            </a:r>
          </a:p>
        </p:txBody>
      </p:sp>
      <p:sp useBgFill="1">
        <p:nvSpPr>
          <p:cNvPr id="143"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drawing a diagram of a project&#10;&#10;Description automatically generated">
            <a:extLst>
              <a:ext uri="{FF2B5EF4-FFF2-40B4-BE49-F238E27FC236}">
                <a16:creationId xmlns:a16="http://schemas.microsoft.com/office/drawing/2014/main" id="{D4C7794F-427D-ED81-2E17-A27C1C19119F}"/>
              </a:ext>
            </a:extLst>
          </p:cNvPr>
          <p:cNvPicPr>
            <a:picLocks noChangeAspect="1"/>
          </p:cNvPicPr>
          <p:nvPr/>
        </p:nvPicPr>
        <p:blipFill rotWithShape="1">
          <a:blip r:embed="rId4"/>
          <a:srcRect l="19772" r="14516" b="3"/>
          <a:stretch/>
        </p:blipFill>
        <p:spPr>
          <a:xfrm>
            <a:off x="1126617" y="1811894"/>
            <a:ext cx="3178638" cy="3228750"/>
          </a:xfrm>
          <a:prstGeom prst="rect">
            <a:avLst/>
          </a:prstGeom>
        </p:spPr>
      </p:pic>
      <p:graphicFrame>
        <p:nvGraphicFramePr>
          <p:cNvPr id="93" name="Content Placeholder 2">
            <a:extLst>
              <a:ext uri="{FF2B5EF4-FFF2-40B4-BE49-F238E27FC236}">
                <a16:creationId xmlns:a16="http://schemas.microsoft.com/office/drawing/2014/main" id="{D29A73F2-E837-5295-6E19-8DCFAC073745}"/>
              </a:ext>
            </a:extLst>
          </p:cNvPr>
          <p:cNvGraphicFramePr>
            <a:graphicFrameLocks noGrp="1"/>
          </p:cNvGraphicFramePr>
          <p:nvPr>
            <p:ph idx="1"/>
            <p:extLst>
              <p:ext uri="{D42A27DB-BD31-4B8C-83A1-F6EECF244321}">
                <p14:modId xmlns:p14="http://schemas.microsoft.com/office/powerpoint/2010/main" val="4023809180"/>
              </p:ext>
            </p:extLst>
          </p:nvPr>
        </p:nvGraphicFramePr>
        <p:xfrm>
          <a:off x="5128643" y="2249487"/>
          <a:ext cx="6188402" cy="35417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305314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FBA8-A8F9-55BC-7388-863D3F0FFFB7}"/>
              </a:ext>
            </a:extLst>
          </p:cNvPr>
          <p:cNvSpPr>
            <a:spLocks noGrp="1"/>
          </p:cNvSpPr>
          <p:nvPr>
            <p:ph type="title"/>
          </p:nvPr>
        </p:nvSpPr>
        <p:spPr>
          <a:xfrm>
            <a:off x="6569957" y="618518"/>
            <a:ext cx="4747088" cy="1478570"/>
          </a:xfrm>
        </p:spPr>
        <p:txBody>
          <a:bodyPr>
            <a:normAutofit/>
          </a:bodyPr>
          <a:lstStyle/>
          <a:p>
            <a:r>
              <a:rPr lang="en-US"/>
              <a:t>Common Process Frameworks</a:t>
            </a:r>
          </a:p>
        </p:txBody>
      </p:sp>
      <p:sp>
        <p:nvSpPr>
          <p:cNvPr id="4109" name="Round Single Corner Rectangle 14">
            <a:extLst>
              <a:ext uri="{FF2B5EF4-FFF2-40B4-BE49-F238E27FC236}">
                <a16:creationId xmlns:a16="http://schemas.microsoft.com/office/drawing/2014/main" id="{291191B3-5816-4C81-AB43-95812897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3200400" cy="2536764"/>
          </a:xfrm>
          <a:prstGeom prst="round1Rect">
            <a:avLst>
              <a:gd name="adj" fmla="val 6363"/>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descr="What is Waterfall Project Management? Definition &amp; Examples">
            <a:extLst>
              <a:ext uri="{FF2B5EF4-FFF2-40B4-BE49-F238E27FC236}">
                <a16:creationId xmlns:a16="http://schemas.microsoft.com/office/drawing/2014/main" id="{92E6528D-44E1-A2B3-AC5A-71DE3E42EA9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07868" y="1038596"/>
            <a:ext cx="2594610" cy="2075688"/>
          </a:xfrm>
          <a:prstGeom prst="rect">
            <a:avLst/>
          </a:prstGeom>
          <a:noFill/>
          <a:extLst>
            <a:ext uri="{909E8E84-426E-40DD-AFC4-6F175D3DCCD1}">
              <a14:hiddenFill xmlns:a14="http://schemas.microsoft.com/office/drawing/2010/main">
                <a:solidFill>
                  <a:srgbClr val="FFFFFF"/>
                </a:solidFill>
              </a14:hiddenFill>
            </a:ext>
          </a:extLst>
        </p:spPr>
      </p:pic>
      <p:sp>
        <p:nvSpPr>
          <p:cNvPr id="4111" name="Round Diagonal Corner Rectangle 19">
            <a:extLst>
              <a:ext uri="{FF2B5EF4-FFF2-40B4-BE49-F238E27FC236}">
                <a16:creationId xmlns:a16="http://schemas.microsoft.com/office/drawing/2014/main" id="{74F185A3-3263-4575-9090-00FA507DE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518" y="807934"/>
            <a:ext cx="1929828"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gile lifecycle icons&quot; Art Print by yourgeekside | Redbubble">
            <a:extLst>
              <a:ext uri="{FF2B5EF4-FFF2-40B4-BE49-F238E27FC236}">
                <a16:creationId xmlns:a16="http://schemas.microsoft.com/office/drawing/2014/main" id="{3E6E5EBE-E8F6-0D85-A192-E5C77BD9604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390340" y="1340223"/>
            <a:ext cx="1472184" cy="1472184"/>
          </a:xfrm>
          <a:prstGeom prst="rect">
            <a:avLst/>
          </a:prstGeom>
          <a:noFill/>
          <a:extLst>
            <a:ext uri="{909E8E84-426E-40DD-AFC4-6F175D3DCCD1}">
              <a14:hiddenFill xmlns:a14="http://schemas.microsoft.com/office/drawing/2010/main">
                <a:solidFill>
                  <a:srgbClr val="FFFFFF"/>
                </a:solidFill>
              </a14:hiddenFill>
            </a:ext>
          </a:extLst>
        </p:spPr>
      </p:pic>
      <p:sp>
        <p:nvSpPr>
          <p:cNvPr id="4113" name="Round Diagonal Corner Rectangle 21">
            <a:extLst>
              <a:ext uri="{FF2B5EF4-FFF2-40B4-BE49-F238E27FC236}">
                <a16:creationId xmlns:a16="http://schemas.microsoft.com/office/drawing/2014/main" id="{66D18E6A-0D8E-45A2-9074-7A02ED480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973" y="3505686"/>
            <a:ext cx="1929828"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Kanban lean method line icon 2837593 Vector Art at Vecteezy">
            <a:extLst>
              <a:ext uri="{FF2B5EF4-FFF2-40B4-BE49-F238E27FC236}">
                <a16:creationId xmlns:a16="http://schemas.microsoft.com/office/drawing/2014/main" id="{F01F1B24-AA9A-F03D-BA82-CBE43104A5C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033795" y="4037975"/>
            <a:ext cx="1472184" cy="1472184"/>
          </a:xfrm>
          <a:prstGeom prst="rect">
            <a:avLst/>
          </a:prstGeom>
          <a:noFill/>
          <a:extLst>
            <a:ext uri="{909E8E84-426E-40DD-AFC4-6F175D3DCCD1}">
              <a14:hiddenFill xmlns:a14="http://schemas.microsoft.com/office/drawing/2010/main">
                <a:solidFill>
                  <a:srgbClr val="FFFFFF"/>
                </a:solidFill>
              </a14:hiddenFill>
            </a:ext>
          </a:extLst>
        </p:spPr>
      </p:pic>
      <p:sp>
        <p:nvSpPr>
          <p:cNvPr id="4115" name="Round Single Corner Rectangle 15">
            <a:extLst>
              <a:ext uri="{FF2B5EF4-FFF2-40B4-BE49-F238E27FC236}">
                <a16:creationId xmlns:a16="http://schemas.microsoft.com/office/drawing/2014/main" id="{97D06133-7680-460C-9334-5870E5D09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2887038" y="3505685"/>
            <a:ext cx="3198287" cy="2536763"/>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16" descr="How to screen the most important DevOps skills - Engage">
            <a:extLst>
              <a:ext uri="{FF2B5EF4-FFF2-40B4-BE49-F238E27FC236}">
                <a16:creationId xmlns:a16="http://schemas.microsoft.com/office/drawing/2014/main" id="{5B10AF24-AC31-6105-8C6D-5B387E4709E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3114581" y="4067692"/>
            <a:ext cx="2743200" cy="14127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17" name="Content Placeholder 2">
            <a:extLst>
              <a:ext uri="{FF2B5EF4-FFF2-40B4-BE49-F238E27FC236}">
                <a16:creationId xmlns:a16="http://schemas.microsoft.com/office/drawing/2014/main" id="{644DB4F8-B966-7D68-768D-E57E417C58FD}"/>
              </a:ext>
            </a:extLst>
          </p:cNvPr>
          <p:cNvGraphicFramePr>
            <a:graphicFrameLocks noGrp="1"/>
          </p:cNvGraphicFramePr>
          <p:nvPr>
            <p:ph idx="1"/>
          </p:nvPr>
        </p:nvGraphicFramePr>
        <p:xfrm>
          <a:off x="6569957" y="2249487"/>
          <a:ext cx="4747087" cy="354171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6979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3FD3398-9775-C82A-FB5F-A349559133BC}"/>
              </a:ext>
            </a:extLst>
          </p:cNvPr>
          <p:cNvSpPr>
            <a:spLocks noGrp="1"/>
          </p:cNvSpPr>
          <p:nvPr>
            <p:ph type="title"/>
          </p:nvPr>
        </p:nvSpPr>
        <p:spPr>
          <a:xfrm>
            <a:off x="1141413" y="618518"/>
            <a:ext cx="4459286" cy="1478570"/>
          </a:xfrm>
        </p:spPr>
        <p:txBody>
          <a:bodyPr>
            <a:normAutofit/>
          </a:bodyPr>
          <a:lstStyle/>
          <a:p>
            <a:r>
              <a:rPr lang="en-US" sz="3200"/>
              <a:t>Key Elements of a Process Framework</a:t>
            </a:r>
          </a:p>
        </p:txBody>
      </p:sp>
      <p:sp>
        <p:nvSpPr>
          <p:cNvPr id="3" name="Content Placeholder 2">
            <a:extLst>
              <a:ext uri="{FF2B5EF4-FFF2-40B4-BE49-F238E27FC236}">
                <a16:creationId xmlns:a16="http://schemas.microsoft.com/office/drawing/2014/main" id="{21AC122C-7F5E-6B5B-853C-43BD239B4D6F}"/>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1700"/>
              <a:t>Framework Purpose: Defines the overall objectives and goals the framework aims to achieve.</a:t>
            </a:r>
          </a:p>
          <a:p>
            <a:pPr marL="0" indent="0">
              <a:lnSpc>
                <a:spcPct val="110000"/>
              </a:lnSpc>
              <a:buNone/>
            </a:pPr>
            <a:r>
              <a:rPr lang="en-US" sz="1700"/>
              <a:t>Process Steps: Outlines the specific steps and activities to be followed during project execution.</a:t>
            </a:r>
          </a:p>
          <a:p>
            <a:pPr marL="0" indent="0">
              <a:lnSpc>
                <a:spcPct val="110000"/>
              </a:lnSpc>
              <a:buNone/>
            </a:pPr>
            <a:r>
              <a:rPr lang="en-US" sz="1700"/>
              <a:t>Roles and Responsibilities: Identifies the roles of team members and their responsibilities within the framework.</a:t>
            </a:r>
          </a:p>
          <a:p>
            <a:pPr marL="0" indent="0">
              <a:lnSpc>
                <a:spcPct val="110000"/>
              </a:lnSpc>
              <a:buNone/>
            </a:pPr>
            <a:r>
              <a:rPr lang="en-US" sz="1700"/>
              <a:t>Artifacts and Deliverables: Specifies the documents, code, or other outputs generated at each stage.</a:t>
            </a:r>
          </a:p>
        </p:txBody>
      </p:sp>
      <p:pic>
        <p:nvPicPr>
          <p:cNvPr id="5" name="Picture 4" descr="A hand drawing a diagram of a project&#10;&#10;Description automatically generated">
            <a:extLst>
              <a:ext uri="{FF2B5EF4-FFF2-40B4-BE49-F238E27FC236}">
                <a16:creationId xmlns:a16="http://schemas.microsoft.com/office/drawing/2014/main" id="{7A866E57-8388-2745-8CD2-F5A36747683B}"/>
              </a:ext>
            </a:extLst>
          </p:cNvPr>
          <p:cNvPicPr>
            <a:picLocks noChangeAspect="1"/>
          </p:cNvPicPr>
          <p:nvPr/>
        </p:nvPicPr>
        <p:blipFill rotWithShape="1">
          <a:blip r:embed="rId5"/>
          <a:srcRect r="3" b="1913"/>
          <a:stretch/>
        </p:blipFill>
        <p:spPr>
          <a:xfrm>
            <a:off x="6096000" y="1630275"/>
            <a:ext cx="5456279" cy="357250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83" name="Group 8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87868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81" name="Rectangle 108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8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id="{78AD403A-C662-2717-187F-79C07BC65FA7}"/>
              </a:ext>
            </a:extLst>
          </p:cNvPr>
          <p:cNvSpPr>
            <a:spLocks noGrp="1"/>
          </p:cNvSpPr>
          <p:nvPr>
            <p:ph type="title"/>
          </p:nvPr>
        </p:nvSpPr>
        <p:spPr>
          <a:xfrm>
            <a:off x="1141413" y="618518"/>
            <a:ext cx="4459286" cy="1478570"/>
          </a:xfrm>
        </p:spPr>
        <p:txBody>
          <a:bodyPr>
            <a:normAutofit/>
          </a:bodyPr>
          <a:lstStyle/>
          <a:p>
            <a:r>
              <a:rPr lang="en-US" sz="3200"/>
              <a:t>Software Development Lifecycle</a:t>
            </a:r>
          </a:p>
        </p:txBody>
      </p:sp>
      <p:sp>
        <p:nvSpPr>
          <p:cNvPr id="3" name="Content Placeholder 2">
            <a:extLst>
              <a:ext uri="{FF2B5EF4-FFF2-40B4-BE49-F238E27FC236}">
                <a16:creationId xmlns:a16="http://schemas.microsoft.com/office/drawing/2014/main" id="{BCE1C1CA-CAE0-7D61-A59F-81E1767C8D4C}"/>
              </a:ext>
            </a:extLst>
          </p:cNvPr>
          <p:cNvSpPr>
            <a:spLocks noGrp="1"/>
          </p:cNvSpPr>
          <p:nvPr>
            <p:ph idx="1"/>
          </p:nvPr>
        </p:nvSpPr>
        <p:spPr>
          <a:xfrm>
            <a:off x="1141412" y="2249487"/>
            <a:ext cx="4459287" cy="3965046"/>
          </a:xfrm>
        </p:spPr>
        <p:txBody>
          <a:bodyPr>
            <a:normAutofit/>
          </a:bodyPr>
          <a:lstStyle/>
          <a:p>
            <a:pPr marL="0" indent="0">
              <a:lnSpc>
                <a:spcPct val="110000"/>
              </a:lnSpc>
              <a:buNone/>
            </a:pPr>
            <a:r>
              <a:rPr lang="en-US" sz="1800"/>
              <a:t>Definition: The Software Development Lifecycle (SDLC) is a structured process that defines the phases and activities involved in designing, building, testing, and maintaining software systems.</a:t>
            </a:r>
          </a:p>
          <a:p>
            <a:pPr marL="0" indent="0">
              <a:lnSpc>
                <a:spcPct val="110000"/>
              </a:lnSpc>
              <a:buNone/>
            </a:pPr>
            <a:r>
              <a:rPr lang="en-US" sz="1800"/>
              <a:t>Key Phases: SDLC typically includes phases such as Planning, Requirements, Design, Implementation, Testing, Deployment, and Maintenance.</a:t>
            </a:r>
          </a:p>
          <a:p>
            <a:pPr marL="0" indent="0">
              <a:lnSpc>
                <a:spcPct val="110000"/>
              </a:lnSpc>
              <a:buNone/>
            </a:pPr>
            <a:r>
              <a:rPr lang="en-US" sz="1800"/>
              <a:t>Iterative Nature: Many SDLC models, like Agile and Spiral, embrace an iterative approach, allowing for flexibility and adaptation.</a:t>
            </a:r>
          </a:p>
        </p:txBody>
      </p:sp>
      <p:pic>
        <p:nvPicPr>
          <p:cNvPr id="1026" name="Picture 2" descr="SDLC - Spiral Model">
            <a:extLst>
              <a:ext uri="{FF2B5EF4-FFF2-40B4-BE49-F238E27FC236}">
                <a16:creationId xmlns:a16="http://schemas.microsoft.com/office/drawing/2014/main" id="{D8CC4260-46A9-615C-97FF-30A1416515D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35983" y="618518"/>
            <a:ext cx="5176313" cy="559601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85" name="Group 108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8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08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8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8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9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9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10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0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1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1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11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Tree>
    <p:extLst>
      <p:ext uri="{BB962C8B-B14F-4D97-AF65-F5344CB8AC3E}">
        <p14:creationId xmlns:p14="http://schemas.microsoft.com/office/powerpoint/2010/main" val="2222294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3"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BFF9257-1079-1682-5FD1-DA5438DBC1EC}"/>
              </a:ext>
            </a:extLst>
          </p:cNvPr>
          <p:cNvSpPr>
            <a:spLocks noGrp="1"/>
          </p:cNvSpPr>
          <p:nvPr>
            <p:ph type="title"/>
          </p:nvPr>
        </p:nvSpPr>
        <p:spPr>
          <a:xfrm>
            <a:off x="5128643" y="512764"/>
            <a:ext cx="6188402" cy="1217612"/>
          </a:xfrm>
        </p:spPr>
        <p:txBody>
          <a:bodyPr>
            <a:normAutofit/>
          </a:bodyPr>
          <a:lstStyle/>
          <a:p>
            <a:r>
              <a:rPr lang="en-US">
                <a:solidFill>
                  <a:srgbClr val="FFFFFF"/>
                </a:solidFill>
              </a:rPr>
              <a:t>Agile Framework</a:t>
            </a:r>
          </a:p>
        </p:txBody>
      </p:sp>
      <p:sp useBgFill="1">
        <p:nvSpPr>
          <p:cNvPr id="55"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with a diagram of people and arrows&#10;&#10;Description automatically generated">
            <a:extLst>
              <a:ext uri="{FF2B5EF4-FFF2-40B4-BE49-F238E27FC236}">
                <a16:creationId xmlns:a16="http://schemas.microsoft.com/office/drawing/2014/main" id="{253B59EB-9B0C-279D-50A4-CCA8801BB66E}"/>
              </a:ext>
            </a:extLst>
          </p:cNvPr>
          <p:cNvPicPr>
            <a:picLocks noChangeAspect="1"/>
          </p:cNvPicPr>
          <p:nvPr/>
        </p:nvPicPr>
        <p:blipFill rotWithShape="1">
          <a:blip r:embed="rId4"/>
          <a:srcRect l="14089" r="-1" b="-1"/>
          <a:stretch/>
        </p:blipFill>
        <p:spPr>
          <a:xfrm>
            <a:off x="1126617" y="2385669"/>
            <a:ext cx="3178638" cy="2081200"/>
          </a:xfrm>
          <a:prstGeom prst="rect">
            <a:avLst/>
          </a:prstGeom>
        </p:spPr>
      </p:pic>
      <p:sp>
        <p:nvSpPr>
          <p:cNvPr id="3" name="Content Placeholder 2">
            <a:extLst>
              <a:ext uri="{FF2B5EF4-FFF2-40B4-BE49-F238E27FC236}">
                <a16:creationId xmlns:a16="http://schemas.microsoft.com/office/drawing/2014/main" id="{541E2B86-3DC9-7160-ABC7-0E5BB6BEAB03}"/>
              </a:ext>
            </a:extLst>
          </p:cNvPr>
          <p:cNvSpPr>
            <a:spLocks noGrp="1"/>
          </p:cNvSpPr>
          <p:nvPr>
            <p:ph idx="1"/>
          </p:nvPr>
        </p:nvSpPr>
        <p:spPr>
          <a:xfrm>
            <a:off x="5128643" y="1755167"/>
            <a:ext cx="6188402" cy="4287283"/>
          </a:xfrm>
        </p:spPr>
        <p:txBody>
          <a:bodyPr>
            <a:normAutofit/>
          </a:bodyPr>
          <a:lstStyle/>
          <a:p>
            <a:pPr marL="0" indent="0">
              <a:lnSpc>
                <a:spcPct val="110000"/>
              </a:lnSpc>
              <a:buNone/>
            </a:pPr>
            <a:r>
              <a:rPr lang="en-US" sz="1800">
                <a:solidFill>
                  <a:srgbClr val="FFFFFF"/>
                </a:solidFill>
              </a:rPr>
              <a:t>Definition: Agile is a software development framework that prioritizes collaboration, flexibility, and customer feedback.</a:t>
            </a:r>
          </a:p>
          <a:p>
            <a:pPr marL="0" indent="0">
              <a:lnSpc>
                <a:spcPct val="100000"/>
              </a:lnSpc>
              <a:buNone/>
            </a:pPr>
            <a:r>
              <a:rPr lang="en-US" sz="1800">
                <a:solidFill>
                  <a:srgbClr val="FFFFFF"/>
                </a:solidFill>
              </a:rPr>
              <a:t>Key Principles:</a:t>
            </a:r>
          </a:p>
          <a:p>
            <a:pPr marL="0" indent="0">
              <a:lnSpc>
                <a:spcPct val="100000"/>
              </a:lnSpc>
              <a:buNone/>
            </a:pPr>
            <a:r>
              <a:rPr lang="en-US" sz="1800">
                <a:solidFill>
                  <a:srgbClr val="FFFFFF"/>
                </a:solidFill>
              </a:rPr>
              <a:t>Iterative Development: Work is divided into small iterations, allowing for regular assessment and adaptation.</a:t>
            </a:r>
          </a:p>
          <a:p>
            <a:pPr marL="0" indent="0">
              <a:lnSpc>
                <a:spcPct val="100000"/>
              </a:lnSpc>
              <a:buNone/>
            </a:pPr>
            <a:r>
              <a:rPr lang="en-US" sz="1800">
                <a:solidFill>
                  <a:srgbClr val="FFFFFF"/>
                </a:solidFill>
              </a:rPr>
              <a:t>Customer-Centric: Customer needs are at the forefront, and changes can be made quickly based on feedback.</a:t>
            </a:r>
          </a:p>
          <a:p>
            <a:pPr marL="0" indent="0">
              <a:lnSpc>
                <a:spcPct val="100000"/>
              </a:lnSpc>
              <a:buNone/>
            </a:pPr>
            <a:r>
              <a:rPr lang="en-US" sz="1800">
                <a:solidFill>
                  <a:srgbClr val="FFFFFF"/>
                </a:solidFill>
              </a:rPr>
              <a:t>Cross-Functional Teams: Multidisciplinary teams collaborate closely to deliver functional software.</a:t>
            </a:r>
          </a:p>
          <a:p>
            <a:pPr marL="0" indent="0">
              <a:lnSpc>
                <a:spcPct val="100000"/>
              </a:lnSpc>
              <a:buNone/>
            </a:pPr>
            <a:r>
              <a:rPr lang="en-US" sz="1800">
                <a:solidFill>
                  <a:srgbClr val="FFFFFF"/>
                </a:solidFill>
              </a:rPr>
              <a:t>Embracing Change: Agile welcomes changes in requirements even late in the development process.</a:t>
            </a:r>
          </a:p>
        </p:txBody>
      </p:sp>
    </p:spTree>
    <p:extLst>
      <p:ext uri="{BB962C8B-B14F-4D97-AF65-F5344CB8AC3E}">
        <p14:creationId xmlns:p14="http://schemas.microsoft.com/office/powerpoint/2010/main" val="142148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DDC0-B161-F050-D342-8FE28C562E18}"/>
              </a:ext>
            </a:extLst>
          </p:cNvPr>
          <p:cNvSpPr>
            <a:spLocks noGrp="1"/>
          </p:cNvSpPr>
          <p:nvPr>
            <p:ph type="title"/>
          </p:nvPr>
        </p:nvSpPr>
        <p:spPr>
          <a:xfrm>
            <a:off x="1141413" y="618518"/>
            <a:ext cx="9905998" cy="1478570"/>
          </a:xfrm>
        </p:spPr>
        <p:txBody>
          <a:bodyPr>
            <a:normAutofit/>
          </a:bodyPr>
          <a:lstStyle/>
          <a:p>
            <a:r>
              <a:rPr lang="en-US"/>
              <a:t>Waterfall Framework</a:t>
            </a:r>
          </a:p>
        </p:txBody>
      </p:sp>
      <p:pic>
        <p:nvPicPr>
          <p:cNvPr id="3074" name="Picture 2" descr="80+ Waterfall Process Diagram Illustrations, Royalty-Free Vector Graphics &amp;  Clip Art - iStock">
            <a:extLst>
              <a:ext uri="{FF2B5EF4-FFF2-40B4-BE49-F238E27FC236}">
                <a16:creationId xmlns:a16="http://schemas.microsoft.com/office/drawing/2014/main" id="{C444B14E-0023-F4E7-7177-5BC434A9B90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41411" y="3041457"/>
            <a:ext cx="3494597" cy="196571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5E8E732-AA0D-AEEC-0E0A-5E9AC82E4160}"/>
              </a:ext>
            </a:extLst>
          </p:cNvPr>
          <p:cNvSpPr>
            <a:spLocks noGrp="1"/>
          </p:cNvSpPr>
          <p:nvPr>
            <p:ph idx="1"/>
          </p:nvPr>
        </p:nvSpPr>
        <p:spPr>
          <a:xfrm>
            <a:off x="5034579" y="2097088"/>
            <a:ext cx="6012832" cy="3967809"/>
          </a:xfrm>
        </p:spPr>
        <p:txBody>
          <a:bodyPr>
            <a:normAutofit fontScale="92500" lnSpcReduction="10000"/>
          </a:bodyPr>
          <a:lstStyle/>
          <a:p>
            <a:pPr marL="0" indent="0">
              <a:lnSpc>
                <a:spcPct val="110000"/>
              </a:lnSpc>
              <a:buNone/>
            </a:pPr>
            <a:r>
              <a:rPr lang="en-US" sz="1600"/>
              <a:t>Definition: The Waterfall Model is a traditional, linear approach to software development where each phase must be completed before the next one begins.</a:t>
            </a:r>
          </a:p>
          <a:p>
            <a:pPr marL="0" indent="0">
              <a:lnSpc>
                <a:spcPct val="110000"/>
              </a:lnSpc>
              <a:buNone/>
            </a:pPr>
            <a:r>
              <a:rPr lang="en-US" sz="1600"/>
              <a:t>Key Phases:</a:t>
            </a:r>
          </a:p>
          <a:p>
            <a:pPr marL="0" indent="0">
              <a:lnSpc>
                <a:spcPct val="110000"/>
              </a:lnSpc>
              <a:buNone/>
            </a:pPr>
            <a:r>
              <a:rPr lang="en-US" sz="1600"/>
              <a:t>Requirements: Gather and document project requirements comprehensively.</a:t>
            </a:r>
          </a:p>
          <a:p>
            <a:pPr marL="0" indent="0">
              <a:lnSpc>
                <a:spcPct val="110000"/>
              </a:lnSpc>
              <a:buNone/>
            </a:pPr>
            <a:r>
              <a:rPr lang="en-US" sz="1600"/>
              <a:t>Design: Create detailed system and software designs based on requirements.</a:t>
            </a:r>
          </a:p>
          <a:p>
            <a:pPr marL="0" indent="0">
              <a:lnSpc>
                <a:spcPct val="110000"/>
              </a:lnSpc>
              <a:buNone/>
            </a:pPr>
            <a:r>
              <a:rPr lang="en-US" sz="1600"/>
              <a:t>Implementation: Develop software based on the design specifications.</a:t>
            </a:r>
          </a:p>
          <a:p>
            <a:pPr marL="0" indent="0">
              <a:lnSpc>
                <a:spcPct val="110000"/>
              </a:lnSpc>
              <a:buNone/>
            </a:pPr>
            <a:r>
              <a:rPr lang="en-US" sz="1600"/>
              <a:t>Testing: Conduct rigorous testing to detect and fix defects.</a:t>
            </a:r>
          </a:p>
          <a:p>
            <a:pPr marL="0" indent="0">
              <a:lnSpc>
                <a:spcPct val="110000"/>
              </a:lnSpc>
              <a:buNone/>
            </a:pPr>
            <a:r>
              <a:rPr lang="en-US" sz="1600"/>
              <a:t>Deployment: Deploy the completed software for users.</a:t>
            </a:r>
          </a:p>
          <a:p>
            <a:pPr marL="0" indent="0">
              <a:lnSpc>
                <a:spcPct val="110000"/>
              </a:lnSpc>
              <a:buNone/>
            </a:pPr>
            <a:r>
              <a:rPr lang="en-US" sz="1600"/>
              <a:t>Maintenance: Provide ongoing support, updates, and maintenance as needed.</a:t>
            </a:r>
          </a:p>
        </p:txBody>
      </p:sp>
    </p:spTree>
    <p:extLst>
      <p:ext uri="{BB962C8B-B14F-4D97-AF65-F5344CB8AC3E}">
        <p14:creationId xmlns:p14="http://schemas.microsoft.com/office/powerpoint/2010/main" val="184586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FFF5544B327E4696DBC432501EF536" ma:contentTypeVersion="3" ma:contentTypeDescription="Create a new document." ma:contentTypeScope="" ma:versionID="229465c0be6da13136094eeedf001fd3">
  <xsd:schema xmlns:xsd="http://www.w3.org/2001/XMLSchema" xmlns:xs="http://www.w3.org/2001/XMLSchema" xmlns:p="http://schemas.microsoft.com/office/2006/metadata/properties" xmlns:ns2="ec333221-26f2-4903-9eb8-d22159498df7" targetNamespace="http://schemas.microsoft.com/office/2006/metadata/properties" ma:root="true" ma:fieldsID="5865c6dfc5836266179016c3e3c0ee85" ns2:_="">
    <xsd:import namespace="ec333221-26f2-4903-9eb8-d22159498d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33221-26f2-4903-9eb8-d22159498d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00BCBA-8DD0-4677-8C94-83BB3F97066D}">
  <ds:schemaRefs>
    <ds:schemaRef ds:uri="http://schemas.microsoft.com/sharepoint/v3/contenttype/forms"/>
  </ds:schemaRefs>
</ds:datastoreItem>
</file>

<file path=customXml/itemProps2.xml><?xml version="1.0" encoding="utf-8"?>
<ds:datastoreItem xmlns:ds="http://schemas.openxmlformats.org/officeDocument/2006/customXml" ds:itemID="{5E925BD1-EC11-42DB-AC88-D55BDC2EFB2F}">
  <ds:schemaRefs>
    <ds:schemaRef ds:uri="ec333221-26f2-4903-9eb8-d22159498d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PROCESS FRAMEWORK FOR SOFTWARE ENGINEERING</vt:lpstr>
      <vt:lpstr>Introduction</vt:lpstr>
      <vt:lpstr>What is a Process Framework?</vt:lpstr>
      <vt:lpstr>Benefits of Process Framework</vt:lpstr>
      <vt:lpstr>Common Process Frameworks</vt:lpstr>
      <vt:lpstr>Key Elements of a Process Framework</vt:lpstr>
      <vt:lpstr>Software Development Lifecycle</vt:lpstr>
      <vt:lpstr>Agile Framework</vt:lpstr>
      <vt:lpstr>Waterfall Framework</vt:lpstr>
      <vt:lpstr>Choosing the Right Framework</vt:lpstr>
      <vt:lpstr>Implementing a Process Framework</vt:lpstr>
      <vt:lpstr>Challenges and Pitfalls</vt:lpstr>
      <vt:lpstr>Best Practices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FRAMEWORK FOR SOFTWARE ENGINEERING</dc:title>
  <dc:creator>Nikhil Dhumal</dc:creator>
  <cp:revision>1</cp:revision>
  <dcterms:created xsi:type="dcterms:W3CDTF">2023-10-01T07:13:02Z</dcterms:created>
  <dcterms:modified xsi:type="dcterms:W3CDTF">2023-10-05T12:55:44Z</dcterms:modified>
</cp:coreProperties>
</file>