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Lst>
  <p:sldSz cx="18288000" cy="10287000"/>
  <p:notesSz cx="6858000" cy="9144000"/>
  <p:embeddedFontLst>
    <p:embeddedFont>
      <p:font typeface="Agrandir Wide" panose="020B0604020202020204" charset="0"/>
      <p:regular r:id="rId12"/>
    </p:embeddedFont>
    <p:embeddedFont>
      <p:font typeface="Agrandir Wide Bold" panose="020B0604020202020204" charset="0"/>
      <p:regular r:id="rId13"/>
    </p:embeddedFont>
    <p:embeddedFont>
      <p:font typeface="Agrandir Wide Medium" panose="020B0604020202020204" charset="0"/>
      <p:regular r:id="rId14"/>
    </p:embeddedFont>
    <p:embeddedFont>
      <p:font typeface="Agrandir Wide Thin" panose="020B0604020202020204" charset="0"/>
      <p:regular r:id="rId15"/>
    </p:embeddedFon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10999037" y="1606530"/>
            <a:ext cx="7288963" cy="7241595"/>
          </a:xfrm>
          <a:custGeom>
            <a:avLst/>
            <a:gdLst/>
            <a:ahLst/>
            <a:cxnLst/>
            <a:rect l="l" t="t" r="r" b="b"/>
            <a:pathLst>
              <a:path w="7288963" h="7241595">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id="3" name="TextBox 3"/>
          <p:cNvSpPr txBox="1"/>
          <p:nvPr/>
        </p:nvSpPr>
        <p:spPr>
          <a:xfrm>
            <a:off x="1028700" y="3847113"/>
            <a:ext cx="7145690" cy="2308226"/>
          </a:xfrm>
          <a:prstGeom prst="rect">
            <a:avLst/>
          </a:prstGeom>
        </p:spPr>
        <p:txBody>
          <a:bodyPr lIns="0" tIns="0" rIns="0" bIns="0" rtlCol="0" anchor="t">
            <a:spAutoFit/>
          </a:bodyPr>
          <a:lstStyle/>
          <a:p>
            <a:pPr>
              <a:lnSpc>
                <a:spcPts val="8000"/>
              </a:lnSpc>
            </a:pPr>
            <a:r>
              <a:rPr lang="en-US" sz="8000">
                <a:solidFill>
                  <a:srgbClr val="125B50"/>
                </a:solidFill>
                <a:latin typeface="Agrandir Wide Medium"/>
              </a:rPr>
              <a:t>WATERFALL</a:t>
            </a:r>
          </a:p>
          <a:p>
            <a:pPr>
              <a:lnSpc>
                <a:spcPts val="8000"/>
              </a:lnSpc>
            </a:pPr>
            <a:r>
              <a:rPr lang="en-US" sz="8000">
                <a:solidFill>
                  <a:srgbClr val="125B50"/>
                </a:solidFill>
                <a:latin typeface="Agrandir Wide Medium"/>
              </a:rPr>
              <a:t>MODEL</a:t>
            </a:r>
          </a:p>
        </p:txBody>
      </p:sp>
      <p:sp>
        <p:nvSpPr>
          <p:cNvPr id="4" name="TextBox 4"/>
          <p:cNvSpPr txBox="1"/>
          <p:nvPr/>
        </p:nvSpPr>
        <p:spPr>
          <a:xfrm>
            <a:off x="1028700" y="3031138"/>
            <a:ext cx="5158409" cy="600075"/>
          </a:xfrm>
          <a:prstGeom prst="rect">
            <a:avLst/>
          </a:prstGeom>
        </p:spPr>
        <p:txBody>
          <a:bodyPr lIns="0" tIns="0" rIns="0" bIns="0" rtlCol="0" anchor="t">
            <a:spAutoFit/>
          </a:bodyPr>
          <a:lstStyle/>
          <a:p>
            <a:pPr>
              <a:lnSpc>
                <a:spcPts val="4200"/>
              </a:lnSpc>
            </a:pPr>
            <a:r>
              <a:rPr lang="en-US" sz="3000">
                <a:solidFill>
                  <a:srgbClr val="125B50"/>
                </a:solidFill>
                <a:latin typeface="Agrandir Wide Thin"/>
              </a:rPr>
              <a:t>THE</a:t>
            </a:r>
          </a:p>
        </p:txBody>
      </p:sp>
      <p:sp>
        <p:nvSpPr>
          <p:cNvPr id="5" name="TextBox 5"/>
          <p:cNvSpPr txBox="1"/>
          <p:nvPr/>
        </p:nvSpPr>
        <p:spPr>
          <a:xfrm>
            <a:off x="1028700" y="8366160"/>
            <a:ext cx="5913783" cy="481965"/>
          </a:xfrm>
          <a:prstGeom prst="rect">
            <a:avLst/>
          </a:prstGeom>
        </p:spPr>
        <p:txBody>
          <a:bodyPr lIns="0" tIns="0" rIns="0" bIns="0" rtlCol="0" anchor="t">
            <a:spAutoFit/>
          </a:bodyPr>
          <a:lstStyle/>
          <a:p>
            <a:pPr>
              <a:lnSpc>
                <a:spcPts val="3359"/>
              </a:lnSpc>
            </a:pPr>
            <a:r>
              <a:rPr lang="en-US" sz="2400">
                <a:solidFill>
                  <a:srgbClr val="125B50"/>
                </a:solidFill>
                <a:latin typeface="Agrandir Wide Thin"/>
              </a:rPr>
              <a:t>SWARAJ ANDHALE</a:t>
            </a:r>
          </a:p>
        </p:txBody>
      </p:sp>
      <p:sp>
        <p:nvSpPr>
          <p:cNvPr id="6" name="TextBox 6"/>
          <p:cNvSpPr txBox="1"/>
          <p:nvPr/>
        </p:nvSpPr>
        <p:spPr>
          <a:xfrm>
            <a:off x="14091936" y="546735"/>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For all purpose</a:t>
            </a:r>
          </a:p>
        </p:txBody>
      </p:sp>
      <p:sp>
        <p:nvSpPr>
          <p:cNvPr id="7" name="TextBox 7"/>
          <p:cNvSpPr txBox="1"/>
          <p:nvPr/>
        </p:nvSpPr>
        <p:spPr>
          <a:xfrm>
            <a:off x="1028700" y="7960395"/>
            <a:ext cx="2956891" cy="481965"/>
          </a:xfrm>
          <a:prstGeom prst="rect">
            <a:avLst/>
          </a:prstGeom>
        </p:spPr>
        <p:txBody>
          <a:bodyPr lIns="0" tIns="0" rIns="0" bIns="0" rtlCol="0" anchor="t">
            <a:spAutoFit/>
          </a:bodyPr>
          <a:lstStyle/>
          <a:p>
            <a:pPr>
              <a:lnSpc>
                <a:spcPts val="3359"/>
              </a:lnSpc>
            </a:pPr>
            <a:r>
              <a:rPr lang="en-US" sz="2400">
                <a:solidFill>
                  <a:srgbClr val="125B50"/>
                </a:solidFill>
                <a:latin typeface="Agrandir Wide Thin"/>
              </a:rPr>
              <a:t>5 OCT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10999037" y="1606530"/>
            <a:ext cx="7288963" cy="7241595"/>
          </a:xfrm>
          <a:custGeom>
            <a:avLst/>
            <a:gdLst/>
            <a:ahLst/>
            <a:cxnLst/>
            <a:rect l="l" t="t" r="r" b="b"/>
            <a:pathLst>
              <a:path w="7288963" h="7241595">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id="3" name="TextBox 3"/>
          <p:cNvSpPr txBox="1"/>
          <p:nvPr/>
        </p:nvSpPr>
        <p:spPr>
          <a:xfrm>
            <a:off x="1028700" y="3847113"/>
            <a:ext cx="7145690" cy="2308226"/>
          </a:xfrm>
          <a:prstGeom prst="rect">
            <a:avLst/>
          </a:prstGeom>
        </p:spPr>
        <p:txBody>
          <a:bodyPr lIns="0" tIns="0" rIns="0" bIns="0" rtlCol="0" anchor="t">
            <a:spAutoFit/>
          </a:bodyPr>
          <a:lstStyle/>
          <a:p>
            <a:pPr>
              <a:lnSpc>
                <a:spcPts val="8000"/>
              </a:lnSpc>
            </a:pPr>
            <a:r>
              <a:rPr lang="en-US" sz="8000">
                <a:solidFill>
                  <a:srgbClr val="125B50"/>
                </a:solidFill>
                <a:latin typeface="Agrandir Wide Medium"/>
              </a:rPr>
              <a:t>FOR</a:t>
            </a:r>
          </a:p>
          <a:p>
            <a:pPr>
              <a:lnSpc>
                <a:spcPts val="8000"/>
              </a:lnSpc>
            </a:pPr>
            <a:r>
              <a:rPr lang="en-US" sz="8000">
                <a:solidFill>
                  <a:srgbClr val="125B50"/>
                </a:solidFill>
                <a:latin typeface="Agrandir Wide Medium"/>
              </a:rPr>
              <a:t>LISTENING</a:t>
            </a:r>
          </a:p>
        </p:txBody>
      </p:sp>
      <p:sp>
        <p:nvSpPr>
          <p:cNvPr id="4" name="TextBox 4"/>
          <p:cNvSpPr txBox="1"/>
          <p:nvPr/>
        </p:nvSpPr>
        <p:spPr>
          <a:xfrm>
            <a:off x="1028700" y="3031138"/>
            <a:ext cx="5158409" cy="600075"/>
          </a:xfrm>
          <a:prstGeom prst="rect">
            <a:avLst/>
          </a:prstGeom>
        </p:spPr>
        <p:txBody>
          <a:bodyPr lIns="0" tIns="0" rIns="0" bIns="0" rtlCol="0" anchor="t">
            <a:spAutoFit/>
          </a:bodyPr>
          <a:lstStyle/>
          <a:p>
            <a:pPr>
              <a:lnSpc>
                <a:spcPts val="4200"/>
              </a:lnSpc>
            </a:pPr>
            <a:r>
              <a:rPr lang="en-US" sz="3000">
                <a:solidFill>
                  <a:srgbClr val="125B50"/>
                </a:solidFill>
                <a:latin typeface="Agrandir Wide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2</a:t>
            </a:r>
          </a:p>
        </p:txBody>
      </p:sp>
      <p:sp>
        <p:nvSpPr>
          <p:cNvPr id="3" name="TextBox 3"/>
          <p:cNvSpPr txBox="1"/>
          <p:nvPr/>
        </p:nvSpPr>
        <p:spPr>
          <a:xfrm>
            <a:off x="4401365" y="1303628"/>
            <a:ext cx="6358901" cy="944880"/>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OVERVIEW</a:t>
            </a:r>
          </a:p>
        </p:txBody>
      </p:sp>
      <p:sp>
        <p:nvSpPr>
          <p:cNvPr id="4" name="TextBox 4"/>
          <p:cNvSpPr txBox="1"/>
          <p:nvPr/>
        </p:nvSpPr>
        <p:spPr>
          <a:xfrm>
            <a:off x="4401365" y="3583054"/>
            <a:ext cx="9485269" cy="4175760"/>
          </a:xfrm>
          <a:prstGeom prst="rect">
            <a:avLst/>
          </a:prstGeom>
        </p:spPr>
        <p:txBody>
          <a:bodyPr lIns="0" tIns="0" rIns="0" bIns="0" rtlCol="0" anchor="t">
            <a:spAutoFit/>
          </a:bodyPr>
          <a:lstStyle/>
          <a:p>
            <a:pPr algn="just">
              <a:lnSpc>
                <a:spcPts val="3600"/>
              </a:lnSpc>
            </a:pPr>
            <a:r>
              <a:rPr lang="en-US" sz="2400">
                <a:solidFill>
                  <a:srgbClr val="125B50"/>
                </a:solidFill>
                <a:latin typeface="Agrandir Wide Thin"/>
              </a:rPr>
              <a:t>The Waterfall Model is one of the oldest and most traditional methodologies for software development. It follows a sequential, linear approach where each phase must be completed before moving on to the next.</a:t>
            </a:r>
          </a:p>
          <a:p>
            <a:pPr algn="just">
              <a:lnSpc>
                <a:spcPts val="3600"/>
              </a:lnSpc>
            </a:pPr>
            <a:r>
              <a:rPr lang="en-US" sz="2400">
                <a:solidFill>
                  <a:srgbClr val="125B50"/>
                </a:solidFill>
                <a:latin typeface="Agrandir Wide Thin"/>
              </a:rPr>
              <a:t>The Waterfall Model is a structured and documentation-heavy approach to software development that is effective when requirements are stable and well-defined. </a:t>
            </a:r>
          </a:p>
          <a:p>
            <a:pPr algn="just">
              <a:lnSpc>
                <a:spcPts val="3600"/>
              </a:lnSpc>
            </a:pPr>
            <a:endParaRPr lang="en-US" sz="2400">
              <a:solidFill>
                <a:srgbClr val="125B50"/>
              </a:solidFill>
              <a:latin typeface="Agrandir Wide Thin"/>
            </a:endParaRPr>
          </a:p>
          <a:p>
            <a:pPr algn="just">
              <a:lnSpc>
                <a:spcPts val="3600"/>
              </a:lnSpc>
            </a:pPr>
            <a:endParaRPr lang="en-US" sz="2400">
              <a:solidFill>
                <a:srgbClr val="125B50"/>
              </a:solidFill>
              <a:latin typeface="Agrandir Wide Thin"/>
            </a:endParaRPr>
          </a:p>
        </p:txBody>
      </p:sp>
      <p:sp>
        <p:nvSpPr>
          <p:cNvPr id="5" name="Freeform 5"/>
          <p:cNvSpPr/>
          <p:nvPr/>
        </p:nvSpPr>
        <p:spPr>
          <a:xfrm>
            <a:off x="0" y="1522703"/>
            <a:ext cx="2273981" cy="7241595"/>
          </a:xfrm>
          <a:custGeom>
            <a:avLst/>
            <a:gdLst/>
            <a:ahLst/>
            <a:cxnLst/>
            <a:rect l="l" t="t" r="r" b="b"/>
            <a:pathLst>
              <a:path w="2273981" h="7241595">
                <a:moveTo>
                  <a:pt x="0" y="0"/>
                </a:moveTo>
                <a:lnTo>
                  <a:pt x="2273981" y="0"/>
                </a:lnTo>
                <a:lnTo>
                  <a:pt x="2273981" y="7241594"/>
                </a:lnTo>
                <a:lnTo>
                  <a:pt x="0" y="7241594"/>
                </a:lnTo>
                <a:lnTo>
                  <a:pt x="0" y="0"/>
                </a:lnTo>
                <a:close/>
              </a:path>
            </a:pathLst>
          </a:custGeom>
          <a:blipFill>
            <a:blip r:embed="rId2"/>
            <a:stretch>
              <a:fillRect l="-394961" t="-11173" r="-63500" b="-5664"/>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3" name="Freeform 3"/>
          <p:cNvSpPr/>
          <p:nvPr/>
        </p:nvSpPr>
        <p:spPr>
          <a:xfrm>
            <a:off x="2554016" y="3555608"/>
            <a:ext cx="10614526" cy="4760321"/>
          </a:xfrm>
          <a:custGeom>
            <a:avLst/>
            <a:gdLst/>
            <a:ahLst/>
            <a:cxnLst/>
            <a:rect l="l" t="t" r="r" b="b"/>
            <a:pathLst>
              <a:path w="10614526" h="4760321">
                <a:moveTo>
                  <a:pt x="0" y="0"/>
                </a:moveTo>
                <a:lnTo>
                  <a:pt x="10614526" y="0"/>
                </a:lnTo>
                <a:lnTo>
                  <a:pt x="10614526" y="4760321"/>
                </a:lnTo>
                <a:lnTo>
                  <a:pt x="0" y="4760321"/>
                </a:lnTo>
                <a:lnTo>
                  <a:pt x="0" y="0"/>
                </a:lnTo>
                <a:close/>
              </a:path>
            </a:pathLst>
          </a:custGeom>
          <a:blipFill>
            <a:blip r:embed="rId3"/>
            <a:stretch>
              <a:fillRect b="-17435"/>
            </a:stretch>
          </a:blipFill>
        </p:spPr>
      </p:sp>
      <p:sp>
        <p:nvSpPr>
          <p:cNvPr id="4" name="TextBox 4"/>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PHASES OF WATERFALL MODEL</a:t>
            </a:r>
          </a:p>
        </p:txBody>
      </p:sp>
      <p:sp>
        <p:nvSpPr>
          <p:cNvPr id="5" name="TextBox 5"/>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PHASES OF WATERFALL MODEL</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1028700" y="3370933"/>
            <a:ext cx="14646918" cy="5323597"/>
          </a:xfrm>
          <a:prstGeom prst="rect">
            <a:avLst/>
          </a:prstGeom>
        </p:spPr>
        <p:txBody>
          <a:bodyPr lIns="0" tIns="0" rIns="0" bIns="0" rtlCol="0" anchor="t">
            <a:spAutoFit/>
          </a:bodyPr>
          <a:lstStyle/>
          <a:p>
            <a:pPr>
              <a:lnSpc>
                <a:spcPts val="3393"/>
              </a:lnSpc>
              <a:spcBef>
                <a:spcPct val="0"/>
              </a:spcBef>
            </a:pPr>
            <a:r>
              <a:rPr lang="en-US" sz="2423">
                <a:solidFill>
                  <a:srgbClr val="125B50"/>
                </a:solidFill>
                <a:latin typeface="Agrandir Wide Bold"/>
              </a:rPr>
              <a:t>1. Requirements Gathering:</a:t>
            </a:r>
          </a:p>
          <a:p>
            <a:pPr marL="523339" lvl="1" indent="-261670">
              <a:lnSpc>
                <a:spcPts val="3393"/>
              </a:lnSpc>
              <a:spcBef>
                <a:spcPct val="0"/>
              </a:spcBef>
              <a:buFont typeface="Arial"/>
              <a:buChar char="•"/>
            </a:pPr>
            <a:r>
              <a:rPr lang="en-US" sz="2423">
                <a:solidFill>
                  <a:srgbClr val="125B50"/>
                </a:solidFill>
                <a:latin typeface="Agrandir Wide Thin"/>
              </a:rPr>
              <a:t>In this initial phase, the project team works closely with stakeholders to gather and document detailed project requirements.</a:t>
            </a:r>
          </a:p>
          <a:p>
            <a:pPr marL="523339" lvl="1" indent="-261670">
              <a:lnSpc>
                <a:spcPts val="3393"/>
              </a:lnSpc>
              <a:buFont typeface="Arial"/>
              <a:buChar char="•"/>
            </a:pPr>
            <a:r>
              <a:rPr lang="en-US" sz="2423">
                <a:solidFill>
                  <a:srgbClr val="125B50"/>
                </a:solidFill>
                <a:latin typeface="Agrandir Wide Thin"/>
              </a:rPr>
              <a:t>The goal is to understand the client's needs and expectations for the software.</a:t>
            </a:r>
          </a:p>
          <a:p>
            <a:pPr>
              <a:lnSpc>
                <a:spcPts val="3393"/>
              </a:lnSpc>
              <a:spcBef>
                <a:spcPct val="0"/>
              </a:spcBef>
            </a:pPr>
            <a:endParaRPr lang="en-US" sz="2423">
              <a:solidFill>
                <a:srgbClr val="125B50"/>
              </a:solidFill>
              <a:latin typeface="Agrandir Wide Thin"/>
            </a:endParaRPr>
          </a:p>
          <a:p>
            <a:pPr>
              <a:lnSpc>
                <a:spcPts val="3393"/>
              </a:lnSpc>
              <a:spcBef>
                <a:spcPct val="0"/>
              </a:spcBef>
            </a:pPr>
            <a:r>
              <a:rPr lang="en-US" sz="2423">
                <a:solidFill>
                  <a:srgbClr val="125B50"/>
                </a:solidFill>
                <a:latin typeface="Agrandir Wide Bold"/>
              </a:rPr>
              <a:t>2. Planning:</a:t>
            </a:r>
          </a:p>
          <a:p>
            <a:pPr marL="523339" lvl="1" indent="-261670">
              <a:lnSpc>
                <a:spcPts val="3393"/>
              </a:lnSpc>
              <a:buFont typeface="Arial"/>
              <a:buChar char="•"/>
            </a:pPr>
            <a:r>
              <a:rPr lang="en-US" sz="2423">
                <a:solidFill>
                  <a:srgbClr val="125B50"/>
                </a:solidFill>
                <a:latin typeface="Agrandir Wide Thin"/>
              </a:rPr>
              <a:t>During this phase, the project team creates a detailed system architecture and design based on the requirements gathered in the previous phase.</a:t>
            </a:r>
          </a:p>
          <a:p>
            <a:pPr marL="523339" lvl="1" indent="-261670">
              <a:lnSpc>
                <a:spcPts val="3393"/>
              </a:lnSpc>
              <a:buFont typeface="Arial"/>
              <a:buChar char="•"/>
            </a:pPr>
            <a:r>
              <a:rPr lang="en-US" sz="2423">
                <a:solidFill>
                  <a:srgbClr val="125B50"/>
                </a:solidFill>
                <a:latin typeface="Agrandir Wide Thin"/>
              </a:rPr>
              <a:t>High-level and low-level design documents are produced to outline how the software will be structured and function.</a:t>
            </a:r>
          </a:p>
          <a:p>
            <a:pPr>
              <a:lnSpc>
                <a:spcPts val="3393"/>
              </a:lnSpc>
              <a:spcBef>
                <a:spcPct val="0"/>
              </a:spcBef>
            </a:pPr>
            <a:endParaRPr lang="en-US" sz="2423">
              <a:solidFill>
                <a:srgbClr val="125B50"/>
              </a:solidFill>
              <a:latin typeface="Agrandir Wide Thin"/>
            </a:endParaRPr>
          </a:p>
          <a:p>
            <a:pPr>
              <a:lnSpc>
                <a:spcPts val="3393"/>
              </a:lnSpc>
            </a:pPr>
            <a:r>
              <a:rPr lang="en-US" sz="2423">
                <a:solidFill>
                  <a:srgbClr val="125B50"/>
                </a:solidFill>
                <a:latin typeface="Agrandir Wide Thi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PHASES OF WATERFALL MODEL</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1028700" y="3083996"/>
            <a:ext cx="14646918" cy="6663081"/>
          </a:xfrm>
          <a:prstGeom prst="rect">
            <a:avLst/>
          </a:prstGeom>
        </p:spPr>
        <p:txBody>
          <a:bodyPr lIns="0" tIns="0" rIns="0" bIns="0" rtlCol="0" anchor="t">
            <a:spAutoFit/>
          </a:bodyPr>
          <a:lstStyle/>
          <a:p>
            <a:pPr>
              <a:lnSpc>
                <a:spcPts val="3393"/>
              </a:lnSpc>
              <a:spcBef>
                <a:spcPct val="0"/>
              </a:spcBef>
            </a:pPr>
            <a:r>
              <a:rPr lang="en-US" sz="2423">
                <a:solidFill>
                  <a:srgbClr val="125B50"/>
                </a:solidFill>
                <a:latin typeface="Agrandir Wide Bold"/>
              </a:rPr>
              <a:t>3. Implementation:</a:t>
            </a:r>
          </a:p>
          <a:p>
            <a:pPr marL="523338" lvl="1" indent="-261669">
              <a:lnSpc>
                <a:spcPts val="3393"/>
              </a:lnSpc>
              <a:spcBef>
                <a:spcPct val="0"/>
              </a:spcBef>
              <a:buFont typeface="Arial"/>
              <a:buChar char="•"/>
            </a:pPr>
            <a:r>
              <a:rPr lang="en-US" sz="2423">
                <a:solidFill>
                  <a:srgbClr val="125B50"/>
                </a:solidFill>
                <a:latin typeface="Agrandir Wide Thin"/>
              </a:rPr>
              <a:t>In the implementation phase, developers write the actual code for the software based on the design specifications.</a:t>
            </a:r>
          </a:p>
          <a:p>
            <a:pPr marL="523338" lvl="1" indent="-261669">
              <a:lnSpc>
                <a:spcPts val="3393"/>
              </a:lnSpc>
              <a:buFont typeface="Arial"/>
              <a:buChar char="•"/>
            </a:pPr>
            <a:r>
              <a:rPr lang="en-US" sz="2423">
                <a:solidFill>
                  <a:srgbClr val="125B50"/>
                </a:solidFill>
                <a:latin typeface="Agrandir Wide Thin"/>
              </a:rPr>
              <a:t>This phase involves coding, unit testing, and ensuring that the software adheres to the design..</a:t>
            </a:r>
          </a:p>
          <a:p>
            <a:pPr>
              <a:lnSpc>
                <a:spcPts val="3393"/>
              </a:lnSpc>
              <a:spcBef>
                <a:spcPct val="0"/>
              </a:spcBef>
            </a:pPr>
            <a:endParaRPr lang="en-US" sz="2423">
              <a:solidFill>
                <a:srgbClr val="125B50"/>
              </a:solidFill>
              <a:latin typeface="Agrandir Wide Thin"/>
            </a:endParaRPr>
          </a:p>
          <a:p>
            <a:pPr>
              <a:lnSpc>
                <a:spcPts val="3393"/>
              </a:lnSpc>
              <a:spcBef>
                <a:spcPct val="0"/>
              </a:spcBef>
            </a:pPr>
            <a:r>
              <a:rPr lang="en-US" sz="2423">
                <a:solidFill>
                  <a:srgbClr val="125B50"/>
                </a:solidFill>
                <a:latin typeface="Agrandir Wide Bold"/>
              </a:rPr>
              <a:t>4. Testing:</a:t>
            </a:r>
          </a:p>
          <a:p>
            <a:pPr marL="523338" lvl="1" indent="-261669">
              <a:lnSpc>
                <a:spcPts val="3393"/>
              </a:lnSpc>
              <a:spcBef>
                <a:spcPct val="0"/>
              </a:spcBef>
              <a:buFont typeface="Arial"/>
              <a:buChar char="•"/>
            </a:pPr>
            <a:r>
              <a:rPr lang="en-US" sz="2423">
                <a:solidFill>
                  <a:srgbClr val="125B50"/>
                </a:solidFill>
                <a:latin typeface="Agrandir Wide Thin"/>
              </a:rPr>
              <a:t>Testing is a critical phase where the software is rigorously evaluated to ensure it meets the specified requirements.</a:t>
            </a:r>
          </a:p>
          <a:p>
            <a:pPr marL="523338" lvl="1" indent="-261669">
              <a:lnSpc>
                <a:spcPts val="3393"/>
              </a:lnSpc>
              <a:spcBef>
                <a:spcPct val="0"/>
              </a:spcBef>
              <a:buFont typeface="Arial"/>
              <a:buChar char="•"/>
            </a:pPr>
            <a:r>
              <a:rPr lang="en-US" sz="2423">
                <a:solidFill>
                  <a:srgbClr val="125B50"/>
                </a:solidFill>
                <a:latin typeface="Agrandir Wide Thin"/>
              </a:rPr>
              <a:t>Testing includes various levels such as system testing, integration testing, and user acceptance testing.</a:t>
            </a:r>
          </a:p>
          <a:p>
            <a:pPr marL="523338" lvl="1" indent="-261669">
              <a:lnSpc>
                <a:spcPts val="3393"/>
              </a:lnSpc>
              <a:spcBef>
                <a:spcPct val="0"/>
              </a:spcBef>
              <a:buFont typeface="Arial"/>
              <a:buChar char="•"/>
            </a:pPr>
            <a:r>
              <a:rPr lang="en-US" sz="2423">
                <a:solidFill>
                  <a:srgbClr val="125B50"/>
                </a:solidFill>
                <a:latin typeface="Agrandir Wide Thin"/>
              </a:rPr>
              <a:t>Defects and issues are identified and documented.</a:t>
            </a:r>
          </a:p>
          <a:p>
            <a:pPr>
              <a:lnSpc>
                <a:spcPts val="3393"/>
              </a:lnSpc>
            </a:pPr>
            <a:endParaRPr lang="en-US" sz="2423">
              <a:solidFill>
                <a:srgbClr val="125B50"/>
              </a:solidFill>
              <a:latin typeface="Agrandir Wide Thin"/>
            </a:endParaRPr>
          </a:p>
          <a:p>
            <a:pPr>
              <a:lnSpc>
                <a:spcPts val="3393"/>
              </a:lnSpc>
              <a:spcBef>
                <a:spcPct val="0"/>
              </a:spcBef>
            </a:pPr>
            <a:endParaRPr lang="en-US" sz="2423">
              <a:solidFill>
                <a:srgbClr val="125B50"/>
              </a:solidFill>
              <a:latin typeface="Agrandir Wide Thin"/>
            </a:endParaRPr>
          </a:p>
          <a:p>
            <a:pPr>
              <a:lnSpc>
                <a:spcPts val="3393"/>
              </a:lnSpc>
            </a:pPr>
            <a:r>
              <a:rPr lang="en-US" sz="2423">
                <a:solidFill>
                  <a:srgbClr val="125B50"/>
                </a:solidFill>
                <a:latin typeface="Agrandir Wide Th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PHASES OF WATERFALL MODEL</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1028700" y="2985744"/>
            <a:ext cx="14646918" cy="6272556"/>
          </a:xfrm>
          <a:prstGeom prst="rect">
            <a:avLst/>
          </a:prstGeom>
        </p:spPr>
        <p:txBody>
          <a:bodyPr lIns="0" tIns="0" rIns="0" bIns="0" rtlCol="0" anchor="t">
            <a:spAutoFit/>
          </a:bodyPr>
          <a:lstStyle/>
          <a:p>
            <a:pPr>
              <a:lnSpc>
                <a:spcPts val="3393"/>
              </a:lnSpc>
              <a:spcBef>
                <a:spcPct val="0"/>
              </a:spcBef>
            </a:pPr>
            <a:r>
              <a:rPr lang="en-US" sz="2423">
                <a:solidFill>
                  <a:srgbClr val="125B50"/>
                </a:solidFill>
                <a:latin typeface="Agrandir Wide Bold"/>
              </a:rPr>
              <a:t>5.Deployment:</a:t>
            </a:r>
          </a:p>
          <a:p>
            <a:pPr marL="523338" lvl="1" indent="-261669">
              <a:lnSpc>
                <a:spcPts val="3393"/>
              </a:lnSpc>
              <a:spcBef>
                <a:spcPct val="0"/>
              </a:spcBef>
              <a:buFont typeface="Arial"/>
              <a:buChar char="•"/>
            </a:pPr>
            <a:r>
              <a:rPr lang="en-US" sz="2423">
                <a:solidFill>
                  <a:srgbClr val="125B50"/>
                </a:solidFill>
                <a:latin typeface="Agrandir Wide Thin"/>
              </a:rPr>
              <a:t>After successful testing, the software is prepared for deployment to the end-users.</a:t>
            </a:r>
          </a:p>
          <a:p>
            <a:pPr marL="523338" lvl="1" indent="-261669">
              <a:lnSpc>
                <a:spcPts val="3393"/>
              </a:lnSpc>
              <a:spcBef>
                <a:spcPct val="0"/>
              </a:spcBef>
              <a:buFont typeface="Arial"/>
              <a:buChar char="•"/>
            </a:pPr>
            <a:r>
              <a:rPr lang="en-US" sz="2423">
                <a:solidFill>
                  <a:srgbClr val="125B50"/>
                </a:solidFill>
                <a:latin typeface="Agrandir Wide Thin"/>
              </a:rPr>
              <a:t>This phase involves installation, configuration, and any necessary data migration.</a:t>
            </a:r>
          </a:p>
          <a:p>
            <a:pPr marL="523338" lvl="1" indent="-261669">
              <a:lnSpc>
                <a:spcPts val="3393"/>
              </a:lnSpc>
              <a:buFont typeface="Arial"/>
              <a:buChar char="•"/>
            </a:pPr>
            <a:r>
              <a:rPr lang="en-US" sz="2423">
                <a:solidFill>
                  <a:srgbClr val="125B50"/>
                </a:solidFill>
                <a:latin typeface="Agrandir Wide Thin"/>
              </a:rPr>
              <a:t>User training and documentation may also be provided to ensure a smooth transition to the new system.</a:t>
            </a:r>
          </a:p>
          <a:p>
            <a:pPr>
              <a:lnSpc>
                <a:spcPts val="3393"/>
              </a:lnSpc>
              <a:spcBef>
                <a:spcPct val="0"/>
              </a:spcBef>
            </a:pPr>
            <a:endParaRPr lang="en-US" sz="2423">
              <a:solidFill>
                <a:srgbClr val="125B50"/>
              </a:solidFill>
              <a:latin typeface="Agrandir Wide Thin"/>
            </a:endParaRPr>
          </a:p>
          <a:p>
            <a:pPr>
              <a:lnSpc>
                <a:spcPts val="3393"/>
              </a:lnSpc>
              <a:spcBef>
                <a:spcPct val="0"/>
              </a:spcBef>
            </a:pPr>
            <a:r>
              <a:rPr lang="en-US" sz="2423">
                <a:solidFill>
                  <a:srgbClr val="125B50"/>
                </a:solidFill>
                <a:latin typeface="Agrandir Wide Bold"/>
              </a:rPr>
              <a:t>6. Maintenance:</a:t>
            </a:r>
          </a:p>
          <a:p>
            <a:pPr marL="523338" lvl="1" indent="-261669">
              <a:lnSpc>
                <a:spcPts val="3393"/>
              </a:lnSpc>
              <a:spcBef>
                <a:spcPct val="0"/>
              </a:spcBef>
              <a:buFont typeface="Arial"/>
              <a:buChar char="•"/>
            </a:pPr>
            <a:r>
              <a:rPr lang="en-US" sz="2423">
                <a:solidFill>
                  <a:srgbClr val="125B50"/>
                </a:solidFill>
                <a:latin typeface="Agrandir Wide Thin"/>
              </a:rPr>
              <a:t>The maintenance phase occurs after the software has been deployed.</a:t>
            </a:r>
          </a:p>
          <a:p>
            <a:pPr marL="523338" lvl="1" indent="-261669">
              <a:lnSpc>
                <a:spcPts val="3393"/>
              </a:lnSpc>
              <a:spcBef>
                <a:spcPct val="0"/>
              </a:spcBef>
              <a:buFont typeface="Arial"/>
              <a:buChar char="•"/>
            </a:pPr>
            <a:r>
              <a:rPr lang="en-US" sz="2423">
                <a:solidFill>
                  <a:srgbClr val="125B50"/>
                </a:solidFill>
                <a:latin typeface="Agrandir Wide Thin"/>
              </a:rPr>
              <a:t>It involves ongoing support, bug fixing, updates, and enhancements to address issues and incorporate changes as needed.</a:t>
            </a:r>
          </a:p>
          <a:p>
            <a:pPr marL="523338" lvl="1" indent="-261669">
              <a:lnSpc>
                <a:spcPts val="3393"/>
              </a:lnSpc>
              <a:spcBef>
                <a:spcPct val="0"/>
              </a:spcBef>
              <a:buFont typeface="Arial"/>
              <a:buChar char="•"/>
            </a:pPr>
            <a:r>
              <a:rPr lang="en-US" sz="2423">
                <a:solidFill>
                  <a:srgbClr val="125B50"/>
                </a:solidFill>
                <a:latin typeface="Agrandir Wide Thin"/>
              </a:rPr>
              <a:t>Maintenance documentation is essential for tracking and managing changes.</a:t>
            </a:r>
          </a:p>
          <a:p>
            <a:pPr>
              <a:lnSpc>
                <a:spcPts val="3393"/>
              </a:lnSpc>
            </a:pPr>
            <a:endParaRPr lang="en-US" sz="2423">
              <a:solidFill>
                <a:srgbClr val="125B50"/>
              </a:solidFill>
              <a:latin typeface="Agrandir Wide Thin"/>
            </a:endParaRPr>
          </a:p>
          <a:p>
            <a:pPr>
              <a:lnSpc>
                <a:spcPts val="3393"/>
              </a:lnSpc>
              <a:spcBef>
                <a:spcPct val="0"/>
              </a:spcBef>
            </a:pPr>
            <a:endParaRPr lang="en-US" sz="2423">
              <a:solidFill>
                <a:srgbClr val="125B50"/>
              </a:solidFill>
              <a:latin typeface="Agrandir Wide Thin"/>
            </a:endParaRPr>
          </a:p>
          <a:p>
            <a:pPr>
              <a:lnSpc>
                <a:spcPts val="3393"/>
              </a:lnSpc>
            </a:pPr>
            <a:r>
              <a:rPr lang="en-US" sz="2423">
                <a:solidFill>
                  <a:srgbClr val="125B50"/>
                </a:solidFill>
                <a:latin typeface="Agrandir Wide Thi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ADVANTAGES OF WATERFALL MODEL</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780412" y="2768450"/>
            <a:ext cx="14646918" cy="6196356"/>
          </a:xfrm>
          <a:prstGeom prst="rect">
            <a:avLst/>
          </a:prstGeom>
        </p:spPr>
        <p:txBody>
          <a:bodyPr lIns="0" tIns="0" rIns="0" bIns="0" rtlCol="0" anchor="t">
            <a:spAutoFit/>
          </a:bodyPr>
          <a:lstStyle/>
          <a:p>
            <a:pPr>
              <a:lnSpc>
                <a:spcPts val="3393"/>
              </a:lnSpc>
            </a:pPr>
            <a:endParaRPr/>
          </a:p>
          <a:p>
            <a:pPr marL="523338" lvl="1" indent="-261669">
              <a:lnSpc>
                <a:spcPts val="3393"/>
              </a:lnSpc>
              <a:buFont typeface="Arial"/>
              <a:buChar char="•"/>
            </a:pPr>
            <a:r>
              <a:rPr lang="en-US" sz="2423">
                <a:solidFill>
                  <a:srgbClr val="125B50"/>
                </a:solidFill>
                <a:latin typeface="Agrandir Wide Bold"/>
              </a:rPr>
              <a:t>Clarity and Structure</a:t>
            </a:r>
            <a:r>
              <a:rPr lang="en-US" sz="2423">
                <a:solidFill>
                  <a:srgbClr val="125B50"/>
                </a:solidFill>
                <a:latin typeface="Agrandir Wide Thin"/>
              </a:rPr>
              <a:t>: The Waterfall Model provides a clear and well-defined structure for the entire software development process. Each phase has specific goals, deliverables, and criteria for completion, which helps in project planning and management.</a:t>
            </a:r>
          </a:p>
          <a:p>
            <a:pPr marL="523338" lvl="1" indent="-261669">
              <a:lnSpc>
                <a:spcPts val="3393"/>
              </a:lnSpc>
              <a:buFont typeface="Arial"/>
              <a:buChar char="•"/>
            </a:pPr>
            <a:r>
              <a:rPr lang="en-US" sz="2423">
                <a:solidFill>
                  <a:srgbClr val="125B50"/>
                </a:solidFill>
                <a:latin typeface="Agrandir Wide Bold"/>
              </a:rPr>
              <a:t>Thorough Documentation</a:t>
            </a:r>
            <a:r>
              <a:rPr lang="en-US" sz="2423">
                <a:solidFill>
                  <a:srgbClr val="125B50"/>
                </a:solidFill>
                <a:latin typeface="Agrandir Wide Thin"/>
              </a:rPr>
              <a:t>: Rigorous documentation is a fundamental aspect of the Waterfall Model. Each phase produces detailed documentation, including requirements documents, design documents, and test plans.</a:t>
            </a:r>
          </a:p>
          <a:p>
            <a:pPr marL="523338" lvl="1" indent="-261669">
              <a:lnSpc>
                <a:spcPts val="3393"/>
              </a:lnSpc>
              <a:buFont typeface="Arial"/>
              <a:buChar char="•"/>
            </a:pPr>
            <a:r>
              <a:rPr lang="en-US" sz="2423">
                <a:solidFill>
                  <a:srgbClr val="125B50"/>
                </a:solidFill>
                <a:latin typeface="Agrandir Wide Bold"/>
              </a:rPr>
              <a:t>Predictable Timelines</a:t>
            </a:r>
            <a:r>
              <a:rPr lang="en-US" sz="2423">
                <a:solidFill>
                  <a:srgbClr val="125B50"/>
                </a:solidFill>
                <a:latin typeface="Agrandir Wide Thin"/>
              </a:rPr>
              <a:t>: The sequential nature of the Waterfall Model makes it easier to estimate project timelines. Milestones are well-defined, allowing for better project management and resource allocation.</a:t>
            </a:r>
          </a:p>
          <a:p>
            <a:pPr marL="523338" lvl="1" indent="-261669">
              <a:lnSpc>
                <a:spcPts val="3393"/>
              </a:lnSpc>
              <a:buFont typeface="Arial"/>
              <a:buChar char="•"/>
            </a:pPr>
            <a:r>
              <a:rPr lang="en-US" sz="2423">
                <a:solidFill>
                  <a:srgbClr val="125B50"/>
                </a:solidFill>
                <a:latin typeface="Agrandir Wide Bold"/>
              </a:rPr>
              <a:t>Quality Assurance</a:t>
            </a:r>
            <a:r>
              <a:rPr lang="en-US" sz="2423">
                <a:solidFill>
                  <a:srgbClr val="125B50"/>
                </a:solidFill>
                <a:latin typeface="Agrandir Wide Thin"/>
              </a:rPr>
              <a:t>: Each phase includes a testing component. By thoroughly testing each stage before moving to the next, the model helps in identifying and addressing issues early in the development process, leading to higher software quality.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1792605"/>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DISADVANTAGES OF WATERFALL MODEL</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1028700" y="2633319"/>
            <a:ext cx="14646918" cy="6624981"/>
          </a:xfrm>
          <a:prstGeom prst="rect">
            <a:avLst/>
          </a:prstGeom>
        </p:spPr>
        <p:txBody>
          <a:bodyPr lIns="0" tIns="0" rIns="0" bIns="0" rtlCol="0" anchor="t">
            <a:spAutoFit/>
          </a:bodyPr>
          <a:lstStyle/>
          <a:p>
            <a:pPr>
              <a:lnSpc>
                <a:spcPts val="3393"/>
              </a:lnSpc>
            </a:pPr>
            <a:endParaRPr/>
          </a:p>
          <a:p>
            <a:pPr marL="523338" lvl="1" indent="-261669">
              <a:lnSpc>
                <a:spcPts val="3393"/>
              </a:lnSpc>
              <a:buFont typeface="Arial"/>
              <a:buChar char="•"/>
            </a:pPr>
            <a:r>
              <a:rPr lang="en-US" sz="2423">
                <a:solidFill>
                  <a:srgbClr val="125B50"/>
                </a:solidFill>
                <a:latin typeface="Agrandir Wide Bold"/>
              </a:rPr>
              <a:t>Inflexibility to Changes</a:t>
            </a:r>
            <a:r>
              <a:rPr lang="en-US" sz="2423">
                <a:solidFill>
                  <a:srgbClr val="125B50"/>
                </a:solidFill>
                <a:latin typeface="Agrandir Wide Thin"/>
              </a:rPr>
              <a:t>: The Waterfall Model is highly sequential, and once a phase is completed, it is challenging and costly to make changes to earlier stages. This inflexibility can be a significant drawback when requirements evolve or are not well-understood initially.</a:t>
            </a:r>
          </a:p>
          <a:p>
            <a:pPr marL="523338" lvl="1" indent="-261669">
              <a:lnSpc>
                <a:spcPts val="3393"/>
              </a:lnSpc>
              <a:buFont typeface="Arial"/>
              <a:buChar char="•"/>
            </a:pPr>
            <a:r>
              <a:rPr lang="en-US" sz="2423">
                <a:solidFill>
                  <a:srgbClr val="125B50"/>
                </a:solidFill>
                <a:latin typeface="Agrandir Wide Bold"/>
              </a:rPr>
              <a:t>Late Product Delivery</a:t>
            </a:r>
            <a:r>
              <a:rPr lang="en-US" sz="2423">
                <a:solidFill>
                  <a:srgbClr val="125B50"/>
                </a:solidFill>
                <a:latin typeface="Agrandir Wide Thin"/>
              </a:rPr>
              <a:t>: Clients often do not see a working version of the software until the end of the development process, after the entire project has been completed. This can lead to extended delivery times, and clients may only discover potential issues or discrepancies late in the project.</a:t>
            </a:r>
          </a:p>
          <a:p>
            <a:pPr marL="523338" lvl="1" indent="-261669">
              <a:lnSpc>
                <a:spcPts val="3393"/>
              </a:lnSpc>
              <a:buFont typeface="Arial"/>
              <a:buChar char="•"/>
            </a:pPr>
            <a:r>
              <a:rPr lang="en-US" sz="2423">
                <a:solidFill>
                  <a:srgbClr val="125B50"/>
                </a:solidFill>
                <a:latin typeface="Agrandir Wide Bold"/>
              </a:rPr>
              <a:t>Limited Client Involvement</a:t>
            </a:r>
            <a:r>
              <a:rPr lang="en-US" sz="2423">
                <a:solidFill>
                  <a:srgbClr val="125B50"/>
                </a:solidFill>
                <a:latin typeface="Agrandir Wide Thin"/>
              </a:rPr>
              <a:t>: While clients or stakeholders are involved in the initial phases, their involvement decreases as the project progresses. This can result in reduced opportunities for client feedback and adjustments based on changing needs.</a:t>
            </a:r>
          </a:p>
          <a:p>
            <a:pPr marL="523338" lvl="1" indent="-261669">
              <a:lnSpc>
                <a:spcPts val="3393"/>
              </a:lnSpc>
              <a:buFont typeface="Arial"/>
              <a:buChar char="•"/>
            </a:pPr>
            <a:r>
              <a:rPr lang="en-US" sz="2423">
                <a:solidFill>
                  <a:srgbClr val="125B50"/>
                </a:solidFill>
                <a:latin typeface="Agrandir Wide Bold"/>
              </a:rPr>
              <a:t>Risk of Misalignment</a:t>
            </a:r>
            <a:r>
              <a:rPr lang="en-US" sz="2423">
                <a:solidFill>
                  <a:srgbClr val="125B50"/>
                </a:solidFill>
                <a:latin typeface="Agrandir Wide Thin"/>
              </a:rPr>
              <a:t>: If client requirements are not accurately captured in the initial requirements gathering phase, there is a significant risk that the final product will not meet the client's actual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028700" y="809625"/>
            <a:ext cx="7075171" cy="944880"/>
          </a:xfrm>
          <a:prstGeom prst="rect">
            <a:avLst/>
          </a:prstGeom>
        </p:spPr>
        <p:txBody>
          <a:bodyPr lIns="0" tIns="0" rIns="0" bIns="0" rtlCol="0" anchor="t">
            <a:spAutoFit/>
          </a:bodyPr>
          <a:lstStyle/>
          <a:p>
            <a:pPr>
              <a:lnSpc>
                <a:spcPts val="6719"/>
              </a:lnSpc>
            </a:pPr>
            <a:r>
              <a:rPr lang="en-US" sz="4800">
                <a:solidFill>
                  <a:srgbClr val="125B50"/>
                </a:solidFill>
                <a:latin typeface="Agrandir Wide Medium"/>
              </a:rPr>
              <a:t>CONCLUSION</a:t>
            </a:r>
          </a:p>
        </p:txBody>
      </p:sp>
      <p:sp>
        <p:nvSpPr>
          <p:cNvPr id="3" name="TextBox 3"/>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rPr>
              <a:t>5</a:t>
            </a:r>
          </a:p>
        </p:txBody>
      </p:sp>
      <p:sp>
        <p:nvSpPr>
          <p:cNvPr id="4" name="Freeform 4"/>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5" name="TextBox 5"/>
          <p:cNvSpPr txBox="1"/>
          <p:nvPr/>
        </p:nvSpPr>
        <p:spPr>
          <a:xfrm>
            <a:off x="1028700" y="3121647"/>
            <a:ext cx="12255825" cy="4523843"/>
          </a:xfrm>
          <a:prstGeom prst="rect">
            <a:avLst/>
          </a:prstGeom>
        </p:spPr>
        <p:txBody>
          <a:bodyPr lIns="0" tIns="0" rIns="0" bIns="0" rtlCol="0" anchor="t">
            <a:spAutoFit/>
          </a:bodyPr>
          <a:lstStyle/>
          <a:p>
            <a:pPr>
              <a:lnSpc>
                <a:spcPts val="3933"/>
              </a:lnSpc>
            </a:pPr>
            <a:r>
              <a:rPr lang="en-US" sz="2809">
                <a:solidFill>
                  <a:srgbClr val="125B50"/>
                </a:solidFill>
                <a:latin typeface="Agrandir Wide"/>
              </a:rPr>
              <a:t>In summary, while the Waterfall Model has been used successfully in many projects, it is best suited for situations where requirements are well-understood, stable, and unlikely to change significantly. For projects with evolving or uncertain requirements, or those that demand rapid adaptation, alternative development methodologies such as Agile may be more appropriate. Careful consideration of project requirements and constraints is essential when choosing a development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0A6F4E-E8A4-4C71-B151-019B9E4278A0}"/>
</file>

<file path=customXml/itemProps2.xml><?xml version="1.0" encoding="utf-8"?>
<ds:datastoreItem xmlns:ds="http://schemas.openxmlformats.org/officeDocument/2006/customXml" ds:itemID="{52635892-618A-4A4E-B3C4-642EDF6161A4}"/>
</file>

<file path=customXml/itemProps3.xml><?xml version="1.0" encoding="utf-8"?>
<ds:datastoreItem xmlns:ds="http://schemas.openxmlformats.org/officeDocument/2006/customXml" ds:itemID="{14ECB0A7-EAFC-45D9-ACB7-A65E0D635A99}"/>
</file>

<file path=docProps/app.xml><?xml version="1.0" encoding="utf-8"?>
<Properties xmlns="http://schemas.openxmlformats.org/officeDocument/2006/extended-properties" xmlns:vt="http://schemas.openxmlformats.org/officeDocument/2006/docPropsVTypes">
  <TotalTime>1</TotalTime>
  <Words>771</Words>
  <Application>Microsoft Office PowerPoint</Application>
  <PresentationFormat>Custom</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Agrandir Wide</vt:lpstr>
      <vt:lpstr>Agrandir Wide Medium</vt:lpstr>
      <vt:lpstr>Agrandir Wide Thin</vt:lpstr>
      <vt:lpstr>Agrandir Wide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waterfall model</dc:title>
  <cp:lastModifiedBy>Swaraj Andhale</cp:lastModifiedBy>
  <cp:revision>2</cp:revision>
  <dcterms:created xsi:type="dcterms:W3CDTF">2006-08-16T00:00:00Z</dcterms:created>
  <dcterms:modified xsi:type="dcterms:W3CDTF">2023-10-09T17:01:39Z</dcterms:modified>
  <dc:identifier>DAFwBsz2Ti0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