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3E0D60-472C-4F69-854B-BDD9E3CA6568}" v="4" dt="2023-10-11T18:05:58.3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10/11/2023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5BDD1EA-D8C1-45AF-9F0A-14A2A137B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45695-BB05-3055-4D4D-F5B1ACC5C538}"/>
              </a:ext>
            </a:extLst>
          </p:cNvPr>
          <p:cNvSpPr>
            <a:spLocks noGrp="1"/>
          </p:cNvSpPr>
          <p:nvPr>
            <p:ph type="ctrTitle"/>
          </p:nvPr>
        </p:nvSpPr>
        <p:spPr>
          <a:xfrm>
            <a:off x="7532710" y="628617"/>
            <a:ext cx="3971902" cy="3028983"/>
          </a:xfrm>
        </p:spPr>
        <p:txBody>
          <a:bodyPr>
            <a:normAutofit/>
          </a:bodyPr>
          <a:lstStyle/>
          <a:p>
            <a:r>
              <a:rPr lang="en-IN"/>
              <a:t>Gitops</a:t>
            </a:r>
            <a:endParaRPr lang="en-IN" dirty="0"/>
          </a:p>
        </p:txBody>
      </p:sp>
      <p:sp>
        <p:nvSpPr>
          <p:cNvPr id="3" name="Subtitle 2">
            <a:extLst>
              <a:ext uri="{FF2B5EF4-FFF2-40B4-BE49-F238E27FC236}">
                <a16:creationId xmlns:a16="http://schemas.microsoft.com/office/drawing/2014/main" id="{85DEB400-7859-7FDF-E22C-5FA57DF97171}"/>
              </a:ext>
            </a:extLst>
          </p:cNvPr>
          <p:cNvSpPr>
            <a:spLocks noGrp="1"/>
          </p:cNvSpPr>
          <p:nvPr>
            <p:ph type="subTitle" idx="1"/>
          </p:nvPr>
        </p:nvSpPr>
        <p:spPr>
          <a:xfrm>
            <a:off x="7532709" y="3843868"/>
            <a:ext cx="2827315" cy="1564744"/>
          </a:xfrm>
        </p:spPr>
        <p:txBody>
          <a:bodyPr>
            <a:normAutofit/>
          </a:bodyPr>
          <a:lstStyle/>
          <a:p>
            <a:r>
              <a:rPr lang="en-US" b="0" i="0">
                <a:effectLst/>
                <a:latin typeface="Söhne"/>
              </a:rPr>
              <a:t>Streamlining DevOps with Version Control</a:t>
            </a:r>
            <a:endParaRPr lang="en-IN" dirty="0"/>
          </a:p>
        </p:txBody>
      </p:sp>
      <p:sp>
        <p:nvSpPr>
          <p:cNvPr id="1033" name="Snip Diagonal Corner Rectangle 6">
            <a:extLst>
              <a:ext uri="{FF2B5EF4-FFF2-40B4-BE49-F238E27FC236}">
                <a16:creationId xmlns:a16="http://schemas.microsoft.com/office/drawing/2014/main" id="{14354E08-0068-48D7-A8AD-84C7B1CF5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itOps | Pradeep Loganathan's Blog">
            <a:extLst>
              <a:ext uri="{FF2B5EF4-FFF2-40B4-BE49-F238E27FC236}">
                <a16:creationId xmlns:a16="http://schemas.microsoft.com/office/drawing/2014/main" id="{F44091A6-8133-CD52-C1C6-54C1B56B8E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897" r="21041" b="2"/>
          <a:stretch/>
        </p:blipFill>
        <p:spPr bwMode="auto">
          <a:xfrm>
            <a:off x="79907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A779F34F-2960-4B81-BA08-445B6F6A0C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36" name="Straight Connector 1035">
              <a:extLst>
                <a:ext uri="{FF2B5EF4-FFF2-40B4-BE49-F238E27FC236}">
                  <a16:creationId xmlns:a16="http://schemas.microsoft.com/office/drawing/2014/main" id="{10A57ACC-416F-4A5D-B7F7-DDA9886A3A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7" name="Straight Connector 1036">
              <a:extLst>
                <a:ext uri="{FF2B5EF4-FFF2-40B4-BE49-F238E27FC236}">
                  <a16:creationId xmlns:a16="http://schemas.microsoft.com/office/drawing/2014/main" id="{26522B4F-50C4-4FCE-8AE2-3789D63ED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8" name="Straight Connector 1037">
              <a:extLst>
                <a:ext uri="{FF2B5EF4-FFF2-40B4-BE49-F238E27FC236}">
                  <a16:creationId xmlns:a16="http://schemas.microsoft.com/office/drawing/2014/main" id="{2C3978FC-B5D1-42BE-B086-BC2A733D58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9" name="Straight Connector 1038">
              <a:extLst>
                <a:ext uri="{FF2B5EF4-FFF2-40B4-BE49-F238E27FC236}">
                  <a16:creationId xmlns:a16="http://schemas.microsoft.com/office/drawing/2014/main" id="{ACED99F1-340D-4970-8E66-3B28E92711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40" name="Straight Connector 1039">
              <a:extLst>
                <a:ext uri="{FF2B5EF4-FFF2-40B4-BE49-F238E27FC236}">
                  <a16:creationId xmlns:a16="http://schemas.microsoft.com/office/drawing/2014/main" id="{50A54E39-63C0-4847-A766-C6B74FEB48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0921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B99A06-52B6-C371-DD4B-FED7AD2C78AC}"/>
              </a:ext>
            </a:extLst>
          </p:cNvPr>
          <p:cNvSpPr txBox="1"/>
          <p:nvPr/>
        </p:nvSpPr>
        <p:spPr>
          <a:xfrm>
            <a:off x="180975" y="48597"/>
            <a:ext cx="11772900" cy="707886"/>
          </a:xfrm>
          <a:prstGeom prst="rect">
            <a:avLst/>
          </a:prstGeom>
          <a:noFill/>
        </p:spPr>
        <p:txBody>
          <a:bodyPr wrap="square" rtlCol="0">
            <a:spAutoFit/>
          </a:bodyPr>
          <a:lstStyle/>
          <a:p>
            <a:pPr algn="ctr"/>
            <a:r>
              <a:rPr lang="en-IN" sz="4000" b="1" i="0" dirty="0">
                <a:solidFill>
                  <a:schemeClr val="accent2">
                    <a:lumMod val="50000"/>
                  </a:schemeClr>
                </a:solidFill>
                <a:effectLst/>
                <a:latin typeface="Söhne"/>
              </a:rPr>
              <a:t>What is </a:t>
            </a:r>
            <a:r>
              <a:rPr lang="en-IN" sz="4000" b="1" i="0" dirty="0" err="1">
                <a:solidFill>
                  <a:schemeClr val="accent2">
                    <a:lumMod val="50000"/>
                  </a:schemeClr>
                </a:solidFill>
                <a:effectLst/>
                <a:latin typeface="Söhne"/>
              </a:rPr>
              <a:t>GitOps</a:t>
            </a:r>
            <a:r>
              <a:rPr lang="en-IN" sz="4000" b="1" i="0" dirty="0">
                <a:solidFill>
                  <a:schemeClr val="accent2">
                    <a:lumMod val="50000"/>
                  </a:schemeClr>
                </a:solidFill>
                <a:effectLst/>
                <a:latin typeface="Söhne"/>
              </a:rPr>
              <a:t>?</a:t>
            </a:r>
            <a:endParaRPr lang="en-IN" sz="4000" dirty="0">
              <a:solidFill>
                <a:schemeClr val="accent2">
                  <a:lumMod val="50000"/>
                </a:schemeClr>
              </a:solidFill>
            </a:endParaRPr>
          </a:p>
        </p:txBody>
      </p:sp>
      <p:sp>
        <p:nvSpPr>
          <p:cNvPr id="3" name="TextBox 2">
            <a:extLst>
              <a:ext uri="{FF2B5EF4-FFF2-40B4-BE49-F238E27FC236}">
                <a16:creationId xmlns:a16="http://schemas.microsoft.com/office/drawing/2014/main" id="{43B8C61F-C3E5-155A-8352-9EE0D415AA7C}"/>
              </a:ext>
            </a:extLst>
          </p:cNvPr>
          <p:cNvSpPr txBox="1"/>
          <p:nvPr/>
        </p:nvSpPr>
        <p:spPr>
          <a:xfrm>
            <a:off x="95833" y="308614"/>
            <a:ext cx="11943183" cy="1754326"/>
          </a:xfrm>
          <a:prstGeom prst="rect">
            <a:avLst/>
          </a:prstGeom>
          <a:noFill/>
        </p:spPr>
        <p:txBody>
          <a:bodyPr wrap="square" rtlCol="0">
            <a:spAutoFit/>
          </a:bodyPr>
          <a:lstStyle/>
          <a:p>
            <a:pPr algn="just"/>
            <a:br>
              <a:rPr lang="en-US" dirty="0"/>
            </a:br>
            <a:r>
              <a:rPr lang="en-US" b="0" i="0" dirty="0" err="1">
                <a:solidFill>
                  <a:schemeClr val="accent2">
                    <a:lumMod val="50000"/>
                  </a:schemeClr>
                </a:solidFill>
                <a:effectLst/>
                <a:latin typeface="Söhne"/>
              </a:rPr>
              <a:t>GitOps</a:t>
            </a:r>
            <a:r>
              <a:rPr lang="en-US" b="0" i="0" dirty="0">
                <a:solidFill>
                  <a:schemeClr val="accent2">
                    <a:lumMod val="50000"/>
                  </a:schemeClr>
                </a:solidFill>
                <a:effectLst/>
                <a:latin typeface="Söhne"/>
              </a:rPr>
              <a:t> is a software development and operations methodology that leverages version control systems, primarily Git, to automate and manage the deployment, configuration, and infrastructure of applications and services. In </a:t>
            </a:r>
            <a:r>
              <a:rPr lang="en-US" b="0" i="0" dirty="0" err="1">
                <a:solidFill>
                  <a:schemeClr val="accent2">
                    <a:lumMod val="50000"/>
                  </a:schemeClr>
                </a:solidFill>
                <a:effectLst/>
                <a:latin typeface="Söhne"/>
              </a:rPr>
              <a:t>GitOps</a:t>
            </a:r>
            <a:r>
              <a:rPr lang="en-US" b="0" i="0" dirty="0">
                <a:solidFill>
                  <a:schemeClr val="accent2">
                    <a:lumMod val="50000"/>
                  </a:schemeClr>
                </a:solidFill>
                <a:effectLst/>
                <a:latin typeface="Söhne"/>
              </a:rPr>
              <a:t>, the desired state of the system is defined and stored in Git repositories, and automated processes continuously ensure that the actual system state matches this desired state. This approach enhances collaboration, traceability, and repeatability in software development and operations, making it well-suited for cloud-native and containerized environments, such as Kubernetes.</a:t>
            </a:r>
            <a:endParaRPr lang="en-IN" dirty="0">
              <a:solidFill>
                <a:schemeClr val="accent2">
                  <a:lumMod val="50000"/>
                </a:schemeClr>
              </a:solidFill>
            </a:endParaRPr>
          </a:p>
        </p:txBody>
      </p:sp>
      <p:sp>
        <p:nvSpPr>
          <p:cNvPr id="4" name="TextBox 3">
            <a:extLst>
              <a:ext uri="{FF2B5EF4-FFF2-40B4-BE49-F238E27FC236}">
                <a16:creationId xmlns:a16="http://schemas.microsoft.com/office/drawing/2014/main" id="{95864418-738A-9EA2-455A-62EB67E87397}"/>
              </a:ext>
            </a:extLst>
          </p:cNvPr>
          <p:cNvSpPr txBox="1"/>
          <p:nvPr/>
        </p:nvSpPr>
        <p:spPr>
          <a:xfrm>
            <a:off x="180975" y="2062940"/>
            <a:ext cx="11019453" cy="4062651"/>
          </a:xfrm>
          <a:prstGeom prst="rect">
            <a:avLst/>
          </a:prstGeom>
          <a:noFill/>
        </p:spPr>
        <p:txBody>
          <a:bodyPr wrap="square" rtlCol="0">
            <a:spAutoFit/>
          </a:bodyPr>
          <a:lstStyle/>
          <a:p>
            <a:pPr algn="l"/>
            <a:r>
              <a:rPr lang="en-US" sz="2400" b="1" i="0" dirty="0">
                <a:solidFill>
                  <a:schemeClr val="accent2">
                    <a:lumMod val="50000"/>
                  </a:schemeClr>
                </a:solidFill>
                <a:effectLst/>
                <a:latin typeface="Söhne"/>
              </a:rPr>
              <a:t>Key points of </a:t>
            </a:r>
            <a:r>
              <a:rPr lang="en-US" sz="2400" b="1" i="0" dirty="0" err="1">
                <a:solidFill>
                  <a:schemeClr val="accent2">
                    <a:lumMod val="50000"/>
                  </a:schemeClr>
                </a:solidFill>
                <a:effectLst/>
                <a:latin typeface="Söhne"/>
              </a:rPr>
              <a:t>GitOps</a:t>
            </a:r>
            <a:r>
              <a:rPr lang="en-US" sz="2400" b="1" i="0" dirty="0">
                <a:solidFill>
                  <a:schemeClr val="accent2">
                    <a:lumMod val="50000"/>
                  </a:schemeClr>
                </a:solidFill>
                <a:effectLst/>
                <a:latin typeface="Söhne"/>
              </a:rPr>
              <a:t> include:</a:t>
            </a:r>
          </a:p>
          <a:p>
            <a:pPr algn="l">
              <a:buFont typeface="+mj-lt"/>
              <a:buAutoNum type="arabicPeriod"/>
            </a:pPr>
            <a:r>
              <a:rPr lang="en-US" b="1" i="0" dirty="0">
                <a:solidFill>
                  <a:schemeClr val="accent2">
                    <a:lumMod val="50000"/>
                  </a:schemeClr>
                </a:solidFill>
                <a:effectLst/>
                <a:latin typeface="Söhne"/>
              </a:rPr>
              <a:t>Version Control as Source of Truth:</a:t>
            </a:r>
            <a:r>
              <a:rPr lang="en-US" b="0" i="0" dirty="0">
                <a:solidFill>
                  <a:schemeClr val="accent2">
                    <a:lumMod val="50000"/>
                  </a:schemeClr>
                </a:solidFill>
                <a:effectLst/>
                <a:latin typeface="Söhne"/>
              </a:rPr>
              <a:t> </a:t>
            </a:r>
            <a:r>
              <a:rPr lang="en-US" b="0" i="0" dirty="0" err="1">
                <a:solidFill>
                  <a:schemeClr val="accent2">
                    <a:lumMod val="50000"/>
                  </a:schemeClr>
                </a:solidFill>
                <a:effectLst/>
                <a:latin typeface="Söhne"/>
              </a:rPr>
              <a:t>GitOps</a:t>
            </a:r>
            <a:r>
              <a:rPr lang="en-US" b="0" i="0" dirty="0">
                <a:solidFill>
                  <a:schemeClr val="accent2">
                    <a:lumMod val="50000"/>
                  </a:schemeClr>
                </a:solidFill>
                <a:effectLst/>
                <a:latin typeface="Söhne"/>
              </a:rPr>
              <a:t> relies on Git repositories as the authoritative source of configuration and application state. Everything from infrastructure code to application configurations is stored in version control.</a:t>
            </a:r>
          </a:p>
          <a:p>
            <a:pPr algn="l">
              <a:buFont typeface="+mj-lt"/>
              <a:buAutoNum type="arabicPeriod"/>
            </a:pPr>
            <a:r>
              <a:rPr lang="en-US" b="1" i="0" dirty="0">
                <a:solidFill>
                  <a:schemeClr val="accent2">
                    <a:lumMod val="50000"/>
                  </a:schemeClr>
                </a:solidFill>
                <a:effectLst/>
                <a:latin typeface="Söhne"/>
              </a:rPr>
              <a:t>Declarative Configuration:</a:t>
            </a:r>
            <a:r>
              <a:rPr lang="en-US" b="0" i="0" dirty="0">
                <a:solidFill>
                  <a:schemeClr val="accent2">
                    <a:lumMod val="50000"/>
                  </a:schemeClr>
                </a:solidFill>
                <a:effectLst/>
                <a:latin typeface="Söhne"/>
              </a:rPr>
              <a:t> In </a:t>
            </a:r>
            <a:r>
              <a:rPr lang="en-US" b="0" i="0" dirty="0" err="1">
                <a:solidFill>
                  <a:schemeClr val="accent2">
                    <a:lumMod val="50000"/>
                  </a:schemeClr>
                </a:solidFill>
                <a:effectLst/>
                <a:latin typeface="Söhne"/>
              </a:rPr>
              <a:t>GitOps</a:t>
            </a:r>
            <a:r>
              <a:rPr lang="en-US" b="0" i="0" dirty="0">
                <a:solidFill>
                  <a:schemeClr val="accent2">
                    <a:lumMod val="50000"/>
                  </a:schemeClr>
                </a:solidFill>
                <a:effectLst/>
                <a:latin typeface="Söhne"/>
              </a:rPr>
              <a:t>, configurations are declared in a desired state format. These declarative configurations describe how the system should look, and automated processes ensure the actual state matches this declaration.</a:t>
            </a:r>
          </a:p>
          <a:p>
            <a:pPr algn="l">
              <a:buFont typeface="+mj-lt"/>
              <a:buAutoNum type="arabicPeriod"/>
            </a:pPr>
            <a:r>
              <a:rPr lang="en-US" b="1" i="0" dirty="0">
                <a:solidFill>
                  <a:schemeClr val="accent2">
                    <a:lumMod val="50000"/>
                  </a:schemeClr>
                </a:solidFill>
                <a:effectLst/>
                <a:latin typeface="Söhne"/>
              </a:rPr>
              <a:t>Automation:</a:t>
            </a:r>
            <a:r>
              <a:rPr lang="en-US" b="0" i="0" dirty="0">
                <a:solidFill>
                  <a:schemeClr val="accent2">
                    <a:lumMod val="50000"/>
                  </a:schemeClr>
                </a:solidFill>
                <a:effectLst/>
                <a:latin typeface="Söhne"/>
              </a:rPr>
              <a:t> </a:t>
            </a:r>
            <a:r>
              <a:rPr lang="en-US" b="0" i="0" dirty="0" err="1">
                <a:solidFill>
                  <a:schemeClr val="accent2">
                    <a:lumMod val="50000"/>
                  </a:schemeClr>
                </a:solidFill>
                <a:effectLst/>
                <a:latin typeface="Söhne"/>
              </a:rPr>
              <a:t>GitOps</a:t>
            </a:r>
            <a:r>
              <a:rPr lang="en-US" b="0" i="0" dirty="0">
                <a:solidFill>
                  <a:schemeClr val="accent2">
                    <a:lumMod val="50000"/>
                  </a:schemeClr>
                </a:solidFill>
                <a:effectLst/>
                <a:latin typeface="Söhne"/>
              </a:rPr>
              <a:t> emphasizes automation for deployment and synchronization. Continuous Integration/Continuous Deployment (CI/CD) pipelines and Git-based triggers automate the deployment and maintenance of the system.</a:t>
            </a:r>
          </a:p>
          <a:p>
            <a:pPr algn="l">
              <a:buFont typeface="+mj-lt"/>
              <a:buAutoNum type="arabicPeriod"/>
            </a:pPr>
            <a:r>
              <a:rPr lang="en-US" b="1" i="0" dirty="0">
                <a:solidFill>
                  <a:schemeClr val="accent2">
                    <a:lumMod val="50000"/>
                  </a:schemeClr>
                </a:solidFill>
                <a:effectLst/>
                <a:latin typeface="Söhne"/>
              </a:rPr>
              <a:t>Infrastructure as Code (</a:t>
            </a:r>
            <a:r>
              <a:rPr lang="en-US" b="1" i="0" dirty="0" err="1">
                <a:solidFill>
                  <a:schemeClr val="accent2">
                    <a:lumMod val="50000"/>
                  </a:schemeClr>
                </a:solidFill>
                <a:effectLst/>
                <a:latin typeface="Söhne"/>
              </a:rPr>
              <a:t>IaC</a:t>
            </a:r>
            <a:r>
              <a:rPr lang="en-US" b="1" i="0" dirty="0">
                <a:solidFill>
                  <a:schemeClr val="accent2">
                    <a:lumMod val="50000"/>
                  </a:schemeClr>
                </a:solidFill>
                <a:effectLst/>
                <a:latin typeface="Söhne"/>
              </a:rPr>
              <a:t>):</a:t>
            </a:r>
            <a:r>
              <a:rPr lang="en-US" b="0" i="0" dirty="0">
                <a:solidFill>
                  <a:schemeClr val="accent2">
                    <a:lumMod val="50000"/>
                  </a:schemeClr>
                </a:solidFill>
                <a:effectLst/>
                <a:latin typeface="Söhne"/>
              </a:rPr>
              <a:t> </a:t>
            </a:r>
            <a:r>
              <a:rPr lang="en-US" b="0" i="0" dirty="0" err="1">
                <a:solidFill>
                  <a:schemeClr val="accent2">
                    <a:lumMod val="50000"/>
                  </a:schemeClr>
                </a:solidFill>
                <a:effectLst/>
                <a:latin typeface="Söhne"/>
              </a:rPr>
              <a:t>GitOps</a:t>
            </a:r>
            <a:r>
              <a:rPr lang="en-US" b="0" i="0" dirty="0">
                <a:solidFill>
                  <a:schemeClr val="accent2">
                    <a:lumMod val="50000"/>
                  </a:schemeClr>
                </a:solidFill>
                <a:effectLst/>
                <a:latin typeface="Söhne"/>
              </a:rPr>
              <a:t> encourages the use of infrastructure as code principles. Infrastructure and application configurations are codified, allowing for reproducibility and scalability.</a:t>
            </a:r>
          </a:p>
          <a:p>
            <a:pPr algn="l">
              <a:buFont typeface="+mj-lt"/>
              <a:buAutoNum type="arabicPeriod"/>
            </a:pPr>
            <a:r>
              <a:rPr lang="en-US" b="1" i="0" dirty="0">
                <a:solidFill>
                  <a:schemeClr val="accent2">
                    <a:lumMod val="50000"/>
                  </a:schemeClr>
                </a:solidFill>
                <a:effectLst/>
                <a:latin typeface="Söhne"/>
              </a:rPr>
              <a:t>Immutable Infrastructure:</a:t>
            </a:r>
            <a:r>
              <a:rPr lang="en-US" b="0" i="0" dirty="0">
                <a:solidFill>
                  <a:schemeClr val="accent2">
                    <a:lumMod val="50000"/>
                  </a:schemeClr>
                </a:solidFill>
                <a:effectLst/>
                <a:latin typeface="Söhne"/>
              </a:rPr>
              <a:t> Changes are made by replacing the entire infrastructure with a new version, ensuring that the environment remains consistent and predictable.</a:t>
            </a:r>
          </a:p>
          <a:p>
            <a:endParaRPr lang="en-IN" dirty="0"/>
          </a:p>
        </p:txBody>
      </p:sp>
    </p:spTree>
    <p:extLst>
      <p:ext uri="{BB962C8B-B14F-4D97-AF65-F5344CB8AC3E}">
        <p14:creationId xmlns:p14="http://schemas.microsoft.com/office/powerpoint/2010/main" val="28730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A830DC-A62D-1457-538C-8E230F23FD43}"/>
              </a:ext>
            </a:extLst>
          </p:cNvPr>
          <p:cNvSpPr txBox="1"/>
          <p:nvPr/>
        </p:nvSpPr>
        <p:spPr>
          <a:xfrm>
            <a:off x="289250" y="335902"/>
            <a:ext cx="11579290" cy="584775"/>
          </a:xfrm>
          <a:prstGeom prst="rect">
            <a:avLst/>
          </a:prstGeom>
          <a:noFill/>
        </p:spPr>
        <p:txBody>
          <a:bodyPr wrap="square" rtlCol="0">
            <a:spAutoFit/>
          </a:bodyPr>
          <a:lstStyle/>
          <a:p>
            <a:pPr algn="ctr"/>
            <a:r>
              <a:rPr lang="en-IN" sz="3200">
                <a:solidFill>
                  <a:schemeClr val="accent2">
                    <a:lumMod val="50000"/>
                  </a:schemeClr>
                </a:solidFill>
              </a:rPr>
              <a:t>GITOPS Workflow</a:t>
            </a:r>
            <a:endParaRPr lang="en-IN" sz="3200" dirty="0">
              <a:solidFill>
                <a:schemeClr val="accent2">
                  <a:lumMod val="50000"/>
                </a:schemeClr>
              </a:solidFill>
            </a:endParaRPr>
          </a:p>
        </p:txBody>
      </p:sp>
      <p:sp>
        <p:nvSpPr>
          <p:cNvPr id="3" name="TextBox 2">
            <a:extLst>
              <a:ext uri="{FF2B5EF4-FFF2-40B4-BE49-F238E27FC236}">
                <a16:creationId xmlns:a16="http://schemas.microsoft.com/office/drawing/2014/main" id="{CC6ADF1F-CB2C-8B00-009A-B59A9495360E}"/>
              </a:ext>
            </a:extLst>
          </p:cNvPr>
          <p:cNvSpPr txBox="1"/>
          <p:nvPr/>
        </p:nvSpPr>
        <p:spPr>
          <a:xfrm flipH="1">
            <a:off x="633548" y="1110343"/>
            <a:ext cx="10970623" cy="5524589"/>
          </a:xfrm>
          <a:prstGeom prst="rect">
            <a:avLst/>
          </a:prstGeom>
          <a:noFill/>
        </p:spPr>
        <p:txBody>
          <a:bodyPr wrap="square" rtlCol="0">
            <a:spAutoFit/>
          </a:bodyPr>
          <a:lstStyle/>
          <a:p>
            <a:pPr algn="l"/>
            <a:r>
              <a:rPr lang="en-US" sz="1100" b="0" i="0" dirty="0">
                <a:solidFill>
                  <a:schemeClr val="accent2">
                    <a:lumMod val="50000"/>
                  </a:schemeClr>
                </a:solidFill>
                <a:effectLst/>
                <a:latin typeface="Söhne"/>
              </a:rPr>
              <a:t>The </a:t>
            </a:r>
            <a:r>
              <a:rPr lang="en-US" sz="1100" b="0" i="0" dirty="0" err="1">
                <a:solidFill>
                  <a:schemeClr val="accent2">
                    <a:lumMod val="50000"/>
                  </a:schemeClr>
                </a:solidFill>
                <a:effectLst/>
                <a:latin typeface="Söhne"/>
              </a:rPr>
              <a:t>GitOps</a:t>
            </a:r>
            <a:r>
              <a:rPr lang="en-US" sz="1100" b="0" i="0" dirty="0">
                <a:solidFill>
                  <a:schemeClr val="accent2">
                    <a:lumMod val="50000"/>
                  </a:schemeClr>
                </a:solidFill>
                <a:effectLst/>
                <a:latin typeface="Söhne"/>
              </a:rPr>
              <a:t> workflow is a continuous and automated process for managing and deploying applications and infrastructure using Git repositories as the source of truth. Here is an overview of the typical steps in a </a:t>
            </a:r>
            <a:r>
              <a:rPr lang="en-US" sz="1100" b="0" i="0" dirty="0" err="1">
                <a:solidFill>
                  <a:schemeClr val="accent2">
                    <a:lumMod val="50000"/>
                  </a:schemeClr>
                </a:solidFill>
                <a:effectLst/>
                <a:latin typeface="Söhne"/>
              </a:rPr>
              <a:t>GitOps</a:t>
            </a:r>
            <a:r>
              <a:rPr lang="en-US" sz="1100" b="0" i="0" dirty="0">
                <a:solidFill>
                  <a:schemeClr val="accent2">
                    <a:lumMod val="50000"/>
                  </a:schemeClr>
                </a:solidFill>
                <a:effectLst/>
                <a:latin typeface="Söhne"/>
              </a:rPr>
              <a:t> workflow:</a:t>
            </a:r>
          </a:p>
          <a:p>
            <a:pPr algn="l">
              <a:buFont typeface="+mj-lt"/>
              <a:buAutoNum type="arabicPeriod"/>
            </a:pPr>
            <a:r>
              <a:rPr lang="en-US" sz="1100" b="1" i="0" dirty="0">
                <a:solidFill>
                  <a:schemeClr val="accent2">
                    <a:lumMod val="50000"/>
                  </a:schemeClr>
                </a:solidFill>
                <a:effectLst/>
                <a:latin typeface="Söhne"/>
              </a:rPr>
              <a:t>Version Control (Git Repository):</a:t>
            </a:r>
            <a:endParaRPr lang="en-US" sz="1100" b="0" i="0" dirty="0">
              <a:solidFill>
                <a:schemeClr val="accent2">
                  <a:lumMod val="50000"/>
                </a:schemeClr>
              </a:solidFill>
              <a:effectLst/>
              <a:latin typeface="Söhne"/>
            </a:endParaRPr>
          </a:p>
          <a:p>
            <a:pPr marL="742950" lvl="1" indent="-285750" algn="l">
              <a:buFont typeface="+mj-lt"/>
              <a:buAutoNum type="arabicPeriod"/>
            </a:pPr>
            <a:r>
              <a:rPr lang="en-US" sz="1100" b="0" i="0" dirty="0">
                <a:solidFill>
                  <a:schemeClr val="accent2">
                    <a:lumMod val="50000"/>
                  </a:schemeClr>
                </a:solidFill>
                <a:effectLst/>
                <a:latin typeface="Söhne"/>
              </a:rPr>
              <a:t>The desired state of the system, including infrastructure configurations, application code, and deployment manifests, is stored in a Git repository. This repository serves as the source of truth.</a:t>
            </a:r>
          </a:p>
          <a:p>
            <a:pPr algn="l">
              <a:buFont typeface="+mj-lt"/>
              <a:buAutoNum type="arabicPeriod"/>
            </a:pPr>
            <a:r>
              <a:rPr lang="en-US" sz="1100" b="1" i="0" dirty="0">
                <a:solidFill>
                  <a:schemeClr val="accent2">
                    <a:lumMod val="50000"/>
                  </a:schemeClr>
                </a:solidFill>
                <a:effectLst/>
                <a:latin typeface="Söhne"/>
              </a:rPr>
              <a:t>Commit and Pull Request:</a:t>
            </a:r>
            <a:endParaRPr lang="en-US" sz="1100" b="0" i="0" dirty="0">
              <a:solidFill>
                <a:schemeClr val="accent2">
                  <a:lumMod val="50000"/>
                </a:schemeClr>
              </a:solidFill>
              <a:effectLst/>
              <a:latin typeface="Söhne"/>
            </a:endParaRPr>
          </a:p>
          <a:p>
            <a:pPr marL="742950" lvl="1" indent="-285750" algn="l">
              <a:buFont typeface="+mj-lt"/>
              <a:buAutoNum type="arabicPeriod"/>
            </a:pPr>
            <a:r>
              <a:rPr lang="en-US" sz="1100" b="0" i="0" dirty="0">
                <a:solidFill>
                  <a:schemeClr val="accent2">
                    <a:lumMod val="50000"/>
                  </a:schemeClr>
                </a:solidFill>
                <a:effectLst/>
                <a:latin typeface="Söhne"/>
              </a:rPr>
              <a:t>Developers make changes to the configurations or application code and commit these changes to the Git repository.</a:t>
            </a:r>
          </a:p>
          <a:p>
            <a:pPr marL="742950" lvl="1" indent="-285750" algn="l">
              <a:buFont typeface="+mj-lt"/>
              <a:buAutoNum type="arabicPeriod"/>
            </a:pPr>
            <a:r>
              <a:rPr lang="en-US" sz="1100" b="0" i="0" dirty="0">
                <a:solidFill>
                  <a:schemeClr val="accent2">
                    <a:lumMod val="50000"/>
                  </a:schemeClr>
                </a:solidFill>
                <a:effectLst/>
                <a:latin typeface="Söhne"/>
              </a:rPr>
              <a:t>To maintain quality and collaborate effectively, changes often go through a code review process using pull requests.</a:t>
            </a:r>
          </a:p>
          <a:p>
            <a:pPr algn="l">
              <a:buFont typeface="+mj-lt"/>
              <a:buAutoNum type="arabicPeriod"/>
            </a:pPr>
            <a:r>
              <a:rPr lang="en-US" sz="1100" b="1" i="0" dirty="0">
                <a:solidFill>
                  <a:schemeClr val="accent2">
                    <a:lumMod val="50000"/>
                  </a:schemeClr>
                </a:solidFill>
                <a:effectLst/>
                <a:latin typeface="Söhne"/>
              </a:rPr>
              <a:t>Continuous Integration (CI):</a:t>
            </a:r>
            <a:endParaRPr lang="en-US" sz="1100" b="0" i="0" dirty="0">
              <a:solidFill>
                <a:schemeClr val="accent2">
                  <a:lumMod val="50000"/>
                </a:schemeClr>
              </a:solidFill>
              <a:effectLst/>
              <a:latin typeface="Söhne"/>
            </a:endParaRPr>
          </a:p>
          <a:p>
            <a:pPr marL="742950" lvl="1" indent="-285750" algn="l">
              <a:buFont typeface="+mj-lt"/>
              <a:buAutoNum type="arabicPeriod"/>
            </a:pPr>
            <a:r>
              <a:rPr lang="en-US" sz="1100" b="0" i="0" dirty="0">
                <a:solidFill>
                  <a:schemeClr val="accent2">
                    <a:lumMod val="50000"/>
                  </a:schemeClr>
                </a:solidFill>
                <a:effectLst/>
                <a:latin typeface="Söhne"/>
              </a:rPr>
              <a:t>A CI system automatically builds and tests the changes from the Git repository.</a:t>
            </a:r>
          </a:p>
          <a:p>
            <a:pPr marL="742950" lvl="1" indent="-285750" algn="l">
              <a:buFont typeface="+mj-lt"/>
              <a:buAutoNum type="arabicPeriod"/>
            </a:pPr>
            <a:r>
              <a:rPr lang="en-US" sz="1100" b="0" i="0" dirty="0">
                <a:solidFill>
                  <a:schemeClr val="accent2">
                    <a:lumMod val="50000"/>
                  </a:schemeClr>
                </a:solidFill>
                <a:effectLst/>
                <a:latin typeface="Söhne"/>
              </a:rPr>
              <a:t>If the CI process succeeds, it generates artifacts and reports for further deployment.</a:t>
            </a:r>
          </a:p>
          <a:p>
            <a:pPr algn="l">
              <a:buFont typeface="+mj-lt"/>
              <a:buAutoNum type="arabicPeriod"/>
            </a:pPr>
            <a:r>
              <a:rPr lang="en-US" sz="1100" b="1" i="0" dirty="0">
                <a:solidFill>
                  <a:schemeClr val="accent2">
                    <a:lumMod val="50000"/>
                  </a:schemeClr>
                </a:solidFill>
                <a:effectLst/>
                <a:latin typeface="Söhne"/>
              </a:rPr>
              <a:t>Continuous Deployment (CD):</a:t>
            </a:r>
            <a:endParaRPr lang="en-US" sz="1100" b="0" i="0" dirty="0">
              <a:solidFill>
                <a:schemeClr val="accent2">
                  <a:lumMod val="50000"/>
                </a:schemeClr>
              </a:solidFill>
              <a:effectLst/>
              <a:latin typeface="Söhne"/>
            </a:endParaRPr>
          </a:p>
          <a:p>
            <a:pPr marL="742950" lvl="1" indent="-285750" algn="l">
              <a:buFont typeface="+mj-lt"/>
              <a:buAutoNum type="arabicPeriod"/>
            </a:pPr>
            <a:r>
              <a:rPr lang="en-US" sz="1100" b="0" i="0" dirty="0">
                <a:solidFill>
                  <a:schemeClr val="accent2">
                    <a:lumMod val="50000"/>
                  </a:schemeClr>
                </a:solidFill>
                <a:effectLst/>
                <a:latin typeface="Söhne"/>
              </a:rPr>
              <a:t>An automated CD system monitors the Git repository for changes.</a:t>
            </a:r>
          </a:p>
          <a:p>
            <a:pPr marL="742950" lvl="1" indent="-285750" algn="l">
              <a:buFont typeface="+mj-lt"/>
              <a:buAutoNum type="arabicPeriod"/>
            </a:pPr>
            <a:r>
              <a:rPr lang="en-US" sz="1100" b="0" i="0" dirty="0">
                <a:solidFill>
                  <a:schemeClr val="accent2">
                    <a:lumMod val="50000"/>
                  </a:schemeClr>
                </a:solidFill>
                <a:effectLst/>
                <a:latin typeface="Söhne"/>
              </a:rPr>
              <a:t>When a change is detected, it deploys the new desired state to the target environment (e.g., staging, production) based on the declarative configurations defined in the Git repository.</a:t>
            </a:r>
          </a:p>
          <a:p>
            <a:pPr algn="l">
              <a:buFont typeface="+mj-lt"/>
              <a:buAutoNum type="arabicPeriod"/>
            </a:pPr>
            <a:r>
              <a:rPr lang="en-US" sz="1100" b="1" i="0" dirty="0">
                <a:solidFill>
                  <a:schemeClr val="accent2">
                    <a:lumMod val="50000"/>
                  </a:schemeClr>
                </a:solidFill>
                <a:effectLst/>
                <a:latin typeface="Söhne"/>
              </a:rPr>
              <a:t>Validation and Synchronization:</a:t>
            </a:r>
            <a:endParaRPr lang="en-US" sz="1100" b="0" i="0" dirty="0">
              <a:solidFill>
                <a:schemeClr val="accent2">
                  <a:lumMod val="50000"/>
                </a:schemeClr>
              </a:solidFill>
              <a:effectLst/>
              <a:latin typeface="Söhne"/>
            </a:endParaRPr>
          </a:p>
          <a:p>
            <a:pPr marL="742950" lvl="1" indent="-285750" algn="l">
              <a:buFont typeface="+mj-lt"/>
              <a:buAutoNum type="arabicPeriod"/>
            </a:pPr>
            <a:r>
              <a:rPr lang="en-US" sz="1100" b="0" i="0" dirty="0">
                <a:solidFill>
                  <a:schemeClr val="accent2">
                    <a:lumMod val="50000"/>
                  </a:schemeClr>
                </a:solidFill>
                <a:effectLst/>
                <a:latin typeface="Söhne"/>
              </a:rPr>
              <a:t>After deploying the new desired state, the CD system continually validates and synchronizes the actual state of the system with the desired state stored in Git.</a:t>
            </a:r>
          </a:p>
          <a:p>
            <a:pPr marL="742950" lvl="1" indent="-285750" algn="l">
              <a:buFont typeface="+mj-lt"/>
              <a:buAutoNum type="arabicPeriod"/>
            </a:pPr>
            <a:r>
              <a:rPr lang="en-US" sz="1100" b="0" i="0" dirty="0">
                <a:solidFill>
                  <a:schemeClr val="accent2">
                    <a:lumMod val="50000"/>
                  </a:schemeClr>
                </a:solidFill>
                <a:effectLst/>
                <a:latin typeface="Söhne"/>
              </a:rPr>
              <a:t>If there are discrepancies, the CD system takes corrective actions to bring the system back to the desired state.</a:t>
            </a:r>
          </a:p>
          <a:p>
            <a:pPr algn="l">
              <a:buFont typeface="+mj-lt"/>
              <a:buAutoNum type="arabicPeriod"/>
            </a:pPr>
            <a:r>
              <a:rPr lang="en-US" sz="1100" b="1" i="0" dirty="0">
                <a:solidFill>
                  <a:schemeClr val="accent2">
                    <a:lumMod val="50000"/>
                  </a:schemeClr>
                </a:solidFill>
                <a:effectLst/>
                <a:latin typeface="Söhne"/>
              </a:rPr>
              <a:t>Rollbacks and Roll-forwards:</a:t>
            </a:r>
            <a:endParaRPr lang="en-US" sz="1100" b="0" i="0" dirty="0">
              <a:solidFill>
                <a:schemeClr val="accent2">
                  <a:lumMod val="50000"/>
                </a:schemeClr>
              </a:solidFill>
              <a:effectLst/>
              <a:latin typeface="Söhne"/>
            </a:endParaRPr>
          </a:p>
          <a:p>
            <a:pPr marL="742950" lvl="1" indent="-285750" algn="l">
              <a:buFont typeface="+mj-lt"/>
              <a:buAutoNum type="arabicPeriod"/>
            </a:pPr>
            <a:r>
              <a:rPr lang="en-US" sz="1100" b="0" i="0" dirty="0">
                <a:solidFill>
                  <a:schemeClr val="accent2">
                    <a:lumMod val="50000"/>
                  </a:schemeClr>
                </a:solidFill>
                <a:effectLst/>
                <a:latin typeface="Söhne"/>
              </a:rPr>
              <a:t>If issues are detected in the actual state (e.g., application failures or infrastructure problems), the CD system can perform automated rollbacks to the last known good state.</a:t>
            </a:r>
          </a:p>
          <a:p>
            <a:pPr marL="742950" lvl="1" indent="-285750" algn="l">
              <a:buFont typeface="+mj-lt"/>
              <a:buAutoNum type="arabicPeriod"/>
            </a:pPr>
            <a:r>
              <a:rPr lang="en-US" sz="1100" b="0" i="0" dirty="0">
                <a:solidFill>
                  <a:schemeClr val="accent2">
                    <a:lumMod val="50000"/>
                  </a:schemeClr>
                </a:solidFill>
                <a:effectLst/>
                <a:latin typeface="Söhne"/>
              </a:rPr>
              <a:t>It can also facilitate roll-forwards to apply fixes or updates when issues are detected, maintaining a continuous state of desired configurations.</a:t>
            </a:r>
          </a:p>
          <a:p>
            <a:pPr algn="l">
              <a:buFont typeface="+mj-lt"/>
              <a:buAutoNum type="arabicPeriod"/>
            </a:pPr>
            <a:r>
              <a:rPr lang="en-US" sz="1100" b="1" i="0" dirty="0">
                <a:solidFill>
                  <a:schemeClr val="accent2">
                    <a:lumMod val="50000"/>
                  </a:schemeClr>
                </a:solidFill>
                <a:effectLst/>
                <a:latin typeface="Söhne"/>
              </a:rPr>
              <a:t>Monitoring and Alerts:</a:t>
            </a:r>
            <a:endParaRPr lang="en-US" sz="1100" b="0" i="0" dirty="0">
              <a:solidFill>
                <a:schemeClr val="accent2">
                  <a:lumMod val="50000"/>
                </a:schemeClr>
              </a:solidFill>
              <a:effectLst/>
              <a:latin typeface="Söhne"/>
            </a:endParaRPr>
          </a:p>
          <a:p>
            <a:pPr marL="742950" lvl="1" indent="-285750" algn="l">
              <a:buFont typeface="+mj-lt"/>
              <a:buAutoNum type="arabicPeriod"/>
            </a:pPr>
            <a:r>
              <a:rPr lang="en-US" sz="1100" b="0" i="0" dirty="0">
                <a:solidFill>
                  <a:schemeClr val="accent2">
                    <a:lumMod val="50000"/>
                  </a:schemeClr>
                </a:solidFill>
                <a:effectLst/>
                <a:latin typeface="Söhne"/>
              </a:rPr>
              <a:t>Continuous monitoring and alerting systems are set up to provide real-time insights into the health and performance of the system.</a:t>
            </a:r>
          </a:p>
          <a:p>
            <a:pPr marL="742950" lvl="1" indent="-285750" algn="l">
              <a:buFont typeface="+mj-lt"/>
              <a:buAutoNum type="arabicPeriod"/>
            </a:pPr>
            <a:r>
              <a:rPr lang="en-US" sz="1100" b="0" i="0" dirty="0">
                <a:solidFill>
                  <a:schemeClr val="accent2">
                    <a:lumMod val="50000"/>
                  </a:schemeClr>
                </a:solidFill>
                <a:effectLst/>
                <a:latin typeface="Söhne"/>
              </a:rPr>
              <a:t>Alerts are generated if there are discrepancies between the desired and actual states, or if issues are detected during deployments.</a:t>
            </a:r>
          </a:p>
          <a:p>
            <a:pPr algn="l">
              <a:buFont typeface="+mj-lt"/>
              <a:buAutoNum type="arabicPeriod"/>
            </a:pPr>
            <a:r>
              <a:rPr lang="en-US" sz="1100" b="1" i="0" dirty="0">
                <a:solidFill>
                  <a:schemeClr val="accent2">
                    <a:lumMod val="50000"/>
                  </a:schemeClr>
                </a:solidFill>
                <a:effectLst/>
                <a:latin typeface="Söhne"/>
              </a:rPr>
              <a:t>Auditability and Compliance:</a:t>
            </a:r>
            <a:endParaRPr lang="en-US" sz="1100" b="0" i="0" dirty="0">
              <a:solidFill>
                <a:schemeClr val="accent2">
                  <a:lumMod val="50000"/>
                </a:schemeClr>
              </a:solidFill>
              <a:effectLst/>
              <a:latin typeface="Söhne"/>
            </a:endParaRPr>
          </a:p>
          <a:p>
            <a:pPr marL="742950" lvl="1" indent="-285750" algn="l">
              <a:buFont typeface="+mj-lt"/>
              <a:buAutoNum type="arabicPeriod"/>
            </a:pPr>
            <a:r>
              <a:rPr lang="en-US" sz="1100" b="0" i="0" dirty="0">
                <a:solidFill>
                  <a:schemeClr val="accent2">
                    <a:lumMod val="50000"/>
                  </a:schemeClr>
                </a:solidFill>
                <a:effectLst/>
                <a:latin typeface="Söhne"/>
              </a:rPr>
              <a:t>Because all changes are tracked in Git, </a:t>
            </a:r>
            <a:r>
              <a:rPr lang="en-US" sz="1100" b="0" i="0" dirty="0" err="1">
                <a:solidFill>
                  <a:schemeClr val="accent2">
                    <a:lumMod val="50000"/>
                  </a:schemeClr>
                </a:solidFill>
                <a:effectLst/>
                <a:latin typeface="Söhne"/>
              </a:rPr>
              <a:t>GitOps</a:t>
            </a:r>
            <a:r>
              <a:rPr lang="en-US" sz="1100" b="0" i="0" dirty="0">
                <a:solidFill>
                  <a:schemeClr val="accent2">
                    <a:lumMod val="50000"/>
                  </a:schemeClr>
                </a:solidFill>
                <a:effectLst/>
                <a:latin typeface="Söhne"/>
              </a:rPr>
              <a:t> provides strong auditability. It's easy to trace who made what changes, when, and why, which is crucial for compliance and auditing requirements.</a:t>
            </a:r>
          </a:p>
          <a:p>
            <a:pPr algn="l">
              <a:buFont typeface="+mj-lt"/>
              <a:buAutoNum type="arabicPeriod"/>
            </a:pPr>
            <a:r>
              <a:rPr lang="en-US" sz="1100" b="1" i="0" dirty="0">
                <a:solidFill>
                  <a:schemeClr val="accent2">
                    <a:lumMod val="50000"/>
                  </a:schemeClr>
                </a:solidFill>
                <a:effectLst/>
                <a:latin typeface="Söhne"/>
              </a:rPr>
              <a:t>Scaling and Collaboration:</a:t>
            </a:r>
            <a:endParaRPr lang="en-US" sz="1100" b="0" i="0" dirty="0">
              <a:solidFill>
                <a:schemeClr val="accent2">
                  <a:lumMod val="50000"/>
                </a:schemeClr>
              </a:solidFill>
              <a:effectLst/>
              <a:latin typeface="Söhne"/>
            </a:endParaRPr>
          </a:p>
          <a:p>
            <a:pPr marL="742950" lvl="1" indent="-285750" algn="l">
              <a:buFont typeface="+mj-lt"/>
              <a:buAutoNum type="arabicPeriod"/>
            </a:pPr>
            <a:r>
              <a:rPr lang="en-US" sz="1100" b="0" i="0" dirty="0" err="1">
                <a:solidFill>
                  <a:schemeClr val="accent2">
                    <a:lumMod val="50000"/>
                  </a:schemeClr>
                </a:solidFill>
                <a:effectLst/>
                <a:latin typeface="Söhne"/>
              </a:rPr>
              <a:t>GitOps</a:t>
            </a:r>
            <a:r>
              <a:rPr lang="en-US" sz="1100" b="0" i="0" dirty="0">
                <a:solidFill>
                  <a:schemeClr val="accent2">
                    <a:lumMod val="50000"/>
                  </a:schemeClr>
                </a:solidFill>
                <a:effectLst/>
                <a:latin typeface="Söhne"/>
              </a:rPr>
              <a:t> is highly scalable and supports collaboration between development and operations teams, as they can work on configurations and code within the same Git repository.</a:t>
            </a:r>
          </a:p>
          <a:p>
            <a:pPr algn="l">
              <a:buFont typeface="+mj-lt"/>
              <a:buAutoNum type="arabicPeriod"/>
            </a:pPr>
            <a:r>
              <a:rPr lang="en-US" sz="1100" b="1" i="0" dirty="0">
                <a:solidFill>
                  <a:schemeClr val="accent2">
                    <a:lumMod val="50000"/>
                  </a:schemeClr>
                </a:solidFill>
                <a:effectLst/>
                <a:latin typeface="Söhne"/>
              </a:rPr>
              <a:t>Secrets Management and Access Control:</a:t>
            </a:r>
            <a:endParaRPr lang="en-US" sz="1100" b="0" i="0" dirty="0">
              <a:solidFill>
                <a:schemeClr val="accent2">
                  <a:lumMod val="50000"/>
                </a:schemeClr>
              </a:solidFill>
              <a:effectLst/>
              <a:latin typeface="Söhne"/>
            </a:endParaRPr>
          </a:p>
          <a:p>
            <a:pPr marL="742950" lvl="1" indent="-285750" algn="l">
              <a:buFont typeface="+mj-lt"/>
              <a:buAutoNum type="arabicPeriod"/>
            </a:pPr>
            <a:r>
              <a:rPr lang="en-US" sz="1100" b="0" i="0" dirty="0" err="1">
                <a:solidFill>
                  <a:schemeClr val="accent2">
                    <a:lumMod val="50000"/>
                  </a:schemeClr>
                </a:solidFill>
                <a:effectLst/>
                <a:latin typeface="Söhne"/>
              </a:rPr>
              <a:t>GitOps</a:t>
            </a:r>
            <a:r>
              <a:rPr lang="en-US" sz="1100" b="0" i="0" dirty="0">
                <a:solidFill>
                  <a:schemeClr val="accent2">
                    <a:lumMod val="50000"/>
                  </a:schemeClr>
                </a:solidFill>
                <a:effectLst/>
                <a:latin typeface="Söhne"/>
              </a:rPr>
              <a:t> can incorporate secure secrets management and access control for sensitive information, ensuring that security is an integral part of the workflow.</a:t>
            </a:r>
          </a:p>
          <a:p>
            <a:endParaRPr lang="en-IN" sz="1200" dirty="0"/>
          </a:p>
        </p:txBody>
      </p:sp>
    </p:spTree>
    <p:extLst>
      <p:ext uri="{BB962C8B-B14F-4D97-AF65-F5344CB8AC3E}">
        <p14:creationId xmlns:p14="http://schemas.microsoft.com/office/powerpoint/2010/main" val="316257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5C6ACA56-9AD4-4EE6-8F38-8C18968AC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BE655210-4EEB-44D9-B394-6FB4139BF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What is GitOps? How Git Can Make DevOps Even Better">
            <a:extLst>
              <a:ext uri="{FF2B5EF4-FFF2-40B4-BE49-F238E27FC236}">
                <a16:creationId xmlns:a16="http://schemas.microsoft.com/office/drawing/2014/main" id="{5A43A809-4E35-C56A-5299-391786DD29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666923"/>
            <a:ext cx="10905066" cy="5524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31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5437FE-E509-3522-7513-3E55275EE843}"/>
              </a:ext>
            </a:extLst>
          </p:cNvPr>
          <p:cNvSpPr txBox="1"/>
          <p:nvPr/>
        </p:nvSpPr>
        <p:spPr>
          <a:xfrm flipH="1">
            <a:off x="0" y="279918"/>
            <a:ext cx="11597951" cy="584775"/>
          </a:xfrm>
          <a:prstGeom prst="rect">
            <a:avLst/>
          </a:prstGeom>
          <a:noFill/>
        </p:spPr>
        <p:txBody>
          <a:bodyPr wrap="square" rtlCol="0">
            <a:spAutoFit/>
          </a:bodyPr>
          <a:lstStyle/>
          <a:p>
            <a:pPr algn="ctr"/>
            <a:r>
              <a:rPr lang="en-IN" sz="3200" dirty="0">
                <a:solidFill>
                  <a:schemeClr val="accent2">
                    <a:lumMod val="50000"/>
                  </a:schemeClr>
                </a:solidFill>
              </a:rPr>
              <a:t>Advantages</a:t>
            </a:r>
          </a:p>
        </p:txBody>
      </p:sp>
      <p:sp>
        <p:nvSpPr>
          <p:cNvPr id="5" name="TextBox 4">
            <a:extLst>
              <a:ext uri="{FF2B5EF4-FFF2-40B4-BE49-F238E27FC236}">
                <a16:creationId xmlns:a16="http://schemas.microsoft.com/office/drawing/2014/main" id="{E77E261B-14B2-0DBC-5EF7-0C1831ECD04F}"/>
              </a:ext>
            </a:extLst>
          </p:cNvPr>
          <p:cNvSpPr txBox="1"/>
          <p:nvPr/>
        </p:nvSpPr>
        <p:spPr>
          <a:xfrm>
            <a:off x="87085" y="766732"/>
            <a:ext cx="12017829" cy="5324535"/>
          </a:xfrm>
          <a:prstGeom prst="rect">
            <a:avLst/>
          </a:prstGeom>
          <a:noFill/>
        </p:spPr>
        <p:txBody>
          <a:bodyPr wrap="square" rtlCol="0">
            <a:spAutoFit/>
          </a:bodyPr>
          <a:lstStyle/>
          <a:p>
            <a:pPr algn="l">
              <a:buFont typeface="+mj-lt"/>
              <a:buAutoNum type="arabicPeriod"/>
            </a:pPr>
            <a:r>
              <a:rPr lang="en-US" sz="1400" b="1" i="0" dirty="0">
                <a:solidFill>
                  <a:schemeClr val="accent2">
                    <a:lumMod val="50000"/>
                  </a:schemeClr>
                </a:solidFill>
                <a:effectLst/>
                <a:latin typeface="Söhne"/>
              </a:rPr>
              <a:t>Version Control as Source of Truth:</a:t>
            </a:r>
            <a:r>
              <a:rPr lang="en-US" sz="1400" b="0" i="0" dirty="0">
                <a:solidFill>
                  <a:schemeClr val="accent2">
                    <a:lumMod val="50000"/>
                  </a:schemeClr>
                </a:solidFill>
                <a:effectLst/>
                <a:latin typeface="Söhne"/>
              </a:rPr>
              <a:t> Using Git as the source of truth ensures that all configurations, infrastructure changes, and application code are tracked and versioned, making it easy to review, roll back, or audit changes.</a:t>
            </a:r>
          </a:p>
          <a:p>
            <a:pPr algn="l">
              <a:buFont typeface="+mj-lt"/>
              <a:buAutoNum type="arabicPeriod"/>
            </a:pPr>
            <a:r>
              <a:rPr lang="en-US" sz="1400" b="1" i="0" dirty="0">
                <a:solidFill>
                  <a:schemeClr val="accent2">
                    <a:lumMod val="50000"/>
                  </a:schemeClr>
                </a:solidFill>
                <a:effectLst/>
                <a:latin typeface="Söhne"/>
              </a:rPr>
              <a:t>Automated Deployments:</a:t>
            </a:r>
            <a:r>
              <a:rPr lang="en-US" sz="1400" b="0" i="0" dirty="0">
                <a:solidFill>
                  <a:schemeClr val="accent2">
                    <a:lumMod val="50000"/>
                  </a:schemeClr>
                </a:solidFill>
                <a:effectLst/>
                <a:latin typeface="Söhne"/>
              </a:rPr>
              <a:t> </a:t>
            </a:r>
            <a:r>
              <a:rPr lang="en-US" sz="1400" b="0" i="0" dirty="0" err="1">
                <a:solidFill>
                  <a:schemeClr val="accent2">
                    <a:lumMod val="50000"/>
                  </a:schemeClr>
                </a:solidFill>
                <a:effectLst/>
                <a:latin typeface="Söhne"/>
              </a:rPr>
              <a:t>GitOps</a:t>
            </a:r>
            <a:r>
              <a:rPr lang="en-US" sz="1400" b="0" i="0" dirty="0">
                <a:solidFill>
                  <a:schemeClr val="accent2">
                    <a:lumMod val="50000"/>
                  </a:schemeClr>
                </a:solidFill>
                <a:effectLst/>
                <a:latin typeface="Söhne"/>
              </a:rPr>
              <a:t> automates the deployment process, reducing manual intervention, human errors, and deployment-related issues. This leads to faster and more reliable deployments.</a:t>
            </a:r>
          </a:p>
          <a:p>
            <a:pPr algn="l">
              <a:buFont typeface="+mj-lt"/>
              <a:buAutoNum type="arabicPeriod"/>
            </a:pPr>
            <a:r>
              <a:rPr lang="en-US" sz="1400" b="1" i="0" dirty="0">
                <a:solidFill>
                  <a:schemeClr val="accent2">
                    <a:lumMod val="50000"/>
                  </a:schemeClr>
                </a:solidFill>
                <a:effectLst/>
                <a:latin typeface="Söhne"/>
              </a:rPr>
              <a:t>Declarative Configuration:</a:t>
            </a:r>
            <a:r>
              <a:rPr lang="en-US" sz="1400" b="0" i="0" dirty="0">
                <a:solidFill>
                  <a:schemeClr val="accent2">
                    <a:lumMod val="50000"/>
                  </a:schemeClr>
                </a:solidFill>
                <a:effectLst/>
                <a:latin typeface="Söhne"/>
              </a:rPr>
              <a:t> </a:t>
            </a:r>
            <a:r>
              <a:rPr lang="en-US" sz="1400" b="0" i="0" dirty="0" err="1">
                <a:solidFill>
                  <a:schemeClr val="accent2">
                    <a:lumMod val="50000"/>
                  </a:schemeClr>
                </a:solidFill>
                <a:effectLst/>
                <a:latin typeface="Söhne"/>
              </a:rPr>
              <a:t>GitOps</a:t>
            </a:r>
            <a:r>
              <a:rPr lang="en-US" sz="1400" b="0" i="0" dirty="0">
                <a:solidFill>
                  <a:schemeClr val="accent2">
                    <a:lumMod val="50000"/>
                  </a:schemeClr>
                </a:solidFill>
                <a:effectLst/>
                <a:latin typeface="Söhne"/>
              </a:rPr>
              <a:t> uses declarative configurations, specifying the desired state of the system. This approach is more predictable and allows for easy rollbacks and disaster recovery.</a:t>
            </a:r>
          </a:p>
          <a:p>
            <a:pPr algn="l">
              <a:buFont typeface="+mj-lt"/>
              <a:buAutoNum type="arabicPeriod"/>
            </a:pPr>
            <a:r>
              <a:rPr lang="en-US" sz="1400" b="1" i="0" dirty="0">
                <a:solidFill>
                  <a:schemeClr val="accent2">
                    <a:lumMod val="50000"/>
                  </a:schemeClr>
                </a:solidFill>
                <a:effectLst/>
                <a:latin typeface="Söhne"/>
              </a:rPr>
              <a:t>Collaboration and Transparency:</a:t>
            </a:r>
            <a:r>
              <a:rPr lang="en-US" sz="1400" b="0" i="0" dirty="0">
                <a:solidFill>
                  <a:schemeClr val="accent2">
                    <a:lumMod val="50000"/>
                  </a:schemeClr>
                </a:solidFill>
                <a:effectLst/>
                <a:latin typeface="Söhne"/>
              </a:rPr>
              <a:t> Development and operations teams can collaborate more effectively as everything is stored in a central Git repository. Changes are visible to the entire team, promoting transparency.</a:t>
            </a:r>
          </a:p>
          <a:p>
            <a:pPr algn="l">
              <a:buFont typeface="+mj-lt"/>
              <a:buAutoNum type="arabicPeriod"/>
            </a:pPr>
            <a:r>
              <a:rPr lang="en-US" sz="1400" b="1" i="0" dirty="0">
                <a:solidFill>
                  <a:schemeClr val="accent2">
                    <a:lumMod val="50000"/>
                  </a:schemeClr>
                </a:solidFill>
                <a:effectLst/>
                <a:latin typeface="Söhne"/>
              </a:rPr>
              <a:t>Auditability and Compliance:</a:t>
            </a:r>
            <a:r>
              <a:rPr lang="en-US" sz="1400" b="0" i="0" dirty="0">
                <a:solidFill>
                  <a:schemeClr val="accent2">
                    <a:lumMod val="50000"/>
                  </a:schemeClr>
                </a:solidFill>
                <a:effectLst/>
                <a:latin typeface="Söhne"/>
              </a:rPr>
              <a:t> The versioned nature of </a:t>
            </a:r>
            <a:r>
              <a:rPr lang="en-US" sz="1400" b="0" i="0" dirty="0" err="1">
                <a:solidFill>
                  <a:schemeClr val="accent2">
                    <a:lumMod val="50000"/>
                  </a:schemeClr>
                </a:solidFill>
                <a:effectLst/>
                <a:latin typeface="Söhne"/>
              </a:rPr>
              <a:t>GitOps</a:t>
            </a:r>
            <a:r>
              <a:rPr lang="en-US" sz="1400" b="0" i="0" dirty="0">
                <a:solidFill>
                  <a:schemeClr val="accent2">
                    <a:lumMod val="50000"/>
                  </a:schemeClr>
                </a:solidFill>
                <a:effectLst/>
                <a:latin typeface="Söhne"/>
              </a:rPr>
              <a:t> enables easy auditability. Organizations can easily trace and review changes, making it well-suited for compliance and regulatory requirements.</a:t>
            </a:r>
          </a:p>
          <a:p>
            <a:pPr algn="l">
              <a:buFont typeface="+mj-lt"/>
              <a:buAutoNum type="arabicPeriod"/>
            </a:pPr>
            <a:r>
              <a:rPr lang="en-US" sz="1400" b="1" i="0" dirty="0">
                <a:solidFill>
                  <a:schemeClr val="accent2">
                    <a:lumMod val="50000"/>
                  </a:schemeClr>
                </a:solidFill>
                <a:effectLst/>
                <a:latin typeface="Söhne"/>
              </a:rPr>
              <a:t>Continuous Monitoring and Validation:</a:t>
            </a:r>
            <a:r>
              <a:rPr lang="en-US" sz="1400" b="0" i="0" dirty="0">
                <a:solidFill>
                  <a:schemeClr val="accent2">
                    <a:lumMod val="50000"/>
                  </a:schemeClr>
                </a:solidFill>
                <a:effectLst/>
                <a:latin typeface="Söhne"/>
              </a:rPr>
              <a:t> Automated systems continuously monitor the system's actual state, ensuring it matches the desired state. This proactive approach helps identify and rectify issues faster.</a:t>
            </a:r>
          </a:p>
          <a:p>
            <a:pPr algn="l">
              <a:buFont typeface="+mj-lt"/>
              <a:buAutoNum type="arabicPeriod"/>
            </a:pPr>
            <a:r>
              <a:rPr lang="en-US" sz="1400" b="1" i="0" dirty="0">
                <a:solidFill>
                  <a:schemeClr val="accent2">
                    <a:lumMod val="50000"/>
                  </a:schemeClr>
                </a:solidFill>
                <a:effectLst/>
                <a:latin typeface="Söhne"/>
              </a:rPr>
              <a:t>Immutable Infrastructure:</a:t>
            </a:r>
            <a:r>
              <a:rPr lang="en-US" sz="1400" b="0" i="0" dirty="0">
                <a:solidFill>
                  <a:schemeClr val="accent2">
                    <a:lumMod val="50000"/>
                  </a:schemeClr>
                </a:solidFill>
                <a:effectLst/>
                <a:latin typeface="Söhne"/>
              </a:rPr>
              <a:t> </a:t>
            </a:r>
            <a:r>
              <a:rPr lang="en-US" sz="1400" b="0" i="0" dirty="0" err="1">
                <a:solidFill>
                  <a:schemeClr val="accent2">
                    <a:lumMod val="50000"/>
                  </a:schemeClr>
                </a:solidFill>
                <a:effectLst/>
                <a:latin typeface="Söhne"/>
              </a:rPr>
              <a:t>GitOps</a:t>
            </a:r>
            <a:r>
              <a:rPr lang="en-US" sz="1400" b="0" i="0" dirty="0">
                <a:solidFill>
                  <a:schemeClr val="accent2">
                    <a:lumMod val="50000"/>
                  </a:schemeClr>
                </a:solidFill>
                <a:effectLst/>
                <a:latin typeface="Söhne"/>
              </a:rPr>
              <a:t> encourages the use of immutable infrastructure, where changes are made by replacing existing infrastructure with a new version. This approach enhances system reliability and repeatability.</a:t>
            </a:r>
          </a:p>
          <a:p>
            <a:pPr algn="l">
              <a:buFont typeface="+mj-lt"/>
              <a:buAutoNum type="arabicPeriod"/>
            </a:pPr>
            <a:r>
              <a:rPr lang="en-US" sz="1400" b="1" i="0" dirty="0">
                <a:solidFill>
                  <a:schemeClr val="accent2">
                    <a:lumMod val="50000"/>
                  </a:schemeClr>
                </a:solidFill>
                <a:effectLst/>
                <a:latin typeface="Söhne"/>
              </a:rPr>
              <a:t>Scalability:</a:t>
            </a:r>
            <a:r>
              <a:rPr lang="en-US" sz="1400" b="0" i="0" dirty="0">
                <a:solidFill>
                  <a:schemeClr val="accent2">
                    <a:lumMod val="50000"/>
                  </a:schemeClr>
                </a:solidFill>
                <a:effectLst/>
                <a:latin typeface="Söhne"/>
              </a:rPr>
              <a:t> </a:t>
            </a:r>
            <a:r>
              <a:rPr lang="en-US" sz="1400" b="0" i="0" dirty="0" err="1">
                <a:solidFill>
                  <a:schemeClr val="accent2">
                    <a:lumMod val="50000"/>
                  </a:schemeClr>
                </a:solidFill>
                <a:effectLst/>
                <a:latin typeface="Söhne"/>
              </a:rPr>
              <a:t>GitOps</a:t>
            </a:r>
            <a:r>
              <a:rPr lang="en-US" sz="1400" b="0" i="0" dirty="0">
                <a:solidFill>
                  <a:schemeClr val="accent2">
                    <a:lumMod val="50000"/>
                  </a:schemeClr>
                </a:solidFill>
                <a:effectLst/>
                <a:latin typeface="Söhne"/>
              </a:rPr>
              <a:t> is scalable and adaptable to various infrastructure and application types, making it a suitable approach for modern, dynamic, and cloud-native environments, including Kubernetes.</a:t>
            </a:r>
          </a:p>
          <a:p>
            <a:pPr algn="l">
              <a:buFont typeface="+mj-lt"/>
              <a:buAutoNum type="arabicPeriod"/>
            </a:pPr>
            <a:r>
              <a:rPr lang="en-US" sz="1400" b="1" i="0" dirty="0">
                <a:solidFill>
                  <a:schemeClr val="accent2">
                    <a:lumMod val="50000"/>
                  </a:schemeClr>
                </a:solidFill>
                <a:effectLst/>
                <a:latin typeface="Söhne"/>
              </a:rPr>
              <a:t>Security Integration:</a:t>
            </a:r>
            <a:r>
              <a:rPr lang="en-US" sz="1400" b="0" i="0" dirty="0">
                <a:solidFill>
                  <a:schemeClr val="accent2">
                    <a:lumMod val="50000"/>
                  </a:schemeClr>
                </a:solidFill>
                <a:effectLst/>
                <a:latin typeface="Söhne"/>
              </a:rPr>
              <a:t> </a:t>
            </a:r>
            <a:r>
              <a:rPr lang="en-US" sz="1400" b="0" i="0" dirty="0" err="1">
                <a:solidFill>
                  <a:schemeClr val="accent2">
                    <a:lumMod val="50000"/>
                  </a:schemeClr>
                </a:solidFill>
                <a:effectLst/>
                <a:latin typeface="Söhne"/>
              </a:rPr>
              <a:t>GitOps</a:t>
            </a:r>
            <a:r>
              <a:rPr lang="en-US" sz="1400" b="0" i="0" dirty="0">
                <a:solidFill>
                  <a:schemeClr val="accent2">
                    <a:lumMod val="50000"/>
                  </a:schemeClr>
                </a:solidFill>
                <a:effectLst/>
                <a:latin typeface="Söhne"/>
              </a:rPr>
              <a:t> can incorporate secure secrets management and access control, making it an integral part of a secure DevOps workflow.</a:t>
            </a:r>
          </a:p>
          <a:p>
            <a:pPr algn="l">
              <a:buFont typeface="+mj-lt"/>
              <a:buAutoNum type="arabicPeriod"/>
            </a:pPr>
            <a:r>
              <a:rPr lang="en-US" sz="1400" b="1" i="0" dirty="0">
                <a:solidFill>
                  <a:schemeClr val="accent2">
                    <a:lumMod val="50000"/>
                  </a:schemeClr>
                </a:solidFill>
                <a:effectLst/>
                <a:latin typeface="Söhne"/>
              </a:rPr>
              <a:t>Resilience:</a:t>
            </a:r>
            <a:r>
              <a:rPr lang="en-US" sz="1400" b="0" i="0" dirty="0">
                <a:solidFill>
                  <a:schemeClr val="accent2">
                    <a:lumMod val="50000"/>
                  </a:schemeClr>
                </a:solidFill>
                <a:effectLst/>
                <a:latin typeface="Söhne"/>
              </a:rPr>
              <a:t> In the event of system failures or issues, </a:t>
            </a:r>
            <a:r>
              <a:rPr lang="en-US" sz="1400" b="0" i="0" dirty="0" err="1">
                <a:solidFill>
                  <a:schemeClr val="accent2">
                    <a:lumMod val="50000"/>
                  </a:schemeClr>
                </a:solidFill>
                <a:effectLst/>
                <a:latin typeface="Söhne"/>
              </a:rPr>
              <a:t>GitOps</a:t>
            </a:r>
            <a:r>
              <a:rPr lang="en-US" sz="1400" b="0" i="0" dirty="0">
                <a:solidFill>
                  <a:schemeClr val="accent2">
                    <a:lumMod val="50000"/>
                  </a:schemeClr>
                </a:solidFill>
                <a:effectLst/>
                <a:latin typeface="Söhne"/>
              </a:rPr>
              <a:t> provides the capability for rapid rollbacks to a known good state, ensuring quick recovery.</a:t>
            </a:r>
          </a:p>
          <a:p>
            <a:pPr algn="l">
              <a:buFont typeface="+mj-lt"/>
              <a:buAutoNum type="arabicPeriod"/>
            </a:pPr>
            <a:r>
              <a:rPr lang="en-US" sz="1400" b="1" i="0" dirty="0">
                <a:solidFill>
                  <a:schemeClr val="accent2">
                    <a:lumMod val="50000"/>
                  </a:schemeClr>
                </a:solidFill>
                <a:effectLst/>
                <a:latin typeface="Söhne"/>
              </a:rPr>
              <a:t>Easy Rollbacks and Roll-forwards:</a:t>
            </a:r>
            <a:r>
              <a:rPr lang="en-US" sz="1400" b="0" i="0" dirty="0">
                <a:solidFill>
                  <a:schemeClr val="accent2">
                    <a:lumMod val="50000"/>
                  </a:schemeClr>
                </a:solidFill>
                <a:effectLst/>
                <a:latin typeface="Söhne"/>
              </a:rPr>
              <a:t> </a:t>
            </a:r>
            <a:r>
              <a:rPr lang="en-US" sz="1400" b="0" i="0" dirty="0" err="1">
                <a:solidFill>
                  <a:schemeClr val="accent2">
                    <a:lumMod val="50000"/>
                  </a:schemeClr>
                </a:solidFill>
                <a:effectLst/>
                <a:latin typeface="Söhne"/>
              </a:rPr>
              <a:t>GitOps</a:t>
            </a:r>
            <a:r>
              <a:rPr lang="en-US" sz="1400" b="0" i="0" dirty="0">
                <a:solidFill>
                  <a:schemeClr val="accent2">
                    <a:lumMod val="50000"/>
                  </a:schemeClr>
                </a:solidFill>
                <a:effectLst/>
                <a:latin typeface="Söhne"/>
              </a:rPr>
              <a:t> makes it straightforward to perform rollbacks to a stable state or roll-forwards to apply fixes and updates when issues are detected.</a:t>
            </a:r>
          </a:p>
          <a:p>
            <a:pPr algn="l">
              <a:buFont typeface="+mj-lt"/>
              <a:buAutoNum type="arabicPeriod"/>
            </a:pPr>
            <a:r>
              <a:rPr lang="en-US" sz="1400" b="1" i="0" dirty="0">
                <a:solidFill>
                  <a:schemeClr val="accent2">
                    <a:lumMod val="50000"/>
                  </a:schemeClr>
                </a:solidFill>
                <a:effectLst/>
                <a:latin typeface="Söhne"/>
              </a:rPr>
              <a:t>Time and Cost Savings:</a:t>
            </a:r>
            <a:r>
              <a:rPr lang="en-US" sz="1400" b="0" i="0" dirty="0">
                <a:solidFill>
                  <a:schemeClr val="accent2">
                    <a:lumMod val="50000"/>
                  </a:schemeClr>
                </a:solidFill>
                <a:effectLst/>
                <a:latin typeface="Söhne"/>
              </a:rPr>
              <a:t> By automating deployments and providing a consistent approach, </a:t>
            </a:r>
            <a:r>
              <a:rPr lang="en-US" sz="1400" b="0" i="0" dirty="0" err="1">
                <a:solidFill>
                  <a:schemeClr val="accent2">
                    <a:lumMod val="50000"/>
                  </a:schemeClr>
                </a:solidFill>
                <a:effectLst/>
                <a:latin typeface="Söhne"/>
              </a:rPr>
              <a:t>GitOps</a:t>
            </a:r>
            <a:r>
              <a:rPr lang="en-US" sz="1400" b="0" i="0" dirty="0">
                <a:solidFill>
                  <a:schemeClr val="accent2">
                    <a:lumMod val="50000"/>
                  </a:schemeClr>
                </a:solidFill>
                <a:effectLst/>
                <a:latin typeface="Söhne"/>
              </a:rPr>
              <a:t> can save time and reduce operational costs, making it more efficient than traditional manual approaches.</a:t>
            </a:r>
          </a:p>
          <a:p>
            <a:pPr algn="l">
              <a:buFont typeface="+mj-lt"/>
              <a:buAutoNum type="arabicPeriod"/>
            </a:pPr>
            <a:r>
              <a:rPr lang="en-US" sz="1400" b="1" i="0" dirty="0">
                <a:solidFill>
                  <a:schemeClr val="accent2">
                    <a:lumMod val="50000"/>
                  </a:schemeClr>
                </a:solidFill>
                <a:effectLst/>
                <a:latin typeface="Söhne"/>
              </a:rPr>
              <a:t>Growth in Popularity:</a:t>
            </a:r>
            <a:r>
              <a:rPr lang="en-US" sz="1400" b="0" i="0" dirty="0">
                <a:solidFill>
                  <a:schemeClr val="accent2">
                    <a:lumMod val="50000"/>
                  </a:schemeClr>
                </a:solidFill>
                <a:effectLst/>
                <a:latin typeface="Söhne"/>
              </a:rPr>
              <a:t> </a:t>
            </a:r>
            <a:r>
              <a:rPr lang="en-US" sz="1400" b="0" i="0" dirty="0" err="1">
                <a:solidFill>
                  <a:schemeClr val="accent2">
                    <a:lumMod val="50000"/>
                  </a:schemeClr>
                </a:solidFill>
                <a:effectLst/>
                <a:latin typeface="Söhne"/>
              </a:rPr>
              <a:t>GitOps</a:t>
            </a:r>
            <a:r>
              <a:rPr lang="en-US" sz="1400" b="0" i="0" dirty="0">
                <a:solidFill>
                  <a:schemeClr val="accent2">
                    <a:lumMod val="50000"/>
                  </a:schemeClr>
                </a:solidFill>
                <a:effectLst/>
                <a:latin typeface="Söhne"/>
              </a:rPr>
              <a:t> is gaining traction in the DevOps community and is supported by a growing ecosystem of tools and practices.</a:t>
            </a:r>
          </a:p>
          <a:p>
            <a:endParaRPr lang="en-IN" dirty="0"/>
          </a:p>
        </p:txBody>
      </p:sp>
    </p:spTree>
    <p:extLst>
      <p:ext uri="{BB962C8B-B14F-4D97-AF65-F5344CB8AC3E}">
        <p14:creationId xmlns:p14="http://schemas.microsoft.com/office/powerpoint/2010/main" val="60250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F58AA-6D0A-FCF0-3EB7-0CF699A75083}"/>
              </a:ext>
            </a:extLst>
          </p:cNvPr>
          <p:cNvSpPr txBox="1"/>
          <p:nvPr/>
        </p:nvSpPr>
        <p:spPr>
          <a:xfrm>
            <a:off x="-214604" y="0"/>
            <a:ext cx="12192000" cy="584775"/>
          </a:xfrm>
          <a:prstGeom prst="rect">
            <a:avLst/>
          </a:prstGeom>
          <a:noFill/>
        </p:spPr>
        <p:txBody>
          <a:bodyPr wrap="square" rtlCol="0">
            <a:spAutoFit/>
          </a:bodyPr>
          <a:lstStyle/>
          <a:p>
            <a:pPr algn="ctr"/>
            <a:r>
              <a:rPr lang="en-IN" sz="3200" dirty="0" err="1">
                <a:solidFill>
                  <a:schemeClr val="accent2">
                    <a:lumMod val="50000"/>
                  </a:schemeClr>
                </a:solidFill>
              </a:rPr>
              <a:t>GitOps</a:t>
            </a:r>
            <a:r>
              <a:rPr lang="en-IN" sz="3200" dirty="0">
                <a:solidFill>
                  <a:schemeClr val="accent2">
                    <a:lumMod val="50000"/>
                  </a:schemeClr>
                </a:solidFill>
              </a:rPr>
              <a:t> in Action</a:t>
            </a:r>
          </a:p>
        </p:txBody>
      </p:sp>
      <p:sp>
        <p:nvSpPr>
          <p:cNvPr id="3" name="TextBox 2">
            <a:extLst>
              <a:ext uri="{FF2B5EF4-FFF2-40B4-BE49-F238E27FC236}">
                <a16:creationId xmlns:a16="http://schemas.microsoft.com/office/drawing/2014/main" id="{776AB18A-DF35-BF10-13EF-DACA10A097AB}"/>
              </a:ext>
            </a:extLst>
          </p:cNvPr>
          <p:cNvSpPr txBox="1"/>
          <p:nvPr/>
        </p:nvSpPr>
        <p:spPr>
          <a:xfrm>
            <a:off x="147734" y="534983"/>
            <a:ext cx="11896531" cy="6647974"/>
          </a:xfrm>
          <a:prstGeom prst="rect">
            <a:avLst/>
          </a:prstGeom>
          <a:noFill/>
        </p:spPr>
        <p:txBody>
          <a:bodyPr wrap="square" rtlCol="0">
            <a:spAutoFit/>
          </a:bodyPr>
          <a:lstStyle/>
          <a:p>
            <a:pPr algn="l"/>
            <a:r>
              <a:rPr lang="en-US" sz="1200" b="1" i="0" dirty="0">
                <a:solidFill>
                  <a:schemeClr val="accent2">
                    <a:lumMod val="50000"/>
                  </a:schemeClr>
                </a:solidFill>
                <a:effectLst/>
                <a:latin typeface="Söhne"/>
              </a:rPr>
              <a:t>Scenario: Kubernetes Cluster Deployment</a:t>
            </a:r>
            <a:endParaRPr lang="en-US" sz="1200" b="0" i="0" dirty="0">
              <a:solidFill>
                <a:schemeClr val="accent2">
                  <a:lumMod val="50000"/>
                </a:schemeClr>
              </a:solidFill>
              <a:effectLst/>
              <a:latin typeface="Söhne"/>
            </a:endParaRPr>
          </a:p>
          <a:p>
            <a:pPr algn="l"/>
            <a:r>
              <a:rPr lang="en-US" sz="1200" b="0" i="1" dirty="0">
                <a:solidFill>
                  <a:schemeClr val="accent2">
                    <a:lumMod val="50000"/>
                  </a:schemeClr>
                </a:solidFill>
                <a:effectLst/>
                <a:latin typeface="Söhne"/>
              </a:rPr>
              <a:t>Imagine an organization that utilizes Kubernetes for managing its containerized applications in a microservices architecture. They've adopted </a:t>
            </a:r>
            <a:r>
              <a:rPr lang="en-US" sz="1200" b="0" i="1" dirty="0" err="1">
                <a:solidFill>
                  <a:schemeClr val="accent2">
                    <a:lumMod val="50000"/>
                  </a:schemeClr>
                </a:solidFill>
                <a:effectLst/>
                <a:latin typeface="Söhne"/>
              </a:rPr>
              <a:t>GitOps</a:t>
            </a:r>
            <a:r>
              <a:rPr lang="en-US" sz="1200" b="0" i="1" dirty="0">
                <a:solidFill>
                  <a:schemeClr val="accent2">
                    <a:lumMod val="50000"/>
                  </a:schemeClr>
                </a:solidFill>
                <a:effectLst/>
                <a:latin typeface="Söhne"/>
              </a:rPr>
              <a:t> to streamline their deployment processes.</a:t>
            </a:r>
            <a:endParaRPr lang="en-US" sz="1200" b="0" i="0" dirty="0">
              <a:solidFill>
                <a:schemeClr val="accent2">
                  <a:lumMod val="50000"/>
                </a:schemeClr>
              </a:solidFill>
              <a:effectLst/>
              <a:latin typeface="Söhne"/>
            </a:endParaRPr>
          </a:p>
          <a:p>
            <a:pPr algn="l"/>
            <a:r>
              <a:rPr lang="en-US" sz="1200" b="1" i="0" dirty="0">
                <a:solidFill>
                  <a:schemeClr val="accent2">
                    <a:lumMod val="50000"/>
                  </a:schemeClr>
                </a:solidFill>
                <a:effectLst/>
                <a:latin typeface="Söhne"/>
              </a:rPr>
              <a:t>1. Git Repository Setup:</a:t>
            </a:r>
            <a:endParaRPr lang="en-US" sz="1200" b="0" i="0" dirty="0">
              <a:solidFill>
                <a:schemeClr val="accent2">
                  <a:lumMod val="50000"/>
                </a:schemeClr>
              </a:solidFill>
              <a:effectLst/>
              <a:latin typeface="Söhne"/>
            </a:endParaRPr>
          </a:p>
          <a:p>
            <a:pPr algn="l">
              <a:buFont typeface="Arial" panose="020B0604020202020204" pitchFamily="34" charset="0"/>
              <a:buChar char="•"/>
            </a:pPr>
            <a:r>
              <a:rPr lang="en-US" sz="1200" b="0" i="0" dirty="0">
                <a:solidFill>
                  <a:schemeClr val="accent2">
                    <a:lumMod val="50000"/>
                  </a:schemeClr>
                </a:solidFill>
                <a:effectLst/>
                <a:latin typeface="Söhne"/>
              </a:rPr>
              <a:t>The organization creates a Git repository to serve as the central source of truth for their Kubernetes cluster configurations. This repository includes YAML files for Kubernetes manifests, Helm charts, and any other required configurations.</a:t>
            </a:r>
          </a:p>
          <a:p>
            <a:pPr algn="l"/>
            <a:r>
              <a:rPr lang="en-US" sz="1200" b="1" i="0" dirty="0">
                <a:solidFill>
                  <a:schemeClr val="accent2">
                    <a:lumMod val="50000"/>
                  </a:schemeClr>
                </a:solidFill>
                <a:effectLst/>
                <a:latin typeface="Söhne"/>
              </a:rPr>
              <a:t>2. Declarative Configurations:</a:t>
            </a:r>
            <a:endParaRPr lang="en-US" sz="1200" b="0" i="0" dirty="0">
              <a:solidFill>
                <a:schemeClr val="accent2">
                  <a:lumMod val="50000"/>
                </a:schemeClr>
              </a:solidFill>
              <a:effectLst/>
              <a:latin typeface="Söhne"/>
            </a:endParaRPr>
          </a:p>
          <a:p>
            <a:pPr algn="l">
              <a:buFont typeface="Arial" panose="020B0604020202020204" pitchFamily="34" charset="0"/>
              <a:buChar char="•"/>
            </a:pPr>
            <a:r>
              <a:rPr lang="en-US" sz="1200" b="0" i="0" dirty="0">
                <a:solidFill>
                  <a:schemeClr val="accent2">
                    <a:lumMod val="50000"/>
                  </a:schemeClr>
                </a:solidFill>
                <a:effectLst/>
                <a:latin typeface="Söhne"/>
              </a:rPr>
              <a:t>Developers and operations teams work together to define the desired state of their Kubernetes cluster in this Git repository. This includes deployment specifications, service configurations, secrets, and environment variables, all declared in a declarative format.</a:t>
            </a:r>
          </a:p>
          <a:p>
            <a:pPr algn="l"/>
            <a:r>
              <a:rPr lang="en-US" sz="1200" b="1" i="0" dirty="0">
                <a:solidFill>
                  <a:schemeClr val="accent2">
                    <a:lumMod val="50000"/>
                  </a:schemeClr>
                </a:solidFill>
                <a:effectLst/>
                <a:latin typeface="Söhne"/>
              </a:rPr>
              <a:t>3. CI/CD Integration:</a:t>
            </a:r>
            <a:endParaRPr lang="en-US" sz="1200" b="0" i="0" dirty="0">
              <a:solidFill>
                <a:schemeClr val="accent2">
                  <a:lumMod val="50000"/>
                </a:schemeClr>
              </a:solidFill>
              <a:effectLst/>
              <a:latin typeface="Söhne"/>
            </a:endParaRPr>
          </a:p>
          <a:p>
            <a:pPr algn="l">
              <a:buFont typeface="Arial" panose="020B0604020202020204" pitchFamily="34" charset="0"/>
              <a:buChar char="•"/>
            </a:pPr>
            <a:r>
              <a:rPr lang="en-US" sz="1200" b="0" i="0" dirty="0">
                <a:solidFill>
                  <a:schemeClr val="accent2">
                    <a:lumMod val="50000"/>
                  </a:schemeClr>
                </a:solidFill>
                <a:effectLst/>
                <a:latin typeface="Söhne"/>
              </a:rPr>
              <a:t>The organization sets up a CI/CD pipeline, which monitors the Git repository for changes. When new code or configuration changes are committed to the repository, the CI/CD system automatically triggers the pipeline.</a:t>
            </a:r>
          </a:p>
          <a:p>
            <a:pPr algn="l"/>
            <a:r>
              <a:rPr lang="en-US" sz="1200" b="1" i="0" dirty="0">
                <a:solidFill>
                  <a:schemeClr val="accent2">
                    <a:lumMod val="50000"/>
                  </a:schemeClr>
                </a:solidFill>
                <a:effectLst/>
                <a:latin typeface="Söhne"/>
              </a:rPr>
              <a:t>4. Automated Testing:</a:t>
            </a:r>
            <a:endParaRPr lang="en-US" sz="1200" b="0" i="0" dirty="0">
              <a:solidFill>
                <a:schemeClr val="accent2">
                  <a:lumMod val="50000"/>
                </a:schemeClr>
              </a:solidFill>
              <a:effectLst/>
              <a:latin typeface="Söhne"/>
            </a:endParaRPr>
          </a:p>
          <a:p>
            <a:pPr algn="l">
              <a:buFont typeface="Arial" panose="020B0604020202020204" pitchFamily="34" charset="0"/>
              <a:buChar char="•"/>
            </a:pPr>
            <a:r>
              <a:rPr lang="en-US" sz="1200" b="0" i="0" dirty="0">
                <a:solidFill>
                  <a:schemeClr val="accent2">
                    <a:lumMod val="50000"/>
                  </a:schemeClr>
                </a:solidFill>
                <a:effectLst/>
                <a:latin typeface="Söhne"/>
              </a:rPr>
              <a:t>In the CI/CD pipeline, automated testing procedures are executed to validate the configurations and application code. This ensures that only working and validated code is promoted to the cluster.</a:t>
            </a:r>
          </a:p>
          <a:p>
            <a:pPr algn="l"/>
            <a:r>
              <a:rPr lang="en-US" sz="1200" b="1" i="0" dirty="0">
                <a:solidFill>
                  <a:schemeClr val="accent2">
                    <a:lumMod val="50000"/>
                  </a:schemeClr>
                </a:solidFill>
                <a:effectLst/>
                <a:latin typeface="Söhne"/>
              </a:rPr>
              <a:t>5. Continuous Deployment:</a:t>
            </a:r>
            <a:endParaRPr lang="en-US" sz="1200" b="0" i="0" dirty="0">
              <a:solidFill>
                <a:schemeClr val="accent2">
                  <a:lumMod val="50000"/>
                </a:schemeClr>
              </a:solidFill>
              <a:effectLst/>
              <a:latin typeface="Söhne"/>
            </a:endParaRPr>
          </a:p>
          <a:p>
            <a:pPr algn="l">
              <a:buFont typeface="Arial" panose="020B0604020202020204" pitchFamily="34" charset="0"/>
              <a:buChar char="•"/>
            </a:pPr>
            <a:r>
              <a:rPr lang="en-US" sz="1200" b="0" i="0" dirty="0">
                <a:solidFill>
                  <a:schemeClr val="accent2">
                    <a:lumMod val="50000"/>
                  </a:schemeClr>
                </a:solidFill>
                <a:effectLst/>
                <a:latin typeface="Söhne"/>
              </a:rPr>
              <a:t>Upon successful testing, the CI/CD system deploys the changes to the Kubernetes cluster. The CD tool (e.g., </a:t>
            </a:r>
            <a:r>
              <a:rPr lang="en-US" sz="1200" b="0" i="0" dirty="0" err="1">
                <a:solidFill>
                  <a:schemeClr val="accent2">
                    <a:lumMod val="50000"/>
                  </a:schemeClr>
                </a:solidFill>
                <a:effectLst/>
                <a:latin typeface="Söhne"/>
              </a:rPr>
              <a:t>ArgoCD</a:t>
            </a:r>
            <a:r>
              <a:rPr lang="en-US" sz="1200" b="0" i="0" dirty="0">
                <a:solidFill>
                  <a:schemeClr val="accent2">
                    <a:lumMod val="50000"/>
                  </a:schemeClr>
                </a:solidFill>
                <a:effectLst/>
                <a:latin typeface="Söhne"/>
              </a:rPr>
              <a:t> or Flux) continuously monitors the Git repository and synchronizes the actual cluster state with the desired state declared in Git.</a:t>
            </a:r>
          </a:p>
          <a:p>
            <a:pPr algn="l"/>
            <a:r>
              <a:rPr lang="en-US" sz="1200" b="1" i="0" dirty="0">
                <a:solidFill>
                  <a:schemeClr val="accent2">
                    <a:lumMod val="50000"/>
                  </a:schemeClr>
                </a:solidFill>
                <a:effectLst/>
                <a:latin typeface="Söhne"/>
              </a:rPr>
              <a:t>6. Monitoring and Alerts:</a:t>
            </a:r>
            <a:endParaRPr lang="en-US" sz="1200" b="0" i="0" dirty="0">
              <a:solidFill>
                <a:schemeClr val="accent2">
                  <a:lumMod val="50000"/>
                </a:schemeClr>
              </a:solidFill>
              <a:effectLst/>
              <a:latin typeface="Söhne"/>
            </a:endParaRPr>
          </a:p>
          <a:p>
            <a:pPr algn="l">
              <a:buFont typeface="Arial" panose="020B0604020202020204" pitchFamily="34" charset="0"/>
              <a:buChar char="•"/>
            </a:pPr>
            <a:r>
              <a:rPr lang="en-US" sz="1200" b="0" i="0" dirty="0">
                <a:solidFill>
                  <a:schemeClr val="accent2">
                    <a:lumMod val="50000"/>
                  </a:schemeClr>
                </a:solidFill>
                <a:effectLst/>
                <a:latin typeface="Söhne"/>
              </a:rPr>
              <a:t>The organization has set up monitoring and alerting systems for the Kubernetes cluster. Any discrepancies between the actual and desired states trigger alerts. For example, if a pod restarts repeatedly, an alert is generated.</a:t>
            </a:r>
          </a:p>
          <a:p>
            <a:pPr algn="l"/>
            <a:r>
              <a:rPr lang="en-US" sz="1200" b="1" i="0" dirty="0">
                <a:solidFill>
                  <a:schemeClr val="accent2">
                    <a:lumMod val="50000"/>
                  </a:schemeClr>
                </a:solidFill>
                <a:effectLst/>
                <a:latin typeface="Söhne"/>
              </a:rPr>
              <a:t>7. Rollbacks and Roll-forwards:</a:t>
            </a:r>
            <a:endParaRPr lang="en-US" sz="1200" b="0" i="0" dirty="0">
              <a:solidFill>
                <a:schemeClr val="accent2">
                  <a:lumMod val="50000"/>
                </a:schemeClr>
              </a:solidFill>
              <a:effectLst/>
              <a:latin typeface="Söhne"/>
            </a:endParaRPr>
          </a:p>
          <a:p>
            <a:pPr algn="l">
              <a:buFont typeface="Arial" panose="020B0604020202020204" pitchFamily="34" charset="0"/>
              <a:buChar char="•"/>
            </a:pPr>
            <a:r>
              <a:rPr lang="en-US" sz="1200" b="0" i="0" dirty="0">
                <a:solidFill>
                  <a:schemeClr val="accent2">
                    <a:lumMod val="50000"/>
                  </a:schemeClr>
                </a:solidFill>
                <a:effectLst/>
                <a:latin typeface="Söhne"/>
              </a:rPr>
              <a:t>If an issue is detected in the cluster, the CD system can automatically trigger a rollback to a previous known good state. Conversely, it can perform roll-forwards to apply fixes and updates, keeping the system in the desired state.</a:t>
            </a:r>
          </a:p>
          <a:p>
            <a:pPr algn="l"/>
            <a:r>
              <a:rPr lang="en-US" sz="1200" b="1" i="0" dirty="0">
                <a:solidFill>
                  <a:schemeClr val="accent2">
                    <a:lumMod val="50000"/>
                  </a:schemeClr>
                </a:solidFill>
                <a:effectLst/>
                <a:latin typeface="Söhne"/>
              </a:rPr>
              <a:t>8. Collaboration and Security:</a:t>
            </a:r>
            <a:endParaRPr lang="en-US" sz="1200" b="0" i="0" dirty="0">
              <a:solidFill>
                <a:schemeClr val="accent2">
                  <a:lumMod val="50000"/>
                </a:schemeClr>
              </a:solidFill>
              <a:effectLst/>
              <a:latin typeface="Söhne"/>
            </a:endParaRPr>
          </a:p>
          <a:p>
            <a:pPr algn="l">
              <a:buFont typeface="Arial" panose="020B0604020202020204" pitchFamily="34" charset="0"/>
              <a:buChar char="•"/>
            </a:pPr>
            <a:r>
              <a:rPr lang="en-US" sz="1200" b="0" i="0" dirty="0">
                <a:solidFill>
                  <a:schemeClr val="accent2">
                    <a:lumMod val="50000"/>
                  </a:schemeClr>
                </a:solidFill>
                <a:effectLst/>
                <a:latin typeface="Söhne"/>
              </a:rPr>
              <a:t>Developers and operations teams collaborate within the Git repository, making changes, suggesting improvements, and discussing issues in the Git pull request (PR) process.</a:t>
            </a:r>
          </a:p>
          <a:p>
            <a:pPr algn="l">
              <a:buFont typeface="Arial" panose="020B0604020202020204" pitchFamily="34" charset="0"/>
              <a:buChar char="•"/>
            </a:pPr>
            <a:r>
              <a:rPr lang="en-US" sz="1200" b="0" i="0" dirty="0">
                <a:solidFill>
                  <a:schemeClr val="accent2">
                    <a:lumMod val="50000"/>
                  </a:schemeClr>
                </a:solidFill>
                <a:effectLst/>
                <a:latin typeface="Söhne"/>
              </a:rPr>
              <a:t>Secrets and sensitive information are securely managed within the Git repository, ensuring that security is an integral part of the </a:t>
            </a:r>
            <a:r>
              <a:rPr lang="en-US" sz="1200" b="0" i="0" dirty="0" err="1">
                <a:solidFill>
                  <a:schemeClr val="accent2">
                    <a:lumMod val="50000"/>
                  </a:schemeClr>
                </a:solidFill>
                <a:effectLst/>
                <a:latin typeface="Söhne"/>
              </a:rPr>
              <a:t>GitOps</a:t>
            </a:r>
            <a:r>
              <a:rPr lang="en-US" sz="1200" b="0" i="0" dirty="0">
                <a:solidFill>
                  <a:schemeClr val="accent2">
                    <a:lumMod val="50000"/>
                  </a:schemeClr>
                </a:solidFill>
                <a:effectLst/>
                <a:latin typeface="Söhne"/>
              </a:rPr>
              <a:t> workflow.</a:t>
            </a:r>
          </a:p>
          <a:p>
            <a:pPr algn="l"/>
            <a:r>
              <a:rPr lang="en-US" sz="1200" b="1" i="0" dirty="0">
                <a:solidFill>
                  <a:schemeClr val="accent2">
                    <a:lumMod val="50000"/>
                  </a:schemeClr>
                </a:solidFill>
                <a:effectLst/>
                <a:latin typeface="Söhne"/>
              </a:rPr>
              <a:t>9. Scalability:</a:t>
            </a:r>
            <a:endParaRPr lang="en-US" sz="1200" b="0" i="0" dirty="0">
              <a:solidFill>
                <a:schemeClr val="accent2">
                  <a:lumMod val="50000"/>
                </a:schemeClr>
              </a:solidFill>
              <a:effectLst/>
              <a:latin typeface="Söhne"/>
            </a:endParaRPr>
          </a:p>
          <a:p>
            <a:pPr algn="l">
              <a:buFont typeface="Arial" panose="020B0604020202020204" pitchFamily="34" charset="0"/>
              <a:buChar char="•"/>
            </a:pPr>
            <a:r>
              <a:rPr lang="en-US" sz="1200" b="0" i="0" dirty="0">
                <a:solidFill>
                  <a:schemeClr val="accent2">
                    <a:lumMod val="50000"/>
                  </a:schemeClr>
                </a:solidFill>
                <a:effectLst/>
                <a:latin typeface="Söhne"/>
              </a:rPr>
              <a:t>As the organization scales, </a:t>
            </a:r>
            <a:r>
              <a:rPr lang="en-US" sz="1200" b="0" i="0" dirty="0" err="1">
                <a:solidFill>
                  <a:schemeClr val="accent2">
                    <a:lumMod val="50000"/>
                  </a:schemeClr>
                </a:solidFill>
                <a:effectLst/>
                <a:latin typeface="Söhne"/>
              </a:rPr>
              <a:t>GitOps</a:t>
            </a:r>
            <a:r>
              <a:rPr lang="en-US" sz="1200" b="0" i="0" dirty="0">
                <a:solidFill>
                  <a:schemeClr val="accent2">
                    <a:lumMod val="50000"/>
                  </a:schemeClr>
                </a:solidFill>
                <a:effectLst/>
                <a:latin typeface="Söhne"/>
              </a:rPr>
              <a:t> easily accommodates new microservices, application versions, and infrastructure changes. The same </a:t>
            </a:r>
            <a:r>
              <a:rPr lang="en-US" sz="1200" b="0" i="0" dirty="0" err="1">
                <a:solidFill>
                  <a:schemeClr val="accent2">
                    <a:lumMod val="50000"/>
                  </a:schemeClr>
                </a:solidFill>
                <a:effectLst/>
                <a:latin typeface="Söhne"/>
              </a:rPr>
              <a:t>GitOps</a:t>
            </a:r>
            <a:r>
              <a:rPr lang="en-US" sz="1200" b="0" i="0" dirty="0">
                <a:solidFill>
                  <a:schemeClr val="accent2">
                    <a:lumMod val="50000"/>
                  </a:schemeClr>
                </a:solidFill>
                <a:effectLst/>
                <a:latin typeface="Söhne"/>
              </a:rPr>
              <a:t> approach is applied consistently to all new components.</a:t>
            </a:r>
          </a:p>
          <a:p>
            <a:pPr algn="l"/>
            <a:r>
              <a:rPr lang="en-US" sz="1200" b="1" i="0" dirty="0">
                <a:solidFill>
                  <a:schemeClr val="accent2">
                    <a:lumMod val="50000"/>
                  </a:schemeClr>
                </a:solidFill>
                <a:effectLst/>
                <a:latin typeface="Söhne"/>
              </a:rPr>
              <a:t>10. Compliance and Auditability:</a:t>
            </a:r>
            <a:endParaRPr lang="en-US" sz="1200" b="0" i="0" dirty="0">
              <a:solidFill>
                <a:schemeClr val="accent2">
                  <a:lumMod val="50000"/>
                </a:schemeClr>
              </a:solidFill>
              <a:effectLst/>
              <a:latin typeface="Söhne"/>
            </a:endParaRPr>
          </a:p>
          <a:p>
            <a:pPr algn="l">
              <a:buFont typeface="Arial" panose="020B0604020202020204" pitchFamily="34" charset="0"/>
              <a:buChar char="•"/>
            </a:pPr>
            <a:r>
              <a:rPr lang="en-US" sz="1200" b="0" i="0" dirty="0">
                <a:solidFill>
                  <a:schemeClr val="accent2">
                    <a:lumMod val="50000"/>
                  </a:schemeClr>
                </a:solidFill>
                <a:effectLst/>
                <a:latin typeface="Söhne"/>
              </a:rPr>
              <a:t>The version-controlled nature of the Git repository makes it easy for the organization to demonstrate compliance with internal and external standards. Auditors can review the Git history to see who made changes, what changes were made, and when they occurred.</a:t>
            </a:r>
          </a:p>
          <a:p>
            <a:pPr algn="l"/>
            <a:r>
              <a:rPr lang="en-US" sz="1200" b="0" i="0" dirty="0">
                <a:solidFill>
                  <a:schemeClr val="accent2">
                    <a:lumMod val="50000"/>
                  </a:schemeClr>
                </a:solidFill>
                <a:effectLst/>
                <a:latin typeface="Söhne"/>
              </a:rPr>
              <a:t>This real-world example demonstrates how </a:t>
            </a:r>
            <a:r>
              <a:rPr lang="en-US" sz="1200" b="0" i="0" dirty="0" err="1">
                <a:solidFill>
                  <a:schemeClr val="accent2">
                    <a:lumMod val="50000"/>
                  </a:schemeClr>
                </a:solidFill>
                <a:effectLst/>
                <a:latin typeface="Söhne"/>
              </a:rPr>
              <a:t>GitOps</a:t>
            </a:r>
            <a:r>
              <a:rPr lang="en-US" sz="1200" b="0" i="0" dirty="0">
                <a:solidFill>
                  <a:schemeClr val="accent2">
                    <a:lumMod val="50000"/>
                  </a:schemeClr>
                </a:solidFill>
                <a:effectLst/>
                <a:latin typeface="Söhne"/>
              </a:rPr>
              <a:t> can be applied to manage a Kubernetes cluster effectively, offering benefits like automation, reliability, collaboration, and security while maintaining a declarative, version-controlled approach.</a:t>
            </a:r>
          </a:p>
          <a:p>
            <a:endParaRPr lang="en-IN" dirty="0"/>
          </a:p>
        </p:txBody>
      </p:sp>
    </p:spTree>
    <p:extLst>
      <p:ext uri="{BB962C8B-B14F-4D97-AF65-F5344CB8AC3E}">
        <p14:creationId xmlns:p14="http://schemas.microsoft.com/office/powerpoint/2010/main" val="288226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9B8A07-E917-326D-2ADE-97707D062C77}"/>
              </a:ext>
            </a:extLst>
          </p:cNvPr>
          <p:cNvSpPr txBox="1"/>
          <p:nvPr/>
        </p:nvSpPr>
        <p:spPr>
          <a:xfrm>
            <a:off x="354563" y="3069771"/>
            <a:ext cx="10496939" cy="1569660"/>
          </a:xfrm>
          <a:prstGeom prst="rect">
            <a:avLst/>
          </a:prstGeom>
          <a:noFill/>
        </p:spPr>
        <p:txBody>
          <a:bodyPr wrap="square" rtlCol="0">
            <a:spAutoFit/>
          </a:bodyPr>
          <a:lstStyle/>
          <a:p>
            <a:pPr algn="ctr"/>
            <a:r>
              <a:rPr lang="en-IN" sz="9600" dirty="0">
                <a:solidFill>
                  <a:schemeClr val="accent2">
                    <a:lumMod val="50000"/>
                  </a:schemeClr>
                </a:solidFill>
              </a:rPr>
              <a:t>Thank You</a:t>
            </a:r>
          </a:p>
        </p:txBody>
      </p:sp>
    </p:spTree>
    <p:extLst>
      <p:ext uri="{BB962C8B-B14F-4D97-AF65-F5344CB8AC3E}">
        <p14:creationId xmlns:p14="http://schemas.microsoft.com/office/powerpoint/2010/main" val="349785629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0FFF5544B327E4696DBC432501EF536" ma:contentTypeVersion="3" ma:contentTypeDescription="Create a new document." ma:contentTypeScope="" ma:versionID="229465c0be6da13136094eeedf001fd3">
  <xsd:schema xmlns:xsd="http://www.w3.org/2001/XMLSchema" xmlns:xs="http://www.w3.org/2001/XMLSchema" xmlns:p="http://schemas.microsoft.com/office/2006/metadata/properties" xmlns:ns2="ec333221-26f2-4903-9eb8-d22159498df7" targetNamespace="http://schemas.microsoft.com/office/2006/metadata/properties" ma:root="true" ma:fieldsID="5865c6dfc5836266179016c3e3c0ee85" ns2:_="">
    <xsd:import namespace="ec333221-26f2-4903-9eb8-d22159498df7"/>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333221-26f2-4903-9eb8-d22159498d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6D20A4-79FB-46F2-A023-0BC29A21410E}">
  <ds:schemaRefs>
    <ds:schemaRef ds:uri="http://schemas.microsoft.com/office/2006/metadata/properties"/>
    <ds:schemaRef ds:uri="3987373d-77d2-48bf-895b-767fa7ee49cb"/>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dccef98d-2072-4fce-b44a-5e9fb681ed7b"/>
    <ds:schemaRef ds:uri="http://www.w3.org/XML/1998/namespace"/>
    <ds:schemaRef ds:uri="http://purl.org/dc/elements/1.1/"/>
  </ds:schemaRefs>
</ds:datastoreItem>
</file>

<file path=customXml/itemProps2.xml><?xml version="1.0" encoding="utf-8"?>
<ds:datastoreItem xmlns:ds="http://schemas.openxmlformats.org/officeDocument/2006/customXml" ds:itemID="{3DB8B8AF-380E-47BC-A908-48CCC8B2E53C}">
  <ds:schemaRefs>
    <ds:schemaRef ds:uri="http://schemas.microsoft.com/sharepoint/v3/contenttype/forms"/>
  </ds:schemaRefs>
</ds:datastoreItem>
</file>

<file path=customXml/itemProps3.xml><?xml version="1.0" encoding="utf-8"?>
<ds:datastoreItem xmlns:ds="http://schemas.openxmlformats.org/officeDocument/2006/customXml" ds:itemID="{74DE1CF3-4F58-4FD2-B9F1-AD8630564954}"/>
</file>

<file path=docProps/app.xml><?xml version="1.0" encoding="utf-8"?>
<Properties xmlns="http://schemas.openxmlformats.org/officeDocument/2006/extended-properties" xmlns:vt="http://schemas.openxmlformats.org/officeDocument/2006/docPropsVTypes">
  <Template>Slice</Template>
  <TotalTime>36</TotalTime>
  <Words>1670</Words>
  <Application>Microsoft Office PowerPoint</Application>
  <PresentationFormat>Widescreen</PresentationFormat>
  <Paragraphs>78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Söhne</vt:lpstr>
      <vt:lpstr>Wingdings 3</vt:lpstr>
      <vt:lpstr>Slice</vt:lpstr>
      <vt:lpstr>Gitops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Gitops</dc:title>
  <dc:creator>Premanshu Chaudhari</dc:creator>
  <cp:lastModifiedBy>Premanshu Chaudhari</cp:lastModifiedBy>
  <cp:revision>2</cp:revision>
  <dcterms:created xsi:type="dcterms:W3CDTF">2023-10-11T17:30:26Z</dcterms:created>
  <dcterms:modified xsi:type="dcterms:W3CDTF">2023-10-11T18:08:50Z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0x010100F0FFF5544B327E4696DBC432501EF536</vt:lpwstr>
  </property>
</Properties>
</file>