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theme" Target="theme/them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9467" y="2841608"/>
            <a:ext cx="12081764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6579" y="4245539"/>
            <a:ext cx="14547540" cy="304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60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23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487923" y="0"/>
                </a:lnTo>
                <a:lnTo>
                  <a:pt x="10487923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9502" y="4074100"/>
            <a:ext cx="8076565" cy="212344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13360" marR="5080" indent="-201295">
              <a:lnSpc>
                <a:spcPct val="100400"/>
              </a:lnSpc>
              <a:spcBef>
                <a:spcPts val="105"/>
              </a:spcBef>
            </a:pPr>
            <a:r>
              <a:rPr dirty="0" sz="6850" spc="65">
                <a:solidFill>
                  <a:srgbClr val="FFFFFF"/>
                </a:solidFill>
              </a:rPr>
              <a:t>Capability</a:t>
            </a:r>
            <a:r>
              <a:rPr dirty="0" sz="6850" spc="-630">
                <a:solidFill>
                  <a:srgbClr val="FFFFFF"/>
                </a:solidFill>
              </a:rPr>
              <a:t> </a:t>
            </a:r>
            <a:r>
              <a:rPr dirty="0" sz="6850" spc="240">
                <a:solidFill>
                  <a:srgbClr val="FFFFFF"/>
                </a:solidFill>
              </a:rPr>
              <a:t>Maturity  </a:t>
            </a:r>
            <a:r>
              <a:rPr dirty="0" sz="6850" spc="114">
                <a:solidFill>
                  <a:srgbClr val="FFFFFF"/>
                </a:solidFill>
              </a:rPr>
              <a:t>Model</a:t>
            </a:r>
            <a:r>
              <a:rPr dirty="0" sz="6850" spc="-380">
                <a:solidFill>
                  <a:srgbClr val="FFFFFF"/>
                </a:solidFill>
              </a:rPr>
              <a:t> </a:t>
            </a:r>
            <a:r>
              <a:rPr dirty="0" sz="6850" spc="114">
                <a:solidFill>
                  <a:srgbClr val="FFFFFF"/>
                </a:solidFill>
              </a:rPr>
              <a:t>Integration</a:t>
            </a:r>
            <a:endParaRPr sz="6850"/>
          </a:p>
        </p:txBody>
      </p:sp>
      <p:sp>
        <p:nvSpPr>
          <p:cNvPr id="4" name="object 4"/>
          <p:cNvSpPr/>
          <p:nvPr/>
        </p:nvSpPr>
        <p:spPr>
          <a:xfrm>
            <a:off x="1334999" y="1143000"/>
            <a:ext cx="5122072" cy="800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82" y="2160278"/>
            <a:ext cx="362839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25">
                <a:solidFill>
                  <a:srgbClr val="FFFFFF"/>
                </a:solidFill>
              </a:rPr>
              <a:t>What </a:t>
            </a:r>
            <a:r>
              <a:rPr dirty="0" sz="4300" spc="-125">
                <a:solidFill>
                  <a:srgbClr val="FFFFFF"/>
                </a:solidFill>
              </a:rPr>
              <a:t>is</a:t>
            </a:r>
            <a:r>
              <a:rPr dirty="0" sz="4300" spc="-480">
                <a:solidFill>
                  <a:srgbClr val="FFFFFF"/>
                </a:solidFill>
              </a:rPr>
              <a:t> </a:t>
            </a:r>
            <a:r>
              <a:rPr dirty="0" sz="4300" spc="285">
                <a:solidFill>
                  <a:srgbClr val="FFFFFF"/>
                </a:solidFill>
              </a:rPr>
              <a:t>CMMI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1062207" y="3211428"/>
            <a:ext cx="5544820" cy="53651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130" b="1">
                <a:solidFill>
                  <a:srgbClr val="FFFFFF"/>
                </a:solidFill>
                <a:latin typeface="Arial"/>
                <a:cs typeface="Arial"/>
              </a:rPr>
              <a:t>Capability </a:t>
            </a:r>
            <a:r>
              <a:rPr dirty="0" sz="2450" spc="180" b="1">
                <a:solidFill>
                  <a:srgbClr val="FFFFFF"/>
                </a:solidFill>
                <a:latin typeface="Arial"/>
                <a:cs typeface="Arial"/>
              </a:rPr>
              <a:t>Maturity </a:t>
            </a:r>
            <a:r>
              <a:rPr dirty="0" sz="2450" spc="185" b="1">
                <a:solidFill>
                  <a:srgbClr val="FFFFFF"/>
                </a:solidFill>
                <a:latin typeface="Arial"/>
                <a:cs typeface="Arial"/>
              </a:rPr>
              <a:t>Model  </a:t>
            </a:r>
            <a:r>
              <a:rPr dirty="0" sz="2450" spc="170" b="1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dirty="0" sz="24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155" b="1">
                <a:solidFill>
                  <a:srgbClr val="FFFFFF"/>
                </a:solidFill>
                <a:latin typeface="Arial"/>
                <a:cs typeface="Arial"/>
              </a:rPr>
              <a:t>(CMMI)</a:t>
            </a:r>
            <a:r>
              <a:rPr dirty="0" sz="24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framework  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that helps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improve 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4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processes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achieve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higher  </a:t>
            </a:r>
            <a:r>
              <a:rPr dirty="0" sz="2450" spc="-35">
                <a:solidFill>
                  <a:srgbClr val="FFFFFF"/>
                </a:solidFill>
                <a:latin typeface="Verdana"/>
                <a:cs typeface="Verdana"/>
              </a:rPr>
              <a:t>levels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maturity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various </a:t>
            </a:r>
            <a:r>
              <a:rPr dirty="0" sz="2450" spc="-95">
                <a:solidFill>
                  <a:srgbClr val="FFFFFF"/>
                </a:solidFill>
                <a:latin typeface="Verdana"/>
                <a:cs typeface="Verdana"/>
              </a:rPr>
              <a:t>areas, 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including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dirty="0" sz="2450" spc="-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engineering.</a:t>
            </a:r>
            <a:endParaRPr sz="2450">
              <a:latin typeface="Verdana"/>
              <a:cs typeface="Verdana"/>
            </a:endParaRPr>
          </a:p>
          <a:p>
            <a:pPr marL="12700" marR="939165">
              <a:lnSpc>
                <a:spcPct val="102000"/>
              </a:lnSpc>
            </a:pP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CMMI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best 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practices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guidelines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endParaRPr sz="2450">
              <a:latin typeface="Verdana"/>
              <a:cs typeface="Verdana"/>
            </a:endParaRPr>
          </a:p>
          <a:p>
            <a:pPr marL="12700" marR="448309">
              <a:lnSpc>
                <a:spcPct val="102000"/>
              </a:lnSpc>
              <a:spcBef>
                <a:spcPts val="75"/>
              </a:spcBef>
            </a:pP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follow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enhance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software 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development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engineering  </a:t>
            </a:r>
            <a:r>
              <a:rPr dirty="0" sz="2450" spc="-30">
                <a:solidFill>
                  <a:srgbClr val="FFFFFF"/>
                </a:solidFill>
                <a:latin typeface="Verdana"/>
                <a:cs typeface="Verdana"/>
              </a:rPr>
              <a:t>processes,</a:t>
            </a:r>
            <a:r>
              <a:rPr dirty="0" sz="24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resulting</a:t>
            </a:r>
            <a:r>
              <a:rPr dirty="0" sz="24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45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improved  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product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quality, 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efﬁciency,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2450" spc="-3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836" y="365494"/>
            <a:ext cx="4237355" cy="7067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450" spc="95"/>
              <a:t>Maturity</a:t>
            </a:r>
            <a:r>
              <a:rPr dirty="0" sz="4450" spc="-400"/>
              <a:t> </a:t>
            </a:r>
            <a:r>
              <a:rPr dirty="0" sz="4450" spc="-175"/>
              <a:t>Levels: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233407" y="1469000"/>
            <a:ext cx="7490459" cy="802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2250" spc="-130" b="1">
                <a:latin typeface="Verdana"/>
                <a:cs typeface="Verdana"/>
              </a:rPr>
              <a:t>Level </a:t>
            </a:r>
            <a:r>
              <a:rPr dirty="0" sz="2250" spc="-745" b="1">
                <a:latin typeface="Verdana"/>
                <a:cs typeface="Verdana"/>
              </a:rPr>
              <a:t>1 </a:t>
            </a:r>
            <a:r>
              <a:rPr dirty="0" sz="2250" spc="-165">
                <a:latin typeface="Verdana"/>
                <a:cs typeface="Verdana"/>
              </a:rPr>
              <a:t>- </a:t>
            </a:r>
            <a:r>
              <a:rPr dirty="0" sz="2250" spc="-215" b="1">
                <a:latin typeface="Verdana"/>
                <a:cs typeface="Verdana"/>
              </a:rPr>
              <a:t>Initial</a:t>
            </a:r>
            <a:r>
              <a:rPr dirty="0" sz="2250" spc="-215">
                <a:latin typeface="Verdana"/>
                <a:cs typeface="Verdana"/>
              </a:rPr>
              <a:t>: </a:t>
            </a:r>
            <a:r>
              <a:rPr dirty="0" sz="2250" spc="40">
                <a:latin typeface="Verdana"/>
                <a:cs typeface="Verdana"/>
              </a:rPr>
              <a:t>At </a:t>
            </a:r>
            <a:r>
              <a:rPr dirty="0" sz="2250" spc="10">
                <a:latin typeface="Verdana"/>
                <a:cs typeface="Verdana"/>
              </a:rPr>
              <a:t>this </a:t>
            </a:r>
            <a:r>
              <a:rPr dirty="0" sz="2250" spc="-85">
                <a:latin typeface="Verdana"/>
                <a:cs typeface="Verdana"/>
              </a:rPr>
              <a:t>level, </a:t>
            </a:r>
            <a:r>
              <a:rPr dirty="0" sz="2250" spc="-5">
                <a:latin typeface="Verdana"/>
                <a:cs typeface="Verdana"/>
              </a:rPr>
              <a:t>processes </a:t>
            </a:r>
            <a:r>
              <a:rPr dirty="0" sz="2250" spc="-35">
                <a:latin typeface="Verdana"/>
                <a:cs typeface="Verdana"/>
              </a:rPr>
              <a:t>are </a:t>
            </a:r>
            <a:r>
              <a:rPr dirty="0" sz="2250" spc="-10">
                <a:latin typeface="Verdana"/>
                <a:cs typeface="Verdana"/>
              </a:rPr>
              <a:t>typically  </a:t>
            </a:r>
            <a:r>
              <a:rPr dirty="0" sz="2250" spc="40">
                <a:latin typeface="Verdana"/>
                <a:cs typeface="Verdana"/>
              </a:rPr>
              <a:t>chaotic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65">
                <a:latin typeface="Verdana"/>
                <a:cs typeface="Verdana"/>
              </a:rPr>
              <a:t>and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45">
                <a:latin typeface="Verdana"/>
                <a:cs typeface="Verdana"/>
              </a:rPr>
              <a:t>ad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15">
                <a:latin typeface="Verdana"/>
                <a:cs typeface="Verdana"/>
              </a:rPr>
              <a:t>hoc.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20">
                <a:latin typeface="Verdana"/>
                <a:cs typeface="Verdana"/>
              </a:rPr>
              <a:t>Organizations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at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this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15">
                <a:latin typeface="Verdana"/>
                <a:cs typeface="Verdana"/>
              </a:rPr>
              <a:t>stage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have  </a:t>
            </a:r>
            <a:r>
              <a:rPr dirty="0" sz="2250" spc="70">
                <a:latin typeface="Verdana"/>
                <a:cs typeface="Verdana"/>
              </a:rPr>
              <a:t>no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5">
                <a:latin typeface="Verdana"/>
                <a:cs typeface="Verdana"/>
              </a:rPr>
              <a:t>consistent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process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35">
                <a:latin typeface="Verdana"/>
                <a:cs typeface="Verdana"/>
              </a:rPr>
              <a:t>management.</a:t>
            </a:r>
            <a:endParaRPr sz="2250">
              <a:latin typeface="Verdana"/>
              <a:cs typeface="Verdana"/>
            </a:endParaRPr>
          </a:p>
          <a:p>
            <a:pPr marL="12700" marR="220979">
              <a:lnSpc>
                <a:spcPct val="116700"/>
              </a:lnSpc>
            </a:pPr>
            <a:r>
              <a:rPr dirty="0" sz="2250" spc="-130" b="1">
                <a:latin typeface="Verdana"/>
                <a:cs typeface="Verdana"/>
              </a:rPr>
              <a:t>Level</a:t>
            </a:r>
            <a:r>
              <a:rPr dirty="0" sz="2250" spc="-155" b="1">
                <a:latin typeface="Verdana"/>
                <a:cs typeface="Verdana"/>
              </a:rPr>
              <a:t> </a:t>
            </a:r>
            <a:r>
              <a:rPr dirty="0" sz="2250" spc="-295" b="1">
                <a:latin typeface="Verdana"/>
                <a:cs typeface="Verdana"/>
              </a:rPr>
              <a:t>2</a:t>
            </a:r>
            <a:r>
              <a:rPr dirty="0" sz="2250" spc="-155" b="1">
                <a:latin typeface="Verdana"/>
                <a:cs typeface="Verdana"/>
              </a:rPr>
              <a:t> </a:t>
            </a:r>
            <a:r>
              <a:rPr dirty="0" sz="2250" spc="-215" b="1">
                <a:latin typeface="Verdana"/>
                <a:cs typeface="Verdana"/>
              </a:rPr>
              <a:t>-</a:t>
            </a:r>
            <a:r>
              <a:rPr dirty="0" sz="2250" spc="-155" b="1">
                <a:latin typeface="Verdana"/>
                <a:cs typeface="Verdana"/>
              </a:rPr>
              <a:t> </a:t>
            </a:r>
            <a:r>
              <a:rPr dirty="0" sz="2250" spc="-125" b="1">
                <a:latin typeface="Verdana"/>
                <a:cs typeface="Verdana"/>
              </a:rPr>
              <a:t>Managed</a:t>
            </a:r>
            <a:r>
              <a:rPr dirty="0" sz="2250" spc="-125">
                <a:latin typeface="Verdana"/>
                <a:cs typeface="Verdana"/>
              </a:rPr>
              <a:t>: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20">
                <a:latin typeface="Verdana"/>
                <a:cs typeface="Verdana"/>
              </a:rPr>
              <a:t>Organizations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at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this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35">
                <a:latin typeface="Verdana"/>
                <a:cs typeface="Verdana"/>
              </a:rPr>
              <a:t>level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have  </a:t>
            </a:r>
            <a:r>
              <a:rPr dirty="0" sz="2250" spc="15">
                <a:latin typeface="Verdana"/>
                <a:cs typeface="Verdana"/>
              </a:rPr>
              <a:t>established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20">
                <a:latin typeface="Verdana"/>
                <a:cs typeface="Verdana"/>
              </a:rPr>
              <a:t>basic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project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75">
                <a:latin typeface="Verdana"/>
                <a:cs typeface="Verdana"/>
              </a:rPr>
              <a:t>management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practices.</a:t>
            </a:r>
            <a:endParaRPr sz="2250">
              <a:latin typeface="Verdana"/>
              <a:cs typeface="Verdana"/>
            </a:endParaRPr>
          </a:p>
          <a:p>
            <a:pPr marL="12700" marR="344805">
              <a:lnSpc>
                <a:spcPct val="116700"/>
              </a:lnSpc>
            </a:pPr>
            <a:r>
              <a:rPr dirty="0" sz="2250" spc="-30">
                <a:latin typeface="Verdana"/>
                <a:cs typeface="Verdana"/>
              </a:rPr>
              <a:t>They </a:t>
            </a:r>
            <a:r>
              <a:rPr dirty="0" sz="2250" spc="55">
                <a:latin typeface="Verdana"/>
                <a:cs typeface="Verdana"/>
              </a:rPr>
              <a:t>can </a:t>
            </a:r>
            <a:r>
              <a:rPr dirty="0" sz="2250" spc="5">
                <a:latin typeface="Verdana"/>
                <a:cs typeface="Verdana"/>
              </a:rPr>
              <a:t>repeat </a:t>
            </a:r>
            <a:r>
              <a:rPr dirty="0" sz="2250" spc="-20">
                <a:latin typeface="Verdana"/>
                <a:cs typeface="Verdana"/>
              </a:rPr>
              <a:t>previously </a:t>
            </a:r>
            <a:r>
              <a:rPr dirty="0" sz="2250" spc="5">
                <a:latin typeface="Verdana"/>
                <a:cs typeface="Verdana"/>
              </a:rPr>
              <a:t>successful </a:t>
            </a:r>
            <a:r>
              <a:rPr dirty="0" sz="2250" spc="-40">
                <a:latin typeface="Verdana"/>
                <a:cs typeface="Verdana"/>
              </a:rPr>
              <a:t>projects.  </a:t>
            </a:r>
            <a:r>
              <a:rPr dirty="0" sz="2250" spc="-130" b="1">
                <a:latin typeface="Verdana"/>
                <a:cs typeface="Verdana"/>
              </a:rPr>
              <a:t>Level</a:t>
            </a:r>
            <a:r>
              <a:rPr dirty="0" sz="2250" spc="-150" b="1">
                <a:latin typeface="Verdana"/>
                <a:cs typeface="Verdana"/>
              </a:rPr>
              <a:t> </a:t>
            </a:r>
            <a:r>
              <a:rPr dirty="0" sz="2250" spc="-295" b="1">
                <a:latin typeface="Verdana"/>
                <a:cs typeface="Verdana"/>
              </a:rPr>
              <a:t>3</a:t>
            </a:r>
            <a:r>
              <a:rPr dirty="0" sz="2250" spc="-180" b="1">
                <a:latin typeface="Verdana"/>
                <a:cs typeface="Verdana"/>
              </a:rPr>
              <a:t> </a:t>
            </a:r>
            <a:r>
              <a:rPr dirty="0" sz="2250" spc="-165">
                <a:latin typeface="Verdana"/>
                <a:cs typeface="Verdana"/>
              </a:rPr>
              <a:t>-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114" b="1">
                <a:latin typeface="Verdana"/>
                <a:cs typeface="Verdana"/>
              </a:rPr>
              <a:t>Deﬁned</a:t>
            </a:r>
            <a:r>
              <a:rPr dirty="0" sz="2250" spc="-114">
                <a:latin typeface="Verdana"/>
                <a:cs typeface="Verdana"/>
              </a:rPr>
              <a:t>: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40">
                <a:latin typeface="Verdana"/>
                <a:cs typeface="Verdana"/>
              </a:rPr>
              <a:t>At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this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85">
                <a:latin typeface="Verdana"/>
                <a:cs typeface="Verdana"/>
              </a:rPr>
              <a:t>level,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organizations</a:t>
            </a:r>
            <a:r>
              <a:rPr dirty="0" sz="2250" spc="-200">
                <a:latin typeface="Verdana"/>
                <a:cs typeface="Verdana"/>
              </a:rPr>
              <a:t> </a:t>
            </a:r>
            <a:r>
              <a:rPr dirty="0" sz="2250" spc="-20">
                <a:latin typeface="Verdana"/>
                <a:cs typeface="Verdana"/>
              </a:rPr>
              <a:t>have  </a:t>
            </a:r>
            <a:r>
              <a:rPr dirty="0" sz="2250" spc="85">
                <a:latin typeface="Verdana"/>
                <a:cs typeface="Verdana"/>
              </a:rPr>
              <a:t>deﬁned </a:t>
            </a:r>
            <a:r>
              <a:rPr dirty="0" sz="2250" spc="65">
                <a:latin typeface="Verdana"/>
                <a:cs typeface="Verdana"/>
              </a:rPr>
              <a:t>and </a:t>
            </a:r>
            <a:r>
              <a:rPr dirty="0" sz="2250" spc="15">
                <a:latin typeface="Verdana"/>
                <a:cs typeface="Verdana"/>
              </a:rPr>
              <a:t>standardized </a:t>
            </a:r>
            <a:r>
              <a:rPr dirty="0" sz="2250" spc="-5">
                <a:latin typeface="Verdana"/>
                <a:cs typeface="Verdana"/>
              </a:rPr>
              <a:t>processes </a:t>
            </a:r>
            <a:r>
              <a:rPr dirty="0" sz="2250" spc="-20">
                <a:latin typeface="Verdana"/>
                <a:cs typeface="Verdana"/>
              </a:rPr>
              <a:t>across </a:t>
            </a:r>
            <a:r>
              <a:rPr dirty="0" sz="2250" spc="45">
                <a:latin typeface="Verdana"/>
                <a:cs typeface="Verdana"/>
              </a:rPr>
              <a:t>the  </a:t>
            </a:r>
            <a:r>
              <a:rPr dirty="0" sz="2250" spc="-10">
                <a:latin typeface="Verdana"/>
                <a:cs typeface="Verdana"/>
              </a:rPr>
              <a:t>organization.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30">
                <a:latin typeface="Verdana"/>
                <a:cs typeface="Verdana"/>
              </a:rPr>
              <a:t>They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20">
                <a:latin typeface="Verdana"/>
                <a:cs typeface="Verdana"/>
              </a:rPr>
              <a:t>focus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70">
                <a:latin typeface="Verdana"/>
                <a:cs typeface="Verdana"/>
              </a:rPr>
              <a:t>on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process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40">
                <a:latin typeface="Verdana"/>
                <a:cs typeface="Verdana"/>
              </a:rPr>
              <a:t>improvement  </a:t>
            </a:r>
            <a:r>
              <a:rPr dirty="0" sz="2250" spc="65">
                <a:latin typeface="Verdana"/>
                <a:cs typeface="Verdana"/>
              </a:rPr>
              <a:t>and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use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25">
                <a:latin typeface="Verdana"/>
                <a:cs typeface="Verdana"/>
              </a:rPr>
              <a:t>data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10">
                <a:latin typeface="Verdana"/>
                <a:cs typeface="Verdana"/>
              </a:rPr>
              <a:t>to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40">
                <a:latin typeface="Verdana"/>
                <a:cs typeface="Verdana"/>
              </a:rPr>
              <a:t>make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40">
                <a:latin typeface="Verdana"/>
                <a:cs typeface="Verdana"/>
              </a:rPr>
              <a:t>informed</a:t>
            </a:r>
            <a:r>
              <a:rPr dirty="0" sz="2250" spc="-204">
                <a:latin typeface="Verdana"/>
                <a:cs typeface="Verdana"/>
              </a:rPr>
              <a:t> </a:t>
            </a:r>
            <a:r>
              <a:rPr dirty="0" sz="2250" spc="-15">
                <a:latin typeface="Verdana"/>
                <a:cs typeface="Verdana"/>
              </a:rPr>
              <a:t>decisions.</a:t>
            </a:r>
            <a:endParaRPr sz="2250">
              <a:latin typeface="Verdana"/>
              <a:cs typeface="Verdana"/>
            </a:endParaRPr>
          </a:p>
          <a:p>
            <a:pPr marL="12700" marR="95885">
              <a:lnSpc>
                <a:spcPct val="116700"/>
              </a:lnSpc>
            </a:pPr>
            <a:r>
              <a:rPr dirty="0" sz="2250" spc="-130" b="1">
                <a:latin typeface="Verdana"/>
                <a:cs typeface="Verdana"/>
              </a:rPr>
              <a:t>Level </a:t>
            </a:r>
            <a:r>
              <a:rPr dirty="0" sz="2250" spc="-75" b="1">
                <a:latin typeface="Verdana"/>
                <a:cs typeface="Verdana"/>
              </a:rPr>
              <a:t>4 </a:t>
            </a:r>
            <a:r>
              <a:rPr dirty="0" sz="2250" spc="-215" b="1">
                <a:latin typeface="Verdana"/>
                <a:cs typeface="Verdana"/>
              </a:rPr>
              <a:t>- </a:t>
            </a:r>
            <a:r>
              <a:rPr dirty="0" sz="2250" spc="-105" b="1">
                <a:latin typeface="Verdana"/>
                <a:cs typeface="Verdana"/>
              </a:rPr>
              <a:t>Quantitatively </a:t>
            </a:r>
            <a:r>
              <a:rPr dirty="0" sz="2250" spc="-100" b="1">
                <a:latin typeface="Verdana"/>
                <a:cs typeface="Verdana"/>
              </a:rPr>
              <a:t>Managed: </a:t>
            </a:r>
            <a:r>
              <a:rPr dirty="0" sz="2250" spc="20">
                <a:latin typeface="Verdana"/>
                <a:cs typeface="Verdana"/>
              </a:rPr>
              <a:t>Organizations</a:t>
            </a:r>
            <a:r>
              <a:rPr dirty="0" sz="2250" spc="-44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at  </a:t>
            </a:r>
            <a:r>
              <a:rPr dirty="0" sz="2250" spc="10">
                <a:latin typeface="Verdana"/>
                <a:cs typeface="Verdana"/>
              </a:rPr>
              <a:t>this </a:t>
            </a:r>
            <a:r>
              <a:rPr dirty="0" sz="2250" spc="-35">
                <a:latin typeface="Verdana"/>
                <a:cs typeface="Verdana"/>
              </a:rPr>
              <a:t>level </a:t>
            </a:r>
            <a:r>
              <a:rPr dirty="0" sz="2250" spc="10">
                <a:latin typeface="Verdana"/>
                <a:cs typeface="Verdana"/>
              </a:rPr>
              <a:t>use </a:t>
            </a:r>
            <a:r>
              <a:rPr dirty="0" sz="2250" spc="15">
                <a:latin typeface="Verdana"/>
                <a:cs typeface="Verdana"/>
              </a:rPr>
              <a:t>quantitative </a:t>
            </a:r>
            <a:r>
              <a:rPr dirty="0" sz="2250" spc="25">
                <a:latin typeface="Verdana"/>
                <a:cs typeface="Verdana"/>
              </a:rPr>
              <a:t>data </a:t>
            </a:r>
            <a:r>
              <a:rPr dirty="0" sz="2250" spc="10">
                <a:latin typeface="Verdana"/>
                <a:cs typeface="Verdana"/>
              </a:rPr>
              <a:t>to </a:t>
            </a:r>
            <a:r>
              <a:rPr dirty="0" sz="2250" spc="65">
                <a:latin typeface="Verdana"/>
                <a:cs typeface="Verdana"/>
              </a:rPr>
              <a:t>manage and  </a:t>
            </a:r>
            <a:r>
              <a:rPr dirty="0" sz="2250" spc="25">
                <a:latin typeface="Verdana"/>
                <a:cs typeface="Verdana"/>
              </a:rPr>
              <a:t>control</a:t>
            </a:r>
            <a:r>
              <a:rPr dirty="0" sz="2250" spc="-215">
                <a:latin typeface="Verdana"/>
                <a:cs typeface="Verdana"/>
              </a:rPr>
              <a:t> </a:t>
            </a:r>
            <a:r>
              <a:rPr dirty="0" sz="2250" spc="15">
                <a:latin typeface="Verdana"/>
                <a:cs typeface="Verdana"/>
              </a:rPr>
              <a:t>their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5">
                <a:latin typeface="Verdana"/>
                <a:cs typeface="Verdana"/>
              </a:rPr>
              <a:t>processes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effectively.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-30">
                <a:latin typeface="Verdana"/>
                <a:cs typeface="Verdana"/>
              </a:rPr>
              <a:t>They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55">
                <a:latin typeface="Verdana"/>
                <a:cs typeface="Verdana"/>
              </a:rPr>
              <a:t>can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40">
                <a:latin typeface="Verdana"/>
                <a:cs typeface="Verdana"/>
              </a:rPr>
              <a:t>predict  </a:t>
            </a:r>
            <a:r>
              <a:rPr dirty="0" sz="2250">
                <a:latin typeface="Verdana"/>
                <a:cs typeface="Verdana"/>
              </a:rPr>
              <a:t>process </a:t>
            </a:r>
            <a:r>
              <a:rPr dirty="0" sz="2250" spc="30">
                <a:latin typeface="Verdana"/>
                <a:cs typeface="Verdana"/>
              </a:rPr>
              <a:t>performance </a:t>
            </a:r>
            <a:r>
              <a:rPr dirty="0" sz="2250" spc="65">
                <a:latin typeface="Verdana"/>
                <a:cs typeface="Verdana"/>
              </a:rPr>
              <a:t>and </a:t>
            </a:r>
            <a:r>
              <a:rPr dirty="0" sz="2250" spc="40">
                <a:latin typeface="Verdana"/>
                <a:cs typeface="Verdana"/>
              </a:rPr>
              <a:t>make </a:t>
            </a:r>
            <a:r>
              <a:rPr dirty="0" sz="2250">
                <a:latin typeface="Verdana"/>
                <a:cs typeface="Verdana"/>
              </a:rPr>
              <a:t>proactive  improvements.</a:t>
            </a:r>
            <a:endParaRPr sz="2250">
              <a:latin typeface="Verdana"/>
              <a:cs typeface="Verdana"/>
            </a:endParaRPr>
          </a:p>
          <a:p>
            <a:pPr marL="12700" marR="824865">
              <a:lnSpc>
                <a:spcPct val="116700"/>
              </a:lnSpc>
            </a:pPr>
            <a:r>
              <a:rPr dirty="0" sz="2250" spc="-130" b="1">
                <a:latin typeface="Verdana"/>
                <a:cs typeface="Verdana"/>
              </a:rPr>
              <a:t>Level </a:t>
            </a:r>
            <a:r>
              <a:rPr dirty="0" sz="2250" spc="-290" b="1">
                <a:latin typeface="Verdana"/>
                <a:cs typeface="Verdana"/>
              </a:rPr>
              <a:t>5 </a:t>
            </a:r>
            <a:r>
              <a:rPr dirty="0" sz="2250" spc="-215" b="1">
                <a:latin typeface="Verdana"/>
                <a:cs typeface="Verdana"/>
              </a:rPr>
              <a:t>- </a:t>
            </a:r>
            <a:r>
              <a:rPr dirty="0" sz="2250" spc="-100" b="1">
                <a:latin typeface="Verdana"/>
                <a:cs typeface="Verdana"/>
              </a:rPr>
              <a:t>Optimizing: </a:t>
            </a:r>
            <a:r>
              <a:rPr dirty="0" sz="2250" spc="40">
                <a:latin typeface="Verdana"/>
                <a:cs typeface="Verdana"/>
              </a:rPr>
              <a:t>At </a:t>
            </a:r>
            <a:r>
              <a:rPr dirty="0" sz="2250" spc="45">
                <a:latin typeface="Verdana"/>
                <a:cs typeface="Verdana"/>
              </a:rPr>
              <a:t>the </a:t>
            </a:r>
            <a:r>
              <a:rPr dirty="0" sz="2250" spc="40">
                <a:latin typeface="Verdana"/>
                <a:cs typeface="Verdana"/>
              </a:rPr>
              <a:t>highest </a:t>
            </a:r>
            <a:r>
              <a:rPr dirty="0" sz="2250" spc="-85">
                <a:latin typeface="Verdana"/>
                <a:cs typeface="Verdana"/>
              </a:rPr>
              <a:t>level,  </a:t>
            </a:r>
            <a:r>
              <a:rPr dirty="0" sz="2250" spc="10">
                <a:latin typeface="Verdana"/>
                <a:cs typeface="Verdana"/>
              </a:rPr>
              <a:t>organizations </a:t>
            </a:r>
            <a:r>
              <a:rPr dirty="0" sz="2250" spc="-35">
                <a:latin typeface="Verdana"/>
                <a:cs typeface="Verdana"/>
              </a:rPr>
              <a:t>are </a:t>
            </a:r>
            <a:r>
              <a:rPr dirty="0" sz="2250" spc="20">
                <a:latin typeface="Verdana"/>
                <a:cs typeface="Verdana"/>
              </a:rPr>
              <a:t>continually </a:t>
            </a:r>
            <a:r>
              <a:rPr dirty="0" sz="2250" spc="35">
                <a:latin typeface="Verdana"/>
                <a:cs typeface="Verdana"/>
              </a:rPr>
              <a:t>improving </a:t>
            </a:r>
            <a:r>
              <a:rPr dirty="0" sz="2250" spc="15">
                <a:latin typeface="Verdana"/>
                <a:cs typeface="Verdana"/>
              </a:rPr>
              <a:t>their  </a:t>
            </a:r>
            <a:r>
              <a:rPr dirty="0" sz="2250" spc="-5">
                <a:latin typeface="Verdana"/>
                <a:cs typeface="Verdana"/>
              </a:rPr>
              <a:t>processes</a:t>
            </a:r>
            <a:r>
              <a:rPr dirty="0" sz="2250" spc="-215">
                <a:latin typeface="Verdana"/>
                <a:cs typeface="Verdana"/>
              </a:rPr>
              <a:t> </a:t>
            </a:r>
            <a:r>
              <a:rPr dirty="0" sz="2250" spc="30">
                <a:latin typeface="Verdana"/>
                <a:cs typeface="Verdana"/>
              </a:rPr>
              <a:t>based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70">
                <a:latin typeface="Verdana"/>
                <a:cs typeface="Verdana"/>
              </a:rPr>
              <a:t>on</a:t>
            </a:r>
            <a:r>
              <a:rPr dirty="0" sz="2250" spc="-215">
                <a:latin typeface="Verdana"/>
                <a:cs typeface="Verdana"/>
              </a:rPr>
              <a:t> </a:t>
            </a:r>
            <a:r>
              <a:rPr dirty="0" sz="2250" spc="15">
                <a:latin typeface="Verdana"/>
                <a:cs typeface="Verdana"/>
              </a:rPr>
              <a:t>quantitative</a:t>
            </a:r>
            <a:r>
              <a:rPr dirty="0" sz="2250" spc="-210">
                <a:latin typeface="Verdana"/>
                <a:cs typeface="Verdana"/>
              </a:rPr>
              <a:t> </a:t>
            </a:r>
            <a:r>
              <a:rPr dirty="0" sz="2250" spc="35">
                <a:latin typeface="Verdana"/>
                <a:cs typeface="Verdana"/>
              </a:rPr>
              <a:t>feedback</a:t>
            </a:r>
            <a:r>
              <a:rPr dirty="0" sz="2250" spc="-215">
                <a:latin typeface="Verdana"/>
                <a:cs typeface="Verdana"/>
              </a:rPr>
              <a:t> </a:t>
            </a:r>
            <a:r>
              <a:rPr dirty="0" sz="2250" spc="65">
                <a:latin typeface="Verdana"/>
                <a:cs typeface="Verdana"/>
              </a:rPr>
              <a:t>and  </a:t>
            </a:r>
            <a:r>
              <a:rPr dirty="0" sz="2250" spc="-15">
                <a:latin typeface="Verdana"/>
                <a:cs typeface="Verdana"/>
              </a:rPr>
              <a:t>innovation. </a:t>
            </a:r>
            <a:r>
              <a:rPr dirty="0" sz="2250" spc="-30">
                <a:latin typeface="Verdana"/>
                <a:cs typeface="Verdana"/>
              </a:rPr>
              <a:t>They </a:t>
            </a:r>
            <a:r>
              <a:rPr dirty="0" sz="2250" spc="-45">
                <a:latin typeface="Verdana"/>
                <a:cs typeface="Verdana"/>
              </a:rPr>
              <a:t>strive </a:t>
            </a:r>
            <a:r>
              <a:rPr dirty="0" sz="2250" spc="-25">
                <a:latin typeface="Verdana"/>
                <a:cs typeface="Verdana"/>
              </a:rPr>
              <a:t>for </a:t>
            </a:r>
            <a:r>
              <a:rPr dirty="0" sz="2250" spc="45">
                <a:latin typeface="Verdana"/>
                <a:cs typeface="Verdana"/>
              </a:rPr>
              <a:t>continuous </a:t>
            </a:r>
            <a:r>
              <a:rPr dirty="0" sz="2250">
                <a:latin typeface="Verdana"/>
                <a:cs typeface="Verdana"/>
              </a:rPr>
              <a:t>process  </a:t>
            </a:r>
            <a:r>
              <a:rPr dirty="0" sz="2250" spc="35">
                <a:latin typeface="Verdana"/>
                <a:cs typeface="Verdana"/>
              </a:rPr>
              <a:t>optimization </a:t>
            </a:r>
            <a:r>
              <a:rPr dirty="0" sz="2250" spc="65">
                <a:latin typeface="Verdana"/>
                <a:cs typeface="Verdana"/>
              </a:rPr>
              <a:t>and</a:t>
            </a:r>
            <a:r>
              <a:rPr dirty="0" sz="2250" spc="-450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excellence.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0" y="0"/>
            <a:ext cx="9143847" cy="10286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1981" y="1391322"/>
            <a:ext cx="3672204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>
                <a:solidFill>
                  <a:srgbClr val="FFFFFF"/>
                </a:solidFill>
              </a:rPr>
              <a:t>Process</a:t>
            </a:r>
            <a:r>
              <a:rPr dirty="0" spc="-455">
                <a:solidFill>
                  <a:srgbClr val="FFFFFF"/>
                </a:solidFill>
              </a:rPr>
              <a:t> </a:t>
            </a:r>
            <a:r>
              <a:rPr dirty="0" spc="-160">
                <a:solidFill>
                  <a:srgbClr val="FFFFFF"/>
                </a:solidFill>
              </a:rPr>
              <a:t>Areas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39207" y="2562802"/>
            <a:ext cx="6575425" cy="61271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33020">
              <a:lnSpc>
                <a:spcPct val="102000"/>
              </a:lnSpc>
              <a:spcBef>
                <a:spcPts val="65"/>
              </a:spcBef>
            </a:pP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CMMI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deﬁnes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set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dirty="0" sz="2450" spc="-95">
                <a:solidFill>
                  <a:srgbClr val="FFFFFF"/>
                </a:solidFill>
                <a:latin typeface="Verdana"/>
                <a:cs typeface="Verdana"/>
              </a:rPr>
              <a:t>areas,  </a:t>
            </a:r>
            <a:r>
              <a:rPr dirty="0" sz="2450" spc="10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represent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speciﬁc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areas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focus 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organization's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software 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FFFFFF"/>
                </a:solidFill>
                <a:latin typeface="Verdana"/>
                <a:cs typeface="Verdana"/>
              </a:rPr>
              <a:t>processes.  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areas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domain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include: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</a:pPr>
            <a:r>
              <a:rPr dirty="0" sz="2450" spc="345">
                <a:solidFill>
                  <a:srgbClr val="FFFFFF"/>
                </a:solidFill>
                <a:latin typeface="Verdana"/>
                <a:cs typeface="Verdana"/>
              </a:rPr>
              <a:t>l.</a:t>
            </a:r>
            <a:r>
              <a:rPr dirty="0" sz="2450" spc="-4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Requirements 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endParaRPr sz="2450">
              <a:latin typeface="Verdana"/>
              <a:cs typeface="Verdana"/>
            </a:endParaRPr>
          </a:p>
          <a:p>
            <a:pPr marL="389255" indent="-369570">
              <a:lnSpc>
                <a:spcPct val="100000"/>
              </a:lnSpc>
              <a:spcBef>
                <a:spcPts val="135"/>
              </a:spcBef>
              <a:buAutoNum type="arabicPeriod" startAt="2"/>
              <a:tabLst>
                <a:tab pos="389890" algn="l"/>
              </a:tabLst>
            </a:pP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0">
                <a:solidFill>
                  <a:srgbClr val="FFFFFF"/>
                </a:solidFill>
                <a:latin typeface="Verdana"/>
                <a:cs typeface="Verdana"/>
              </a:rPr>
              <a:t>Planning</a:t>
            </a:r>
            <a:endParaRPr sz="2450">
              <a:latin typeface="Verdana"/>
              <a:cs typeface="Verdana"/>
            </a:endParaRPr>
          </a:p>
          <a:p>
            <a:pPr marL="389255" indent="-369570">
              <a:lnSpc>
                <a:spcPct val="100000"/>
              </a:lnSpc>
              <a:spcBef>
                <a:spcPts val="60"/>
              </a:spcBef>
              <a:buAutoNum type="arabicPeriod" startAt="2"/>
              <a:tabLst>
                <a:tab pos="389890" algn="l"/>
              </a:tabLst>
            </a:pP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endParaRPr sz="245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60"/>
              </a:spcBef>
            </a:pP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Ł.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Supplier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Agreement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endParaRPr sz="2450">
              <a:latin typeface="Verdana"/>
              <a:cs typeface="Verdana"/>
            </a:endParaRPr>
          </a:p>
          <a:p>
            <a:pPr marL="389255" indent="-369570">
              <a:lnSpc>
                <a:spcPct val="100000"/>
              </a:lnSpc>
              <a:spcBef>
                <a:spcPts val="60"/>
              </a:spcBef>
              <a:buAutoNum type="arabicPeriod" startAt="5"/>
              <a:tabLst>
                <a:tab pos="389890" algn="l"/>
              </a:tabLst>
            </a:pP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Measurement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5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2450">
              <a:latin typeface="Verdana"/>
              <a:cs typeface="Verdana"/>
            </a:endParaRPr>
          </a:p>
          <a:p>
            <a:pPr marL="389255" indent="-369570">
              <a:lnSpc>
                <a:spcPct val="100000"/>
              </a:lnSpc>
              <a:spcBef>
                <a:spcPts val="60"/>
              </a:spcBef>
              <a:buAutoNum type="arabicPeriod" startAt="5"/>
              <a:tabLst>
                <a:tab pos="389890" algn="l"/>
              </a:tabLst>
            </a:pP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dirty="0" sz="24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dirty="0" sz="24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dirty="0" sz="24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Assurance</a:t>
            </a:r>
            <a:endParaRPr sz="2450">
              <a:latin typeface="Verdana"/>
              <a:cs typeface="Verdana"/>
            </a:endParaRPr>
          </a:p>
          <a:p>
            <a:pPr marL="389255" indent="-369570">
              <a:lnSpc>
                <a:spcPct val="100000"/>
              </a:lnSpc>
              <a:spcBef>
                <a:spcPts val="60"/>
              </a:spcBef>
              <a:buAutoNum type="arabicPeriod" startAt="5"/>
              <a:tabLst>
                <a:tab pos="389890" algn="l"/>
              </a:tabLst>
            </a:pPr>
            <a:r>
              <a:rPr dirty="0" sz="2450" spc="65">
                <a:solidFill>
                  <a:srgbClr val="FFFFFF"/>
                </a:solidFill>
                <a:latin typeface="Verdana"/>
                <a:cs typeface="Verdana"/>
              </a:rPr>
              <a:t>Conﬁguration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endParaRPr sz="2450">
              <a:latin typeface="Verdana"/>
              <a:cs typeface="Verdana"/>
            </a:endParaRPr>
          </a:p>
          <a:p>
            <a:pPr marL="389255" indent="-369570">
              <a:lnSpc>
                <a:spcPct val="100000"/>
              </a:lnSpc>
              <a:spcBef>
                <a:spcPts val="60"/>
              </a:spcBef>
              <a:buAutoNum type="arabicPeriod" startAt="5"/>
              <a:tabLst>
                <a:tab pos="389890" algn="l"/>
              </a:tabLst>
            </a:pP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Risk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endParaRPr sz="2450">
              <a:latin typeface="Verdana"/>
              <a:cs typeface="Verdana"/>
            </a:endParaRPr>
          </a:p>
          <a:p>
            <a:pPr marL="389255" indent="-369570">
              <a:lnSpc>
                <a:spcPct val="100000"/>
              </a:lnSpc>
              <a:spcBef>
                <a:spcPts val="60"/>
              </a:spcBef>
              <a:buAutoNum type="arabicPeriod" startAt="5"/>
              <a:tabLst>
                <a:tab pos="389890" algn="l"/>
              </a:tabLst>
            </a:pP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Decision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FFFFFF"/>
                </a:solidFill>
                <a:latin typeface="Verdana"/>
                <a:cs typeface="Verdana"/>
              </a:rPr>
              <a:t>Resolution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34999" y="1143000"/>
              <a:ext cx="6467490" cy="8000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5617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Beneﬁts </a:t>
            </a:r>
            <a:r>
              <a:rPr dirty="0" spc="-65"/>
              <a:t>of</a:t>
            </a:r>
            <a:r>
              <a:rPr dirty="0" spc="-360"/>
              <a:t> </a:t>
            </a:r>
            <a:r>
              <a:rPr dirty="0" spc="300"/>
              <a:t>CMMI</a:t>
            </a:r>
          </a:p>
        </p:txBody>
      </p:sp>
      <p:sp>
        <p:nvSpPr>
          <p:cNvPr id="6" name="object 6"/>
          <p:cNvSpPr/>
          <p:nvPr/>
        </p:nvSpPr>
        <p:spPr>
          <a:xfrm>
            <a:off x="10680179" y="420582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45"/>
                </a:moveTo>
                <a:lnTo>
                  <a:pt x="87007" y="12915"/>
                </a:lnTo>
                <a:lnTo>
                  <a:pt x="55829" y="0"/>
                </a:lnTo>
                <a:lnTo>
                  <a:pt x="48958" y="0"/>
                </a:lnTo>
                <a:lnTo>
                  <a:pt x="12915" y="17780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58" y="104775"/>
                </a:lnTo>
                <a:lnTo>
                  <a:pt x="55829" y="104775"/>
                </a:lnTo>
                <a:lnTo>
                  <a:pt x="91871" y="86995"/>
                </a:lnTo>
                <a:lnTo>
                  <a:pt x="104775" y="55829"/>
                </a:lnTo>
                <a:lnTo>
                  <a:pt x="104775" y="48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80179" y="496782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45"/>
                </a:moveTo>
                <a:lnTo>
                  <a:pt x="87007" y="12915"/>
                </a:lnTo>
                <a:lnTo>
                  <a:pt x="55829" y="0"/>
                </a:lnTo>
                <a:lnTo>
                  <a:pt x="48958" y="0"/>
                </a:lnTo>
                <a:lnTo>
                  <a:pt x="12915" y="17767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58" y="104775"/>
                </a:lnTo>
                <a:lnTo>
                  <a:pt x="55829" y="104775"/>
                </a:lnTo>
                <a:lnTo>
                  <a:pt x="91871" y="86995"/>
                </a:lnTo>
                <a:lnTo>
                  <a:pt x="104775" y="55829"/>
                </a:lnTo>
                <a:lnTo>
                  <a:pt x="104775" y="48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80179" y="572982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45"/>
                </a:moveTo>
                <a:lnTo>
                  <a:pt x="87007" y="12915"/>
                </a:lnTo>
                <a:lnTo>
                  <a:pt x="55829" y="0"/>
                </a:lnTo>
                <a:lnTo>
                  <a:pt x="48958" y="0"/>
                </a:lnTo>
                <a:lnTo>
                  <a:pt x="12915" y="17767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58" y="104775"/>
                </a:lnTo>
                <a:lnTo>
                  <a:pt x="55829" y="104775"/>
                </a:lnTo>
                <a:lnTo>
                  <a:pt x="91871" y="86995"/>
                </a:lnTo>
                <a:lnTo>
                  <a:pt x="104775" y="55829"/>
                </a:lnTo>
                <a:lnTo>
                  <a:pt x="104775" y="48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80179" y="611082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45"/>
                </a:moveTo>
                <a:lnTo>
                  <a:pt x="87007" y="12915"/>
                </a:lnTo>
                <a:lnTo>
                  <a:pt x="55829" y="0"/>
                </a:lnTo>
                <a:lnTo>
                  <a:pt x="48958" y="0"/>
                </a:lnTo>
                <a:lnTo>
                  <a:pt x="12915" y="17767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58" y="104775"/>
                </a:lnTo>
                <a:lnTo>
                  <a:pt x="55829" y="104775"/>
                </a:lnTo>
                <a:lnTo>
                  <a:pt x="91871" y="86995"/>
                </a:lnTo>
                <a:lnTo>
                  <a:pt x="104775" y="55829"/>
                </a:lnTo>
                <a:lnTo>
                  <a:pt x="104775" y="48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80179" y="6491821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45"/>
                </a:moveTo>
                <a:lnTo>
                  <a:pt x="87007" y="12915"/>
                </a:lnTo>
                <a:lnTo>
                  <a:pt x="55829" y="0"/>
                </a:lnTo>
                <a:lnTo>
                  <a:pt x="48958" y="0"/>
                </a:lnTo>
                <a:lnTo>
                  <a:pt x="12915" y="17767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58" y="104775"/>
                </a:lnTo>
                <a:lnTo>
                  <a:pt x="55829" y="104775"/>
                </a:lnTo>
                <a:lnTo>
                  <a:pt x="91871" y="86995"/>
                </a:lnTo>
                <a:lnTo>
                  <a:pt x="104775" y="55829"/>
                </a:lnTo>
                <a:lnTo>
                  <a:pt x="104775" y="48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80179" y="687282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48945"/>
                </a:moveTo>
                <a:lnTo>
                  <a:pt x="87007" y="12915"/>
                </a:lnTo>
                <a:lnTo>
                  <a:pt x="55829" y="0"/>
                </a:lnTo>
                <a:lnTo>
                  <a:pt x="48958" y="0"/>
                </a:lnTo>
                <a:lnTo>
                  <a:pt x="12915" y="17767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58" y="104775"/>
                </a:lnTo>
                <a:lnTo>
                  <a:pt x="55829" y="104775"/>
                </a:lnTo>
                <a:lnTo>
                  <a:pt x="91871" y="86995"/>
                </a:lnTo>
                <a:lnTo>
                  <a:pt x="104775" y="55829"/>
                </a:lnTo>
                <a:lnTo>
                  <a:pt x="104775" y="489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30322" y="4031188"/>
            <a:ext cx="5488940" cy="346011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746760">
              <a:lnSpc>
                <a:spcPct val="102000"/>
              </a:lnSpc>
              <a:spcBef>
                <a:spcPts val="65"/>
              </a:spcBef>
            </a:pPr>
            <a:r>
              <a:rPr dirty="0" sz="2450" spc="10">
                <a:latin typeface="Verdana"/>
                <a:cs typeface="Verdana"/>
              </a:rPr>
              <a:t>Improved</a:t>
            </a:r>
            <a:r>
              <a:rPr dirty="0" sz="2450" spc="-24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product</a:t>
            </a:r>
            <a:r>
              <a:rPr dirty="0" sz="2450" spc="-24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quality</a:t>
            </a:r>
            <a:r>
              <a:rPr dirty="0" sz="2450" spc="-24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  </a:t>
            </a:r>
            <a:r>
              <a:rPr dirty="0" sz="2450" spc="-5">
                <a:latin typeface="Verdana"/>
                <a:cs typeface="Verdana"/>
              </a:rPr>
              <a:t>reliability</a:t>
            </a:r>
            <a:endParaRPr sz="2450">
              <a:latin typeface="Verdana"/>
              <a:cs typeface="Verdana"/>
            </a:endParaRPr>
          </a:p>
          <a:p>
            <a:pPr marL="12700" marR="388620">
              <a:lnSpc>
                <a:spcPct val="102000"/>
              </a:lnSpc>
            </a:pPr>
            <a:r>
              <a:rPr dirty="0" sz="2450" spc="90">
                <a:latin typeface="Verdana"/>
                <a:cs typeface="Verdana"/>
              </a:rPr>
              <a:t>Enhanced </a:t>
            </a:r>
            <a:r>
              <a:rPr dirty="0" sz="2450" spc="20">
                <a:latin typeface="Verdana"/>
                <a:cs typeface="Verdana"/>
              </a:rPr>
              <a:t>project</a:t>
            </a:r>
            <a:r>
              <a:rPr dirty="0" sz="2450" spc="-520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management 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control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</a:pPr>
            <a:r>
              <a:rPr dirty="0" sz="2450" spc="30">
                <a:latin typeface="Verdana"/>
                <a:cs typeface="Verdana"/>
              </a:rPr>
              <a:t>Better </a:t>
            </a:r>
            <a:r>
              <a:rPr dirty="0" sz="2450" spc="-30">
                <a:latin typeface="Verdana"/>
                <a:cs typeface="Verdana"/>
              </a:rPr>
              <a:t>risk </a:t>
            </a:r>
            <a:r>
              <a:rPr dirty="0" sz="2450" spc="95">
                <a:latin typeface="Verdana"/>
                <a:cs typeface="Verdana"/>
              </a:rPr>
              <a:t>management  </a:t>
            </a:r>
            <a:r>
              <a:rPr dirty="0" sz="2450" spc="-5">
                <a:latin typeface="Verdana"/>
                <a:cs typeface="Verdana"/>
              </a:rPr>
              <a:t>Increased </a:t>
            </a:r>
            <a:r>
              <a:rPr dirty="0" sz="2450" spc="55">
                <a:latin typeface="Verdana"/>
                <a:cs typeface="Verdana"/>
              </a:rPr>
              <a:t>customer </a:t>
            </a:r>
            <a:r>
              <a:rPr dirty="0" sz="2450" spc="15">
                <a:latin typeface="Verdana"/>
                <a:cs typeface="Verdana"/>
              </a:rPr>
              <a:t>satisfaction  </a:t>
            </a:r>
            <a:r>
              <a:rPr dirty="0" sz="2450" spc="-20">
                <a:latin typeface="Verdana"/>
                <a:cs typeface="Verdana"/>
              </a:rPr>
              <a:t>Greater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efﬁciency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cost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savings  </a:t>
            </a:r>
            <a:r>
              <a:rPr dirty="0" sz="2450" spc="-20">
                <a:latin typeface="Verdana"/>
                <a:cs typeface="Verdana"/>
              </a:rPr>
              <a:t>Greater </a:t>
            </a:r>
            <a:r>
              <a:rPr dirty="0" sz="2450" spc="30">
                <a:latin typeface="Verdana"/>
                <a:cs typeface="Verdana"/>
              </a:rPr>
              <a:t>predictability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66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project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65">
                <a:latin typeface="Verdana"/>
                <a:cs typeface="Verdana"/>
              </a:rPr>
              <a:t>outcomes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453207" y="1143000"/>
              <a:ext cx="6496049" cy="7962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3909695" cy="1438910"/>
          </a:xfrm>
          <a:prstGeom prst="rect"/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5550"/>
              </a:lnSpc>
              <a:spcBef>
                <a:spcPts val="310"/>
              </a:spcBef>
            </a:pPr>
            <a:r>
              <a:rPr dirty="0" sz="4650" spc="15"/>
              <a:t>Appraisal</a:t>
            </a:r>
            <a:r>
              <a:rPr dirty="0" sz="4650" spc="-345"/>
              <a:t> </a:t>
            </a:r>
            <a:r>
              <a:rPr dirty="0" sz="4650" spc="-20"/>
              <a:t>and  </a:t>
            </a:r>
            <a:r>
              <a:rPr dirty="0" sz="4650" spc="-200"/>
              <a:t>Assessment</a:t>
            </a:r>
            <a:endParaRPr sz="4650"/>
          </a:p>
        </p:txBody>
      </p:sp>
      <p:sp>
        <p:nvSpPr>
          <p:cNvPr id="6" name="object 6"/>
          <p:cNvSpPr txBox="1"/>
          <p:nvPr/>
        </p:nvSpPr>
        <p:spPr>
          <a:xfrm>
            <a:off x="1433301" y="3957808"/>
            <a:ext cx="6363335" cy="35401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375285">
              <a:lnSpc>
                <a:spcPct val="118200"/>
              </a:lnSpc>
              <a:spcBef>
                <a:spcPts val="70"/>
              </a:spcBef>
            </a:pPr>
            <a:r>
              <a:rPr dirty="0" sz="2450" spc="35">
                <a:latin typeface="Verdana"/>
                <a:cs typeface="Verdana"/>
              </a:rPr>
              <a:t>Organizations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80">
                <a:latin typeface="Verdana"/>
                <a:cs typeface="Verdana"/>
              </a:rPr>
              <a:t>undergo </a:t>
            </a:r>
            <a:r>
              <a:rPr dirty="0" sz="2450" spc="25">
                <a:latin typeface="Verdana"/>
                <a:cs typeface="Verdana"/>
              </a:rPr>
              <a:t>formal  </a:t>
            </a:r>
            <a:r>
              <a:rPr dirty="0" sz="2450">
                <a:latin typeface="Verdana"/>
                <a:cs typeface="Verdana"/>
              </a:rPr>
              <a:t>appraisals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10">
                <a:latin typeface="Verdana"/>
                <a:cs typeface="Verdana"/>
              </a:rPr>
              <a:t>assessments </a:t>
            </a:r>
            <a:r>
              <a:rPr dirty="0" sz="2450" spc="25">
                <a:latin typeface="Verdana"/>
                <a:cs typeface="Verdana"/>
              </a:rPr>
              <a:t>to  </a:t>
            </a:r>
            <a:r>
              <a:rPr dirty="0" sz="2450" spc="55">
                <a:latin typeface="Verdana"/>
                <a:cs typeface="Verdana"/>
              </a:rPr>
              <a:t>determine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their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current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maturity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level 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identify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areas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for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improvement.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17300"/>
              </a:lnSpc>
            </a:pPr>
            <a:r>
              <a:rPr dirty="0" sz="2450" spc="95">
                <a:latin typeface="Verdana"/>
                <a:cs typeface="Verdana"/>
              </a:rPr>
              <a:t>CMMI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appraisals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are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typically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conducted  </a:t>
            </a:r>
            <a:r>
              <a:rPr dirty="0" sz="2450">
                <a:latin typeface="Verdana"/>
                <a:cs typeface="Verdana"/>
              </a:rPr>
              <a:t>by </a:t>
            </a:r>
            <a:r>
              <a:rPr dirty="0" sz="2450" spc="35">
                <a:latin typeface="Verdana"/>
                <a:cs typeface="Verdana"/>
              </a:rPr>
              <a:t>trained </a:t>
            </a:r>
            <a:r>
              <a:rPr dirty="0" sz="2450" spc="-35">
                <a:latin typeface="Verdana"/>
                <a:cs typeface="Verdana"/>
              </a:rPr>
              <a:t>assessors </a:t>
            </a:r>
            <a:r>
              <a:rPr dirty="0" sz="2450" spc="120">
                <a:latin typeface="Verdana"/>
                <a:cs typeface="Verdana"/>
              </a:rPr>
              <a:t>who </a:t>
            </a:r>
            <a:r>
              <a:rPr dirty="0" sz="2450" spc="-5">
                <a:latin typeface="Verdana"/>
                <a:cs typeface="Verdana"/>
              </a:rPr>
              <a:t>evaluate </a:t>
            </a:r>
            <a:r>
              <a:rPr dirty="0" sz="2450" spc="55">
                <a:latin typeface="Verdana"/>
                <a:cs typeface="Verdana"/>
              </a:rPr>
              <a:t>an  </a:t>
            </a:r>
            <a:r>
              <a:rPr dirty="0" sz="2450" spc="15">
                <a:latin typeface="Verdana"/>
                <a:cs typeface="Verdana"/>
              </a:rPr>
              <a:t>organization's </a:t>
            </a:r>
            <a:r>
              <a:rPr dirty="0" sz="2450" spc="10">
                <a:latin typeface="Verdana"/>
                <a:cs typeface="Verdana"/>
              </a:rPr>
              <a:t>processes </a:t>
            </a:r>
            <a:r>
              <a:rPr dirty="0" sz="2450" spc="30">
                <a:latin typeface="Verdana"/>
                <a:cs typeface="Verdana"/>
              </a:rPr>
              <a:t>against </a:t>
            </a:r>
            <a:r>
              <a:rPr dirty="0" sz="2450" spc="65">
                <a:latin typeface="Verdana"/>
                <a:cs typeface="Verdana"/>
              </a:rPr>
              <a:t>the  </a:t>
            </a:r>
            <a:r>
              <a:rPr dirty="0" sz="2450" spc="95">
                <a:latin typeface="Verdana"/>
                <a:cs typeface="Verdana"/>
              </a:rPr>
              <a:t>CMMI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model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5362" y="0"/>
            <a:ext cx="8272637" cy="10223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7763" y="2720612"/>
            <a:ext cx="696785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Tailoring </a:t>
            </a:r>
            <a:r>
              <a:rPr dirty="0" spc="-20"/>
              <a:t>and</a:t>
            </a:r>
            <a:r>
              <a:rPr dirty="0" spc="-635"/>
              <a:t> </a:t>
            </a:r>
            <a:r>
              <a:rPr dirty="0" spc="-20"/>
              <a:t>Continuous</a:t>
            </a:r>
          </a:p>
          <a:p>
            <a:pPr algn="r" marR="5080">
              <a:lnSpc>
                <a:spcPct val="100000"/>
              </a:lnSpc>
            </a:pPr>
            <a:r>
              <a:rPr dirty="0" spc="550"/>
              <a:t>I</a:t>
            </a:r>
            <a:r>
              <a:rPr dirty="0" spc="120"/>
              <a:t>m</a:t>
            </a:r>
            <a:r>
              <a:rPr dirty="0" spc="5"/>
              <a:t>p</a:t>
            </a:r>
            <a:r>
              <a:rPr dirty="0" spc="365"/>
              <a:t>r</a:t>
            </a:r>
            <a:r>
              <a:rPr dirty="0" spc="-235"/>
              <a:t>o</a:t>
            </a:r>
            <a:r>
              <a:rPr dirty="0" spc="-254"/>
              <a:t>v</a:t>
            </a:r>
            <a:r>
              <a:rPr dirty="0" spc="-285"/>
              <a:t>e</a:t>
            </a:r>
            <a:r>
              <a:rPr dirty="0" spc="120"/>
              <a:t>m</a:t>
            </a:r>
            <a:r>
              <a:rPr dirty="0" spc="-285"/>
              <a:t>e</a:t>
            </a:r>
            <a:r>
              <a:rPr dirty="0" spc="60"/>
              <a:t>n</a:t>
            </a:r>
            <a:r>
              <a:rPr dirty="0" spc="75"/>
              <a:t>t</a:t>
            </a:r>
            <a:r>
              <a:rPr dirty="0" spc="-125"/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3982055" y="5156764"/>
            <a:ext cx="155575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76579" y="4245539"/>
            <a:ext cx="7726045" cy="30410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281305" marR="5080" indent="1369695">
              <a:lnSpc>
                <a:spcPct val="101200"/>
              </a:lnSpc>
              <a:spcBef>
                <a:spcPts val="90"/>
              </a:spcBef>
              <a:tabLst>
                <a:tab pos="1828164" algn="l"/>
              </a:tabLst>
            </a:pPr>
            <a:r>
              <a:rPr dirty="0" sz="2450" spc="-160">
                <a:latin typeface="Arial Black"/>
                <a:cs typeface="Arial Black"/>
              </a:rPr>
              <a:t>CMMI </a:t>
            </a:r>
            <a:r>
              <a:rPr dirty="0" sz="2450" spc="-245">
                <a:latin typeface="Arial Black"/>
                <a:cs typeface="Arial Black"/>
              </a:rPr>
              <a:t>is </a:t>
            </a:r>
            <a:r>
              <a:rPr dirty="0" sz="2450" spc="-220">
                <a:latin typeface="Arial Black"/>
                <a:cs typeface="Arial Black"/>
              </a:rPr>
              <a:t>not </a:t>
            </a:r>
            <a:r>
              <a:rPr dirty="0" sz="2450" spc="-405">
                <a:latin typeface="Arial Black"/>
                <a:cs typeface="Arial Black"/>
              </a:rPr>
              <a:t>a</a:t>
            </a:r>
            <a:r>
              <a:rPr dirty="0" sz="2450" spc="-240">
                <a:latin typeface="Arial Black"/>
                <a:cs typeface="Arial Black"/>
              </a:rPr>
              <a:t> </a:t>
            </a:r>
            <a:r>
              <a:rPr dirty="0" sz="2450" spc="-125">
                <a:latin typeface="Arial Black"/>
                <a:cs typeface="Arial Black"/>
              </a:rPr>
              <a:t>one-size-ﬁts-all</a:t>
            </a:r>
            <a:r>
              <a:rPr dirty="0" sz="2450" spc="-195">
                <a:latin typeface="Arial Black"/>
                <a:cs typeface="Arial Black"/>
              </a:rPr>
              <a:t> </a:t>
            </a:r>
            <a:r>
              <a:rPr dirty="0" sz="2450" spc="-240">
                <a:latin typeface="Arial Black"/>
                <a:cs typeface="Arial Black"/>
              </a:rPr>
              <a:t>framework. </a:t>
            </a:r>
            <a:r>
              <a:rPr dirty="0" sz="2450" spc="-195">
                <a:latin typeface="Arial Black"/>
                <a:cs typeface="Arial Black"/>
              </a:rPr>
              <a:t> </a:t>
            </a:r>
            <a:r>
              <a:rPr dirty="0" sz="2450" spc="-225">
                <a:latin typeface="Arial Black"/>
                <a:cs typeface="Arial Black"/>
              </a:rPr>
              <a:t>Organizations </a:t>
            </a:r>
            <a:r>
              <a:rPr dirty="0" sz="2450" spc="-330">
                <a:latin typeface="Arial Black"/>
                <a:cs typeface="Arial Black"/>
              </a:rPr>
              <a:t>can </a:t>
            </a:r>
            <a:r>
              <a:rPr dirty="0" sz="2450" spc="-185">
                <a:latin typeface="Arial Black"/>
                <a:cs typeface="Arial Black"/>
              </a:rPr>
              <a:t>tailor </a:t>
            </a:r>
            <a:r>
              <a:rPr dirty="0" sz="2450" spc="-155">
                <a:latin typeface="Arial Black"/>
                <a:cs typeface="Arial Black"/>
              </a:rPr>
              <a:t>it </a:t>
            </a:r>
            <a:r>
              <a:rPr dirty="0" sz="2450" spc="-245">
                <a:latin typeface="Arial Black"/>
                <a:cs typeface="Arial Black"/>
              </a:rPr>
              <a:t>to </a:t>
            </a:r>
            <a:r>
              <a:rPr dirty="0" sz="2450" spc="-225">
                <a:latin typeface="Arial Black"/>
                <a:cs typeface="Arial Black"/>
              </a:rPr>
              <a:t>suit </a:t>
            </a:r>
            <a:r>
              <a:rPr dirty="0" sz="2450" spc="-170">
                <a:latin typeface="Arial Black"/>
                <a:cs typeface="Arial Black"/>
              </a:rPr>
              <a:t>their</a:t>
            </a:r>
            <a:r>
              <a:rPr dirty="0" sz="2450" spc="-365">
                <a:latin typeface="Arial Black"/>
                <a:cs typeface="Arial Black"/>
              </a:rPr>
              <a:t> </a:t>
            </a:r>
            <a:r>
              <a:rPr dirty="0" sz="2450" spc="-290">
                <a:latin typeface="Arial Black"/>
                <a:cs typeface="Arial Black"/>
              </a:rPr>
              <a:t>speciﬁc</a:t>
            </a:r>
            <a:r>
              <a:rPr dirty="0" sz="2450" spc="-204">
                <a:latin typeface="Arial Black"/>
                <a:cs typeface="Arial Black"/>
              </a:rPr>
              <a:t> </a:t>
            </a:r>
            <a:r>
              <a:rPr dirty="0" sz="2450" spc="-305">
                <a:latin typeface="Arial Black"/>
                <a:cs typeface="Arial Black"/>
              </a:rPr>
              <a:t>needs </a:t>
            </a:r>
            <a:r>
              <a:rPr dirty="0" sz="2450" spc="-215">
                <a:latin typeface="Arial Black"/>
                <a:cs typeface="Arial Black"/>
              </a:rPr>
              <a:t> </a:t>
            </a:r>
            <a:r>
              <a:rPr dirty="0" sz="2450" spc="-254">
                <a:latin typeface="Arial Black"/>
                <a:cs typeface="Arial Black"/>
              </a:rPr>
              <a:t>and</a:t>
            </a:r>
            <a:r>
              <a:rPr dirty="0" sz="2450" spc="-200">
                <a:latin typeface="Arial Black"/>
                <a:cs typeface="Arial Black"/>
              </a:rPr>
              <a:t> </a:t>
            </a:r>
            <a:r>
              <a:rPr dirty="0" sz="2450" spc="-295">
                <a:latin typeface="Arial Black"/>
                <a:cs typeface="Arial Black"/>
              </a:rPr>
              <a:t>conte	</a:t>
            </a:r>
            <a:r>
              <a:rPr dirty="0" sz="2450" spc="-195">
                <a:latin typeface="Arial Black"/>
                <a:cs typeface="Arial Black"/>
              </a:rPr>
              <a:t>t, </a:t>
            </a:r>
            <a:r>
              <a:rPr dirty="0" sz="2450" spc="-215">
                <a:latin typeface="Arial Black"/>
                <a:cs typeface="Arial Black"/>
              </a:rPr>
              <a:t>ensuring </a:t>
            </a:r>
            <a:r>
              <a:rPr dirty="0" sz="2450" spc="-254">
                <a:latin typeface="Arial Black"/>
                <a:cs typeface="Arial Black"/>
              </a:rPr>
              <a:t>that </a:t>
            </a:r>
            <a:r>
              <a:rPr dirty="0" sz="2450" spc="-265">
                <a:latin typeface="Arial Black"/>
                <a:cs typeface="Arial Black"/>
              </a:rPr>
              <a:t>they </a:t>
            </a:r>
            <a:r>
              <a:rPr dirty="0" sz="2450" spc="-295">
                <a:latin typeface="Arial Black"/>
                <a:cs typeface="Arial Black"/>
              </a:rPr>
              <a:t>focus </a:t>
            </a:r>
            <a:r>
              <a:rPr dirty="0" sz="2450" spc="-220">
                <a:latin typeface="Arial Black"/>
                <a:cs typeface="Arial Black"/>
              </a:rPr>
              <a:t>on</a:t>
            </a:r>
            <a:r>
              <a:rPr dirty="0" sz="2450" spc="-215">
                <a:latin typeface="Arial Black"/>
                <a:cs typeface="Arial Black"/>
              </a:rPr>
              <a:t> </a:t>
            </a:r>
            <a:r>
              <a:rPr dirty="0" sz="2450" spc="-260">
                <a:latin typeface="Arial Black"/>
                <a:cs typeface="Arial Black"/>
              </a:rPr>
              <a:t>the</a:t>
            </a:r>
            <a:r>
              <a:rPr dirty="0" sz="2450" spc="-210">
                <a:latin typeface="Arial Black"/>
                <a:cs typeface="Arial Black"/>
              </a:rPr>
              <a:t> </a:t>
            </a:r>
            <a:r>
              <a:rPr dirty="0" sz="2450" spc="-325">
                <a:latin typeface="Arial Black"/>
                <a:cs typeface="Arial Black"/>
              </a:rPr>
              <a:t>areas </a:t>
            </a:r>
            <a:r>
              <a:rPr dirty="0" sz="2450" spc="-215">
                <a:latin typeface="Arial Black"/>
                <a:cs typeface="Arial Black"/>
              </a:rPr>
              <a:t> </a:t>
            </a:r>
            <a:r>
              <a:rPr dirty="0" sz="2450" spc="-285">
                <a:latin typeface="Arial Black"/>
                <a:cs typeface="Arial Black"/>
              </a:rPr>
              <a:t>most </a:t>
            </a:r>
            <a:r>
              <a:rPr dirty="0" sz="2450" spc="-254">
                <a:latin typeface="Arial Black"/>
                <a:cs typeface="Arial Black"/>
              </a:rPr>
              <a:t>relevant </a:t>
            </a:r>
            <a:r>
              <a:rPr dirty="0" sz="2450" spc="-245">
                <a:latin typeface="Arial Black"/>
                <a:cs typeface="Arial Black"/>
              </a:rPr>
              <a:t>to </a:t>
            </a:r>
            <a:r>
              <a:rPr dirty="0" sz="2450" spc="-170">
                <a:latin typeface="Arial Black"/>
                <a:cs typeface="Arial Black"/>
              </a:rPr>
              <a:t>their </a:t>
            </a:r>
            <a:r>
              <a:rPr dirty="0" sz="2450" spc="-310">
                <a:latin typeface="Arial Black"/>
                <a:cs typeface="Arial Black"/>
              </a:rPr>
              <a:t>goals </a:t>
            </a:r>
            <a:r>
              <a:rPr dirty="0" sz="2450" spc="-254">
                <a:latin typeface="Arial Black"/>
                <a:cs typeface="Arial Black"/>
              </a:rPr>
              <a:t>and</a:t>
            </a:r>
            <a:r>
              <a:rPr dirty="0" sz="2450" spc="-185">
                <a:latin typeface="Arial Black"/>
                <a:cs typeface="Arial Black"/>
              </a:rPr>
              <a:t> </a:t>
            </a:r>
            <a:r>
              <a:rPr dirty="0" sz="2450" spc="-285">
                <a:latin typeface="Arial Black"/>
                <a:cs typeface="Arial Black"/>
              </a:rPr>
              <a:t>challenges.</a:t>
            </a:r>
            <a:endParaRPr sz="2450">
              <a:latin typeface="Arial Black"/>
              <a:cs typeface="Arial Black"/>
            </a:endParaRPr>
          </a:p>
          <a:p>
            <a:pPr algn="just" marL="349885" marR="5080" indent="-337820">
              <a:lnSpc>
                <a:spcPts val="3000"/>
              </a:lnSpc>
              <a:spcBef>
                <a:spcPts val="35"/>
              </a:spcBef>
            </a:pPr>
            <a:r>
              <a:rPr dirty="0" sz="2450" spc="-160">
                <a:latin typeface="Arial Black"/>
                <a:cs typeface="Arial Black"/>
              </a:rPr>
              <a:t>CMMI </a:t>
            </a:r>
            <a:r>
              <a:rPr dirty="0" sz="2450" spc="-254">
                <a:latin typeface="Arial Black"/>
                <a:cs typeface="Arial Black"/>
              </a:rPr>
              <a:t>promotes </a:t>
            </a:r>
            <a:r>
              <a:rPr dirty="0" sz="2450" spc="-405">
                <a:latin typeface="Arial Black"/>
                <a:cs typeface="Arial Black"/>
              </a:rPr>
              <a:t>a </a:t>
            </a:r>
            <a:r>
              <a:rPr dirty="0" sz="2450" spc="-225">
                <a:latin typeface="Arial Black"/>
                <a:cs typeface="Arial Black"/>
              </a:rPr>
              <a:t>culture </a:t>
            </a:r>
            <a:r>
              <a:rPr dirty="0" sz="2450" spc="-204">
                <a:latin typeface="Arial Black"/>
                <a:cs typeface="Arial Black"/>
              </a:rPr>
              <a:t>of </a:t>
            </a:r>
            <a:r>
              <a:rPr dirty="0" sz="2450" spc="-240">
                <a:latin typeface="Arial Black"/>
                <a:cs typeface="Arial Black"/>
              </a:rPr>
              <a:t>continuous </a:t>
            </a:r>
            <a:r>
              <a:rPr dirty="0" sz="2450" spc="-229">
                <a:latin typeface="Arial Black"/>
                <a:cs typeface="Arial Black"/>
              </a:rPr>
              <a:t>improvement,  </a:t>
            </a:r>
            <a:r>
              <a:rPr dirty="0" sz="2450" spc="-290">
                <a:latin typeface="Arial Black"/>
                <a:cs typeface="Arial Black"/>
              </a:rPr>
              <a:t>where </a:t>
            </a:r>
            <a:r>
              <a:rPr dirty="0" sz="2450" spc="-229">
                <a:latin typeface="Arial Black"/>
                <a:cs typeface="Arial Black"/>
              </a:rPr>
              <a:t>organizations strive </a:t>
            </a:r>
            <a:r>
              <a:rPr dirty="0" sz="2450" spc="-245">
                <a:latin typeface="Arial Black"/>
                <a:cs typeface="Arial Black"/>
              </a:rPr>
              <a:t>to </a:t>
            </a:r>
            <a:r>
              <a:rPr dirty="0" sz="2450" spc="-305">
                <a:latin typeface="Arial Black"/>
                <a:cs typeface="Arial Black"/>
              </a:rPr>
              <a:t>evolve </a:t>
            </a:r>
            <a:r>
              <a:rPr dirty="0" sz="2450" spc="-170">
                <a:latin typeface="Arial Black"/>
                <a:cs typeface="Arial Black"/>
              </a:rPr>
              <a:t>their </a:t>
            </a:r>
            <a:r>
              <a:rPr dirty="0" sz="2450" spc="-320">
                <a:latin typeface="Arial Black"/>
                <a:cs typeface="Arial Black"/>
              </a:rPr>
              <a:t>processes  </a:t>
            </a:r>
            <a:r>
              <a:rPr dirty="0" sz="2450" spc="-254">
                <a:latin typeface="Arial Black"/>
                <a:cs typeface="Arial Black"/>
              </a:rPr>
              <a:t>and </a:t>
            </a:r>
            <a:r>
              <a:rPr dirty="0" sz="2450" spc="-280">
                <a:latin typeface="Arial Black"/>
                <a:cs typeface="Arial Black"/>
              </a:rPr>
              <a:t>practices </a:t>
            </a:r>
            <a:r>
              <a:rPr dirty="0" sz="2450" spc="-245">
                <a:latin typeface="Arial Black"/>
                <a:cs typeface="Arial Black"/>
              </a:rPr>
              <a:t>over </a:t>
            </a:r>
            <a:r>
              <a:rPr dirty="0" sz="2450" spc="-235">
                <a:latin typeface="Arial Black"/>
                <a:cs typeface="Arial Black"/>
              </a:rPr>
              <a:t>time </a:t>
            </a:r>
            <a:r>
              <a:rPr dirty="0" sz="2450" spc="-245">
                <a:latin typeface="Arial Black"/>
                <a:cs typeface="Arial Black"/>
              </a:rPr>
              <a:t>to </a:t>
            </a:r>
            <a:r>
              <a:rPr dirty="0" sz="2450" spc="-330">
                <a:latin typeface="Arial Black"/>
                <a:cs typeface="Arial Black"/>
              </a:rPr>
              <a:t>become </a:t>
            </a:r>
            <a:r>
              <a:rPr dirty="0" sz="2450" spc="-240">
                <a:latin typeface="Arial Black"/>
                <a:cs typeface="Arial Black"/>
              </a:rPr>
              <a:t>more </a:t>
            </a:r>
            <a:r>
              <a:rPr dirty="0" sz="2450" spc="-250">
                <a:latin typeface="Arial Black"/>
                <a:cs typeface="Arial Black"/>
              </a:rPr>
              <a:t>mature</a:t>
            </a:r>
            <a:r>
              <a:rPr dirty="0" sz="2450" spc="55">
                <a:latin typeface="Arial Black"/>
                <a:cs typeface="Arial Black"/>
              </a:rPr>
              <a:t> </a:t>
            </a:r>
            <a:r>
              <a:rPr dirty="0" sz="2450" spc="-254">
                <a:latin typeface="Arial Black"/>
                <a:cs typeface="Arial Black"/>
              </a:rPr>
              <a:t>and</a:t>
            </a:r>
            <a:endParaRPr sz="2450">
              <a:latin typeface="Arial Black"/>
              <a:cs typeface="Arial Black"/>
            </a:endParaRPr>
          </a:p>
          <a:p>
            <a:pPr algn="r" marR="5080">
              <a:lnSpc>
                <a:spcPts val="2815"/>
              </a:lnSpc>
            </a:pPr>
            <a:r>
              <a:rPr dirty="0" sz="2450" spc="-385">
                <a:latin typeface="Arial Black"/>
                <a:cs typeface="Arial Black"/>
              </a:rPr>
              <a:t>e</a:t>
            </a:r>
            <a:r>
              <a:rPr dirty="0" sz="2450" spc="690">
                <a:latin typeface="Arial Black"/>
                <a:cs typeface="Arial Black"/>
              </a:rPr>
              <a:t>k</a:t>
            </a:r>
            <a:r>
              <a:rPr dirty="0" sz="2450" spc="-434">
                <a:latin typeface="Arial Black"/>
                <a:cs typeface="Arial Black"/>
              </a:rPr>
              <a:t>c</a:t>
            </a:r>
            <a:r>
              <a:rPr dirty="0" sz="2450" spc="-95">
                <a:latin typeface="Arial Black"/>
                <a:cs typeface="Arial Black"/>
              </a:rPr>
              <a:t>i</a:t>
            </a:r>
            <a:r>
              <a:rPr dirty="0" sz="2450" spc="-385">
                <a:latin typeface="Arial Black"/>
                <a:cs typeface="Arial Black"/>
              </a:rPr>
              <a:t>e</a:t>
            </a:r>
            <a:r>
              <a:rPr dirty="0" sz="2450" spc="-160">
                <a:latin typeface="Arial Black"/>
                <a:cs typeface="Arial Black"/>
              </a:rPr>
              <a:t>n</a:t>
            </a:r>
            <a:r>
              <a:rPr dirty="0" sz="2450" spc="-215">
                <a:latin typeface="Arial Black"/>
                <a:cs typeface="Arial Black"/>
              </a:rPr>
              <a:t>t</a:t>
            </a:r>
            <a:r>
              <a:rPr dirty="0" sz="2450" spc="-195">
                <a:latin typeface="Arial Black"/>
                <a:cs typeface="Arial Black"/>
              </a:rPr>
              <a:t>.</a:t>
            </a:r>
            <a:endParaRPr sz="2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7" y="9055851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37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43" y="1225372"/>
                </a:lnTo>
                <a:lnTo>
                  <a:pt x="5246243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17" y="1225372"/>
                </a:lnTo>
                <a:lnTo>
                  <a:pt x="6195517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35926" y="2654250"/>
            <a:ext cx="6006465" cy="13614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750" spc="-60"/>
              <a:t>Conclusion</a:t>
            </a:r>
            <a:endParaRPr sz="8750"/>
          </a:p>
        </p:txBody>
      </p:sp>
      <p:sp>
        <p:nvSpPr>
          <p:cNvPr id="6" name="object 6"/>
          <p:cNvSpPr txBox="1"/>
          <p:nvPr/>
        </p:nvSpPr>
        <p:spPr>
          <a:xfrm>
            <a:off x="4260392" y="4736312"/>
            <a:ext cx="9758045" cy="19265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 indent="-635">
              <a:lnSpc>
                <a:spcPct val="102000"/>
              </a:lnSpc>
              <a:spcBef>
                <a:spcPts val="65"/>
              </a:spcBef>
            </a:pPr>
            <a:r>
              <a:rPr dirty="0" sz="2450" spc="-120">
                <a:latin typeface="Verdana"/>
                <a:cs typeface="Verdana"/>
              </a:rPr>
              <a:t>It's </a:t>
            </a:r>
            <a:r>
              <a:rPr dirty="0" sz="2450" spc="65">
                <a:latin typeface="Verdana"/>
                <a:cs typeface="Verdana"/>
              </a:rPr>
              <a:t>important </a:t>
            </a:r>
            <a:r>
              <a:rPr dirty="0" sz="2450" spc="25">
                <a:latin typeface="Verdana"/>
                <a:cs typeface="Verdana"/>
              </a:rPr>
              <a:t>to </a:t>
            </a:r>
            <a:r>
              <a:rPr dirty="0" sz="2450" spc="50">
                <a:latin typeface="Verdana"/>
                <a:cs typeface="Verdana"/>
              </a:rPr>
              <a:t>note </a:t>
            </a:r>
            <a:r>
              <a:rPr dirty="0" sz="2450" spc="45">
                <a:latin typeface="Verdana"/>
                <a:cs typeface="Verdana"/>
              </a:rPr>
              <a:t>that </a:t>
            </a:r>
            <a:r>
              <a:rPr dirty="0" sz="2450" spc="95">
                <a:latin typeface="Verdana"/>
                <a:cs typeface="Verdana"/>
              </a:rPr>
              <a:t>implementing CMMI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90">
                <a:latin typeface="Verdana"/>
                <a:cs typeface="Verdana"/>
              </a:rPr>
              <a:t>be </a:t>
            </a:r>
            <a:r>
              <a:rPr dirty="0" sz="2450" spc="-15">
                <a:latin typeface="Verdana"/>
                <a:cs typeface="Verdana"/>
              </a:rPr>
              <a:t>a  </a:t>
            </a:r>
            <a:r>
              <a:rPr dirty="0" sz="2450" spc="65">
                <a:latin typeface="Verdana"/>
                <a:cs typeface="Verdana"/>
              </a:rPr>
              <a:t>signiﬁcant undertaking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30">
                <a:latin typeface="Verdana"/>
                <a:cs typeface="Verdana"/>
              </a:rPr>
              <a:t>may </a:t>
            </a:r>
            <a:r>
              <a:rPr dirty="0" sz="2450" spc="20">
                <a:latin typeface="Verdana"/>
                <a:cs typeface="Verdana"/>
              </a:rPr>
              <a:t>require </a:t>
            </a:r>
            <a:r>
              <a:rPr dirty="0" sz="2450" spc="110">
                <a:latin typeface="Verdana"/>
                <a:cs typeface="Verdana"/>
              </a:rPr>
              <a:t>commitment </a:t>
            </a:r>
            <a:r>
              <a:rPr dirty="0" sz="2450" spc="85">
                <a:latin typeface="Verdana"/>
                <a:cs typeface="Verdana"/>
              </a:rPr>
              <a:t>and  </a:t>
            </a:r>
            <a:r>
              <a:rPr dirty="0" sz="2450">
                <a:latin typeface="Verdana"/>
                <a:cs typeface="Verdana"/>
              </a:rPr>
              <a:t>resources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from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organization.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However,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many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organizations  </a:t>
            </a:r>
            <a:r>
              <a:rPr dirty="0" sz="2450" spc="145">
                <a:latin typeface="Verdana"/>
                <a:cs typeface="Verdana"/>
              </a:rPr>
              <a:t>ﬁnd </a:t>
            </a:r>
            <a:r>
              <a:rPr dirty="0" sz="2450" spc="45">
                <a:latin typeface="Verdana"/>
                <a:cs typeface="Verdana"/>
              </a:rPr>
              <a:t>that </a:t>
            </a:r>
            <a:r>
              <a:rPr dirty="0" sz="2450" spc="65">
                <a:latin typeface="Verdana"/>
                <a:cs typeface="Verdana"/>
              </a:rPr>
              <a:t>the </a:t>
            </a:r>
            <a:r>
              <a:rPr dirty="0" sz="2450" spc="70">
                <a:latin typeface="Verdana"/>
                <a:cs typeface="Verdana"/>
              </a:rPr>
              <a:t>beneﬁts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45">
                <a:latin typeface="Verdana"/>
                <a:cs typeface="Verdana"/>
              </a:rPr>
              <a:t>improved </a:t>
            </a:r>
            <a:r>
              <a:rPr dirty="0" sz="2450" spc="10">
                <a:latin typeface="Verdana"/>
                <a:cs typeface="Verdana"/>
              </a:rPr>
              <a:t>processes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65">
                <a:latin typeface="Verdana"/>
                <a:cs typeface="Verdana"/>
              </a:rPr>
              <a:t>higher  </a:t>
            </a:r>
            <a:r>
              <a:rPr dirty="0" sz="2450" spc="25">
                <a:latin typeface="Verdana"/>
                <a:cs typeface="Verdana"/>
              </a:rPr>
              <a:t>maturity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levels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are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well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worth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investment.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864231"/>
            <a:ext cx="6400165" cy="275209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0" spc="34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13000" spc="86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13000" spc="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000" spc="894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000" spc="69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13000" spc="108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3000" spc="-350">
                <a:solidFill>
                  <a:srgbClr val="FFFFFF"/>
                </a:solidFill>
                <a:latin typeface="Times New Roman"/>
                <a:cs typeface="Times New Roman"/>
              </a:rPr>
              <a:t>!</a:t>
            </a:r>
            <a:endParaRPr sz="1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55"/>
              </a:spcBef>
            </a:pPr>
            <a:r>
              <a:rPr dirty="0" sz="2750" spc="105" b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2750" spc="-254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" b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750" spc="-254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 b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750" spc="-254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 b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750" spc="-250" b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30" b="0">
                <a:solidFill>
                  <a:srgbClr val="FFFFFF"/>
                </a:solidFill>
                <a:latin typeface="Verdana"/>
                <a:cs typeface="Verdana"/>
              </a:rPr>
              <a:t>questions?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FFF5544B327E4696DBC432501EF536" ma:contentTypeVersion="3" ma:contentTypeDescription="Create a new document." ma:contentTypeScope="" ma:versionID="229465c0be6da13136094eeedf001fd3">
  <xsd:schema xmlns:xsd="http://www.w3.org/2001/XMLSchema" xmlns:xs="http://www.w3.org/2001/XMLSchema" xmlns:p="http://schemas.microsoft.com/office/2006/metadata/properties" xmlns:ns2="ec333221-26f2-4903-9eb8-d22159498df7" targetNamespace="http://schemas.microsoft.com/office/2006/metadata/properties" ma:root="true" ma:fieldsID="5865c6dfc5836266179016c3e3c0ee85" ns2:_="">
    <xsd:import namespace="ec333221-26f2-4903-9eb8-d22159498d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33221-26f2-4903-9eb8-d22159498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A6D48B-2EE5-41A9-A315-4ECF41022536}"/>
</file>

<file path=customXml/itemProps2.xml><?xml version="1.0" encoding="utf-8"?>
<ds:datastoreItem xmlns:ds="http://schemas.openxmlformats.org/officeDocument/2006/customXml" ds:itemID="{0E3034B8-C539-438C-9CE1-E87DFBE228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2023-10-05T05:19:01Z</dcterms:created>
  <dcterms:modified xsi:type="dcterms:W3CDTF">2023-10-05T05:19:01Z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2023-10-05T00:00:00Z</vt:filetime>
  </property>
</Properties>
</file>