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5" r:id="rId7"/>
    <p:sldId id="258" r:id="rId8"/>
    <p:sldId id="259" r:id="rId9"/>
    <p:sldId id="260" r:id="rId10"/>
    <p:sldId id="276" r:id="rId11"/>
    <p:sldId id="275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1"/>
    <p:restoredTop sz="94674"/>
  </p:normalViewPr>
  <p:slideViewPr>
    <p:cSldViewPr snapToGrid="0">
      <p:cViewPr>
        <p:scale>
          <a:sx n="68" d="100"/>
          <a:sy n="68" d="100"/>
        </p:scale>
        <p:origin x="96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82CC1C-2EFA-41CD-8EE1-D64C4317C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3A9A9-5F67-4774-9AE0-18456713EA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956093-EDCF-4DD8-9AE7-E9C61FFE6CA3}" type="datetime1">
              <a:rPr lang="en-GB" smtClean="0"/>
              <a:t>05/10/2023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2A631-0269-4E45-A3DF-4FA7D06E9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9B2A7-A232-444D-B3CD-C3D1E5A8E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F9F022-6C35-409F-B2A6-FFC7C9918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99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8B472-568D-400E-87C6-085D0E89D1DB}" type="datetime1">
              <a:rPr lang="en-GB" noProof="0" smtClean="0"/>
              <a:pPr/>
              <a:t>05/10/2023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65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17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6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77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82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88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5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26E9C68-1964-4A8A-9427-98F10662CAE8}" type="datetime1">
              <a:rPr lang="en-GB" noProof="0" smtClean="0"/>
              <a:t>05/10/2023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046A679D-7D96-4BF4-98D0-1033E9142F9A}" type="datetime1">
              <a:rPr lang="en-GB" noProof="0" smtClean="0"/>
              <a:t>05/10/2023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96CE679-96C2-428D-9AAE-1AD24CC6A009}" type="datetime1">
              <a:rPr lang="en-GB" noProof="0" smtClean="0"/>
              <a:t>05/10/2023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A09586C-5A81-443E-A8F0-7DBA8A56A402}" type="datetime1">
              <a:rPr lang="en-GB" noProof="0" smtClean="0"/>
              <a:t>05/10/2023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640C98F9-CB0E-4FA9-9591-FB0CE9CF7143}" type="datetime1">
              <a:rPr lang="en-GB" noProof="0" smtClean="0"/>
              <a:t>05/10/2023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EF7267A-46F7-4D2F-B4E6-AE992D5484B8}" type="datetime1">
              <a:rPr lang="en-GB" noProof="0" smtClean="0"/>
              <a:t>05/10/2023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016F812-AB39-4F48-B1E8-95605A3EF510}" type="datetime1">
              <a:rPr lang="en-GB" noProof="0" smtClean="0"/>
              <a:t>05/10/2023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2570B71-EA3C-4900-991E-6BBB6BBDE064}" type="datetime1">
              <a:rPr lang="en-GB" noProof="0" smtClean="0"/>
              <a:t>05/10/2023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ADE8980-1565-4B47-9723-42A8A150F178}" type="datetime1">
              <a:rPr lang="en-GB" noProof="0" smtClean="0"/>
              <a:t>05/10/2023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975CEC1F-EF25-4059-ABBA-8FEB7C2BFD5C}" type="datetime1">
              <a:rPr lang="en-GB" noProof="0" smtClean="0"/>
              <a:t>05/10/2023</a:t>
            </a:fld>
            <a:endParaRPr lang="en-GB" noProof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0FAF51C5-1188-4161-A3AE-51B85A4E9234}" type="datetime1">
              <a:rPr lang="en-GB" noProof="0" smtClean="0"/>
              <a:t>05/10/2023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247" y="2994928"/>
            <a:ext cx="10381505" cy="1214220"/>
          </a:xfrm>
        </p:spPr>
        <p:txBody>
          <a:bodyPr rtlCol="0"/>
          <a:lstStyle/>
          <a:p>
            <a:pPr rtl="0"/>
            <a:r>
              <a:rPr lang="en-US" sz="9600" dirty="0">
                <a:solidFill>
                  <a:schemeClr val="tx1"/>
                </a:solidFill>
              </a:rPr>
              <a:t>   Kubernetes</a:t>
            </a:r>
            <a:br>
              <a:rPr lang="en-US" sz="9600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8745" y="3198700"/>
            <a:ext cx="6197009" cy="806675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(It’s </a:t>
            </a:r>
            <a:r>
              <a:rPr lang="en-US" dirty="0">
                <a:solidFill>
                  <a:schemeClr val="tx1"/>
                </a:solidFill>
              </a:rPr>
              <a:t>Container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Orchestration Tool)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4A3778-E98A-6993-71E3-F773DCC1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6" y="1882594"/>
            <a:ext cx="1252679" cy="121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US" b="1" dirty="0">
                <a:solidFill>
                  <a:schemeClr val="tx1"/>
                </a:solidFill>
              </a:rPr>
              <a:t>Container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Orchestration ?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dirty="0"/>
              <a:t>Why we </a:t>
            </a:r>
            <a:r>
              <a:rPr lang="en-US" b="1" dirty="0"/>
              <a:t>need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Container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Orchestration ? (using Case study)</a:t>
            </a:r>
            <a:endParaRPr lang="en-GB" dirty="0">
              <a:solidFill>
                <a:schemeClr val="tx1"/>
              </a:solidFill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GB" dirty="0"/>
              <a:t>Which </a:t>
            </a:r>
            <a:r>
              <a:rPr lang="en-GB" b="1" dirty="0"/>
              <a:t>feature’s</a:t>
            </a:r>
            <a:r>
              <a:rPr lang="en-GB" dirty="0"/>
              <a:t> </a:t>
            </a:r>
            <a:r>
              <a:rPr lang="en-US" dirty="0">
                <a:solidFill>
                  <a:schemeClr val="tx1"/>
                </a:solidFill>
              </a:rPr>
              <a:t>this tool offer’s ?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Let’s understand more clearer using </a:t>
            </a:r>
            <a:r>
              <a:rPr lang="en-US" b="1" dirty="0">
                <a:solidFill>
                  <a:schemeClr val="tx1"/>
                </a:solidFill>
              </a:rPr>
              <a:t>Basic architecture </a:t>
            </a:r>
            <a:r>
              <a:rPr lang="en-US" dirty="0"/>
              <a:t>[Master-Slave]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GB" dirty="0"/>
              <a:t>Where it actually </a:t>
            </a:r>
            <a:r>
              <a:rPr lang="en-GB" b="1" dirty="0"/>
              <a:t>used</a:t>
            </a:r>
            <a:r>
              <a:rPr lang="en-GB" dirty="0"/>
              <a:t> 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97" y="100615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1.What is Container Orchestration?</a:t>
            </a:r>
            <a:br>
              <a:rPr lang="en-GB" dirty="0"/>
            </a:b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2104" y="5939859"/>
            <a:ext cx="4114800" cy="365125"/>
          </a:xfrm>
        </p:spPr>
        <p:txBody>
          <a:bodyPr rtlCol="0"/>
          <a:lstStyle/>
          <a:p>
            <a:pPr rtl="0"/>
            <a:r>
              <a:rPr lang="en-GB" sz="1600" dirty="0">
                <a:solidFill>
                  <a:schemeClr val="tx1"/>
                </a:solidFill>
              </a:rPr>
              <a:t>Container hold’s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standalone executable packages that include everything needed to run a piece of software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7898E-C735-E0B6-D958-F608B099F98E}"/>
              </a:ext>
            </a:extLst>
          </p:cNvPr>
          <p:cNvSpPr txBox="1"/>
          <p:nvPr/>
        </p:nvSpPr>
        <p:spPr>
          <a:xfrm>
            <a:off x="3249057" y="2326124"/>
            <a:ext cx="69629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Container  +  Orchestration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424230-F98D-B270-0AFC-B455CDBE7955}"/>
              </a:ext>
            </a:extLst>
          </p:cNvPr>
          <p:cNvCxnSpPr>
            <a:cxnSpLocks/>
          </p:cNvCxnSpPr>
          <p:nvPr/>
        </p:nvCxnSpPr>
        <p:spPr>
          <a:xfrm flipV="1">
            <a:off x="2569504" y="3415480"/>
            <a:ext cx="1241684" cy="92855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7E5CF256-1622-84CD-CF9F-8786BA52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04" y="2687088"/>
            <a:ext cx="4514017" cy="331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7410E8-02D7-BAE9-2DCD-130DAE40623D}"/>
              </a:ext>
            </a:extLst>
          </p:cNvPr>
          <p:cNvSpPr txBox="1"/>
          <p:nvPr/>
        </p:nvSpPr>
        <p:spPr>
          <a:xfrm>
            <a:off x="5630488" y="50885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Managing complicated plan or event ,which were done secretly.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2684829-B2B7-14CF-4EA0-D4BAF5C56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916" y="2830308"/>
            <a:ext cx="2347071" cy="234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1D5389-B8F4-922B-F1F4-10D36CAA3FD3}"/>
              </a:ext>
            </a:extLst>
          </p:cNvPr>
          <p:cNvSpPr txBox="1"/>
          <p:nvPr/>
        </p:nvSpPr>
        <p:spPr>
          <a:xfrm>
            <a:off x="3817561" y="2704635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{Microservice’s}	    		{Managing}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024" y="1253409"/>
            <a:ext cx="10885060" cy="1325563"/>
          </a:xfrm>
        </p:spPr>
        <p:txBody>
          <a:bodyPr rtlCol="0"/>
          <a:lstStyle/>
          <a:p>
            <a:r>
              <a:rPr lang="en-IN" dirty="0">
                <a:effectLst/>
                <a:latin typeface="Helvetica" pitchFamily="2" charset="0"/>
              </a:rPr>
              <a:t>2.</a:t>
            </a:r>
            <a:r>
              <a:rPr lang="en-US" dirty="0"/>
              <a:t> Why we </a:t>
            </a:r>
            <a:r>
              <a:rPr lang="en-US" b="1" dirty="0"/>
              <a:t>need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Container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Orchestration ? (using Case study)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</a:t>
            </a:fld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3A460-FBBF-81AF-36C0-86852D3E8D4B}"/>
              </a:ext>
            </a:extLst>
          </p:cNvPr>
          <p:cNvSpPr txBox="1"/>
          <p:nvPr/>
        </p:nvSpPr>
        <p:spPr>
          <a:xfrm>
            <a:off x="958024" y="2662743"/>
            <a:ext cx="115463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effectLst/>
                <a:latin typeface="Helvetica" pitchFamily="2" charset="0"/>
              </a:rPr>
              <a:t>1)Trend from Monolithic to Microservices</a:t>
            </a:r>
          </a:p>
          <a:p>
            <a:endParaRPr lang="en-IN" sz="28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endParaRPr lang="en-IN" sz="28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r>
              <a:rPr lang="en-IN" sz="2800" dirty="0">
                <a:solidFill>
                  <a:schemeClr val="bg1"/>
                </a:solidFill>
                <a:effectLst/>
                <a:latin typeface="Helvetica" pitchFamily="2" charset="0"/>
              </a:rPr>
              <a:t>                                            2)Increased usage of containers</a:t>
            </a:r>
          </a:p>
          <a:p>
            <a:endParaRPr lang="en-IN" sz="28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endParaRPr lang="en-IN" sz="28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r>
              <a:rPr lang="en-IN" sz="2800" dirty="0">
                <a:solidFill>
                  <a:schemeClr val="bg1"/>
                </a:solidFill>
                <a:effectLst/>
                <a:latin typeface="Helvetica" pitchFamily="2" charset="0"/>
              </a:rPr>
              <a:t>3)Demand for a proper way of managing those hundreds of </a:t>
            </a:r>
          </a:p>
          <a:p>
            <a:r>
              <a:rPr lang="en-IN" sz="2800" dirty="0">
                <a:solidFill>
                  <a:schemeClr val="bg1"/>
                </a:solidFill>
                <a:effectLst/>
                <a:latin typeface="Helvetica" pitchFamily="2" charset="0"/>
              </a:rPr>
              <a:t>container</a:t>
            </a:r>
          </a:p>
          <a:p>
            <a:endParaRPr lang="en-IN" sz="2800" dirty="0">
              <a:effectLst/>
              <a:latin typeface="Helvetica" pitchFamily="2" charset="0"/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BB105F7-A703-3A22-438F-B76809A1E7B1}"/>
              </a:ext>
            </a:extLst>
          </p:cNvPr>
          <p:cNvSpPr/>
          <p:nvPr/>
        </p:nvSpPr>
        <p:spPr>
          <a:xfrm>
            <a:off x="8438146" y="2574329"/>
            <a:ext cx="1103858" cy="1078628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70536A65-1C4C-63DA-A205-0559E34C9A0B}"/>
              </a:ext>
            </a:extLst>
          </p:cNvPr>
          <p:cNvSpPr/>
          <p:nvPr/>
        </p:nvSpPr>
        <p:spPr>
          <a:xfrm>
            <a:off x="2094567" y="3914580"/>
            <a:ext cx="441629" cy="481263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332FBEEF-EBB4-7067-3588-557C6EFED14D}"/>
              </a:ext>
            </a:extLst>
          </p:cNvPr>
          <p:cNvSpPr/>
          <p:nvPr/>
        </p:nvSpPr>
        <p:spPr>
          <a:xfrm>
            <a:off x="2624898" y="4096801"/>
            <a:ext cx="441629" cy="481263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1AB1A96B-D2C1-80EC-B7CC-B8AD32D6A385}"/>
              </a:ext>
            </a:extLst>
          </p:cNvPr>
          <p:cNvSpPr/>
          <p:nvPr/>
        </p:nvSpPr>
        <p:spPr>
          <a:xfrm>
            <a:off x="2151185" y="4266098"/>
            <a:ext cx="441629" cy="481263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127AFF4-4A89-B82A-2D03-7874C0128343}"/>
              </a:ext>
            </a:extLst>
          </p:cNvPr>
          <p:cNvSpPr/>
          <p:nvPr/>
        </p:nvSpPr>
        <p:spPr>
          <a:xfrm>
            <a:off x="2592814" y="3598087"/>
            <a:ext cx="441629" cy="481263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13CF20E2-EDD0-C5C7-AFE4-40BDA46D145D}"/>
              </a:ext>
            </a:extLst>
          </p:cNvPr>
          <p:cNvSpPr/>
          <p:nvPr/>
        </p:nvSpPr>
        <p:spPr>
          <a:xfrm>
            <a:off x="2404083" y="4413294"/>
            <a:ext cx="441629" cy="481263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3CCCE11C-D44A-E7EA-D1B5-30D9C0FDC8E6}"/>
              </a:ext>
            </a:extLst>
          </p:cNvPr>
          <p:cNvSpPr/>
          <p:nvPr/>
        </p:nvSpPr>
        <p:spPr>
          <a:xfrm>
            <a:off x="3123145" y="3673947"/>
            <a:ext cx="441629" cy="481263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D2B3C9E3-99D2-5C60-B0EC-25EF806621F0}"/>
              </a:ext>
            </a:extLst>
          </p:cNvPr>
          <p:cNvSpPr/>
          <p:nvPr/>
        </p:nvSpPr>
        <p:spPr>
          <a:xfrm>
            <a:off x="3250304" y="3938091"/>
            <a:ext cx="441629" cy="481263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3D50C53A-E19B-49CD-C9EC-840B8F333B5F}"/>
              </a:ext>
            </a:extLst>
          </p:cNvPr>
          <p:cNvSpPr/>
          <p:nvPr/>
        </p:nvSpPr>
        <p:spPr>
          <a:xfrm>
            <a:off x="1998309" y="4644839"/>
            <a:ext cx="441629" cy="481263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70E3657-38C5-7B34-3F46-BA94C8A3BEC6}"/>
              </a:ext>
            </a:extLst>
          </p:cNvPr>
          <p:cNvSpPr/>
          <p:nvPr/>
        </p:nvSpPr>
        <p:spPr>
          <a:xfrm>
            <a:off x="2740705" y="4578064"/>
            <a:ext cx="441629" cy="481263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AB4421A4-077E-B7B0-F505-70C7805EA0C6}"/>
              </a:ext>
            </a:extLst>
          </p:cNvPr>
          <p:cNvSpPr/>
          <p:nvPr/>
        </p:nvSpPr>
        <p:spPr>
          <a:xfrm>
            <a:off x="3371327" y="4508442"/>
            <a:ext cx="441629" cy="481263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814503DE-D90D-554A-59ED-8115B41E8F95}"/>
              </a:ext>
            </a:extLst>
          </p:cNvPr>
          <p:cNvSpPr/>
          <p:nvPr/>
        </p:nvSpPr>
        <p:spPr>
          <a:xfrm>
            <a:off x="3753855" y="3673946"/>
            <a:ext cx="441629" cy="481263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90DE82EC-5EF6-D32C-37F9-F6933C342F85}"/>
              </a:ext>
            </a:extLst>
          </p:cNvPr>
          <p:cNvSpPr/>
          <p:nvPr/>
        </p:nvSpPr>
        <p:spPr>
          <a:xfrm>
            <a:off x="3763408" y="4071632"/>
            <a:ext cx="441629" cy="481263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d"/>
      </p:transition>
    </mc:Choice>
    <mc:Fallback>
      <p:transition spd="slow">
        <p:push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581D323C-12B0-DB24-6F82-E22143FC130E}"/>
              </a:ext>
            </a:extLst>
          </p:cNvPr>
          <p:cNvSpPr/>
          <p:nvPr/>
        </p:nvSpPr>
        <p:spPr>
          <a:xfrm>
            <a:off x="4430038" y="5121936"/>
            <a:ext cx="705633" cy="1052186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95" y="1052185"/>
            <a:ext cx="7127153" cy="3205649"/>
          </a:xfrm>
        </p:spPr>
        <p:txBody>
          <a:bodyPr rtlCol="0"/>
          <a:lstStyle/>
          <a:p>
            <a:r>
              <a:rPr lang="en-IN" sz="4800" dirty="0">
                <a:effectLst/>
                <a:latin typeface="Helvetica" pitchFamily="2" charset="0"/>
              </a:rPr>
              <a:t>3.</a:t>
            </a:r>
            <a:r>
              <a:rPr lang="en-GB" sz="2400" dirty="0"/>
              <a:t> </a:t>
            </a:r>
            <a:r>
              <a:rPr lang="en-GB" dirty="0"/>
              <a:t>Which </a:t>
            </a:r>
            <a:r>
              <a:rPr lang="en-GB" b="1" dirty="0"/>
              <a:t>feature’s</a:t>
            </a:r>
            <a:r>
              <a:rPr lang="en-GB" dirty="0"/>
              <a:t> </a:t>
            </a:r>
            <a:r>
              <a:rPr lang="en-US" dirty="0">
                <a:solidFill>
                  <a:schemeClr val="bg2"/>
                </a:solidFill>
              </a:rPr>
              <a:t>this tool offer ?</a:t>
            </a:r>
            <a:br>
              <a:rPr lang="en-US" sz="2400" dirty="0">
                <a:solidFill>
                  <a:schemeClr val="bg2"/>
                </a:solidFill>
              </a:rPr>
            </a:br>
            <a:br>
              <a:rPr lang="en-IN" sz="5400" dirty="0">
                <a:effectLst/>
                <a:latin typeface="Helvetica" pitchFamily="2" charset="0"/>
              </a:rPr>
            </a:br>
            <a:endParaRPr lang="en-GB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94" y="2989029"/>
            <a:ext cx="5933005" cy="3295164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rtl="0"/>
            <a:r>
              <a:rPr lang="en-IN" sz="5000" dirty="0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1</a:t>
            </a:r>
            <a:r>
              <a:rPr lang="en-IN" sz="50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)</a:t>
            </a:r>
            <a:r>
              <a:rPr lang="en-IN" sz="5000" b="1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Deploying</a:t>
            </a:r>
            <a:r>
              <a:rPr lang="en-IN" sz="50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 application</a:t>
            </a:r>
          </a:p>
          <a:p>
            <a:pPr rtl="0"/>
            <a:endParaRPr lang="en-IN" sz="5000" dirty="0">
              <a:solidFill>
                <a:schemeClr val="bg2">
                  <a:lumMod val="25000"/>
                </a:schemeClr>
              </a:solidFill>
              <a:latin typeface="Helvetica" pitchFamily="2" charset="0"/>
            </a:endParaRPr>
          </a:p>
          <a:p>
            <a:pPr rtl="0"/>
            <a:r>
              <a:rPr lang="en-IN" sz="50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2)Rolling </a:t>
            </a:r>
            <a:r>
              <a:rPr lang="en-IN" sz="5000" b="1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updates</a:t>
            </a:r>
          </a:p>
          <a:p>
            <a:pPr rtl="0"/>
            <a:endParaRPr lang="en-IN" sz="5500" dirty="0">
              <a:solidFill>
                <a:schemeClr val="bg2">
                  <a:lumMod val="25000"/>
                </a:schemeClr>
              </a:solidFill>
              <a:effectLst/>
              <a:latin typeface="Helvetica" pitchFamily="2" charset="0"/>
            </a:endParaRPr>
          </a:p>
          <a:p>
            <a:pPr rtl="0"/>
            <a:r>
              <a:rPr lang="en-IN" sz="49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3)</a:t>
            </a:r>
            <a:r>
              <a:rPr lang="en-IN" sz="4900" b="1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High Availability </a:t>
            </a:r>
            <a:r>
              <a:rPr lang="en-IN" sz="49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or no downtime</a:t>
            </a:r>
          </a:p>
          <a:p>
            <a:pPr rtl="0"/>
            <a:br>
              <a:rPr lang="en-IN" sz="49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</a:br>
            <a:r>
              <a:rPr lang="en-IN" sz="49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﻿﻿</a:t>
            </a:r>
            <a:r>
              <a:rPr lang="en-IN" sz="4900" dirty="0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4</a:t>
            </a:r>
            <a:r>
              <a:rPr lang="en-IN" sz="49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)</a:t>
            </a:r>
            <a:r>
              <a:rPr lang="en-IN" sz="4900" b="1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Scalability</a:t>
            </a:r>
            <a:r>
              <a:rPr lang="en-IN" sz="49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 or high performance</a:t>
            </a:r>
          </a:p>
          <a:p>
            <a:pPr rtl="0"/>
            <a:br>
              <a:rPr lang="en-IN" sz="49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</a:br>
            <a:r>
              <a:rPr lang="en-IN" sz="49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﻿﻿</a:t>
            </a:r>
            <a:r>
              <a:rPr lang="en-IN" sz="4900" dirty="0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5</a:t>
            </a:r>
            <a:r>
              <a:rPr lang="en-IN" sz="49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)Disaster </a:t>
            </a:r>
            <a:r>
              <a:rPr lang="en-IN" sz="4900" b="1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recovery</a:t>
            </a:r>
            <a:r>
              <a:rPr lang="en-IN" sz="49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  <a:t> - backup</a:t>
            </a:r>
            <a:br>
              <a:rPr lang="en-IN" sz="4400" dirty="0">
                <a:solidFill>
                  <a:schemeClr val="bg2">
                    <a:lumMod val="25000"/>
                  </a:schemeClr>
                </a:solidFill>
                <a:effectLst/>
                <a:latin typeface="Helvetica" pitchFamily="2" charset="0"/>
              </a:rPr>
            </a:br>
            <a:endParaRPr lang="en-GB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1ED81F-091E-3FD6-1003-0987A0080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144" y="5422355"/>
            <a:ext cx="705633" cy="61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1A76B2-A8F6-8DC8-B552-F91CB4819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22" y="3159141"/>
            <a:ext cx="3816401" cy="88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2EAF5CD-F33C-ADBA-7BF2-241AD55F4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55" y="4042046"/>
            <a:ext cx="3684735" cy="81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5" y="-449057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4. Basic Architecture of Kubernetes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390F78-F906-BD5B-FF4A-0B3359B34ED9}"/>
              </a:ext>
            </a:extLst>
          </p:cNvPr>
          <p:cNvSpPr/>
          <p:nvPr/>
        </p:nvSpPr>
        <p:spPr>
          <a:xfrm>
            <a:off x="1122947" y="4821719"/>
            <a:ext cx="1507958" cy="1511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62B62-B650-7654-901A-ECA5049A1732}"/>
              </a:ext>
            </a:extLst>
          </p:cNvPr>
          <p:cNvSpPr/>
          <p:nvPr/>
        </p:nvSpPr>
        <p:spPr>
          <a:xfrm>
            <a:off x="2911642" y="4821719"/>
            <a:ext cx="1507958" cy="1511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F658A8-F2CA-F0D0-C33F-C9D7BE58E738}"/>
              </a:ext>
            </a:extLst>
          </p:cNvPr>
          <p:cNvSpPr/>
          <p:nvPr/>
        </p:nvSpPr>
        <p:spPr>
          <a:xfrm>
            <a:off x="4700337" y="4821719"/>
            <a:ext cx="1507958" cy="1511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776E4-6271-33D5-0EEE-7BADAB5BCBFE}"/>
              </a:ext>
            </a:extLst>
          </p:cNvPr>
          <p:cNvSpPr txBox="1"/>
          <p:nvPr/>
        </p:nvSpPr>
        <p:spPr>
          <a:xfrm>
            <a:off x="6883531" y="510606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Worker</a:t>
            </a:r>
          </a:p>
          <a:p>
            <a:r>
              <a:rPr lang="en-US" sz="2800" dirty="0"/>
              <a:t>Node’s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A62607-0BA3-9317-024D-B692DAACA8D0}"/>
              </a:ext>
            </a:extLst>
          </p:cNvPr>
          <p:cNvSpPr/>
          <p:nvPr/>
        </p:nvSpPr>
        <p:spPr>
          <a:xfrm>
            <a:off x="2649498" y="2352650"/>
            <a:ext cx="2050839" cy="18583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FB74B-B256-10BB-2374-5EAB63A7325A}"/>
              </a:ext>
            </a:extLst>
          </p:cNvPr>
          <p:cNvSpPr txBox="1"/>
          <p:nvPr/>
        </p:nvSpPr>
        <p:spPr>
          <a:xfrm>
            <a:off x="737938" y="2832497"/>
            <a:ext cx="17646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Master Node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D0CA6B-0A70-1DD3-A27E-1B3215251B30}"/>
              </a:ext>
            </a:extLst>
          </p:cNvPr>
          <p:cNvSpPr/>
          <p:nvPr/>
        </p:nvSpPr>
        <p:spPr>
          <a:xfrm>
            <a:off x="1540043" y="5643876"/>
            <a:ext cx="561472" cy="5588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809648-C985-03CF-B2B8-C8E6E45F714D}"/>
              </a:ext>
            </a:extLst>
          </p:cNvPr>
          <p:cNvSpPr/>
          <p:nvPr/>
        </p:nvSpPr>
        <p:spPr>
          <a:xfrm>
            <a:off x="3424990" y="5652228"/>
            <a:ext cx="561472" cy="5588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D1A598-8AAE-B53B-A89D-2000761263FC}"/>
              </a:ext>
            </a:extLst>
          </p:cNvPr>
          <p:cNvSpPr/>
          <p:nvPr/>
        </p:nvSpPr>
        <p:spPr>
          <a:xfrm>
            <a:off x="5173580" y="5640278"/>
            <a:ext cx="561472" cy="5588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CC6E9F-9FC9-4BC7-9610-3CF9BD50B3CB}"/>
              </a:ext>
            </a:extLst>
          </p:cNvPr>
          <p:cNvSpPr txBox="1"/>
          <p:nvPr/>
        </p:nvSpPr>
        <p:spPr>
          <a:xfrm>
            <a:off x="8033631" y="2580837"/>
            <a:ext cx="40835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/>
              <a:t>Kublet’s</a:t>
            </a:r>
            <a:endParaRPr lang="en-US" sz="1800" b="1" dirty="0"/>
          </a:p>
          <a:p>
            <a:r>
              <a:rPr lang="en-US" dirty="0"/>
              <a:t>(these </a:t>
            </a:r>
            <a:r>
              <a:rPr lang="en-US" dirty="0" err="1"/>
              <a:t>are’s</a:t>
            </a:r>
            <a:r>
              <a:rPr lang="en-US" dirty="0"/>
              <a:t> agent’s of worker nodes</a:t>
            </a:r>
          </a:p>
          <a:p>
            <a:r>
              <a:rPr lang="en-US" dirty="0"/>
              <a:t>Which helps to communicate and run container’s inside’s these worker node’s)</a:t>
            </a:r>
            <a:endParaRPr lang="en-US" sz="1800" dirty="0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51DC5A1-BAD6-55F9-ADCB-CC6F73B5A2C3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876927" y="4208615"/>
            <a:ext cx="1219203" cy="613103"/>
          </a:xfrm>
          <a:prstGeom prst="curvedConnector2">
            <a:avLst/>
          </a:prstGeom>
          <a:ln w="38100">
            <a:solidFill>
              <a:schemeClr val="accent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0D9C7B1-0369-5C4A-4DE1-CB2F8F9427CF}"/>
              </a:ext>
            </a:extLst>
          </p:cNvPr>
          <p:cNvCxnSpPr>
            <a:cxnSpLocks/>
          </p:cNvCxnSpPr>
          <p:nvPr/>
        </p:nvCxnSpPr>
        <p:spPr>
          <a:xfrm rot="5400000">
            <a:off x="3248259" y="4480528"/>
            <a:ext cx="677696" cy="2"/>
          </a:xfrm>
          <a:prstGeom prst="curvedConnector3">
            <a:avLst/>
          </a:prstGeom>
          <a:ln w="38100">
            <a:solidFill>
              <a:schemeClr val="accent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0FE4CB0E-D0E1-9582-8BA8-1A34EE9D9F8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05837" y="4208615"/>
            <a:ext cx="1148479" cy="613104"/>
          </a:xfrm>
          <a:prstGeom prst="curvedConnector2">
            <a:avLst/>
          </a:prstGeom>
          <a:ln w="38100">
            <a:solidFill>
              <a:schemeClr val="accent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be 38">
            <a:extLst>
              <a:ext uri="{FF2B5EF4-FFF2-40B4-BE49-F238E27FC236}">
                <a16:creationId xmlns:a16="http://schemas.microsoft.com/office/drawing/2014/main" id="{90C367F1-2485-5DA4-4A57-9A430171727F}"/>
              </a:ext>
            </a:extLst>
          </p:cNvPr>
          <p:cNvSpPr/>
          <p:nvPr/>
        </p:nvSpPr>
        <p:spPr>
          <a:xfrm>
            <a:off x="1333500" y="5009698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28733385-9D9C-8A61-9D52-AD2F22357240}"/>
              </a:ext>
            </a:extLst>
          </p:cNvPr>
          <p:cNvSpPr/>
          <p:nvPr/>
        </p:nvSpPr>
        <p:spPr>
          <a:xfrm>
            <a:off x="1614236" y="5009698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598AA245-8E85-B3FA-C145-BFCF1B16EC29}"/>
              </a:ext>
            </a:extLst>
          </p:cNvPr>
          <p:cNvSpPr/>
          <p:nvPr/>
        </p:nvSpPr>
        <p:spPr>
          <a:xfrm>
            <a:off x="1867902" y="5008279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A014E815-1703-E3FB-CB5E-D5DABC3C7C8D}"/>
              </a:ext>
            </a:extLst>
          </p:cNvPr>
          <p:cNvSpPr/>
          <p:nvPr/>
        </p:nvSpPr>
        <p:spPr>
          <a:xfrm>
            <a:off x="2148638" y="5008279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D5AB1245-1D8A-88EE-F962-01A1F5979448}"/>
              </a:ext>
            </a:extLst>
          </p:cNvPr>
          <p:cNvSpPr/>
          <p:nvPr/>
        </p:nvSpPr>
        <p:spPr>
          <a:xfrm>
            <a:off x="1272839" y="5205178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F7FAB71A-D3A1-49FA-68F9-0EE63D79600D}"/>
              </a:ext>
            </a:extLst>
          </p:cNvPr>
          <p:cNvSpPr/>
          <p:nvPr/>
        </p:nvSpPr>
        <p:spPr>
          <a:xfrm>
            <a:off x="1553575" y="5205178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C1A322F7-DFED-8527-01EA-1EFB5CD036A9}"/>
              </a:ext>
            </a:extLst>
          </p:cNvPr>
          <p:cNvSpPr/>
          <p:nvPr/>
        </p:nvSpPr>
        <p:spPr>
          <a:xfrm>
            <a:off x="1807241" y="5203759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F714928F-EBEC-A933-22D1-151A9947AEB3}"/>
              </a:ext>
            </a:extLst>
          </p:cNvPr>
          <p:cNvSpPr/>
          <p:nvPr/>
        </p:nvSpPr>
        <p:spPr>
          <a:xfrm>
            <a:off x="2087977" y="5203759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AF020862-2B12-46BD-E5EA-5A1F0F90689A}"/>
              </a:ext>
            </a:extLst>
          </p:cNvPr>
          <p:cNvSpPr/>
          <p:nvPr/>
        </p:nvSpPr>
        <p:spPr>
          <a:xfrm>
            <a:off x="3164555" y="5020463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001210BB-C86B-4A77-6DD7-F6C7B5FD8375}"/>
              </a:ext>
            </a:extLst>
          </p:cNvPr>
          <p:cNvSpPr/>
          <p:nvPr/>
        </p:nvSpPr>
        <p:spPr>
          <a:xfrm>
            <a:off x="3445291" y="5020463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5BAEF404-2155-7FDB-CB84-33250DF92E4A}"/>
              </a:ext>
            </a:extLst>
          </p:cNvPr>
          <p:cNvSpPr/>
          <p:nvPr/>
        </p:nvSpPr>
        <p:spPr>
          <a:xfrm>
            <a:off x="3698957" y="5019044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8E8576E6-D035-9979-0AD9-5B5697A15925}"/>
              </a:ext>
            </a:extLst>
          </p:cNvPr>
          <p:cNvSpPr/>
          <p:nvPr/>
        </p:nvSpPr>
        <p:spPr>
          <a:xfrm>
            <a:off x="3979693" y="5019044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6C156856-3CD2-A549-3597-07EE001045EB}"/>
              </a:ext>
            </a:extLst>
          </p:cNvPr>
          <p:cNvSpPr/>
          <p:nvPr/>
        </p:nvSpPr>
        <p:spPr>
          <a:xfrm>
            <a:off x="3103894" y="5215943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9112CE2B-1BDD-B66E-8C8A-070224E79515}"/>
              </a:ext>
            </a:extLst>
          </p:cNvPr>
          <p:cNvSpPr/>
          <p:nvPr/>
        </p:nvSpPr>
        <p:spPr>
          <a:xfrm>
            <a:off x="3384630" y="5215943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5FCCC2B7-B4D3-5A72-BDD4-737D6BF234A1}"/>
              </a:ext>
            </a:extLst>
          </p:cNvPr>
          <p:cNvSpPr/>
          <p:nvPr/>
        </p:nvSpPr>
        <p:spPr>
          <a:xfrm>
            <a:off x="3638296" y="5214524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04C7E7C8-FE73-7D2C-7547-5173BC07E3BF}"/>
              </a:ext>
            </a:extLst>
          </p:cNvPr>
          <p:cNvSpPr/>
          <p:nvPr/>
        </p:nvSpPr>
        <p:spPr>
          <a:xfrm>
            <a:off x="3919032" y="5214524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EA87AB2B-D759-A82B-DB4D-7C589A3B86DA}"/>
              </a:ext>
            </a:extLst>
          </p:cNvPr>
          <p:cNvSpPr/>
          <p:nvPr/>
        </p:nvSpPr>
        <p:spPr>
          <a:xfrm>
            <a:off x="4919914" y="4982131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8C4F91E9-36A9-F6A0-0ABE-7AB2363EA389}"/>
              </a:ext>
            </a:extLst>
          </p:cNvPr>
          <p:cNvSpPr/>
          <p:nvPr/>
        </p:nvSpPr>
        <p:spPr>
          <a:xfrm>
            <a:off x="5200650" y="4982131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5B004254-3608-7478-FF71-E23E1BAD7FE9}"/>
              </a:ext>
            </a:extLst>
          </p:cNvPr>
          <p:cNvSpPr/>
          <p:nvPr/>
        </p:nvSpPr>
        <p:spPr>
          <a:xfrm>
            <a:off x="5454316" y="4980712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A8C66F9B-FA78-495E-0BCF-292719066B7B}"/>
              </a:ext>
            </a:extLst>
          </p:cNvPr>
          <p:cNvSpPr/>
          <p:nvPr/>
        </p:nvSpPr>
        <p:spPr>
          <a:xfrm>
            <a:off x="5735052" y="4980712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F3F716D5-B419-9563-2A70-4F4984B93C42}"/>
              </a:ext>
            </a:extLst>
          </p:cNvPr>
          <p:cNvSpPr/>
          <p:nvPr/>
        </p:nvSpPr>
        <p:spPr>
          <a:xfrm>
            <a:off x="4859253" y="5177611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51DB3FD0-522E-08D5-938E-6F546C9FBD27}"/>
              </a:ext>
            </a:extLst>
          </p:cNvPr>
          <p:cNvSpPr/>
          <p:nvPr/>
        </p:nvSpPr>
        <p:spPr>
          <a:xfrm>
            <a:off x="5139989" y="5177611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88E6DE65-47AD-4BAD-EFCA-9328DACA5233}"/>
              </a:ext>
            </a:extLst>
          </p:cNvPr>
          <p:cNvSpPr/>
          <p:nvPr/>
        </p:nvSpPr>
        <p:spPr>
          <a:xfrm>
            <a:off x="5393655" y="5176192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5CAAE4C4-A82F-236D-154A-135A547BA5F6}"/>
              </a:ext>
            </a:extLst>
          </p:cNvPr>
          <p:cNvSpPr/>
          <p:nvPr/>
        </p:nvSpPr>
        <p:spPr>
          <a:xfrm>
            <a:off x="5674391" y="5176192"/>
            <a:ext cx="206543" cy="2389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EF7723-A93A-CCD1-B951-5CC2F01A03BB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5830024" y="3583602"/>
            <a:ext cx="1680969" cy="243238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C760B078-C548-2B59-359B-2CACB051F3D7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3465397" y="2143128"/>
            <a:ext cx="419041" cy="1"/>
          </a:xfrm>
          <a:prstGeom prst="curvedConnector3">
            <a:avLst/>
          </a:prstGeom>
          <a:ln w="38100">
            <a:solidFill>
              <a:schemeClr val="accent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B966906-1433-BD8A-9B1A-832CBAE720EE}"/>
              </a:ext>
            </a:extLst>
          </p:cNvPr>
          <p:cNvSpPr/>
          <p:nvPr/>
        </p:nvSpPr>
        <p:spPr>
          <a:xfrm>
            <a:off x="2074445" y="1274614"/>
            <a:ext cx="3319210" cy="6589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interface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BEE086-B1A4-D99C-3CDE-FB18B943B2DA}"/>
              </a:ext>
            </a:extLst>
          </p:cNvPr>
          <p:cNvSpPr/>
          <p:nvPr/>
        </p:nvSpPr>
        <p:spPr>
          <a:xfrm>
            <a:off x="2897629" y="2954483"/>
            <a:ext cx="1535983" cy="33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Scheduler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CC1C86-4F11-C133-6883-E81E392CB810}"/>
              </a:ext>
            </a:extLst>
          </p:cNvPr>
          <p:cNvSpPr/>
          <p:nvPr/>
        </p:nvSpPr>
        <p:spPr>
          <a:xfrm>
            <a:off x="2883842" y="2487630"/>
            <a:ext cx="1535984" cy="33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Control manager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4A0EDCB9-986C-1492-71D4-D1E91794223A}"/>
              </a:ext>
            </a:extLst>
          </p:cNvPr>
          <p:cNvSpPr/>
          <p:nvPr/>
        </p:nvSpPr>
        <p:spPr>
          <a:xfrm>
            <a:off x="3258586" y="3364614"/>
            <a:ext cx="740936" cy="677695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etdc</a:t>
            </a:r>
            <a:endParaRPr lang="en-US" sz="120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10E60F2-BE27-ED19-DF2E-5B8C69499AE2}"/>
              </a:ext>
            </a:extLst>
          </p:cNvPr>
          <p:cNvCxnSpPr>
            <a:cxnSpLocks/>
          </p:cNvCxnSpPr>
          <p:nvPr/>
        </p:nvCxnSpPr>
        <p:spPr>
          <a:xfrm rot="10800000">
            <a:off x="1947927" y="2303718"/>
            <a:ext cx="1788660" cy="1312887"/>
          </a:xfrm>
          <a:prstGeom prst="curvedConnector3">
            <a:avLst>
              <a:gd name="adj1" fmla="val 3579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92E702-409F-83E6-B158-30ACA40E9FE0}"/>
              </a:ext>
            </a:extLst>
          </p:cNvPr>
          <p:cNvSpPr txBox="1"/>
          <p:nvPr/>
        </p:nvSpPr>
        <p:spPr>
          <a:xfrm>
            <a:off x="214658" y="1056444"/>
            <a:ext cx="20050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/>
              <a:t>etdc</a:t>
            </a:r>
            <a:endParaRPr lang="en-US" sz="1800" b="1" dirty="0"/>
          </a:p>
          <a:p>
            <a:r>
              <a:rPr lang="en-US" sz="1800" dirty="0"/>
              <a:t>Anytime cur</a:t>
            </a:r>
            <a:r>
              <a:rPr lang="en-US" dirty="0"/>
              <a:t>rent state of Kubernetes</a:t>
            </a:r>
          </a:p>
          <a:p>
            <a:r>
              <a:rPr lang="en-US" sz="1800" dirty="0"/>
              <a:t>Cluster(disaster recovery)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d"/>
      </p:transition>
    </mc:Choice>
    <mc:Fallback>
      <p:transition spd="slow">
        <p:push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97" y="490787"/>
            <a:ext cx="11108202" cy="2195193"/>
          </a:xfrm>
        </p:spPr>
        <p:txBody>
          <a:bodyPr rtlCol="0"/>
          <a:lstStyle/>
          <a:p>
            <a:r>
              <a:rPr lang="en-GB" dirty="0"/>
              <a:t>5.Where it actually </a:t>
            </a:r>
            <a:r>
              <a:rPr lang="en-GB" b="1" dirty="0"/>
              <a:t>used</a:t>
            </a:r>
            <a:r>
              <a:rPr lang="en-GB" dirty="0"/>
              <a:t> ?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7898E-C735-E0B6-D958-F608B099F98E}"/>
              </a:ext>
            </a:extLst>
          </p:cNvPr>
          <p:cNvSpPr txBox="1"/>
          <p:nvPr/>
        </p:nvSpPr>
        <p:spPr>
          <a:xfrm>
            <a:off x="480804" y="1743617"/>
            <a:ext cx="98281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Used in application’s in different deployment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enivornment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424230-F98D-B270-0AFC-B455CDBE7955}"/>
              </a:ext>
            </a:extLst>
          </p:cNvPr>
          <p:cNvCxnSpPr>
            <a:cxnSpLocks/>
          </p:cNvCxnSpPr>
          <p:nvPr/>
        </p:nvCxnSpPr>
        <p:spPr>
          <a:xfrm flipV="1">
            <a:off x="2569504" y="3415480"/>
            <a:ext cx="1241684" cy="92855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mputer and cloud computing icons&#10;&#10;Description automatically generated">
            <a:extLst>
              <a:ext uri="{FF2B5EF4-FFF2-40B4-BE49-F238E27FC236}">
                <a16:creationId xmlns:a16="http://schemas.microsoft.com/office/drawing/2014/main" id="{2F098CE0-7416-F7D1-B6B6-7682AD76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659" y="3010861"/>
            <a:ext cx="5888181" cy="2666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B026DC-B4BA-712A-FB22-8E4D5C854641}"/>
              </a:ext>
            </a:extLst>
          </p:cNvPr>
          <p:cNvSpPr txBox="1"/>
          <p:nvPr/>
        </p:nvSpPr>
        <p:spPr>
          <a:xfrm>
            <a:off x="2195330" y="5307875"/>
            <a:ext cx="663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Physical environment 	    Cloud environment</a:t>
            </a:r>
          </a:p>
        </p:txBody>
      </p:sp>
    </p:spTree>
    <p:extLst>
      <p:ext uri="{BB962C8B-B14F-4D97-AF65-F5344CB8AC3E}">
        <p14:creationId xmlns:p14="http://schemas.microsoft.com/office/powerpoint/2010/main" val="39411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294" y="2366962"/>
            <a:ext cx="7430406" cy="3106737"/>
          </a:xfrm>
        </p:spPr>
        <p:txBody>
          <a:bodyPr rtlCol="0"/>
          <a:lstStyle/>
          <a:p>
            <a:pPr rtl="0"/>
            <a:r>
              <a:rPr lang="en-GB" sz="13800" dirty="0"/>
              <a:t>Thank you </a:t>
            </a:r>
            <a:r>
              <a:rPr lang="en-GB" sz="13800" dirty="0">
                <a:sym typeface="Wingdings" pitchFamily="2" charset="2"/>
              </a:rPr>
              <a:t>:)</a:t>
            </a:r>
            <a:endParaRPr lang="en-GB" sz="13800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FFF5544B327E4696DBC432501EF536" ma:contentTypeVersion="3" ma:contentTypeDescription="Create a new document." ma:contentTypeScope="" ma:versionID="229465c0be6da13136094eeedf001fd3">
  <xsd:schema xmlns:xsd="http://www.w3.org/2001/XMLSchema" xmlns:xs="http://www.w3.org/2001/XMLSchema" xmlns:p="http://schemas.microsoft.com/office/2006/metadata/properties" xmlns:ns2="ec333221-26f2-4903-9eb8-d22159498df7" targetNamespace="http://schemas.microsoft.com/office/2006/metadata/properties" ma:root="true" ma:fieldsID="5865c6dfc5836266179016c3e3c0ee85" ns2:_="">
    <xsd:import namespace="ec333221-26f2-4903-9eb8-d22159498d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33221-26f2-4903-9eb8-d22159498d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4D0A72B-CD17-46D5-9F6C-CB840624F255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262</Words>
  <Application>Microsoft Macintosh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Helvetica</vt:lpstr>
      <vt:lpstr>Söhne</vt:lpstr>
      <vt:lpstr>Tenorite</vt:lpstr>
      <vt:lpstr>Office Theme</vt:lpstr>
      <vt:lpstr>   Kubernetes </vt:lpstr>
      <vt:lpstr>Agenda</vt:lpstr>
      <vt:lpstr>1.What is Container Orchestration? </vt:lpstr>
      <vt:lpstr>2. Why we need Container Orchestration ? (using Case study) </vt:lpstr>
      <vt:lpstr>3. Which feature’s this tool offer ?  </vt:lpstr>
      <vt:lpstr>4. Basic Architecture of Kubernetes</vt:lpstr>
      <vt:lpstr>5.Where it actually used ?  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2021-09-06T16:30:14Z</dcterms:created>
  <dcterms:modified xsi:type="dcterms:W3CDTF">2023-10-04T20:32:23Z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0x010100F0FFF5544B327E4696DBC432501EF536</vt:lpwstr>
  </property>
</Properties>
</file>