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6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92"/>
  </p:normalViewPr>
  <p:slideViewPr>
    <p:cSldViewPr snapToGrid="0" snapToObjects="1">
      <p:cViewPr varScale="1">
        <p:scale>
          <a:sx n="90" d="100"/>
          <a:sy n="90" d="100"/>
        </p:scale>
        <p:origin x="2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F39EE-1153-864D-A43F-4D8B5AF3C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27ADB-551B-4F43-975B-3F5567F241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B46F6-48F2-7842-A829-0EB35DD39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2643-794F-5E45-B88B-5ED0D5DFDB29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CBEFE-1A44-2D44-BAD1-12CB47DF7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429F2-BA90-DD47-9F25-11A0FF8D4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4CA3-00D8-5541-B2D5-B1600E931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52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6C369-1618-1247-9BE5-5CFFF3287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9E3F84-1906-F14F-9709-58E5C6CF2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24950-EC33-1F47-8F23-4F1C6182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2643-794F-5E45-B88B-5ED0D5DFDB29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15A79-1EF6-4241-93F4-234A9965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29501-C974-7D46-B1BF-418AC622B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4CA3-00D8-5541-B2D5-B1600E931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9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7847DB-246E-2144-823E-D8BBA861F9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11B5D-CD26-F149-9B62-BF40972E9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A2400-0B61-9F45-BD38-F6D026E2F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2643-794F-5E45-B88B-5ED0D5DFDB29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3474E-0740-334A-9C73-849F9C45A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65C84-2C05-2B44-B25C-A41333C04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4CA3-00D8-5541-B2D5-B1600E931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101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A15C2-4825-0741-96EC-96E5E912A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422EE-4EC8-134A-AE29-4935EE59B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ECFCA-354D-114C-9D92-B0860B170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2643-794F-5E45-B88B-5ED0D5DFDB29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78C54-C450-3C45-9407-E733858B4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B0ECC-2860-1F48-BA4C-85480B176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4CA3-00D8-5541-B2D5-B1600E931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95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CEADA-8D11-C641-8E62-1CB5CF8DE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F27A1-0537-174F-8697-563AD1978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EB008-D162-124C-9DB5-9ECC53085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2643-794F-5E45-B88B-5ED0D5DFDB29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86019-1E9A-C840-A27E-87663E41E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8B207-12D6-BD4A-BE20-C8881E79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4CA3-00D8-5541-B2D5-B1600E931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21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35F8B-1033-0E4E-888B-60ED79D85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509E7-533C-5945-A5E9-C978F31FF8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28E46-7405-5B49-8D28-72A680EDC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1E580-DA8A-7745-8C1C-461263FBF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2643-794F-5E45-B88B-5ED0D5DFDB29}" type="datetimeFigureOut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CE530-A762-144C-986A-0A784923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CD632-7DD3-6342-B69F-8B80450BD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4CA3-00D8-5541-B2D5-B1600E931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25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68BDC-A89C-904B-AD80-8660A1E76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49045-DB89-524C-A34B-360951210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75C59-FA14-6847-AA80-537FD1F7E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93B201-D0FE-604D-8F53-9B41EFB91D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1339C8-85EC-CF45-A2D9-A47AF8D557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56F60-A54A-1549-9B87-57E50B3E6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2643-794F-5E45-B88B-5ED0D5DFDB29}" type="datetimeFigureOut">
              <a:rPr lang="en-US" smtClean="0"/>
              <a:t>10/2/23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3F3B58-5C07-9E4D-8233-C50E85490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45382B-898E-BC46-9890-D6362B416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4CA3-00D8-5541-B2D5-B1600E931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13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873CD-C636-BB40-8E8C-A5B2BCC2B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25E965-E4B3-C14C-B161-2E90AB509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2643-794F-5E45-B88B-5ED0D5DFDB29}" type="datetimeFigureOut">
              <a:rPr lang="en-US" smtClean="0"/>
              <a:t>10/2/23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056451-78B4-BA44-96C3-EEDECA38C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5E0817-22FF-834D-B479-C0A93074F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4CA3-00D8-5541-B2D5-B1600E931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96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42535A-C49E-2443-BD92-E5E6E395A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2643-794F-5E45-B88B-5ED0D5DFDB29}" type="datetimeFigureOut">
              <a:rPr lang="en-US" smtClean="0"/>
              <a:t>10/2/23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E3DEDD-DC09-114B-B898-93228510C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E4E658-97BC-8846-B874-5F8BC912F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4CA3-00D8-5541-B2D5-B1600E931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68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0D2A1-ADF4-E44E-81D9-C47EEE67C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1E407-A38E-4246-BE44-AE0AE30BD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217DB-1EA4-024F-89E6-E0D19FBC0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EBD94-55B9-A74A-8B9A-B3A9899A6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2643-794F-5E45-B88B-5ED0D5DFDB29}" type="datetimeFigureOut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C8565-3E9A-0842-860B-AC4DE0A91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06A6DB-8F9B-3E4B-BCC5-A4B5498B4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4CA3-00D8-5541-B2D5-B1600E931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71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1B255-6025-A54B-9EF1-6B37E26B5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0F7D90-7C9C-AE4F-B2ED-8C16997E49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C208A-9B97-0B4F-9EAD-4C85B5397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2E84E-0D96-8C46-A899-DC94F58CD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B2643-794F-5E45-B88B-5ED0D5DFDB29}" type="datetimeFigureOut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29549-022A-9B46-A54D-1FB645143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3BD75-C8A5-C140-A7A5-8E0D0D130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04CA3-00D8-5541-B2D5-B1600E931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65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1D425F-8AF8-AA49-B58A-FBB36E151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69A83-664E-504F-9CAE-7800B255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3A2353-A819-564C-8035-9A13B6F1BB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B2643-794F-5E45-B88B-5ED0D5DFDB29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A855E-E9C8-B14A-AA14-954E9F1F17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D3716-ED47-9E4C-9E14-61CE6E554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04CA3-00D8-5541-B2D5-B1600E931C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614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microsoft.com/office/2007/relationships/hdphoto" Target="../media/hdphoto1.wdp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microsoft.com/office/2007/relationships/hdphoto" Target="../media/hdphoto2.wdp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237380-7511-CA40-894E-19B0AF6F8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656" y="-308344"/>
            <a:ext cx="7474687" cy="747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943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DC2A55D-318D-8A42-8AE6-D38FB0728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989"/>
            <a:ext cx="10515600" cy="132556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</a:rPr>
              <a:t>Trend from Monolith to Microservices</a:t>
            </a:r>
          </a:p>
        </p:txBody>
      </p:sp>
      <p:pic>
        <p:nvPicPr>
          <p:cNvPr id="3" name="Picture 2" descr="A blue cube on a black background&#10;&#10;Description automatically generated">
            <a:extLst>
              <a:ext uri="{FF2B5EF4-FFF2-40B4-BE49-F238E27FC236}">
                <a16:creationId xmlns:a16="http://schemas.microsoft.com/office/drawing/2014/main" id="{D0CD3955-71FA-134F-8F14-BCEA909D0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791" y="4490329"/>
            <a:ext cx="707407" cy="843448"/>
          </a:xfrm>
          <a:prstGeom prst="rect">
            <a:avLst/>
          </a:prstGeom>
        </p:spPr>
      </p:pic>
      <p:pic>
        <p:nvPicPr>
          <p:cNvPr id="6" name="Picture 5" descr="A blue cube on a black background&#10;&#10;Description automatically generated">
            <a:extLst>
              <a:ext uri="{FF2B5EF4-FFF2-40B4-BE49-F238E27FC236}">
                <a16:creationId xmlns:a16="http://schemas.microsoft.com/office/drawing/2014/main" id="{EB11010E-72C9-2640-B428-9D2C8134C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791" y="3698283"/>
            <a:ext cx="707407" cy="843448"/>
          </a:xfrm>
          <a:prstGeom prst="rect">
            <a:avLst/>
          </a:prstGeom>
        </p:spPr>
      </p:pic>
      <p:pic>
        <p:nvPicPr>
          <p:cNvPr id="8" name="Picture 7" descr="A blue cube on a black background&#10;&#10;Description automatically generated">
            <a:extLst>
              <a:ext uri="{FF2B5EF4-FFF2-40B4-BE49-F238E27FC236}">
                <a16:creationId xmlns:a16="http://schemas.microsoft.com/office/drawing/2014/main" id="{A9906282-D1EC-E749-9234-1B44F1F0A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0082" y="3732131"/>
            <a:ext cx="707407" cy="843448"/>
          </a:xfrm>
          <a:prstGeom prst="rect">
            <a:avLst/>
          </a:prstGeom>
        </p:spPr>
      </p:pic>
      <p:pic>
        <p:nvPicPr>
          <p:cNvPr id="9" name="Picture 8" descr="A blue cube on a black background&#10;&#10;Description automatically generated">
            <a:extLst>
              <a:ext uri="{FF2B5EF4-FFF2-40B4-BE49-F238E27FC236}">
                <a16:creationId xmlns:a16="http://schemas.microsoft.com/office/drawing/2014/main" id="{C2ADC4B7-150B-F84F-8ED3-0C5A7D9C9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102" y="3708922"/>
            <a:ext cx="707407" cy="843448"/>
          </a:xfrm>
          <a:prstGeom prst="rect">
            <a:avLst/>
          </a:prstGeom>
        </p:spPr>
      </p:pic>
      <p:pic>
        <p:nvPicPr>
          <p:cNvPr id="10" name="Picture 9" descr="A blue cube on a black background&#10;&#10;Description automatically generated">
            <a:extLst>
              <a:ext uri="{FF2B5EF4-FFF2-40B4-BE49-F238E27FC236}">
                <a16:creationId xmlns:a16="http://schemas.microsoft.com/office/drawing/2014/main" id="{D08DF221-6B4E-614A-82DA-C71B85730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4796" y="3739380"/>
            <a:ext cx="707407" cy="843448"/>
          </a:xfrm>
          <a:prstGeom prst="rect">
            <a:avLst/>
          </a:prstGeom>
        </p:spPr>
      </p:pic>
      <p:pic>
        <p:nvPicPr>
          <p:cNvPr id="12" name="Picture 11" descr="A blue cube on a black background&#10;&#10;Description automatically generated">
            <a:extLst>
              <a:ext uri="{FF2B5EF4-FFF2-40B4-BE49-F238E27FC236}">
                <a16:creationId xmlns:a16="http://schemas.microsoft.com/office/drawing/2014/main" id="{D4518E3E-F91D-2A4E-B3D9-FB421FB09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604" y="4578745"/>
            <a:ext cx="707407" cy="843448"/>
          </a:xfrm>
          <a:prstGeom prst="rect">
            <a:avLst/>
          </a:prstGeom>
        </p:spPr>
      </p:pic>
      <p:pic>
        <p:nvPicPr>
          <p:cNvPr id="13" name="Picture 12" descr="A blue cube on a black background&#10;&#10;Description automatically generated">
            <a:extLst>
              <a:ext uri="{FF2B5EF4-FFF2-40B4-BE49-F238E27FC236}">
                <a16:creationId xmlns:a16="http://schemas.microsoft.com/office/drawing/2014/main" id="{A47978CC-4DB1-094F-AFDC-1D74B72F8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936" y="2895932"/>
            <a:ext cx="707407" cy="843448"/>
          </a:xfrm>
          <a:prstGeom prst="rect">
            <a:avLst/>
          </a:prstGeom>
        </p:spPr>
      </p:pic>
      <p:pic>
        <p:nvPicPr>
          <p:cNvPr id="14" name="Picture 13" descr="A blue cube on a black background&#10;&#10;Description automatically generated">
            <a:extLst>
              <a:ext uri="{FF2B5EF4-FFF2-40B4-BE49-F238E27FC236}">
                <a16:creationId xmlns:a16="http://schemas.microsoft.com/office/drawing/2014/main" id="{DDA5B37F-31D1-5640-929B-6BF613736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6393" y="4596089"/>
            <a:ext cx="707407" cy="843448"/>
          </a:xfrm>
          <a:prstGeom prst="rect">
            <a:avLst/>
          </a:prstGeom>
        </p:spPr>
      </p:pic>
      <p:pic>
        <p:nvPicPr>
          <p:cNvPr id="27" name="Picture 26" descr="A blue cube on a black background&#10;&#10;Description automatically generated">
            <a:extLst>
              <a:ext uri="{FF2B5EF4-FFF2-40B4-BE49-F238E27FC236}">
                <a16:creationId xmlns:a16="http://schemas.microsoft.com/office/drawing/2014/main" id="{BD6B0B7B-EBF6-C14D-8129-FB2B8E66F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8239" y="3720399"/>
            <a:ext cx="707407" cy="843448"/>
          </a:xfrm>
          <a:prstGeom prst="rect">
            <a:avLst/>
          </a:prstGeom>
        </p:spPr>
      </p:pic>
      <p:pic>
        <p:nvPicPr>
          <p:cNvPr id="21" name="Picture 20" descr="A blue cube on a black background&#10;&#10;Description automatically generated">
            <a:extLst>
              <a:ext uri="{FF2B5EF4-FFF2-40B4-BE49-F238E27FC236}">
                <a16:creationId xmlns:a16="http://schemas.microsoft.com/office/drawing/2014/main" id="{7E7440B7-4026-1C4E-AF12-410E7723B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3099" y="2901292"/>
            <a:ext cx="707407" cy="843448"/>
          </a:xfrm>
          <a:prstGeom prst="rect">
            <a:avLst/>
          </a:prstGeom>
        </p:spPr>
      </p:pic>
      <p:pic>
        <p:nvPicPr>
          <p:cNvPr id="26" name="Picture 25" descr="A blue cube on a black background&#10;&#10;Description automatically generated">
            <a:extLst>
              <a:ext uri="{FF2B5EF4-FFF2-40B4-BE49-F238E27FC236}">
                <a16:creationId xmlns:a16="http://schemas.microsoft.com/office/drawing/2014/main" id="{01D8C0F6-1F86-944C-B78D-7400F51E1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234" y="2884686"/>
            <a:ext cx="707407" cy="843448"/>
          </a:xfrm>
          <a:prstGeom prst="rect">
            <a:avLst/>
          </a:prstGeom>
        </p:spPr>
      </p:pic>
      <p:pic>
        <p:nvPicPr>
          <p:cNvPr id="19" name="Picture 18" descr="A blue cube on a black background&#10;&#10;Description automatically generated">
            <a:extLst>
              <a:ext uri="{FF2B5EF4-FFF2-40B4-BE49-F238E27FC236}">
                <a16:creationId xmlns:a16="http://schemas.microsoft.com/office/drawing/2014/main" id="{1898D913-C03B-C442-AAB7-C5509EF87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6393" y="2895932"/>
            <a:ext cx="707407" cy="843448"/>
          </a:xfrm>
          <a:prstGeom prst="rect">
            <a:avLst/>
          </a:prstGeom>
        </p:spPr>
      </p:pic>
      <p:pic>
        <p:nvPicPr>
          <p:cNvPr id="15" name="Picture 14" descr="A blue cube on a black background&#10;&#10;Description automatically generated">
            <a:extLst>
              <a:ext uri="{FF2B5EF4-FFF2-40B4-BE49-F238E27FC236}">
                <a16:creationId xmlns:a16="http://schemas.microsoft.com/office/drawing/2014/main" id="{87534099-19BE-5F4D-81FE-4BC6F0F27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409" y="2865474"/>
            <a:ext cx="707407" cy="843448"/>
          </a:xfrm>
          <a:prstGeom prst="rect">
            <a:avLst/>
          </a:prstGeom>
        </p:spPr>
      </p:pic>
      <p:pic>
        <p:nvPicPr>
          <p:cNvPr id="16" name="Picture 15" descr="A blue cube on a black background&#10;&#10;Description automatically generated">
            <a:extLst>
              <a:ext uri="{FF2B5EF4-FFF2-40B4-BE49-F238E27FC236}">
                <a16:creationId xmlns:a16="http://schemas.microsoft.com/office/drawing/2014/main" id="{75EEFBC7-B732-D04C-9629-30CE9C2BA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191" y="2865474"/>
            <a:ext cx="707407" cy="843448"/>
          </a:xfrm>
          <a:prstGeom prst="rect">
            <a:avLst/>
          </a:prstGeom>
        </p:spPr>
      </p:pic>
      <p:pic>
        <p:nvPicPr>
          <p:cNvPr id="18" name="Picture 17" descr="A blue cube on a black background&#10;&#10;Description automatically generated">
            <a:extLst>
              <a:ext uri="{FF2B5EF4-FFF2-40B4-BE49-F238E27FC236}">
                <a16:creationId xmlns:a16="http://schemas.microsoft.com/office/drawing/2014/main" id="{3B7E1BAF-2B2C-8548-AFD8-FF9FEC4DF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5450" y="3724269"/>
            <a:ext cx="707407" cy="843448"/>
          </a:xfrm>
          <a:prstGeom prst="rect">
            <a:avLst/>
          </a:prstGeom>
        </p:spPr>
      </p:pic>
      <p:pic>
        <p:nvPicPr>
          <p:cNvPr id="17" name="Picture 16" descr="A blue cube on a black background&#10;&#10;Description automatically generated">
            <a:extLst>
              <a:ext uri="{FF2B5EF4-FFF2-40B4-BE49-F238E27FC236}">
                <a16:creationId xmlns:a16="http://schemas.microsoft.com/office/drawing/2014/main" id="{F2698362-B997-EC48-B789-B8B89CC90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975" y="4599243"/>
            <a:ext cx="707407" cy="843448"/>
          </a:xfrm>
          <a:prstGeom prst="rect">
            <a:avLst/>
          </a:prstGeom>
        </p:spPr>
      </p:pic>
      <p:pic>
        <p:nvPicPr>
          <p:cNvPr id="24" name="Picture 23" descr="A blue cube on a black background&#10;&#10;Description automatically generated">
            <a:extLst>
              <a:ext uri="{FF2B5EF4-FFF2-40B4-BE49-F238E27FC236}">
                <a16:creationId xmlns:a16="http://schemas.microsoft.com/office/drawing/2014/main" id="{BA8A0864-ECA6-F047-8EA2-539A711F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475" y="4541731"/>
            <a:ext cx="707407" cy="843448"/>
          </a:xfrm>
          <a:prstGeom prst="rect">
            <a:avLst/>
          </a:prstGeom>
        </p:spPr>
      </p:pic>
      <p:pic>
        <p:nvPicPr>
          <p:cNvPr id="25" name="Picture 24" descr="A blue cube on a black background&#10;&#10;Description automatically generated">
            <a:extLst>
              <a:ext uri="{FF2B5EF4-FFF2-40B4-BE49-F238E27FC236}">
                <a16:creationId xmlns:a16="http://schemas.microsoft.com/office/drawing/2014/main" id="{3E9352F0-C209-8B41-9DD7-1107DB15F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9411" y="4560889"/>
            <a:ext cx="707407" cy="843448"/>
          </a:xfrm>
          <a:prstGeom prst="rect">
            <a:avLst/>
          </a:prstGeom>
        </p:spPr>
      </p:pic>
      <p:pic>
        <p:nvPicPr>
          <p:cNvPr id="5" name="Picture 4" descr="A blue cube with lines on it&#10;&#10;Description automatically generated">
            <a:extLst>
              <a:ext uri="{FF2B5EF4-FFF2-40B4-BE49-F238E27FC236}">
                <a16:creationId xmlns:a16="http://schemas.microsoft.com/office/drawing/2014/main" id="{59453605-7CA7-794D-ABA5-B21CD256C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28" y="2458759"/>
            <a:ext cx="5762846" cy="2770372"/>
          </a:xfrm>
          <a:prstGeom prst="rect">
            <a:avLst/>
          </a:prstGeom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91439D54-7329-254D-80FD-10ED5CC3393C}"/>
              </a:ext>
            </a:extLst>
          </p:cNvPr>
          <p:cNvSpPr txBox="1">
            <a:spLocks/>
          </p:cNvSpPr>
          <p:nvPr/>
        </p:nvSpPr>
        <p:spPr>
          <a:xfrm>
            <a:off x="2072533" y="2865474"/>
            <a:ext cx="2520734" cy="6925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Container</a:t>
            </a:r>
          </a:p>
        </p:txBody>
      </p:sp>
    </p:spTree>
    <p:extLst>
      <p:ext uri="{BB962C8B-B14F-4D97-AF65-F5344CB8AC3E}">
        <p14:creationId xmlns:p14="http://schemas.microsoft.com/office/powerpoint/2010/main" val="38383371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DC2A55D-318D-8A42-8AE6-D38FB0728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989"/>
            <a:ext cx="10515600" cy="132556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</a:rPr>
              <a:t>Trend from Monolith to Microservices</a:t>
            </a:r>
          </a:p>
        </p:txBody>
      </p:sp>
      <p:pic>
        <p:nvPicPr>
          <p:cNvPr id="3" name="Picture 2" descr="A blue cube on a black background&#10;&#10;Description automatically generated">
            <a:extLst>
              <a:ext uri="{FF2B5EF4-FFF2-40B4-BE49-F238E27FC236}">
                <a16:creationId xmlns:a16="http://schemas.microsoft.com/office/drawing/2014/main" id="{D0CD3955-71FA-134F-8F14-BCEA909D0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791" y="4490329"/>
            <a:ext cx="707407" cy="843448"/>
          </a:xfrm>
          <a:prstGeom prst="rect">
            <a:avLst/>
          </a:prstGeom>
        </p:spPr>
      </p:pic>
      <p:pic>
        <p:nvPicPr>
          <p:cNvPr id="6" name="Picture 5" descr="A blue cube on a black background&#10;&#10;Description automatically generated">
            <a:extLst>
              <a:ext uri="{FF2B5EF4-FFF2-40B4-BE49-F238E27FC236}">
                <a16:creationId xmlns:a16="http://schemas.microsoft.com/office/drawing/2014/main" id="{EB11010E-72C9-2640-B428-9D2C8134C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791" y="3698283"/>
            <a:ext cx="707407" cy="843448"/>
          </a:xfrm>
          <a:prstGeom prst="rect">
            <a:avLst/>
          </a:prstGeom>
        </p:spPr>
      </p:pic>
      <p:pic>
        <p:nvPicPr>
          <p:cNvPr id="8" name="Picture 7" descr="A blue cube on a black background&#10;&#10;Description automatically generated">
            <a:extLst>
              <a:ext uri="{FF2B5EF4-FFF2-40B4-BE49-F238E27FC236}">
                <a16:creationId xmlns:a16="http://schemas.microsoft.com/office/drawing/2014/main" id="{A9906282-D1EC-E749-9234-1B44F1F0A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0082" y="3732131"/>
            <a:ext cx="707407" cy="843448"/>
          </a:xfrm>
          <a:prstGeom prst="rect">
            <a:avLst/>
          </a:prstGeom>
        </p:spPr>
      </p:pic>
      <p:pic>
        <p:nvPicPr>
          <p:cNvPr id="9" name="Picture 8" descr="A blue cube on a black background&#10;&#10;Description automatically generated">
            <a:extLst>
              <a:ext uri="{FF2B5EF4-FFF2-40B4-BE49-F238E27FC236}">
                <a16:creationId xmlns:a16="http://schemas.microsoft.com/office/drawing/2014/main" id="{C2ADC4B7-150B-F84F-8ED3-0C5A7D9C9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102" y="3708922"/>
            <a:ext cx="707407" cy="843448"/>
          </a:xfrm>
          <a:prstGeom prst="rect">
            <a:avLst/>
          </a:prstGeom>
        </p:spPr>
      </p:pic>
      <p:pic>
        <p:nvPicPr>
          <p:cNvPr id="10" name="Picture 9" descr="A blue cube on a black background&#10;&#10;Description automatically generated">
            <a:extLst>
              <a:ext uri="{FF2B5EF4-FFF2-40B4-BE49-F238E27FC236}">
                <a16:creationId xmlns:a16="http://schemas.microsoft.com/office/drawing/2014/main" id="{D08DF221-6B4E-614A-82DA-C71B85730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4796" y="3739380"/>
            <a:ext cx="707407" cy="843448"/>
          </a:xfrm>
          <a:prstGeom prst="rect">
            <a:avLst/>
          </a:prstGeom>
        </p:spPr>
      </p:pic>
      <p:pic>
        <p:nvPicPr>
          <p:cNvPr id="12" name="Picture 11" descr="A blue cube on a black background&#10;&#10;Description automatically generated">
            <a:extLst>
              <a:ext uri="{FF2B5EF4-FFF2-40B4-BE49-F238E27FC236}">
                <a16:creationId xmlns:a16="http://schemas.microsoft.com/office/drawing/2014/main" id="{D4518E3E-F91D-2A4E-B3D9-FB421FB09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604" y="4578745"/>
            <a:ext cx="707407" cy="843448"/>
          </a:xfrm>
          <a:prstGeom prst="rect">
            <a:avLst/>
          </a:prstGeom>
        </p:spPr>
      </p:pic>
      <p:pic>
        <p:nvPicPr>
          <p:cNvPr id="13" name="Picture 12" descr="A blue cube on a black background&#10;&#10;Description automatically generated">
            <a:extLst>
              <a:ext uri="{FF2B5EF4-FFF2-40B4-BE49-F238E27FC236}">
                <a16:creationId xmlns:a16="http://schemas.microsoft.com/office/drawing/2014/main" id="{A47978CC-4DB1-094F-AFDC-1D74B72F8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936" y="2895932"/>
            <a:ext cx="707407" cy="843448"/>
          </a:xfrm>
          <a:prstGeom prst="rect">
            <a:avLst/>
          </a:prstGeom>
        </p:spPr>
      </p:pic>
      <p:pic>
        <p:nvPicPr>
          <p:cNvPr id="14" name="Picture 13" descr="A blue cube on a black background&#10;&#10;Description automatically generated">
            <a:extLst>
              <a:ext uri="{FF2B5EF4-FFF2-40B4-BE49-F238E27FC236}">
                <a16:creationId xmlns:a16="http://schemas.microsoft.com/office/drawing/2014/main" id="{DDA5B37F-31D1-5640-929B-6BF613736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6393" y="4596089"/>
            <a:ext cx="707407" cy="843448"/>
          </a:xfrm>
          <a:prstGeom prst="rect">
            <a:avLst/>
          </a:prstGeom>
        </p:spPr>
      </p:pic>
      <p:pic>
        <p:nvPicPr>
          <p:cNvPr id="27" name="Picture 26" descr="A blue cube on a black background&#10;&#10;Description automatically generated">
            <a:extLst>
              <a:ext uri="{FF2B5EF4-FFF2-40B4-BE49-F238E27FC236}">
                <a16:creationId xmlns:a16="http://schemas.microsoft.com/office/drawing/2014/main" id="{BD6B0B7B-EBF6-C14D-8129-FB2B8E66F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8239" y="3720399"/>
            <a:ext cx="707407" cy="843448"/>
          </a:xfrm>
          <a:prstGeom prst="rect">
            <a:avLst/>
          </a:prstGeom>
        </p:spPr>
      </p:pic>
      <p:pic>
        <p:nvPicPr>
          <p:cNvPr id="21" name="Picture 20" descr="A blue cube on a black background&#10;&#10;Description automatically generated">
            <a:extLst>
              <a:ext uri="{FF2B5EF4-FFF2-40B4-BE49-F238E27FC236}">
                <a16:creationId xmlns:a16="http://schemas.microsoft.com/office/drawing/2014/main" id="{7E7440B7-4026-1C4E-AF12-410E7723B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3099" y="2901292"/>
            <a:ext cx="707407" cy="843448"/>
          </a:xfrm>
          <a:prstGeom prst="rect">
            <a:avLst/>
          </a:prstGeom>
        </p:spPr>
      </p:pic>
      <p:pic>
        <p:nvPicPr>
          <p:cNvPr id="26" name="Picture 25" descr="A blue cube on a black background&#10;&#10;Description automatically generated">
            <a:extLst>
              <a:ext uri="{FF2B5EF4-FFF2-40B4-BE49-F238E27FC236}">
                <a16:creationId xmlns:a16="http://schemas.microsoft.com/office/drawing/2014/main" id="{01D8C0F6-1F86-944C-B78D-7400F51E1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3234" y="2884686"/>
            <a:ext cx="707407" cy="843448"/>
          </a:xfrm>
          <a:prstGeom prst="rect">
            <a:avLst/>
          </a:prstGeom>
        </p:spPr>
      </p:pic>
      <p:pic>
        <p:nvPicPr>
          <p:cNvPr id="19" name="Picture 18" descr="A blue cube on a black background&#10;&#10;Description automatically generated">
            <a:extLst>
              <a:ext uri="{FF2B5EF4-FFF2-40B4-BE49-F238E27FC236}">
                <a16:creationId xmlns:a16="http://schemas.microsoft.com/office/drawing/2014/main" id="{1898D913-C03B-C442-AAB7-C5509EF87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6393" y="2895932"/>
            <a:ext cx="707407" cy="843448"/>
          </a:xfrm>
          <a:prstGeom prst="rect">
            <a:avLst/>
          </a:prstGeom>
        </p:spPr>
      </p:pic>
      <p:pic>
        <p:nvPicPr>
          <p:cNvPr id="16" name="Picture 15" descr="A blue cube on a black background&#10;&#10;Description automatically generated">
            <a:extLst>
              <a:ext uri="{FF2B5EF4-FFF2-40B4-BE49-F238E27FC236}">
                <a16:creationId xmlns:a16="http://schemas.microsoft.com/office/drawing/2014/main" id="{75EEFBC7-B732-D04C-9629-30CE9C2BA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191" y="2865474"/>
            <a:ext cx="707407" cy="843448"/>
          </a:xfrm>
          <a:prstGeom prst="rect">
            <a:avLst/>
          </a:prstGeom>
        </p:spPr>
      </p:pic>
      <p:pic>
        <p:nvPicPr>
          <p:cNvPr id="18" name="Picture 17" descr="A blue cube on a black background&#10;&#10;Description automatically generated">
            <a:extLst>
              <a:ext uri="{FF2B5EF4-FFF2-40B4-BE49-F238E27FC236}">
                <a16:creationId xmlns:a16="http://schemas.microsoft.com/office/drawing/2014/main" id="{3B7E1BAF-2B2C-8548-AFD8-FF9FEC4DF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5450" y="3724269"/>
            <a:ext cx="707407" cy="843448"/>
          </a:xfrm>
          <a:prstGeom prst="rect">
            <a:avLst/>
          </a:prstGeom>
        </p:spPr>
      </p:pic>
      <p:pic>
        <p:nvPicPr>
          <p:cNvPr id="17" name="Picture 16" descr="A blue cube on a black background&#10;&#10;Description automatically generated">
            <a:extLst>
              <a:ext uri="{FF2B5EF4-FFF2-40B4-BE49-F238E27FC236}">
                <a16:creationId xmlns:a16="http://schemas.microsoft.com/office/drawing/2014/main" id="{F2698362-B997-EC48-B789-B8B89CC90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4975" y="4599243"/>
            <a:ext cx="707407" cy="843448"/>
          </a:xfrm>
          <a:prstGeom prst="rect">
            <a:avLst/>
          </a:prstGeom>
        </p:spPr>
      </p:pic>
      <p:pic>
        <p:nvPicPr>
          <p:cNvPr id="24" name="Picture 23" descr="A blue cube on a black background&#10;&#10;Description automatically generated">
            <a:extLst>
              <a:ext uri="{FF2B5EF4-FFF2-40B4-BE49-F238E27FC236}">
                <a16:creationId xmlns:a16="http://schemas.microsoft.com/office/drawing/2014/main" id="{BA8A0864-ECA6-F047-8EA2-539A711F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475" y="4541731"/>
            <a:ext cx="707407" cy="843448"/>
          </a:xfrm>
          <a:prstGeom prst="rect">
            <a:avLst/>
          </a:prstGeom>
        </p:spPr>
      </p:pic>
      <p:pic>
        <p:nvPicPr>
          <p:cNvPr id="25" name="Picture 24" descr="A blue cube on a black background&#10;&#10;Description automatically generated">
            <a:extLst>
              <a:ext uri="{FF2B5EF4-FFF2-40B4-BE49-F238E27FC236}">
                <a16:creationId xmlns:a16="http://schemas.microsoft.com/office/drawing/2014/main" id="{3E9352F0-C209-8B41-9DD7-1107DB15F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9411" y="4560889"/>
            <a:ext cx="707407" cy="843448"/>
          </a:xfrm>
          <a:prstGeom prst="rect">
            <a:avLst/>
          </a:prstGeom>
        </p:spPr>
      </p:pic>
      <p:pic>
        <p:nvPicPr>
          <p:cNvPr id="5" name="Picture 4" descr="A blue cube with lines on it&#10;&#10;Description automatically generated">
            <a:extLst>
              <a:ext uri="{FF2B5EF4-FFF2-40B4-BE49-F238E27FC236}">
                <a16:creationId xmlns:a16="http://schemas.microsoft.com/office/drawing/2014/main" id="{59453605-7CA7-794D-ABA5-B21CD256C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28" y="2458759"/>
            <a:ext cx="5762846" cy="2770372"/>
          </a:xfrm>
          <a:prstGeom prst="rect">
            <a:avLst/>
          </a:prstGeom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91439D54-7329-254D-80FD-10ED5CC3393C}"/>
              </a:ext>
            </a:extLst>
          </p:cNvPr>
          <p:cNvSpPr txBox="1">
            <a:spLocks/>
          </p:cNvSpPr>
          <p:nvPr/>
        </p:nvSpPr>
        <p:spPr>
          <a:xfrm>
            <a:off x="2072533" y="2865474"/>
            <a:ext cx="2520734" cy="6925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Container</a:t>
            </a:r>
          </a:p>
        </p:txBody>
      </p:sp>
      <p:pic>
        <p:nvPicPr>
          <p:cNvPr id="15" name="Picture 14" descr="A blue cube on a black background&#10;&#10;Description automatically generated">
            <a:extLst>
              <a:ext uri="{FF2B5EF4-FFF2-40B4-BE49-F238E27FC236}">
                <a16:creationId xmlns:a16="http://schemas.microsoft.com/office/drawing/2014/main" id="{87534099-19BE-5F4D-81FE-4BC6F0F27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913462">
            <a:off x="1639618" y="3439349"/>
            <a:ext cx="1237777" cy="147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5228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33C9391D-EB72-5C47-8FE2-02A9FE407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242" y="1807240"/>
            <a:ext cx="9144000" cy="3243520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+mn-lt"/>
              </a:rPr>
              <a:t>Managing </a:t>
            </a:r>
            <a:r>
              <a:rPr lang="en-US" b="1" dirty="0">
                <a:latin typeface="+mn-lt"/>
              </a:rPr>
              <a:t>Containers</a:t>
            </a:r>
            <a:r>
              <a:rPr lang="en-US" dirty="0">
                <a:latin typeface="+mn-lt"/>
              </a:rPr>
              <a:t> using </a:t>
            </a:r>
            <a:br>
              <a:rPr lang="en-US" dirty="0">
                <a:latin typeface="+mn-lt"/>
              </a:rPr>
            </a:br>
            <a:r>
              <a:rPr lang="en-US" sz="4800" dirty="0"/>
              <a:t>1.Scripts</a:t>
            </a:r>
            <a:br>
              <a:rPr lang="en-US" sz="4800" dirty="0"/>
            </a:br>
            <a:r>
              <a:rPr lang="en-US" sz="4800" dirty="0"/>
              <a:t>2.Selfmade tools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can be </a:t>
            </a:r>
            <a:r>
              <a:rPr lang="en-US" u="sng" dirty="0">
                <a:latin typeface="+mn-lt"/>
              </a:rPr>
              <a:t>really complex</a:t>
            </a:r>
            <a:r>
              <a:rPr lang="en-US" dirty="0">
                <a:latin typeface="+mn-lt"/>
              </a:rPr>
              <a:t>.</a:t>
            </a:r>
          </a:p>
        </p:txBody>
      </p:sp>
      <p:pic>
        <p:nvPicPr>
          <p:cNvPr id="23" name="Picture 22" descr="A blue and white paper with a pen&#10;&#10;Description automatically generated">
            <a:extLst>
              <a:ext uri="{FF2B5EF4-FFF2-40B4-BE49-F238E27FC236}">
                <a16:creationId xmlns:a16="http://schemas.microsoft.com/office/drawing/2014/main" id="{8A7F2866-8CF7-4340-9E40-B9FCC5658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4242" y="526016"/>
            <a:ext cx="2562447" cy="2562447"/>
          </a:xfrm>
          <a:prstGeom prst="rect">
            <a:avLst/>
          </a:prstGeom>
        </p:spPr>
      </p:pic>
      <p:pic>
        <p:nvPicPr>
          <p:cNvPr id="30" name="Picture 29" descr="A pink sign with yellow letters&#10;&#10;Description automatically generated">
            <a:extLst>
              <a:ext uri="{FF2B5EF4-FFF2-40B4-BE49-F238E27FC236}">
                <a16:creationId xmlns:a16="http://schemas.microsoft.com/office/drawing/2014/main" id="{E6121476-280F-BF44-8977-A3CC24978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9657" y="3429000"/>
            <a:ext cx="2778937" cy="2778937"/>
          </a:xfrm>
          <a:prstGeom prst="rect">
            <a:avLst/>
          </a:prstGeom>
        </p:spPr>
      </p:pic>
      <p:pic>
        <p:nvPicPr>
          <p:cNvPr id="32" name="Picture 31" descr="A red x on a black background&#10;&#10;Description automatically generated">
            <a:extLst>
              <a:ext uri="{FF2B5EF4-FFF2-40B4-BE49-F238E27FC236}">
                <a16:creationId xmlns:a16="http://schemas.microsoft.com/office/drawing/2014/main" id="{2915ECD4-18B7-9B43-ACA1-A361B9C269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8354" y="300665"/>
            <a:ext cx="3128335" cy="3128335"/>
          </a:xfrm>
          <a:prstGeom prst="rect">
            <a:avLst/>
          </a:prstGeom>
        </p:spPr>
      </p:pic>
      <p:pic>
        <p:nvPicPr>
          <p:cNvPr id="33" name="Picture 32" descr="A red x on a black background&#10;&#10;Description automatically generated">
            <a:extLst>
              <a:ext uri="{FF2B5EF4-FFF2-40B4-BE49-F238E27FC236}">
                <a16:creationId xmlns:a16="http://schemas.microsoft.com/office/drawing/2014/main" id="{2AE8E30B-C82E-1243-98AA-6D9995309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0084" y="3429000"/>
            <a:ext cx="3128335" cy="312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0671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800" decel="100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8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3E6F1-77A4-A745-9223-C4B447762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1319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Container Orchestration </a:t>
            </a:r>
            <a:r>
              <a:rPr lang="en-US" sz="6000" b="1" dirty="0">
                <a:solidFill>
                  <a:srgbClr val="466DD8"/>
                </a:solidFill>
                <a:latin typeface="+mn-lt"/>
              </a:rPr>
              <a:t>Tools</a:t>
            </a:r>
            <a:r>
              <a:rPr lang="en-US" b="1" dirty="0">
                <a:latin typeface="+mn-lt"/>
              </a:rPr>
              <a:t> offer: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84758AC-EE82-9E4B-ABE7-FAC86E2D12E6}"/>
              </a:ext>
            </a:extLst>
          </p:cNvPr>
          <p:cNvSpPr txBox="1">
            <a:spLocks/>
          </p:cNvSpPr>
          <p:nvPr/>
        </p:nvSpPr>
        <p:spPr>
          <a:xfrm>
            <a:off x="926803" y="21034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66DD8"/>
                </a:solidFill>
                <a:latin typeface="+mn-lt"/>
              </a:rPr>
              <a:t>High </a:t>
            </a:r>
            <a:r>
              <a:rPr lang="en-US" b="1" dirty="0" err="1">
                <a:solidFill>
                  <a:srgbClr val="466DD8"/>
                </a:solidFill>
                <a:latin typeface="+mn-lt"/>
              </a:rPr>
              <a:t>Availabilty</a:t>
            </a:r>
            <a:r>
              <a:rPr lang="en-US" b="1" dirty="0">
                <a:solidFill>
                  <a:srgbClr val="466DD8"/>
                </a:solidFill>
                <a:latin typeface="+mn-lt"/>
              </a:rPr>
              <a:t> </a:t>
            </a:r>
            <a:r>
              <a:rPr lang="en-US" b="1" dirty="0">
                <a:latin typeface="+mn-lt"/>
              </a:rPr>
              <a:t>or No downtime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F91F014-38DA-2A49-B69D-A64A4523D682}"/>
              </a:ext>
            </a:extLst>
          </p:cNvPr>
          <p:cNvSpPr txBox="1">
            <a:spLocks/>
          </p:cNvSpPr>
          <p:nvPr/>
        </p:nvSpPr>
        <p:spPr>
          <a:xfrm>
            <a:off x="926803" y="304264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66DD8"/>
                </a:solidFill>
                <a:latin typeface="+mn-lt"/>
              </a:rPr>
              <a:t>Scalability</a:t>
            </a:r>
            <a:r>
              <a:rPr lang="en-US" b="1" dirty="0">
                <a:latin typeface="+mn-lt"/>
              </a:rPr>
              <a:t> or High performance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19893E9-F7B3-C34E-AB6F-A338FAC9FF91}"/>
              </a:ext>
            </a:extLst>
          </p:cNvPr>
          <p:cNvSpPr txBox="1">
            <a:spLocks/>
          </p:cNvSpPr>
          <p:nvPr/>
        </p:nvSpPr>
        <p:spPr>
          <a:xfrm>
            <a:off x="926803" y="40421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66DD8"/>
                </a:solidFill>
                <a:latin typeface="+mn-lt"/>
              </a:rPr>
              <a:t>Disaster recovery </a:t>
            </a:r>
            <a:r>
              <a:rPr lang="en-US" b="1" dirty="0">
                <a:latin typeface="+mn-lt"/>
              </a:rPr>
              <a:t>- Backup &amp; Restore</a:t>
            </a:r>
          </a:p>
        </p:txBody>
      </p:sp>
    </p:spTree>
    <p:extLst>
      <p:ext uri="{BB962C8B-B14F-4D97-AF65-F5344CB8AC3E}">
        <p14:creationId xmlns:p14="http://schemas.microsoft.com/office/powerpoint/2010/main" val="176591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A0086-1044-AE4E-A28F-6C432C969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693" y="2597962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Kubernetes</a:t>
            </a:r>
            <a:r>
              <a:rPr lang="en-US" b="1" dirty="0">
                <a:solidFill>
                  <a:srgbClr val="466DD8"/>
                </a:solidFill>
                <a:latin typeface="+mn-lt"/>
              </a:rPr>
              <a:t> </a:t>
            </a:r>
            <a:r>
              <a:rPr lang="en-US" sz="9600" b="1" dirty="0">
                <a:solidFill>
                  <a:srgbClr val="466DD8"/>
                </a:solidFill>
                <a:latin typeface="+mn-lt"/>
              </a:rPr>
              <a:t>Architecture</a:t>
            </a:r>
            <a:endParaRPr lang="en-US" b="1" dirty="0">
              <a:solidFill>
                <a:srgbClr val="466DD8"/>
              </a:solidFill>
              <a:latin typeface="+mn-lt"/>
            </a:endParaRPr>
          </a:p>
        </p:txBody>
      </p:sp>
      <p:pic>
        <p:nvPicPr>
          <p:cNvPr id="4" name="Picture 3" descr="A blue hexagon with a white wheel&#10;&#10;Description automatically generated">
            <a:extLst>
              <a:ext uri="{FF2B5EF4-FFF2-40B4-BE49-F238E27FC236}">
                <a16:creationId xmlns:a16="http://schemas.microsoft.com/office/drawing/2014/main" id="{914C9037-1D0D-0443-92E7-0A56B0AD5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9797" y="2714495"/>
            <a:ext cx="1092496" cy="109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4035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A0086-1044-AE4E-A28F-6C432C969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16" y="131210"/>
            <a:ext cx="7178749" cy="878884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Kubernetes</a:t>
            </a:r>
            <a:r>
              <a:rPr lang="en-US" b="1" dirty="0">
                <a:solidFill>
                  <a:srgbClr val="466DD8"/>
                </a:solidFill>
                <a:latin typeface="+mn-lt"/>
              </a:rPr>
              <a:t> </a:t>
            </a:r>
            <a:r>
              <a:rPr lang="en-US" sz="4800" b="1" dirty="0">
                <a:solidFill>
                  <a:srgbClr val="466DD8"/>
                </a:solidFill>
                <a:latin typeface="+mn-lt"/>
              </a:rPr>
              <a:t>Architecture</a:t>
            </a:r>
            <a:r>
              <a:rPr lang="en-US" sz="2400" b="1" i="1" dirty="0">
                <a:solidFill>
                  <a:srgbClr val="466DD8"/>
                </a:solidFill>
                <a:latin typeface="+mn-lt"/>
              </a:rPr>
              <a:t>(Basic)</a:t>
            </a:r>
            <a:endParaRPr lang="en-US" b="1" i="1" dirty="0">
              <a:solidFill>
                <a:srgbClr val="466DD8"/>
              </a:solidFill>
              <a:latin typeface="+mn-lt"/>
            </a:endParaRPr>
          </a:p>
        </p:txBody>
      </p:sp>
      <p:pic>
        <p:nvPicPr>
          <p:cNvPr id="3" name="Picture 2" descr="A blue hexagon with a white wheel&#10;&#10;Description automatically generated">
            <a:extLst>
              <a:ext uri="{FF2B5EF4-FFF2-40B4-BE49-F238E27FC236}">
                <a16:creationId xmlns:a16="http://schemas.microsoft.com/office/drawing/2014/main" id="{CB75CCB5-39FD-D24D-937F-4C6D9B414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140" y="241042"/>
            <a:ext cx="659219" cy="659219"/>
          </a:xfrm>
          <a:prstGeom prst="rect">
            <a:avLst/>
          </a:prstGeom>
        </p:spPr>
      </p:pic>
      <p:pic>
        <p:nvPicPr>
          <p:cNvPr id="5" name="Picture 4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20986589-0109-1744-995B-D16F20DCC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804" y="1415902"/>
            <a:ext cx="1839337" cy="2288953"/>
          </a:xfrm>
          <a:prstGeom prst="rect">
            <a:avLst/>
          </a:prstGeom>
        </p:spPr>
      </p:pic>
      <p:pic>
        <p:nvPicPr>
          <p:cNvPr id="6" name="Picture 5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EC8AE887-A92E-A141-93A0-5281C4AF3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091" y="3429000"/>
            <a:ext cx="1839337" cy="2288953"/>
          </a:xfrm>
          <a:prstGeom prst="rect">
            <a:avLst/>
          </a:prstGeom>
        </p:spPr>
      </p:pic>
      <p:pic>
        <p:nvPicPr>
          <p:cNvPr id="7" name="Picture 6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7F60ED9A-7624-B648-9CA2-A760CC350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803" y="3429000"/>
            <a:ext cx="1839337" cy="2288953"/>
          </a:xfrm>
          <a:prstGeom prst="rect">
            <a:avLst/>
          </a:prstGeom>
        </p:spPr>
      </p:pic>
      <p:pic>
        <p:nvPicPr>
          <p:cNvPr id="8" name="Picture 7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C505F747-D516-294C-8CA4-09724125D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691" y="3429000"/>
            <a:ext cx="1839337" cy="228895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F317A77-963B-6A41-BF4C-FA830E667CD6}"/>
              </a:ext>
            </a:extLst>
          </p:cNvPr>
          <p:cNvSpPr txBox="1">
            <a:spLocks/>
          </p:cNvSpPr>
          <p:nvPr/>
        </p:nvSpPr>
        <p:spPr>
          <a:xfrm>
            <a:off x="2757376" y="2256026"/>
            <a:ext cx="3818765" cy="878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i="1" dirty="0">
                <a:solidFill>
                  <a:srgbClr val="466DD8"/>
                </a:solidFill>
                <a:latin typeface="+mn-lt"/>
              </a:rPr>
              <a:t>Master Node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CCD89C0-8D4A-5A4D-82CA-4D3479789D46}"/>
              </a:ext>
            </a:extLst>
          </p:cNvPr>
          <p:cNvSpPr txBox="1">
            <a:spLocks/>
          </p:cNvSpPr>
          <p:nvPr/>
        </p:nvSpPr>
        <p:spPr>
          <a:xfrm>
            <a:off x="996850" y="4380843"/>
            <a:ext cx="3818765" cy="878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i="1" dirty="0">
                <a:solidFill>
                  <a:srgbClr val="466DD8"/>
                </a:solidFill>
                <a:latin typeface="+mn-lt"/>
              </a:rPr>
              <a:t>Worker Nodes</a:t>
            </a:r>
          </a:p>
        </p:txBody>
      </p:sp>
      <p:pic>
        <p:nvPicPr>
          <p:cNvPr id="13" name="Picture 12" descr="A blue hexagon with white text and blue cubes&#10;&#10;Description automatically generated">
            <a:extLst>
              <a:ext uri="{FF2B5EF4-FFF2-40B4-BE49-F238E27FC236}">
                <a16:creationId xmlns:a16="http://schemas.microsoft.com/office/drawing/2014/main" id="{79491827-BDBB-8843-9DFC-70FB40504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0590" y="4573476"/>
            <a:ext cx="812800" cy="787400"/>
          </a:xfrm>
          <a:prstGeom prst="rect">
            <a:avLst/>
          </a:prstGeom>
        </p:spPr>
      </p:pic>
      <p:pic>
        <p:nvPicPr>
          <p:cNvPr id="14" name="Picture 13" descr="A blue hexagon with white text and blue cubes&#10;&#10;Description automatically generated">
            <a:extLst>
              <a:ext uri="{FF2B5EF4-FFF2-40B4-BE49-F238E27FC236}">
                <a16:creationId xmlns:a16="http://schemas.microsoft.com/office/drawing/2014/main" id="{0DABAD5B-C7DB-5C48-8F98-6DBF69C4C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308" y="4606267"/>
            <a:ext cx="812800" cy="787400"/>
          </a:xfrm>
          <a:prstGeom prst="rect">
            <a:avLst/>
          </a:prstGeom>
        </p:spPr>
      </p:pic>
      <p:pic>
        <p:nvPicPr>
          <p:cNvPr id="15" name="Picture 14" descr="A blue hexagon with white text and blue cubes&#10;&#10;Description automatically generated">
            <a:extLst>
              <a:ext uri="{FF2B5EF4-FFF2-40B4-BE49-F238E27FC236}">
                <a16:creationId xmlns:a16="http://schemas.microsoft.com/office/drawing/2014/main" id="{9307CA3F-0460-2F4A-9C8F-C3FB4D63D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7012" y="4608041"/>
            <a:ext cx="812800" cy="787400"/>
          </a:xfrm>
          <a:prstGeom prst="rect">
            <a:avLst/>
          </a:prstGeom>
        </p:spPr>
      </p:pic>
      <p:pic>
        <p:nvPicPr>
          <p:cNvPr id="16" name="Picture 15" descr="A blue hexagon with white text and blue cubes&#10;&#10;Description automatically generated">
            <a:extLst>
              <a:ext uri="{FF2B5EF4-FFF2-40B4-BE49-F238E27FC236}">
                <a16:creationId xmlns:a16="http://schemas.microsoft.com/office/drawing/2014/main" id="{F01E6B62-0E63-164B-8397-43A31BDE1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308" y="2615391"/>
            <a:ext cx="812800" cy="787400"/>
          </a:xfrm>
          <a:prstGeom prst="rect">
            <a:avLst/>
          </a:prstGeom>
        </p:spPr>
      </p:pic>
      <p:pic>
        <p:nvPicPr>
          <p:cNvPr id="17" name="Picture 16" descr="A blue hexagon with white text and blue cubes&#10;&#10;Description automatically generated">
            <a:extLst>
              <a:ext uri="{FF2B5EF4-FFF2-40B4-BE49-F238E27FC236}">
                <a16:creationId xmlns:a16="http://schemas.microsoft.com/office/drawing/2014/main" id="{0D5E784C-5DDB-F14A-B350-390A63BEA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4624" y="1010094"/>
            <a:ext cx="1662178" cy="1610235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80570C5B-1078-0340-8A55-51079CA27A30}"/>
              </a:ext>
            </a:extLst>
          </p:cNvPr>
          <p:cNvSpPr txBox="1">
            <a:spLocks/>
          </p:cNvSpPr>
          <p:nvPr/>
        </p:nvSpPr>
        <p:spPr>
          <a:xfrm>
            <a:off x="9752681" y="2199318"/>
            <a:ext cx="1026063" cy="3610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 err="1">
                <a:solidFill>
                  <a:schemeClr val="bg1"/>
                </a:solidFill>
                <a:highlight>
                  <a:srgbClr val="466DD8"/>
                </a:highlight>
                <a:latin typeface="+mn-lt"/>
              </a:rPr>
              <a:t>kubelet</a:t>
            </a:r>
            <a:endParaRPr lang="en-US" sz="2400" dirty="0">
              <a:solidFill>
                <a:schemeClr val="bg1"/>
              </a:solidFill>
              <a:highlight>
                <a:srgbClr val="466DD8"/>
              </a:highlight>
              <a:latin typeface="+mn-lt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1781CD4-C9FA-7E43-9B36-5AA988510F22}"/>
              </a:ext>
            </a:extLst>
          </p:cNvPr>
          <p:cNvSpPr txBox="1">
            <a:spLocks/>
          </p:cNvSpPr>
          <p:nvPr/>
        </p:nvSpPr>
        <p:spPr>
          <a:xfrm>
            <a:off x="8430536" y="2523907"/>
            <a:ext cx="3818765" cy="878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bg1"/>
                </a:solidFill>
                <a:latin typeface="+mn-lt"/>
              </a:rPr>
              <a:t>Primary</a:t>
            </a:r>
            <a:r>
              <a:rPr lang="en-US" sz="2800" b="1" i="1" dirty="0">
                <a:solidFill>
                  <a:srgbClr val="466DD8"/>
                </a:solidFill>
                <a:latin typeface="+mn-lt"/>
              </a:rPr>
              <a:t> ’node agent’</a:t>
            </a:r>
          </a:p>
        </p:txBody>
      </p:sp>
    </p:spTree>
    <p:extLst>
      <p:ext uri="{BB962C8B-B14F-4D97-AF65-F5344CB8AC3E}">
        <p14:creationId xmlns:p14="http://schemas.microsoft.com/office/powerpoint/2010/main" val="20980513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A0086-1044-AE4E-A28F-6C432C969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16" y="131210"/>
            <a:ext cx="7178749" cy="878884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Kubernetes</a:t>
            </a:r>
            <a:r>
              <a:rPr lang="en-US" b="1" dirty="0">
                <a:solidFill>
                  <a:srgbClr val="466DD8"/>
                </a:solidFill>
                <a:latin typeface="+mn-lt"/>
              </a:rPr>
              <a:t> </a:t>
            </a:r>
            <a:r>
              <a:rPr lang="en-US" sz="4800" b="1" dirty="0">
                <a:solidFill>
                  <a:srgbClr val="466DD8"/>
                </a:solidFill>
                <a:latin typeface="+mn-lt"/>
              </a:rPr>
              <a:t>Architecture</a:t>
            </a:r>
            <a:r>
              <a:rPr lang="en-US" sz="2400" b="1" i="1" dirty="0">
                <a:solidFill>
                  <a:srgbClr val="466DD8"/>
                </a:solidFill>
                <a:latin typeface="+mn-lt"/>
              </a:rPr>
              <a:t>(Basic)</a:t>
            </a:r>
            <a:endParaRPr lang="en-US" b="1" i="1" dirty="0">
              <a:solidFill>
                <a:srgbClr val="466DD8"/>
              </a:solidFill>
              <a:latin typeface="+mn-lt"/>
            </a:endParaRPr>
          </a:p>
        </p:txBody>
      </p:sp>
      <p:pic>
        <p:nvPicPr>
          <p:cNvPr id="3" name="Picture 2" descr="A blue hexagon with a white wheel&#10;&#10;Description automatically generated">
            <a:extLst>
              <a:ext uri="{FF2B5EF4-FFF2-40B4-BE49-F238E27FC236}">
                <a16:creationId xmlns:a16="http://schemas.microsoft.com/office/drawing/2014/main" id="{CB75CCB5-39FD-D24D-937F-4C6D9B414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140" y="241042"/>
            <a:ext cx="659219" cy="659219"/>
          </a:xfrm>
          <a:prstGeom prst="rect">
            <a:avLst/>
          </a:prstGeom>
        </p:spPr>
      </p:pic>
      <p:pic>
        <p:nvPicPr>
          <p:cNvPr id="5" name="Picture 4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20986589-0109-1744-995B-D16F20DCC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608" y="570651"/>
            <a:ext cx="2057351" cy="2560259"/>
          </a:xfrm>
          <a:prstGeom prst="rect">
            <a:avLst/>
          </a:prstGeom>
        </p:spPr>
      </p:pic>
      <p:pic>
        <p:nvPicPr>
          <p:cNvPr id="6" name="Picture 5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EC8AE887-A92E-A141-93A0-5281C4AF3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208" y="2853830"/>
            <a:ext cx="3163135" cy="3936346"/>
          </a:xfrm>
          <a:prstGeom prst="rect">
            <a:avLst/>
          </a:prstGeom>
        </p:spPr>
      </p:pic>
      <p:pic>
        <p:nvPicPr>
          <p:cNvPr id="7" name="Picture 6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7F60ED9A-7624-B648-9CA2-A760CC350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021" y="2787751"/>
            <a:ext cx="3163135" cy="3936346"/>
          </a:xfrm>
          <a:prstGeom prst="rect">
            <a:avLst/>
          </a:prstGeom>
        </p:spPr>
      </p:pic>
      <p:pic>
        <p:nvPicPr>
          <p:cNvPr id="8" name="Picture 7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C505F747-D516-294C-8CA4-09724125D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552" y="2790443"/>
            <a:ext cx="3163136" cy="3936347"/>
          </a:xfrm>
          <a:prstGeom prst="rect">
            <a:avLst/>
          </a:prstGeom>
        </p:spPr>
      </p:pic>
      <p:pic>
        <p:nvPicPr>
          <p:cNvPr id="22" name="Picture 21" descr="A blue whale with a container on its back&#10;&#10;Description automatically generated">
            <a:extLst>
              <a:ext uri="{FF2B5EF4-FFF2-40B4-BE49-F238E27FC236}">
                <a16:creationId xmlns:a16="http://schemas.microsoft.com/office/drawing/2014/main" id="{A209F258-670B-7549-9469-DB6B6C263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0998" y="4928329"/>
            <a:ext cx="649767" cy="649767"/>
          </a:xfrm>
          <a:prstGeom prst="rect">
            <a:avLst/>
          </a:prstGeom>
        </p:spPr>
      </p:pic>
      <p:pic>
        <p:nvPicPr>
          <p:cNvPr id="23" name="Picture 22" descr="A blue whale with a container on its back&#10;&#10;Description automatically generated">
            <a:extLst>
              <a:ext uri="{FF2B5EF4-FFF2-40B4-BE49-F238E27FC236}">
                <a16:creationId xmlns:a16="http://schemas.microsoft.com/office/drawing/2014/main" id="{A0018004-0F62-674E-ACF4-678E9D014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366" y="4928329"/>
            <a:ext cx="649767" cy="649767"/>
          </a:xfrm>
          <a:prstGeom prst="rect">
            <a:avLst/>
          </a:prstGeom>
        </p:spPr>
      </p:pic>
      <p:pic>
        <p:nvPicPr>
          <p:cNvPr id="24" name="Picture 23" descr="A blue whale with a container on its back&#10;&#10;Description automatically generated">
            <a:extLst>
              <a:ext uri="{FF2B5EF4-FFF2-40B4-BE49-F238E27FC236}">
                <a16:creationId xmlns:a16="http://schemas.microsoft.com/office/drawing/2014/main" id="{089A14A9-8BA6-444C-B024-281B6711D9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5881" y="5578096"/>
            <a:ext cx="649767" cy="649767"/>
          </a:xfrm>
          <a:prstGeom prst="rect">
            <a:avLst/>
          </a:prstGeom>
        </p:spPr>
      </p:pic>
      <p:pic>
        <p:nvPicPr>
          <p:cNvPr id="25" name="Picture 24" descr="A blue whale with a container on its back&#10;&#10;Description automatically generated">
            <a:extLst>
              <a:ext uri="{FF2B5EF4-FFF2-40B4-BE49-F238E27FC236}">
                <a16:creationId xmlns:a16="http://schemas.microsoft.com/office/drawing/2014/main" id="{B3585727-6E8B-7F4F-999F-5413724E9A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4366" y="4928328"/>
            <a:ext cx="649767" cy="649767"/>
          </a:xfrm>
          <a:prstGeom prst="rect">
            <a:avLst/>
          </a:prstGeom>
        </p:spPr>
      </p:pic>
      <p:pic>
        <p:nvPicPr>
          <p:cNvPr id="26" name="Picture 25" descr="A blue whale with a container on its back&#10;&#10;Description automatically generated">
            <a:extLst>
              <a:ext uri="{FF2B5EF4-FFF2-40B4-BE49-F238E27FC236}">
                <a16:creationId xmlns:a16="http://schemas.microsoft.com/office/drawing/2014/main" id="{8860ACDD-618C-1E40-AFD5-5ADFF0A3D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5743" y="4928328"/>
            <a:ext cx="649767" cy="649767"/>
          </a:xfrm>
          <a:prstGeom prst="rect">
            <a:avLst/>
          </a:prstGeom>
        </p:spPr>
      </p:pic>
      <p:pic>
        <p:nvPicPr>
          <p:cNvPr id="27" name="Picture 26" descr="A blue whale with a container on its back&#10;&#10;Description automatically generated">
            <a:extLst>
              <a:ext uri="{FF2B5EF4-FFF2-40B4-BE49-F238E27FC236}">
                <a16:creationId xmlns:a16="http://schemas.microsoft.com/office/drawing/2014/main" id="{2646EA76-C7DB-1945-B147-46E99F8A9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9538" y="5502675"/>
            <a:ext cx="649767" cy="649767"/>
          </a:xfrm>
          <a:prstGeom prst="rect">
            <a:avLst/>
          </a:prstGeom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71A67ACF-ECD6-1B42-B05F-06E7C3997A41}"/>
              </a:ext>
            </a:extLst>
          </p:cNvPr>
          <p:cNvSpPr txBox="1">
            <a:spLocks/>
          </p:cNvSpPr>
          <p:nvPr/>
        </p:nvSpPr>
        <p:spPr>
          <a:xfrm>
            <a:off x="2535028" y="1583984"/>
            <a:ext cx="3818765" cy="878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i="1" dirty="0">
                <a:solidFill>
                  <a:srgbClr val="466DD8"/>
                </a:solidFill>
                <a:latin typeface="+mn-lt"/>
              </a:rPr>
              <a:t>Master Node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08D97E12-F3B5-3141-AEA5-4DC7645C181F}"/>
              </a:ext>
            </a:extLst>
          </p:cNvPr>
          <p:cNvSpPr txBox="1">
            <a:spLocks/>
          </p:cNvSpPr>
          <p:nvPr/>
        </p:nvSpPr>
        <p:spPr>
          <a:xfrm>
            <a:off x="-370990" y="4699211"/>
            <a:ext cx="3818765" cy="878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i="1" dirty="0">
                <a:solidFill>
                  <a:srgbClr val="466DD8"/>
                </a:solidFill>
                <a:latin typeface="+mn-lt"/>
              </a:rPr>
              <a:t>Worker Nodes</a:t>
            </a:r>
          </a:p>
        </p:txBody>
      </p:sp>
    </p:spTree>
    <p:extLst>
      <p:ext uri="{BB962C8B-B14F-4D97-AF65-F5344CB8AC3E}">
        <p14:creationId xmlns:p14="http://schemas.microsoft.com/office/powerpoint/2010/main" val="19832346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A0086-1044-AE4E-A28F-6C432C969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16" y="131210"/>
            <a:ext cx="7178749" cy="878884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Kubernetes</a:t>
            </a:r>
            <a:r>
              <a:rPr lang="en-US" b="1" dirty="0">
                <a:solidFill>
                  <a:srgbClr val="466DD8"/>
                </a:solidFill>
                <a:latin typeface="+mn-lt"/>
              </a:rPr>
              <a:t> </a:t>
            </a:r>
            <a:r>
              <a:rPr lang="en-US" sz="4800" b="1" dirty="0">
                <a:solidFill>
                  <a:srgbClr val="466DD8"/>
                </a:solidFill>
                <a:latin typeface="+mn-lt"/>
              </a:rPr>
              <a:t>Architecture</a:t>
            </a:r>
            <a:r>
              <a:rPr lang="en-US" sz="2400" b="1" i="1" dirty="0">
                <a:solidFill>
                  <a:srgbClr val="466DD8"/>
                </a:solidFill>
                <a:latin typeface="+mn-lt"/>
              </a:rPr>
              <a:t>(Basic)</a:t>
            </a:r>
            <a:endParaRPr lang="en-US" b="1" i="1" dirty="0">
              <a:solidFill>
                <a:srgbClr val="466DD8"/>
              </a:solidFill>
              <a:latin typeface="+mn-lt"/>
            </a:endParaRPr>
          </a:p>
        </p:txBody>
      </p:sp>
      <p:pic>
        <p:nvPicPr>
          <p:cNvPr id="3" name="Picture 2" descr="A blue hexagon with a white wheel&#10;&#10;Description automatically generated">
            <a:extLst>
              <a:ext uri="{FF2B5EF4-FFF2-40B4-BE49-F238E27FC236}">
                <a16:creationId xmlns:a16="http://schemas.microsoft.com/office/drawing/2014/main" id="{CB75CCB5-39FD-D24D-937F-4C6D9B414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140" y="241042"/>
            <a:ext cx="659219" cy="659219"/>
          </a:xfrm>
          <a:prstGeom prst="rect">
            <a:avLst/>
          </a:prstGeom>
        </p:spPr>
      </p:pic>
      <p:pic>
        <p:nvPicPr>
          <p:cNvPr id="5" name="Picture 4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20986589-0109-1744-995B-D16F20DCC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04" y="1010094"/>
            <a:ext cx="4375248" cy="5444753"/>
          </a:xfrm>
          <a:prstGeom prst="rect">
            <a:avLst/>
          </a:prstGeom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71A67ACF-ECD6-1B42-B05F-06E7C3997A41}"/>
              </a:ext>
            </a:extLst>
          </p:cNvPr>
          <p:cNvSpPr txBox="1">
            <a:spLocks/>
          </p:cNvSpPr>
          <p:nvPr/>
        </p:nvSpPr>
        <p:spPr>
          <a:xfrm>
            <a:off x="439634" y="5847906"/>
            <a:ext cx="4717156" cy="1010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i="1" dirty="0">
                <a:solidFill>
                  <a:srgbClr val="466DD8"/>
                </a:solidFill>
                <a:latin typeface="+mn-lt"/>
              </a:rPr>
              <a:t>Master Node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8422AFF-CB63-6B44-84EB-6AAF4AF624DD}"/>
              </a:ext>
            </a:extLst>
          </p:cNvPr>
          <p:cNvSpPr txBox="1">
            <a:spLocks/>
          </p:cNvSpPr>
          <p:nvPr/>
        </p:nvSpPr>
        <p:spPr>
          <a:xfrm>
            <a:off x="4722652" y="2422635"/>
            <a:ext cx="5569664" cy="15223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+mn-lt"/>
              </a:rPr>
              <a:t>Important k8s processes required for the cluster  to function properly.  </a:t>
            </a:r>
          </a:p>
        </p:txBody>
      </p:sp>
      <p:pic>
        <p:nvPicPr>
          <p:cNvPr id="9" name="Picture 8" descr="A blue whale with a container on its back&#10;&#10;Description automatically generated">
            <a:extLst>
              <a:ext uri="{FF2B5EF4-FFF2-40B4-BE49-F238E27FC236}">
                <a16:creationId xmlns:a16="http://schemas.microsoft.com/office/drawing/2014/main" id="{77B0AF0A-C132-A744-8451-8E7E5E699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5412" y="4030331"/>
            <a:ext cx="1625600" cy="1625600"/>
          </a:xfrm>
          <a:prstGeom prst="rect">
            <a:avLst/>
          </a:prstGeom>
        </p:spPr>
      </p:pic>
      <p:pic>
        <p:nvPicPr>
          <p:cNvPr id="15" name="Picture 14" descr="A black background with a black rectangle&#10;&#10;Description automatically generated">
            <a:extLst>
              <a:ext uri="{FF2B5EF4-FFF2-40B4-BE49-F238E27FC236}">
                <a16:creationId xmlns:a16="http://schemas.microsoft.com/office/drawing/2014/main" id="{70671F35-C9F0-1944-9688-46139B977F9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0800000">
            <a:off x="3414675" y="4691984"/>
            <a:ext cx="1742115" cy="706623"/>
          </a:xfrm>
          <a:prstGeom prst="rect">
            <a:avLst/>
          </a:prstGeom>
        </p:spPr>
      </p:pic>
      <p:sp>
        <p:nvSpPr>
          <p:cNvPr id="31" name="Title 1">
            <a:extLst>
              <a:ext uri="{FF2B5EF4-FFF2-40B4-BE49-F238E27FC236}">
                <a16:creationId xmlns:a16="http://schemas.microsoft.com/office/drawing/2014/main" id="{367AD984-5C5D-A840-8C23-7522798FF2D9}"/>
              </a:ext>
            </a:extLst>
          </p:cNvPr>
          <p:cNvSpPr txBox="1">
            <a:spLocks/>
          </p:cNvSpPr>
          <p:nvPr/>
        </p:nvSpPr>
        <p:spPr>
          <a:xfrm>
            <a:off x="5156790" y="4691984"/>
            <a:ext cx="2179675" cy="706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+mn-lt"/>
              </a:rPr>
              <a:t>API </a:t>
            </a:r>
            <a:r>
              <a:rPr lang="en-US" sz="2800" b="1" dirty="0">
                <a:solidFill>
                  <a:srgbClr val="466DD8"/>
                </a:solidFill>
                <a:latin typeface="+mn-lt"/>
              </a:rPr>
              <a:t>server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CC98F242-1602-454B-B36C-A592278EB88B}"/>
              </a:ext>
            </a:extLst>
          </p:cNvPr>
          <p:cNvSpPr txBox="1">
            <a:spLocks/>
          </p:cNvSpPr>
          <p:nvPr/>
        </p:nvSpPr>
        <p:spPr>
          <a:xfrm>
            <a:off x="7283694" y="4435365"/>
            <a:ext cx="3997450" cy="1368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+mn-lt"/>
              </a:rPr>
              <a:t>“Entry point to the cluster”</a:t>
            </a:r>
          </a:p>
        </p:txBody>
      </p:sp>
    </p:spTree>
    <p:extLst>
      <p:ext uri="{BB962C8B-B14F-4D97-AF65-F5344CB8AC3E}">
        <p14:creationId xmlns:p14="http://schemas.microsoft.com/office/powerpoint/2010/main" val="3095112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A0086-1044-AE4E-A28F-6C432C969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16" y="131210"/>
            <a:ext cx="7178749" cy="878884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Kubernetes</a:t>
            </a:r>
            <a:r>
              <a:rPr lang="en-US" b="1" dirty="0">
                <a:solidFill>
                  <a:srgbClr val="466DD8"/>
                </a:solidFill>
                <a:latin typeface="+mn-lt"/>
              </a:rPr>
              <a:t> </a:t>
            </a:r>
            <a:r>
              <a:rPr lang="en-US" sz="4800" b="1" dirty="0">
                <a:solidFill>
                  <a:srgbClr val="466DD8"/>
                </a:solidFill>
                <a:latin typeface="+mn-lt"/>
              </a:rPr>
              <a:t>Architecture</a:t>
            </a:r>
            <a:r>
              <a:rPr lang="en-US" sz="2400" b="1" i="1" dirty="0">
                <a:solidFill>
                  <a:srgbClr val="466DD8"/>
                </a:solidFill>
                <a:latin typeface="+mn-lt"/>
              </a:rPr>
              <a:t>(Basic)</a:t>
            </a:r>
            <a:endParaRPr lang="en-US" b="1" i="1" dirty="0">
              <a:solidFill>
                <a:srgbClr val="466DD8"/>
              </a:solidFill>
              <a:latin typeface="+mn-lt"/>
            </a:endParaRPr>
          </a:p>
        </p:txBody>
      </p:sp>
      <p:pic>
        <p:nvPicPr>
          <p:cNvPr id="3" name="Picture 2" descr="A blue hexagon with a white wheel&#10;&#10;Description automatically generated">
            <a:extLst>
              <a:ext uri="{FF2B5EF4-FFF2-40B4-BE49-F238E27FC236}">
                <a16:creationId xmlns:a16="http://schemas.microsoft.com/office/drawing/2014/main" id="{CB75CCB5-39FD-D24D-937F-4C6D9B414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140" y="241042"/>
            <a:ext cx="659219" cy="659219"/>
          </a:xfrm>
          <a:prstGeom prst="rect">
            <a:avLst/>
          </a:prstGeom>
        </p:spPr>
      </p:pic>
      <p:pic>
        <p:nvPicPr>
          <p:cNvPr id="9" name="Picture 8" descr="A blue whale with a container on its back&#10;&#10;Description automatically generated">
            <a:extLst>
              <a:ext uri="{FF2B5EF4-FFF2-40B4-BE49-F238E27FC236}">
                <a16:creationId xmlns:a16="http://schemas.microsoft.com/office/drawing/2014/main" id="{77B0AF0A-C132-A744-8451-8E7E5E699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865" y="1225439"/>
            <a:ext cx="1625600" cy="1625600"/>
          </a:xfrm>
          <a:prstGeom prst="rect">
            <a:avLst/>
          </a:prstGeom>
        </p:spPr>
      </p:pic>
      <p:sp>
        <p:nvSpPr>
          <p:cNvPr id="31" name="Title 1">
            <a:extLst>
              <a:ext uri="{FF2B5EF4-FFF2-40B4-BE49-F238E27FC236}">
                <a16:creationId xmlns:a16="http://schemas.microsoft.com/office/drawing/2014/main" id="{367AD984-5C5D-A840-8C23-7522798FF2D9}"/>
              </a:ext>
            </a:extLst>
          </p:cNvPr>
          <p:cNvSpPr txBox="1">
            <a:spLocks/>
          </p:cNvSpPr>
          <p:nvPr/>
        </p:nvSpPr>
        <p:spPr>
          <a:xfrm>
            <a:off x="5433827" y="2851039"/>
            <a:ext cx="2179675" cy="706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+mn-lt"/>
              </a:rPr>
              <a:t>API </a:t>
            </a:r>
            <a:r>
              <a:rPr lang="en-US" sz="2800" b="1" dirty="0">
                <a:solidFill>
                  <a:srgbClr val="466DD8"/>
                </a:solidFill>
                <a:latin typeface="+mn-lt"/>
              </a:rPr>
              <a:t>server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8B0979-FBFB-A34B-9EA1-C5233108778A}"/>
              </a:ext>
            </a:extLst>
          </p:cNvPr>
          <p:cNvSpPr txBox="1">
            <a:spLocks/>
          </p:cNvSpPr>
          <p:nvPr/>
        </p:nvSpPr>
        <p:spPr>
          <a:xfrm>
            <a:off x="2950547" y="3941766"/>
            <a:ext cx="1593086" cy="10597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+mn-lt"/>
              </a:rPr>
              <a:t>UI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40354E9-BFCA-884D-AFAA-90FB23FA59CC}"/>
              </a:ext>
            </a:extLst>
          </p:cNvPr>
          <p:cNvSpPr txBox="1">
            <a:spLocks/>
          </p:cNvSpPr>
          <p:nvPr/>
        </p:nvSpPr>
        <p:spPr>
          <a:xfrm>
            <a:off x="5866236" y="4819446"/>
            <a:ext cx="1150062" cy="11583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+mn-lt"/>
              </a:rPr>
              <a:t>API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D0ADC13-8177-0E40-B3A1-9F4E31195B7D}"/>
              </a:ext>
            </a:extLst>
          </p:cNvPr>
          <p:cNvSpPr txBox="1">
            <a:spLocks/>
          </p:cNvSpPr>
          <p:nvPr/>
        </p:nvSpPr>
        <p:spPr>
          <a:xfrm>
            <a:off x="8763026" y="3941766"/>
            <a:ext cx="1150062" cy="11583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+mn-lt"/>
              </a:rPr>
              <a:t>CLI</a:t>
            </a:r>
          </a:p>
        </p:txBody>
      </p:sp>
      <p:pic>
        <p:nvPicPr>
          <p:cNvPr id="6" name="Picture 5" descr="A black background with a black rectangle&#10;&#10;Description automatically generated">
            <a:extLst>
              <a:ext uri="{FF2B5EF4-FFF2-40B4-BE49-F238E27FC236}">
                <a16:creationId xmlns:a16="http://schemas.microsoft.com/office/drawing/2014/main" id="{C419EA53-2738-F74F-9333-4E66E3E8068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 rot="19223111">
            <a:off x="3575021" y="3238650"/>
            <a:ext cx="1458138" cy="591439"/>
          </a:xfrm>
          <a:prstGeom prst="rect">
            <a:avLst/>
          </a:prstGeom>
        </p:spPr>
      </p:pic>
      <p:pic>
        <p:nvPicPr>
          <p:cNvPr id="17" name="Picture 16" descr="A black background with a black rectangle&#10;&#10;Description automatically generated">
            <a:extLst>
              <a:ext uri="{FF2B5EF4-FFF2-40B4-BE49-F238E27FC236}">
                <a16:creationId xmlns:a16="http://schemas.microsoft.com/office/drawing/2014/main" id="{90395E7C-D369-494D-B8B1-C869299876E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 rot="13050801">
            <a:off x="7589063" y="3261944"/>
            <a:ext cx="1458138" cy="591439"/>
          </a:xfrm>
          <a:prstGeom prst="rect">
            <a:avLst/>
          </a:prstGeom>
        </p:spPr>
      </p:pic>
      <p:pic>
        <p:nvPicPr>
          <p:cNvPr id="18" name="Picture 17" descr="A black background with a black rectangle&#10;&#10;Description automatically generated">
            <a:extLst>
              <a:ext uri="{FF2B5EF4-FFF2-40B4-BE49-F238E27FC236}">
                <a16:creationId xmlns:a16="http://schemas.microsoft.com/office/drawing/2014/main" id="{CDF9CB5F-E918-4D4C-BC9E-F56F9D085F4D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 rot="16200000">
            <a:off x="5577948" y="3878904"/>
            <a:ext cx="1458138" cy="591439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C39C0869-E3B7-3242-9680-276D7BE096A0}"/>
              </a:ext>
            </a:extLst>
          </p:cNvPr>
          <p:cNvSpPr txBox="1">
            <a:spLocks/>
          </p:cNvSpPr>
          <p:nvPr/>
        </p:nvSpPr>
        <p:spPr>
          <a:xfrm>
            <a:off x="2524193" y="4819446"/>
            <a:ext cx="2179675" cy="706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466DD8"/>
                </a:solidFill>
                <a:latin typeface="+mn-lt"/>
              </a:rPr>
              <a:t>K8s Dashboard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E12C1197-19C9-374C-A1E2-48875ABB7459}"/>
              </a:ext>
            </a:extLst>
          </p:cNvPr>
          <p:cNvSpPr txBox="1">
            <a:spLocks/>
          </p:cNvSpPr>
          <p:nvPr/>
        </p:nvSpPr>
        <p:spPr>
          <a:xfrm>
            <a:off x="5709684" y="5632561"/>
            <a:ext cx="2179675" cy="706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466DD8"/>
                </a:solidFill>
                <a:latin typeface="+mn-lt"/>
              </a:rPr>
              <a:t>Scripts &amp; automations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F5D5D851-051E-1243-BC42-2999248182F2}"/>
              </a:ext>
            </a:extLst>
          </p:cNvPr>
          <p:cNvSpPr txBox="1">
            <a:spLocks/>
          </p:cNvSpPr>
          <p:nvPr/>
        </p:nvSpPr>
        <p:spPr>
          <a:xfrm>
            <a:off x="8447419" y="4819446"/>
            <a:ext cx="2179675" cy="706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466DD8"/>
                </a:solidFill>
                <a:latin typeface="+mn-lt"/>
              </a:rPr>
              <a:t>Command line tools</a:t>
            </a:r>
          </a:p>
        </p:txBody>
      </p:sp>
    </p:spTree>
    <p:extLst>
      <p:ext uri="{BB962C8B-B14F-4D97-AF65-F5344CB8AC3E}">
        <p14:creationId xmlns:p14="http://schemas.microsoft.com/office/powerpoint/2010/main" val="8533019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21" grpId="0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A0086-1044-AE4E-A28F-6C432C969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16" y="131210"/>
            <a:ext cx="7178749" cy="878884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Kubernetes</a:t>
            </a:r>
            <a:r>
              <a:rPr lang="en-US" b="1" dirty="0">
                <a:solidFill>
                  <a:srgbClr val="466DD8"/>
                </a:solidFill>
                <a:latin typeface="+mn-lt"/>
              </a:rPr>
              <a:t> </a:t>
            </a:r>
            <a:r>
              <a:rPr lang="en-US" sz="4800" b="1" dirty="0">
                <a:solidFill>
                  <a:srgbClr val="466DD8"/>
                </a:solidFill>
                <a:latin typeface="+mn-lt"/>
              </a:rPr>
              <a:t>Architecture</a:t>
            </a:r>
            <a:r>
              <a:rPr lang="en-US" sz="2400" b="1" i="1" dirty="0">
                <a:solidFill>
                  <a:srgbClr val="466DD8"/>
                </a:solidFill>
                <a:latin typeface="+mn-lt"/>
              </a:rPr>
              <a:t>(Basic)</a:t>
            </a:r>
            <a:endParaRPr lang="en-US" b="1" i="1" dirty="0">
              <a:solidFill>
                <a:srgbClr val="466DD8"/>
              </a:solidFill>
              <a:latin typeface="+mn-lt"/>
            </a:endParaRPr>
          </a:p>
        </p:txBody>
      </p:sp>
      <p:pic>
        <p:nvPicPr>
          <p:cNvPr id="3" name="Picture 2" descr="A blue hexagon with a white wheel&#10;&#10;Description automatically generated">
            <a:extLst>
              <a:ext uri="{FF2B5EF4-FFF2-40B4-BE49-F238E27FC236}">
                <a16:creationId xmlns:a16="http://schemas.microsoft.com/office/drawing/2014/main" id="{CB75CCB5-39FD-D24D-937F-4C6D9B414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140" y="241042"/>
            <a:ext cx="659219" cy="659219"/>
          </a:xfrm>
          <a:prstGeom prst="rect">
            <a:avLst/>
          </a:prstGeom>
        </p:spPr>
      </p:pic>
      <p:pic>
        <p:nvPicPr>
          <p:cNvPr id="9" name="Picture 8" descr="A blue whale with a container on its back&#10;&#10;Description automatically generated">
            <a:extLst>
              <a:ext uri="{FF2B5EF4-FFF2-40B4-BE49-F238E27FC236}">
                <a16:creationId xmlns:a16="http://schemas.microsoft.com/office/drawing/2014/main" id="{77B0AF0A-C132-A744-8451-8E7E5E699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81" y="1491253"/>
            <a:ext cx="1625600" cy="1625600"/>
          </a:xfrm>
          <a:prstGeom prst="rect">
            <a:avLst/>
          </a:prstGeom>
        </p:spPr>
      </p:pic>
      <p:sp>
        <p:nvSpPr>
          <p:cNvPr id="31" name="Title 1">
            <a:extLst>
              <a:ext uri="{FF2B5EF4-FFF2-40B4-BE49-F238E27FC236}">
                <a16:creationId xmlns:a16="http://schemas.microsoft.com/office/drawing/2014/main" id="{367AD984-5C5D-A840-8C23-7522798FF2D9}"/>
              </a:ext>
            </a:extLst>
          </p:cNvPr>
          <p:cNvSpPr txBox="1">
            <a:spLocks/>
          </p:cNvSpPr>
          <p:nvPr/>
        </p:nvSpPr>
        <p:spPr>
          <a:xfrm>
            <a:off x="2124415" y="2062970"/>
            <a:ext cx="2179675" cy="706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+mn-lt"/>
              </a:rPr>
              <a:t>API </a:t>
            </a:r>
            <a:r>
              <a:rPr lang="en-US" sz="2800" b="1" dirty="0">
                <a:solidFill>
                  <a:srgbClr val="466DD8"/>
                </a:solidFill>
                <a:latin typeface="+mn-lt"/>
              </a:rPr>
              <a:t>server</a:t>
            </a:r>
          </a:p>
        </p:txBody>
      </p:sp>
      <p:pic>
        <p:nvPicPr>
          <p:cNvPr id="15" name="Picture 14" descr="A blue whale with a container on its back&#10;&#10;Description automatically generated">
            <a:extLst>
              <a:ext uri="{FF2B5EF4-FFF2-40B4-BE49-F238E27FC236}">
                <a16:creationId xmlns:a16="http://schemas.microsoft.com/office/drawing/2014/main" id="{2F8D40D7-E812-E448-9129-DC4E1B3C3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47" y="3106474"/>
            <a:ext cx="1625600" cy="1625600"/>
          </a:xfrm>
          <a:prstGeom prst="rect">
            <a:avLst/>
          </a:prstGeom>
        </p:spPr>
      </p:pic>
      <p:pic>
        <p:nvPicPr>
          <p:cNvPr id="16" name="Picture 15" descr="A blue whale with a container on its back&#10;&#10;Description automatically generated">
            <a:extLst>
              <a:ext uri="{FF2B5EF4-FFF2-40B4-BE49-F238E27FC236}">
                <a16:creationId xmlns:a16="http://schemas.microsoft.com/office/drawing/2014/main" id="{14A52AF8-14BA-7048-8B87-1AD75C06E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81" y="4732074"/>
            <a:ext cx="1625600" cy="1625600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81F40516-2B28-874F-AEFC-68E8773456CD}"/>
              </a:ext>
            </a:extLst>
          </p:cNvPr>
          <p:cNvSpPr txBox="1">
            <a:spLocks/>
          </p:cNvSpPr>
          <p:nvPr/>
        </p:nvSpPr>
        <p:spPr>
          <a:xfrm>
            <a:off x="2057347" y="3678191"/>
            <a:ext cx="2179675" cy="706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+mn-lt"/>
              </a:rPr>
              <a:t>Controller </a:t>
            </a:r>
            <a:r>
              <a:rPr lang="en-US" sz="2800" b="1" dirty="0">
                <a:solidFill>
                  <a:srgbClr val="466DD8"/>
                </a:solidFill>
                <a:latin typeface="+mn-lt"/>
              </a:rPr>
              <a:t>Manager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5A6D0085-072D-3541-8DDF-FFA08CC9C9EE}"/>
              </a:ext>
            </a:extLst>
          </p:cNvPr>
          <p:cNvSpPr txBox="1">
            <a:spLocks/>
          </p:cNvSpPr>
          <p:nvPr/>
        </p:nvSpPr>
        <p:spPr>
          <a:xfrm>
            <a:off x="2057346" y="5287359"/>
            <a:ext cx="2179675" cy="706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466DD8"/>
                </a:solidFill>
                <a:latin typeface="+mn-lt"/>
              </a:rPr>
              <a:t>Scheduler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45E2DCB3-594A-D342-BCEB-B8D3B65E2CF0}"/>
              </a:ext>
            </a:extLst>
          </p:cNvPr>
          <p:cNvSpPr txBox="1">
            <a:spLocks/>
          </p:cNvSpPr>
          <p:nvPr/>
        </p:nvSpPr>
        <p:spPr>
          <a:xfrm>
            <a:off x="4226389" y="3685122"/>
            <a:ext cx="4049557" cy="706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+mn-lt"/>
              </a:rPr>
              <a:t>Tracks the cluster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33C689BE-3E9C-A448-94B6-81C5F4E9ACF9}"/>
              </a:ext>
            </a:extLst>
          </p:cNvPr>
          <p:cNvSpPr txBox="1">
            <a:spLocks/>
          </p:cNvSpPr>
          <p:nvPr/>
        </p:nvSpPr>
        <p:spPr>
          <a:xfrm>
            <a:off x="4226388" y="5297232"/>
            <a:ext cx="4049557" cy="706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+mn-lt"/>
              </a:rPr>
              <a:t>Ensures pod placement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293CD2F2-659F-6E4B-A66C-9B1A3B81D26A}"/>
              </a:ext>
            </a:extLst>
          </p:cNvPr>
          <p:cNvSpPr txBox="1">
            <a:spLocks/>
          </p:cNvSpPr>
          <p:nvPr/>
        </p:nvSpPr>
        <p:spPr>
          <a:xfrm>
            <a:off x="4237021" y="2083139"/>
            <a:ext cx="4049557" cy="706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+mn-lt"/>
              </a:rPr>
              <a:t>‘Entry Point’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A024E6-BD32-034E-8C2A-83348E2F2A3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189" r="20491" b="15797"/>
          <a:stretch/>
        </p:blipFill>
        <p:spPr>
          <a:xfrm>
            <a:off x="8911909" y="3739360"/>
            <a:ext cx="2445488" cy="2264496"/>
          </a:xfrm>
          <a:prstGeom prst="rect">
            <a:avLst/>
          </a:prstGeom>
        </p:spPr>
      </p:pic>
      <p:pic>
        <p:nvPicPr>
          <p:cNvPr id="8" name="Picture 7" descr="A blue and black logo&#10;&#10;Description automatically generated">
            <a:extLst>
              <a:ext uri="{FF2B5EF4-FFF2-40B4-BE49-F238E27FC236}">
                <a16:creationId xmlns:a16="http://schemas.microsoft.com/office/drawing/2014/main" id="{473BAF88-DD94-2449-96C3-F4B0876D10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5185" y="508451"/>
            <a:ext cx="2844800" cy="2844800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8D7BEAF8-7757-6F4A-AFD2-885C42E2A9E6}"/>
              </a:ext>
            </a:extLst>
          </p:cNvPr>
          <p:cNvSpPr txBox="1">
            <a:spLocks/>
          </p:cNvSpPr>
          <p:nvPr/>
        </p:nvSpPr>
        <p:spPr>
          <a:xfrm>
            <a:off x="9559433" y="2965728"/>
            <a:ext cx="1150439" cy="953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+mn-lt"/>
              </a:rPr>
              <a:t>ETCD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BEA80AA8-F3CA-3B44-B110-6A067391EDDA}"/>
              </a:ext>
            </a:extLst>
          </p:cNvPr>
          <p:cNvSpPr txBox="1">
            <a:spLocks/>
          </p:cNvSpPr>
          <p:nvPr/>
        </p:nvSpPr>
        <p:spPr>
          <a:xfrm>
            <a:off x="8441087" y="5810528"/>
            <a:ext cx="3689295" cy="953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  <a:latin typeface="+mn-lt"/>
              </a:rPr>
              <a:t>K8s backing store</a:t>
            </a:r>
          </a:p>
        </p:txBody>
      </p:sp>
    </p:spTree>
    <p:extLst>
      <p:ext uri="{BB962C8B-B14F-4D97-AF65-F5344CB8AC3E}">
        <p14:creationId xmlns:p14="http://schemas.microsoft.com/office/powerpoint/2010/main" val="30284032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24" grpId="0"/>
      <p:bldP spid="25" grpId="0"/>
      <p:bldP spid="27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FEF0F-BA6C-CF47-858B-0F0265FF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430" y="4423145"/>
            <a:ext cx="10451140" cy="116260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Bookman Old Style" panose="02050604050505020204" pitchFamily="18" charset="0"/>
                <a:cs typeface="Aharoni" panose="02010803020104030203" pitchFamily="2" charset="-79"/>
              </a:rPr>
              <a:t>What</a:t>
            </a:r>
            <a:r>
              <a:rPr lang="en-US" sz="8000" b="1" dirty="0">
                <a:latin typeface="Bookman Old Style" panose="02050604050505020204" pitchFamily="18" charset="0"/>
                <a:cs typeface="Aharoni" panose="02010803020104030203" pitchFamily="2" charset="-79"/>
              </a:rPr>
              <a:t> </a:t>
            </a:r>
            <a:r>
              <a:rPr lang="en-US" b="1" dirty="0">
                <a:latin typeface="Bookman Old Style" panose="02050604050505020204" pitchFamily="18" charset="0"/>
                <a:cs typeface="Aharoni" panose="02010803020104030203" pitchFamily="2" charset="-79"/>
              </a:rPr>
              <a:t>is</a:t>
            </a:r>
            <a:r>
              <a:rPr lang="en-US" sz="8000" b="1" dirty="0">
                <a:latin typeface="Bookman Old Style" panose="02050604050505020204" pitchFamily="18" charset="0"/>
                <a:cs typeface="Aharoni" panose="02010803020104030203" pitchFamily="2" charset="-79"/>
              </a:rPr>
              <a:t> </a:t>
            </a:r>
            <a:r>
              <a:rPr lang="en-US" sz="8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cs typeface="Aharoni" panose="02010803020104030203" pitchFamily="2" charset="-79"/>
              </a:rPr>
              <a:t>KUBERNETES</a:t>
            </a:r>
            <a:r>
              <a:rPr lang="en-US" sz="4400" b="1" dirty="0">
                <a:latin typeface="Bookman Old Style" panose="02050604050505020204" pitchFamily="18" charset="0"/>
                <a:cs typeface="Aharoni" panose="02010803020104030203" pitchFamily="2" charset="-79"/>
              </a:rPr>
              <a:t>?</a:t>
            </a:r>
            <a:endParaRPr lang="en-US" sz="8000" b="1" dirty="0">
              <a:latin typeface="Bookman Old Style" panose="02050604050505020204" pitchFamily="18" charset="0"/>
              <a:cs typeface="Aharoni" panose="02010803020104030203" pitchFamily="2" charset="-79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237380-7511-CA40-894E-19B0AF6F8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243" y="471495"/>
            <a:ext cx="3719513" cy="371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5586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A0086-1044-AE4E-A28F-6C432C969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16" y="131210"/>
            <a:ext cx="7178749" cy="878884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Kubernetes</a:t>
            </a:r>
            <a:r>
              <a:rPr lang="en-US" b="1" dirty="0">
                <a:solidFill>
                  <a:srgbClr val="466DD8"/>
                </a:solidFill>
                <a:latin typeface="+mn-lt"/>
              </a:rPr>
              <a:t> </a:t>
            </a:r>
            <a:r>
              <a:rPr lang="en-US" sz="4800" b="1" dirty="0">
                <a:solidFill>
                  <a:srgbClr val="466DD8"/>
                </a:solidFill>
                <a:latin typeface="+mn-lt"/>
              </a:rPr>
              <a:t>Architecture</a:t>
            </a:r>
            <a:r>
              <a:rPr lang="en-US" sz="2400" b="1" i="1" dirty="0">
                <a:solidFill>
                  <a:srgbClr val="466DD8"/>
                </a:solidFill>
                <a:latin typeface="+mn-lt"/>
              </a:rPr>
              <a:t>(Basic)</a:t>
            </a:r>
            <a:endParaRPr lang="en-US" b="1" i="1" dirty="0">
              <a:solidFill>
                <a:srgbClr val="466DD8"/>
              </a:solidFill>
              <a:latin typeface="+mn-lt"/>
            </a:endParaRPr>
          </a:p>
        </p:txBody>
      </p:sp>
      <p:pic>
        <p:nvPicPr>
          <p:cNvPr id="3" name="Picture 2" descr="A blue hexagon with a white wheel&#10;&#10;Description automatically generated">
            <a:extLst>
              <a:ext uri="{FF2B5EF4-FFF2-40B4-BE49-F238E27FC236}">
                <a16:creationId xmlns:a16="http://schemas.microsoft.com/office/drawing/2014/main" id="{CB75CCB5-39FD-D24D-937F-4C6D9B414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140" y="241042"/>
            <a:ext cx="659219" cy="659219"/>
          </a:xfrm>
          <a:prstGeom prst="rect">
            <a:avLst/>
          </a:prstGeom>
        </p:spPr>
      </p:pic>
      <p:pic>
        <p:nvPicPr>
          <p:cNvPr id="5" name="Picture 4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20986589-0109-1744-995B-D16F20DCC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804" y="1415902"/>
            <a:ext cx="1839337" cy="2288953"/>
          </a:xfrm>
          <a:prstGeom prst="rect">
            <a:avLst/>
          </a:prstGeom>
        </p:spPr>
      </p:pic>
      <p:pic>
        <p:nvPicPr>
          <p:cNvPr id="6" name="Picture 5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EC8AE887-A92E-A141-93A0-5281C4AF3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7091" y="3429000"/>
            <a:ext cx="1839337" cy="2288953"/>
          </a:xfrm>
          <a:prstGeom prst="rect">
            <a:avLst/>
          </a:prstGeom>
        </p:spPr>
      </p:pic>
      <p:pic>
        <p:nvPicPr>
          <p:cNvPr id="7" name="Picture 6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7F60ED9A-7624-B648-9CA2-A760CC350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803" y="3429000"/>
            <a:ext cx="1839337" cy="2288953"/>
          </a:xfrm>
          <a:prstGeom prst="rect">
            <a:avLst/>
          </a:prstGeom>
        </p:spPr>
      </p:pic>
      <p:pic>
        <p:nvPicPr>
          <p:cNvPr id="8" name="Picture 7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C505F747-D516-294C-8CA4-09724125D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691" y="3429000"/>
            <a:ext cx="1839337" cy="228895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F317A77-963B-6A41-BF4C-FA830E667CD6}"/>
              </a:ext>
            </a:extLst>
          </p:cNvPr>
          <p:cNvSpPr txBox="1">
            <a:spLocks/>
          </p:cNvSpPr>
          <p:nvPr/>
        </p:nvSpPr>
        <p:spPr>
          <a:xfrm>
            <a:off x="2757376" y="2256026"/>
            <a:ext cx="3818765" cy="878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i="1" dirty="0">
                <a:solidFill>
                  <a:srgbClr val="466DD8"/>
                </a:solidFill>
                <a:latin typeface="+mn-lt"/>
              </a:rPr>
              <a:t>Master Node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CCD89C0-8D4A-5A4D-82CA-4D3479789D46}"/>
              </a:ext>
            </a:extLst>
          </p:cNvPr>
          <p:cNvSpPr txBox="1">
            <a:spLocks/>
          </p:cNvSpPr>
          <p:nvPr/>
        </p:nvSpPr>
        <p:spPr>
          <a:xfrm>
            <a:off x="996850" y="4380843"/>
            <a:ext cx="3818765" cy="878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i="1" dirty="0">
                <a:solidFill>
                  <a:srgbClr val="466DD8"/>
                </a:solidFill>
                <a:latin typeface="+mn-lt"/>
              </a:rPr>
              <a:t>Worker Nodes</a:t>
            </a:r>
          </a:p>
        </p:txBody>
      </p:sp>
      <p:pic>
        <p:nvPicPr>
          <p:cNvPr id="13" name="Picture 12" descr="A blue hexagon with white text and blue cubes&#10;&#10;Description automatically generated">
            <a:extLst>
              <a:ext uri="{FF2B5EF4-FFF2-40B4-BE49-F238E27FC236}">
                <a16:creationId xmlns:a16="http://schemas.microsoft.com/office/drawing/2014/main" id="{79491827-BDBB-8843-9DFC-70FB40504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0590" y="4573476"/>
            <a:ext cx="812800" cy="787400"/>
          </a:xfrm>
          <a:prstGeom prst="rect">
            <a:avLst/>
          </a:prstGeom>
        </p:spPr>
      </p:pic>
      <p:pic>
        <p:nvPicPr>
          <p:cNvPr id="14" name="Picture 13" descr="A blue hexagon with white text and blue cubes&#10;&#10;Description automatically generated">
            <a:extLst>
              <a:ext uri="{FF2B5EF4-FFF2-40B4-BE49-F238E27FC236}">
                <a16:creationId xmlns:a16="http://schemas.microsoft.com/office/drawing/2014/main" id="{0DABAD5B-C7DB-5C48-8F98-6DBF69C4C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308" y="4606267"/>
            <a:ext cx="812800" cy="787400"/>
          </a:xfrm>
          <a:prstGeom prst="rect">
            <a:avLst/>
          </a:prstGeom>
        </p:spPr>
      </p:pic>
      <p:pic>
        <p:nvPicPr>
          <p:cNvPr id="15" name="Picture 14" descr="A blue hexagon with white text and blue cubes&#10;&#10;Description automatically generated">
            <a:extLst>
              <a:ext uri="{FF2B5EF4-FFF2-40B4-BE49-F238E27FC236}">
                <a16:creationId xmlns:a16="http://schemas.microsoft.com/office/drawing/2014/main" id="{9307CA3F-0460-2F4A-9C8F-C3FB4D63D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7012" y="4608041"/>
            <a:ext cx="812800" cy="787400"/>
          </a:xfrm>
          <a:prstGeom prst="rect">
            <a:avLst/>
          </a:prstGeom>
        </p:spPr>
      </p:pic>
      <p:pic>
        <p:nvPicPr>
          <p:cNvPr id="16" name="Picture 15" descr="A blue hexagon with white text and blue cubes&#10;&#10;Description automatically generated">
            <a:extLst>
              <a:ext uri="{FF2B5EF4-FFF2-40B4-BE49-F238E27FC236}">
                <a16:creationId xmlns:a16="http://schemas.microsoft.com/office/drawing/2014/main" id="{F01E6B62-0E63-164B-8397-43A31BDE1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308" y="2615391"/>
            <a:ext cx="8128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1755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A0086-1044-AE4E-A28F-6C432C969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16" y="131210"/>
            <a:ext cx="7178749" cy="878884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Kubernetes</a:t>
            </a:r>
            <a:r>
              <a:rPr lang="en-US" b="1" dirty="0">
                <a:solidFill>
                  <a:srgbClr val="466DD8"/>
                </a:solidFill>
                <a:latin typeface="+mn-lt"/>
              </a:rPr>
              <a:t> </a:t>
            </a:r>
            <a:r>
              <a:rPr lang="en-US" sz="4800" b="1" dirty="0">
                <a:solidFill>
                  <a:srgbClr val="466DD8"/>
                </a:solidFill>
                <a:latin typeface="+mn-lt"/>
              </a:rPr>
              <a:t>Architecture</a:t>
            </a:r>
            <a:r>
              <a:rPr lang="en-US" sz="2400" b="1" i="1" dirty="0">
                <a:solidFill>
                  <a:srgbClr val="466DD8"/>
                </a:solidFill>
                <a:latin typeface="+mn-lt"/>
              </a:rPr>
              <a:t>(Basic)</a:t>
            </a:r>
            <a:endParaRPr lang="en-US" b="1" i="1" dirty="0">
              <a:solidFill>
                <a:srgbClr val="466DD8"/>
              </a:solidFill>
              <a:latin typeface="+mn-lt"/>
            </a:endParaRPr>
          </a:p>
        </p:txBody>
      </p:sp>
      <p:pic>
        <p:nvPicPr>
          <p:cNvPr id="3" name="Picture 2" descr="A blue hexagon with a white wheel&#10;&#10;Description automatically generated">
            <a:extLst>
              <a:ext uri="{FF2B5EF4-FFF2-40B4-BE49-F238E27FC236}">
                <a16:creationId xmlns:a16="http://schemas.microsoft.com/office/drawing/2014/main" id="{CB75CCB5-39FD-D24D-937F-4C6D9B414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140" y="241042"/>
            <a:ext cx="659219" cy="65921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BDAC7AC-5782-B14C-9A12-F479697B9F38}"/>
              </a:ext>
            </a:extLst>
          </p:cNvPr>
          <p:cNvSpPr/>
          <p:nvPr/>
        </p:nvSpPr>
        <p:spPr>
          <a:xfrm>
            <a:off x="691117" y="1671083"/>
            <a:ext cx="10015869" cy="459149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20986589-0109-1744-995B-D16F20DCC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809" y="1671083"/>
            <a:ext cx="1839337" cy="2288953"/>
          </a:xfrm>
          <a:prstGeom prst="rect">
            <a:avLst/>
          </a:prstGeom>
        </p:spPr>
      </p:pic>
      <p:pic>
        <p:nvPicPr>
          <p:cNvPr id="6" name="Picture 5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EC8AE887-A92E-A141-93A0-5281C4AF3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096" y="3684181"/>
            <a:ext cx="1839337" cy="2288953"/>
          </a:xfrm>
          <a:prstGeom prst="rect">
            <a:avLst/>
          </a:prstGeom>
        </p:spPr>
      </p:pic>
      <p:pic>
        <p:nvPicPr>
          <p:cNvPr id="7" name="Picture 6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7F60ED9A-7624-B648-9CA2-A760CC350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808" y="3684181"/>
            <a:ext cx="1839337" cy="2288953"/>
          </a:xfrm>
          <a:prstGeom prst="rect">
            <a:avLst/>
          </a:prstGeom>
        </p:spPr>
      </p:pic>
      <p:pic>
        <p:nvPicPr>
          <p:cNvPr id="8" name="Picture 7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C505F747-D516-294C-8CA4-09724125D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696" y="3684181"/>
            <a:ext cx="1839337" cy="2288953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F317A77-963B-6A41-BF4C-FA830E667CD6}"/>
              </a:ext>
            </a:extLst>
          </p:cNvPr>
          <p:cNvSpPr txBox="1">
            <a:spLocks/>
          </p:cNvSpPr>
          <p:nvPr/>
        </p:nvSpPr>
        <p:spPr>
          <a:xfrm>
            <a:off x="2236381" y="2511207"/>
            <a:ext cx="3818765" cy="878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i="1" dirty="0">
                <a:solidFill>
                  <a:schemeClr val="bg1"/>
                </a:solidFill>
                <a:latin typeface="+mn-lt"/>
              </a:rPr>
              <a:t>Master Node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CCD89C0-8D4A-5A4D-82CA-4D3479789D46}"/>
              </a:ext>
            </a:extLst>
          </p:cNvPr>
          <p:cNvSpPr txBox="1">
            <a:spLocks/>
          </p:cNvSpPr>
          <p:nvPr/>
        </p:nvSpPr>
        <p:spPr>
          <a:xfrm>
            <a:off x="475855" y="4636024"/>
            <a:ext cx="3818765" cy="878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i="1" dirty="0">
                <a:solidFill>
                  <a:schemeClr val="bg1"/>
                </a:solidFill>
                <a:latin typeface="+mn-lt"/>
              </a:rPr>
              <a:t>Worker Nodes</a:t>
            </a:r>
          </a:p>
        </p:txBody>
      </p:sp>
      <p:pic>
        <p:nvPicPr>
          <p:cNvPr id="13" name="Picture 12" descr="A blue hexagon with white text and blue cubes&#10;&#10;Description automatically generated">
            <a:extLst>
              <a:ext uri="{FF2B5EF4-FFF2-40B4-BE49-F238E27FC236}">
                <a16:creationId xmlns:a16="http://schemas.microsoft.com/office/drawing/2014/main" id="{79491827-BDBB-8843-9DFC-70FB40504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9595" y="4828657"/>
            <a:ext cx="812800" cy="787400"/>
          </a:xfrm>
          <a:prstGeom prst="rect">
            <a:avLst/>
          </a:prstGeom>
        </p:spPr>
      </p:pic>
      <p:pic>
        <p:nvPicPr>
          <p:cNvPr id="14" name="Picture 13" descr="A blue hexagon with white text and blue cubes&#10;&#10;Description automatically generated">
            <a:extLst>
              <a:ext uri="{FF2B5EF4-FFF2-40B4-BE49-F238E27FC236}">
                <a16:creationId xmlns:a16="http://schemas.microsoft.com/office/drawing/2014/main" id="{0DABAD5B-C7DB-5C48-8F98-6DBF69C4C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9313" y="4861448"/>
            <a:ext cx="812800" cy="787400"/>
          </a:xfrm>
          <a:prstGeom prst="rect">
            <a:avLst/>
          </a:prstGeom>
        </p:spPr>
      </p:pic>
      <p:pic>
        <p:nvPicPr>
          <p:cNvPr id="15" name="Picture 14" descr="A blue hexagon with white text and blue cubes&#10;&#10;Description automatically generated">
            <a:extLst>
              <a:ext uri="{FF2B5EF4-FFF2-40B4-BE49-F238E27FC236}">
                <a16:creationId xmlns:a16="http://schemas.microsoft.com/office/drawing/2014/main" id="{9307CA3F-0460-2F4A-9C8F-C3FB4D63D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6017" y="4863222"/>
            <a:ext cx="812800" cy="787400"/>
          </a:xfrm>
          <a:prstGeom prst="rect">
            <a:avLst/>
          </a:prstGeom>
        </p:spPr>
      </p:pic>
      <p:pic>
        <p:nvPicPr>
          <p:cNvPr id="16" name="Picture 15" descr="A blue hexagon with white text and blue cubes&#10;&#10;Description automatically generated">
            <a:extLst>
              <a:ext uri="{FF2B5EF4-FFF2-40B4-BE49-F238E27FC236}">
                <a16:creationId xmlns:a16="http://schemas.microsoft.com/office/drawing/2014/main" id="{F01E6B62-0E63-164B-8397-43A31BDE1F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9313" y="2870572"/>
            <a:ext cx="812800" cy="787400"/>
          </a:xfrm>
          <a:prstGeom prst="rect">
            <a:avLst/>
          </a:prstGeom>
        </p:spPr>
      </p:pic>
      <p:pic>
        <p:nvPicPr>
          <p:cNvPr id="18" name="Picture 17" descr="A blue and white globe with green dots around it&#10;&#10;Description automatically generated">
            <a:extLst>
              <a:ext uri="{FF2B5EF4-FFF2-40B4-BE49-F238E27FC236}">
                <a16:creationId xmlns:a16="http://schemas.microsoft.com/office/drawing/2014/main" id="{B67D5197-250C-594F-AE0B-98010978FA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2328" y="1056962"/>
            <a:ext cx="2254102" cy="2254102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84A093FE-8A57-0B49-8A20-D1E78611B819}"/>
              </a:ext>
            </a:extLst>
          </p:cNvPr>
          <p:cNvSpPr txBox="1">
            <a:spLocks/>
          </p:cNvSpPr>
          <p:nvPr/>
        </p:nvSpPr>
        <p:spPr>
          <a:xfrm>
            <a:off x="8590125" y="3311064"/>
            <a:ext cx="3151203" cy="8637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i="1" dirty="0">
                <a:highlight>
                  <a:srgbClr val="FFFF00"/>
                </a:highlight>
                <a:latin typeface="+mn-lt"/>
              </a:rPr>
              <a:t>Virtual Network</a:t>
            </a:r>
          </a:p>
        </p:txBody>
      </p:sp>
    </p:spTree>
    <p:extLst>
      <p:ext uri="{BB962C8B-B14F-4D97-AF65-F5344CB8AC3E}">
        <p14:creationId xmlns:p14="http://schemas.microsoft.com/office/powerpoint/2010/main" val="6465379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A0086-1044-AE4E-A28F-6C432C969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16" y="131210"/>
            <a:ext cx="7178749" cy="878884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+mn-lt"/>
              </a:rPr>
              <a:t>Kubernetes</a:t>
            </a:r>
            <a:r>
              <a:rPr lang="en-US" b="1" dirty="0">
                <a:solidFill>
                  <a:srgbClr val="466DD8"/>
                </a:solidFill>
                <a:latin typeface="+mn-lt"/>
              </a:rPr>
              <a:t> </a:t>
            </a:r>
            <a:r>
              <a:rPr lang="en-US" sz="4800" b="1" dirty="0">
                <a:solidFill>
                  <a:srgbClr val="466DD8"/>
                </a:solidFill>
                <a:latin typeface="+mn-lt"/>
              </a:rPr>
              <a:t>Architecture</a:t>
            </a:r>
            <a:r>
              <a:rPr lang="en-US" sz="2400" b="1" i="1" dirty="0">
                <a:solidFill>
                  <a:srgbClr val="466DD8"/>
                </a:solidFill>
                <a:latin typeface="+mn-lt"/>
              </a:rPr>
              <a:t>(Basic)</a:t>
            </a:r>
            <a:endParaRPr lang="en-US" b="1" i="1" dirty="0">
              <a:solidFill>
                <a:srgbClr val="466DD8"/>
              </a:solidFill>
              <a:latin typeface="+mn-lt"/>
            </a:endParaRPr>
          </a:p>
        </p:txBody>
      </p:sp>
      <p:pic>
        <p:nvPicPr>
          <p:cNvPr id="3" name="Picture 2" descr="A blue hexagon with a white wheel&#10;&#10;Description automatically generated">
            <a:extLst>
              <a:ext uri="{FF2B5EF4-FFF2-40B4-BE49-F238E27FC236}">
                <a16:creationId xmlns:a16="http://schemas.microsoft.com/office/drawing/2014/main" id="{CB75CCB5-39FD-D24D-937F-4C6D9B414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140" y="241042"/>
            <a:ext cx="659219" cy="659219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166E7FE8-7778-6244-A344-3FBD0E634E3A}"/>
              </a:ext>
            </a:extLst>
          </p:cNvPr>
          <p:cNvGrpSpPr/>
          <p:nvPr/>
        </p:nvGrpSpPr>
        <p:grpSpPr>
          <a:xfrm>
            <a:off x="4239829" y="1500270"/>
            <a:ext cx="2394888" cy="4485370"/>
            <a:chOff x="475855" y="1671083"/>
            <a:chExt cx="10231131" cy="459149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BDAC7AC-5782-B14C-9A12-F479697B9F38}"/>
                </a:ext>
              </a:extLst>
            </p:cNvPr>
            <p:cNvSpPr/>
            <p:nvPr/>
          </p:nvSpPr>
          <p:spPr>
            <a:xfrm>
              <a:off x="691117" y="1671083"/>
              <a:ext cx="10015869" cy="4591493"/>
            </a:xfrm>
            <a:prstGeom prst="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pic>
          <p:nvPicPr>
            <p:cNvPr id="5" name="Picture 4" descr="A black rectangular object with white lines&#10;&#10;Description automatically generated">
              <a:extLst>
                <a:ext uri="{FF2B5EF4-FFF2-40B4-BE49-F238E27FC236}">
                  <a16:creationId xmlns:a16="http://schemas.microsoft.com/office/drawing/2014/main" id="{20986589-0109-1744-995B-D16F20DCC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69809" y="1671083"/>
              <a:ext cx="1839337" cy="2288953"/>
            </a:xfrm>
            <a:prstGeom prst="rect">
              <a:avLst/>
            </a:prstGeom>
          </p:spPr>
        </p:pic>
        <p:pic>
          <p:nvPicPr>
            <p:cNvPr id="6" name="Picture 5" descr="A black rectangular object with white lines&#10;&#10;Description automatically generated">
              <a:extLst>
                <a:ext uri="{FF2B5EF4-FFF2-40B4-BE49-F238E27FC236}">
                  <a16:creationId xmlns:a16="http://schemas.microsoft.com/office/drawing/2014/main" id="{EC8AE887-A92E-A141-93A0-5281C4AF3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26096" y="3684181"/>
              <a:ext cx="1839337" cy="2288953"/>
            </a:xfrm>
            <a:prstGeom prst="rect">
              <a:avLst/>
            </a:prstGeom>
          </p:spPr>
        </p:pic>
        <p:pic>
          <p:nvPicPr>
            <p:cNvPr id="7" name="Picture 6" descr="A black rectangular object with white lines&#10;&#10;Description automatically generated">
              <a:extLst>
                <a:ext uri="{FF2B5EF4-FFF2-40B4-BE49-F238E27FC236}">
                  <a16:creationId xmlns:a16="http://schemas.microsoft.com/office/drawing/2014/main" id="{7F60ED9A-7624-B648-9CA2-A760CC350B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69808" y="3684181"/>
              <a:ext cx="1839337" cy="2288953"/>
            </a:xfrm>
            <a:prstGeom prst="rect">
              <a:avLst/>
            </a:prstGeom>
          </p:spPr>
        </p:pic>
        <p:pic>
          <p:nvPicPr>
            <p:cNvPr id="8" name="Picture 7" descr="A black rectangular object with white lines&#10;&#10;Description automatically generated">
              <a:extLst>
                <a:ext uri="{FF2B5EF4-FFF2-40B4-BE49-F238E27FC236}">
                  <a16:creationId xmlns:a16="http://schemas.microsoft.com/office/drawing/2014/main" id="{C505F747-D516-294C-8CA4-09724125D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48696" y="3684181"/>
              <a:ext cx="1839337" cy="2288953"/>
            </a:xfrm>
            <a:prstGeom prst="rect">
              <a:avLst/>
            </a:prstGeom>
          </p:spPr>
        </p:pic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6F317A77-963B-6A41-BF4C-FA830E667CD6}"/>
                </a:ext>
              </a:extLst>
            </p:cNvPr>
            <p:cNvSpPr txBox="1">
              <a:spLocks/>
            </p:cNvSpPr>
            <p:nvPr/>
          </p:nvSpPr>
          <p:spPr>
            <a:xfrm>
              <a:off x="2236381" y="2511207"/>
              <a:ext cx="3818765" cy="8788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050" b="1" i="1" dirty="0">
                  <a:solidFill>
                    <a:schemeClr val="bg1"/>
                  </a:solidFill>
                  <a:latin typeface="+mn-lt"/>
                </a:rPr>
                <a:t>Master </a:t>
              </a:r>
              <a:r>
                <a:rPr lang="en-US" sz="200" b="1" i="1" dirty="0">
                  <a:solidFill>
                    <a:schemeClr val="bg1"/>
                  </a:solidFill>
                  <a:latin typeface="+mn-lt"/>
                </a:rPr>
                <a:t>Node</a:t>
              </a:r>
              <a:endParaRPr lang="en-US" sz="1050" b="1" i="1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1CCD89C0-8D4A-5A4D-82CA-4D3479789D46}"/>
                </a:ext>
              </a:extLst>
            </p:cNvPr>
            <p:cNvSpPr txBox="1">
              <a:spLocks/>
            </p:cNvSpPr>
            <p:nvPr/>
          </p:nvSpPr>
          <p:spPr>
            <a:xfrm>
              <a:off x="475855" y="4636024"/>
              <a:ext cx="3818765" cy="878884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300" b="1" i="1" dirty="0">
                  <a:solidFill>
                    <a:schemeClr val="bg1"/>
                  </a:solidFill>
                  <a:latin typeface="+mn-lt"/>
                </a:rPr>
                <a:t>Worker</a:t>
              </a:r>
              <a:r>
                <a:rPr lang="en-US" sz="1000" b="1" i="1" dirty="0">
                  <a:solidFill>
                    <a:schemeClr val="bg1"/>
                  </a:solidFill>
                  <a:latin typeface="+mn-lt"/>
                </a:rPr>
                <a:t> Nodes</a:t>
              </a:r>
            </a:p>
          </p:txBody>
        </p:sp>
        <p:pic>
          <p:nvPicPr>
            <p:cNvPr id="13" name="Picture 12" descr="A blue hexagon with white text and blue cubes&#10;&#10;Description automatically generated">
              <a:extLst>
                <a:ext uri="{FF2B5EF4-FFF2-40B4-BE49-F238E27FC236}">
                  <a16:creationId xmlns:a16="http://schemas.microsoft.com/office/drawing/2014/main" id="{79491827-BDBB-8843-9DFC-70FB40504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59595" y="4828657"/>
              <a:ext cx="812800" cy="787400"/>
            </a:xfrm>
            <a:prstGeom prst="rect">
              <a:avLst/>
            </a:prstGeom>
          </p:spPr>
        </p:pic>
        <p:pic>
          <p:nvPicPr>
            <p:cNvPr id="14" name="Picture 13" descr="A blue hexagon with white text and blue cubes&#10;&#10;Description automatically generated">
              <a:extLst>
                <a:ext uri="{FF2B5EF4-FFF2-40B4-BE49-F238E27FC236}">
                  <a16:creationId xmlns:a16="http://schemas.microsoft.com/office/drawing/2014/main" id="{0DABAD5B-C7DB-5C48-8F98-6DBF69C4C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79313" y="4861448"/>
              <a:ext cx="812800" cy="787400"/>
            </a:xfrm>
            <a:prstGeom prst="rect">
              <a:avLst/>
            </a:prstGeom>
          </p:spPr>
        </p:pic>
        <p:pic>
          <p:nvPicPr>
            <p:cNvPr id="15" name="Picture 14" descr="A blue hexagon with white text and blue cubes&#10;&#10;Description automatically generated">
              <a:extLst>
                <a:ext uri="{FF2B5EF4-FFF2-40B4-BE49-F238E27FC236}">
                  <a16:creationId xmlns:a16="http://schemas.microsoft.com/office/drawing/2014/main" id="{9307CA3F-0460-2F4A-9C8F-C3FB4D63D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76017" y="4863222"/>
              <a:ext cx="812800" cy="787400"/>
            </a:xfrm>
            <a:prstGeom prst="rect">
              <a:avLst/>
            </a:prstGeom>
          </p:spPr>
        </p:pic>
        <p:pic>
          <p:nvPicPr>
            <p:cNvPr id="16" name="Picture 15" descr="A blue hexagon with white text and blue cubes&#10;&#10;Description automatically generated">
              <a:extLst>
                <a:ext uri="{FF2B5EF4-FFF2-40B4-BE49-F238E27FC236}">
                  <a16:creationId xmlns:a16="http://schemas.microsoft.com/office/drawing/2014/main" id="{F01E6B62-0E63-164B-8397-43A31BDE1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79313" y="2870572"/>
              <a:ext cx="812800" cy="787400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748224EE-FC65-2940-9A61-C04BF03FDDF6}"/>
              </a:ext>
            </a:extLst>
          </p:cNvPr>
          <p:cNvSpPr/>
          <p:nvPr/>
        </p:nvSpPr>
        <p:spPr>
          <a:xfrm>
            <a:off x="4070938" y="1071036"/>
            <a:ext cx="4274289" cy="53438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BC2BF8D0-7D46-184A-A52B-26FDBE74B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2376" y="2014816"/>
            <a:ext cx="3456540" cy="4301473"/>
          </a:xfrm>
          <a:prstGeom prst="rect">
            <a:avLst/>
          </a:prstGeom>
        </p:spPr>
      </p:pic>
      <p:pic>
        <p:nvPicPr>
          <p:cNvPr id="18" name="Picture 17" descr="A blue and white globe with green dots around it&#10;&#10;Description automatically generated">
            <a:extLst>
              <a:ext uri="{FF2B5EF4-FFF2-40B4-BE49-F238E27FC236}">
                <a16:creationId xmlns:a16="http://schemas.microsoft.com/office/drawing/2014/main" id="{B67D5197-250C-594F-AE0B-98010978FA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5434" y="1074136"/>
            <a:ext cx="1340626" cy="1340626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84A093FE-8A57-0B49-8A20-D1E78611B819}"/>
              </a:ext>
            </a:extLst>
          </p:cNvPr>
          <p:cNvSpPr txBox="1">
            <a:spLocks/>
          </p:cNvSpPr>
          <p:nvPr/>
        </p:nvSpPr>
        <p:spPr>
          <a:xfrm>
            <a:off x="4239829" y="2295373"/>
            <a:ext cx="2967466" cy="6761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i="1" dirty="0">
                <a:highlight>
                  <a:srgbClr val="FFFF00"/>
                </a:highlight>
                <a:latin typeface="+mn-lt"/>
              </a:rPr>
              <a:t>Virtual Network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3E3C82CF-9793-5147-AEBA-6C728F5ACB98}"/>
              </a:ext>
            </a:extLst>
          </p:cNvPr>
          <p:cNvSpPr txBox="1">
            <a:spLocks/>
          </p:cNvSpPr>
          <p:nvPr/>
        </p:nvSpPr>
        <p:spPr>
          <a:xfrm>
            <a:off x="3796364" y="5926140"/>
            <a:ext cx="3818765" cy="878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i="1" dirty="0">
                <a:solidFill>
                  <a:schemeClr val="bg1"/>
                </a:solidFill>
                <a:latin typeface="+mn-lt"/>
              </a:rPr>
              <a:t>One Unified powerful Machine</a:t>
            </a:r>
          </a:p>
        </p:txBody>
      </p:sp>
      <p:pic>
        <p:nvPicPr>
          <p:cNvPr id="24" name="Picture 23" descr="A yellow lightning bolt in a circle&#10;&#10;Description automatically generated">
            <a:extLst>
              <a:ext uri="{FF2B5EF4-FFF2-40B4-BE49-F238E27FC236}">
                <a16:creationId xmlns:a16="http://schemas.microsoft.com/office/drawing/2014/main" id="{12402093-202C-C548-8960-40D770D917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4638" y="4043274"/>
            <a:ext cx="1815512" cy="195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9200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3E50E-0167-284A-AFB2-E44EF0A60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2" y="2766218"/>
            <a:ext cx="10186987" cy="159147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466DD8"/>
                </a:solidFill>
                <a:latin typeface="+mn-lt"/>
              </a:rPr>
              <a:t>Kubernetes</a:t>
            </a:r>
            <a:r>
              <a:rPr lang="en-US" sz="40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6600" b="1" dirty="0">
                <a:latin typeface="+mn-lt"/>
              </a:rPr>
              <a:t>Basic Concepts</a:t>
            </a:r>
          </a:p>
        </p:txBody>
      </p:sp>
      <p:pic>
        <p:nvPicPr>
          <p:cNvPr id="4" name="Picture 3" descr="A blue hexagon with a white wheel&#10;&#10;Description automatically generated">
            <a:extLst>
              <a:ext uri="{FF2B5EF4-FFF2-40B4-BE49-F238E27FC236}">
                <a16:creationId xmlns:a16="http://schemas.microsoft.com/office/drawing/2014/main" id="{D3B80133-1064-E34E-B620-5393EEB4A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0" y="2578497"/>
            <a:ext cx="1966911" cy="196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4641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3E50E-0167-284A-AFB2-E44EF0A60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6" y="280193"/>
            <a:ext cx="7086600" cy="79137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466DD8"/>
                </a:solidFill>
                <a:latin typeface="+mn-lt"/>
              </a:rPr>
              <a:t>Kubernetes</a:t>
            </a:r>
            <a:r>
              <a:rPr lang="en-US" sz="32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b="1" dirty="0">
                <a:latin typeface="+mn-lt"/>
              </a:rPr>
              <a:t>Basic Concepts</a:t>
            </a:r>
          </a:p>
        </p:txBody>
      </p:sp>
      <p:pic>
        <p:nvPicPr>
          <p:cNvPr id="4" name="Picture 3" descr="A blue hexagon with a white wheel&#10;&#10;Description automatically generated">
            <a:extLst>
              <a:ext uri="{FF2B5EF4-FFF2-40B4-BE49-F238E27FC236}">
                <a16:creationId xmlns:a16="http://schemas.microsoft.com/office/drawing/2014/main" id="{D3B80133-1064-E34E-B620-5393EEB4A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393" y="97235"/>
            <a:ext cx="1002905" cy="1002905"/>
          </a:xfrm>
          <a:prstGeom prst="rect">
            <a:avLst/>
          </a:prstGeom>
        </p:spPr>
      </p:pic>
      <p:pic>
        <p:nvPicPr>
          <p:cNvPr id="18" name="Picture 17" descr="A close up of a white plastic&#10;&#10;Description automatically generated">
            <a:extLst>
              <a:ext uri="{FF2B5EF4-FFF2-40B4-BE49-F238E27FC236}">
                <a16:creationId xmlns:a16="http://schemas.microsoft.com/office/drawing/2014/main" id="{4E3FA017-27FB-FD46-9037-F6984CEE0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093" y="2046491"/>
            <a:ext cx="1907780" cy="1053897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CF588FC1-FE9E-8C47-821F-B41269AD1D70}"/>
              </a:ext>
            </a:extLst>
          </p:cNvPr>
          <p:cNvSpPr txBox="1">
            <a:spLocks/>
          </p:cNvSpPr>
          <p:nvPr/>
        </p:nvSpPr>
        <p:spPr>
          <a:xfrm>
            <a:off x="4236843" y="6107216"/>
            <a:ext cx="2342550" cy="574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466DD8"/>
                </a:solidFill>
                <a:latin typeface="+mn-lt"/>
              </a:rPr>
              <a:t>Container</a:t>
            </a:r>
          </a:p>
        </p:txBody>
      </p:sp>
      <p:pic>
        <p:nvPicPr>
          <p:cNvPr id="21" name="Picture 20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55A85059-6E5E-2041-8A99-EAE1DFA9D18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1">
                <a:lumMod val="95000"/>
                <a:lumOff val="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16188" y="233661"/>
            <a:ext cx="5143898" cy="6401296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E1F8BDD1-C3A9-B04A-BD44-6F7E7CAAF1AD}"/>
              </a:ext>
            </a:extLst>
          </p:cNvPr>
          <p:cNvSpPr txBox="1">
            <a:spLocks/>
          </p:cNvSpPr>
          <p:nvPr/>
        </p:nvSpPr>
        <p:spPr>
          <a:xfrm>
            <a:off x="7660884" y="3303396"/>
            <a:ext cx="1346198" cy="574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466DD8"/>
                </a:solidFill>
                <a:latin typeface="+mn-lt"/>
              </a:rPr>
              <a:t>Pod</a:t>
            </a:r>
          </a:p>
        </p:txBody>
      </p:sp>
      <p:pic>
        <p:nvPicPr>
          <p:cNvPr id="24" name="Picture 23" descr="A blue hexagon with white text and a cube&#10;&#10;Description automatically generated">
            <a:extLst>
              <a:ext uri="{FF2B5EF4-FFF2-40B4-BE49-F238E27FC236}">
                <a16:creationId xmlns:a16="http://schemas.microsoft.com/office/drawing/2014/main" id="{0E805A5A-6E31-7D4D-955C-64E0ADE835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7634" y="3966869"/>
            <a:ext cx="1892698" cy="1892698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1CE168DA-5BCA-064E-9D86-78C410FBE594}"/>
              </a:ext>
            </a:extLst>
          </p:cNvPr>
          <p:cNvSpPr txBox="1">
            <a:spLocks/>
          </p:cNvSpPr>
          <p:nvPr/>
        </p:nvSpPr>
        <p:spPr>
          <a:xfrm>
            <a:off x="9360298" y="2286302"/>
            <a:ext cx="1555351" cy="6712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‘wrapper’</a:t>
            </a:r>
          </a:p>
        </p:txBody>
      </p:sp>
    </p:spTree>
    <p:extLst>
      <p:ext uri="{BB962C8B-B14F-4D97-AF65-F5344CB8AC3E}">
        <p14:creationId xmlns:p14="http://schemas.microsoft.com/office/powerpoint/2010/main" val="3395779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3E50E-0167-284A-AFB2-E44EF0A60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6" y="280193"/>
            <a:ext cx="7086600" cy="79137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466DD8"/>
                </a:solidFill>
                <a:latin typeface="+mn-lt"/>
              </a:rPr>
              <a:t>Kubernetes</a:t>
            </a:r>
            <a:r>
              <a:rPr lang="en-US" sz="32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b="1" dirty="0">
                <a:latin typeface="+mn-lt"/>
              </a:rPr>
              <a:t>Basic Concepts</a:t>
            </a:r>
          </a:p>
        </p:txBody>
      </p:sp>
      <p:pic>
        <p:nvPicPr>
          <p:cNvPr id="4" name="Picture 3" descr="A blue hexagon with a white wheel&#10;&#10;Description automatically generated">
            <a:extLst>
              <a:ext uri="{FF2B5EF4-FFF2-40B4-BE49-F238E27FC236}">
                <a16:creationId xmlns:a16="http://schemas.microsoft.com/office/drawing/2014/main" id="{D3B80133-1064-E34E-B620-5393EEB4A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393" y="97235"/>
            <a:ext cx="1002905" cy="1002905"/>
          </a:xfrm>
          <a:prstGeom prst="rect">
            <a:avLst/>
          </a:prstGeom>
        </p:spPr>
      </p:pic>
      <p:pic>
        <p:nvPicPr>
          <p:cNvPr id="5" name="Picture 4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D8D76BCF-A030-E94F-83EA-1893ACE94EB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lumMod val="95000"/>
                <a:lumOff val="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36947" y="280193"/>
            <a:ext cx="5143898" cy="6401296"/>
          </a:xfrm>
          <a:prstGeom prst="rect">
            <a:avLst/>
          </a:prstGeom>
        </p:spPr>
      </p:pic>
      <p:pic>
        <p:nvPicPr>
          <p:cNvPr id="6" name="Picture 5" descr="A black rectangular object with white lines&#10;&#10;Description automatically generated">
            <a:extLst>
              <a:ext uri="{FF2B5EF4-FFF2-40B4-BE49-F238E27FC236}">
                <a16:creationId xmlns:a16="http://schemas.microsoft.com/office/drawing/2014/main" id="{8C8407F4-4E2B-7F4A-B350-6573ED2A3BC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1">
                <a:lumMod val="95000"/>
                <a:lumOff val="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27093" y="302317"/>
            <a:ext cx="5143898" cy="6401296"/>
          </a:xfrm>
          <a:prstGeom prst="rect">
            <a:avLst/>
          </a:prstGeom>
        </p:spPr>
      </p:pic>
      <p:pic>
        <p:nvPicPr>
          <p:cNvPr id="8" name="Picture 7" descr="A close up of a white plastic&#10;&#10;Description automatically generated">
            <a:extLst>
              <a:ext uri="{FF2B5EF4-FFF2-40B4-BE49-F238E27FC236}">
                <a16:creationId xmlns:a16="http://schemas.microsoft.com/office/drawing/2014/main" id="{755248D9-0791-FE4A-BE65-8C1C90A92B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3203" y="3128963"/>
            <a:ext cx="1907780" cy="1289696"/>
          </a:xfrm>
          <a:prstGeom prst="rect">
            <a:avLst/>
          </a:prstGeom>
        </p:spPr>
      </p:pic>
      <p:pic>
        <p:nvPicPr>
          <p:cNvPr id="9" name="Picture 8" descr="A close up of a white plastic&#10;&#10;Description automatically generated">
            <a:extLst>
              <a:ext uri="{FF2B5EF4-FFF2-40B4-BE49-F238E27FC236}">
                <a16:creationId xmlns:a16="http://schemas.microsoft.com/office/drawing/2014/main" id="{73A488FE-9BC2-0E4C-9A7A-64D9D73329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63349" y="3657600"/>
            <a:ext cx="1907780" cy="2065402"/>
          </a:xfrm>
          <a:prstGeom prst="rect">
            <a:avLst/>
          </a:prstGeom>
        </p:spPr>
      </p:pic>
      <p:pic>
        <p:nvPicPr>
          <p:cNvPr id="13" name="Picture 12" descr="A blue whale with a container on its back&#10;&#10;Description automatically generated">
            <a:extLst>
              <a:ext uri="{FF2B5EF4-FFF2-40B4-BE49-F238E27FC236}">
                <a16:creationId xmlns:a16="http://schemas.microsoft.com/office/drawing/2014/main" id="{880DFBB5-E734-684D-96B2-C46E8B75F5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3788" y="3337248"/>
            <a:ext cx="873126" cy="873126"/>
          </a:xfrm>
          <a:prstGeom prst="rect">
            <a:avLst/>
          </a:prstGeom>
        </p:spPr>
      </p:pic>
      <p:pic>
        <p:nvPicPr>
          <p:cNvPr id="14" name="Picture 13" descr="A blue whale with a container on its back&#10;&#10;Description automatically generated">
            <a:extLst>
              <a:ext uri="{FF2B5EF4-FFF2-40B4-BE49-F238E27FC236}">
                <a16:creationId xmlns:a16="http://schemas.microsoft.com/office/drawing/2014/main" id="{BF6263D0-CE64-A642-9B50-E818575562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5961" y="3440632"/>
            <a:ext cx="769742" cy="769742"/>
          </a:xfrm>
          <a:prstGeom prst="rect">
            <a:avLst/>
          </a:prstGeom>
        </p:spPr>
      </p:pic>
      <p:pic>
        <p:nvPicPr>
          <p:cNvPr id="15" name="Picture 14" descr="A blue whale with a container on its back&#10;&#10;Description automatically generated">
            <a:extLst>
              <a:ext uri="{FF2B5EF4-FFF2-40B4-BE49-F238E27FC236}">
                <a16:creationId xmlns:a16="http://schemas.microsoft.com/office/drawing/2014/main" id="{F679884C-2F6F-C840-9A56-BB015ADF4A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0647" y="4030270"/>
            <a:ext cx="1653184" cy="1320061"/>
          </a:xfrm>
          <a:prstGeom prst="rect">
            <a:avLst/>
          </a:prstGeom>
        </p:spPr>
      </p:pic>
      <p:pic>
        <p:nvPicPr>
          <p:cNvPr id="16" name="Picture 15" descr="A close up of a white plastic&#10;&#10;Description automatically generated">
            <a:extLst>
              <a:ext uri="{FF2B5EF4-FFF2-40B4-BE49-F238E27FC236}">
                <a16:creationId xmlns:a16="http://schemas.microsoft.com/office/drawing/2014/main" id="{9A1A1B60-99F4-C540-8B08-6A19FB1A8E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1511" y="4730327"/>
            <a:ext cx="1907780" cy="1053897"/>
          </a:xfrm>
          <a:prstGeom prst="rect">
            <a:avLst/>
          </a:prstGeom>
        </p:spPr>
      </p:pic>
      <p:pic>
        <p:nvPicPr>
          <p:cNvPr id="17" name="Picture 16" descr="A blue whale with a container on its back&#10;&#10;Description automatically generated">
            <a:extLst>
              <a:ext uri="{FF2B5EF4-FFF2-40B4-BE49-F238E27FC236}">
                <a16:creationId xmlns:a16="http://schemas.microsoft.com/office/drawing/2014/main" id="{25D3F81C-9835-B340-AC59-C9F3F576CA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60530" y="4872404"/>
            <a:ext cx="769742" cy="769742"/>
          </a:xfrm>
          <a:prstGeom prst="rect">
            <a:avLst/>
          </a:prstGeom>
        </p:spPr>
      </p:pic>
      <p:pic>
        <p:nvPicPr>
          <p:cNvPr id="18" name="Picture 17" descr="A close up of a white plastic&#10;&#10;Description automatically generated">
            <a:extLst>
              <a:ext uri="{FF2B5EF4-FFF2-40B4-BE49-F238E27FC236}">
                <a16:creationId xmlns:a16="http://schemas.microsoft.com/office/drawing/2014/main" id="{4E3FA017-27FB-FD46-9037-F6984CEE0F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94668" y="2146504"/>
            <a:ext cx="1907780" cy="1053897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CF588FC1-FE9E-8C47-821F-B41269AD1D70}"/>
              </a:ext>
            </a:extLst>
          </p:cNvPr>
          <p:cNvSpPr txBox="1">
            <a:spLocks/>
          </p:cNvSpPr>
          <p:nvPr/>
        </p:nvSpPr>
        <p:spPr>
          <a:xfrm>
            <a:off x="9947823" y="3337248"/>
            <a:ext cx="1346198" cy="574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466DD8"/>
                </a:solidFill>
                <a:latin typeface="+mn-lt"/>
              </a:rPr>
              <a:t>Pod</a:t>
            </a:r>
          </a:p>
        </p:txBody>
      </p:sp>
    </p:spTree>
    <p:extLst>
      <p:ext uri="{BB962C8B-B14F-4D97-AF65-F5344CB8AC3E}">
        <p14:creationId xmlns:p14="http://schemas.microsoft.com/office/powerpoint/2010/main" val="2999713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3E50E-0167-284A-AFB2-E44EF0A60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6" y="280193"/>
            <a:ext cx="7086600" cy="79137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466DD8"/>
                </a:solidFill>
                <a:latin typeface="+mn-lt"/>
              </a:rPr>
              <a:t>Kubernetes</a:t>
            </a:r>
            <a:r>
              <a:rPr lang="en-US" sz="32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b="1" dirty="0">
                <a:latin typeface="+mn-lt"/>
              </a:rPr>
              <a:t>Basic Concepts</a:t>
            </a:r>
          </a:p>
        </p:txBody>
      </p:sp>
      <p:pic>
        <p:nvPicPr>
          <p:cNvPr id="4" name="Picture 3" descr="A blue hexagon with a white wheel&#10;&#10;Description automatically generated">
            <a:extLst>
              <a:ext uri="{FF2B5EF4-FFF2-40B4-BE49-F238E27FC236}">
                <a16:creationId xmlns:a16="http://schemas.microsoft.com/office/drawing/2014/main" id="{D3B80133-1064-E34E-B620-5393EEB4A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393" y="97235"/>
            <a:ext cx="1002905" cy="1002905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E3D5C67-73D1-E348-B6F6-9FC04E6550BF}"/>
              </a:ext>
            </a:extLst>
          </p:cNvPr>
          <p:cNvGrpSpPr/>
          <p:nvPr/>
        </p:nvGrpSpPr>
        <p:grpSpPr>
          <a:xfrm>
            <a:off x="3964661" y="1628777"/>
            <a:ext cx="1143000" cy="1027536"/>
            <a:chOff x="4229100" y="4730328"/>
            <a:chExt cx="1143000" cy="1027536"/>
          </a:xfrm>
        </p:grpSpPr>
        <p:pic>
          <p:nvPicPr>
            <p:cNvPr id="16" name="Picture 15" descr="A close up of a white plastic&#10;&#10;Description automatically generated">
              <a:extLst>
                <a:ext uri="{FF2B5EF4-FFF2-40B4-BE49-F238E27FC236}">
                  <a16:creationId xmlns:a16="http://schemas.microsoft.com/office/drawing/2014/main" id="{9A1A1B60-99F4-C540-8B08-6A19FB1A8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29100" y="4730328"/>
              <a:ext cx="1143000" cy="1027536"/>
            </a:xfrm>
            <a:prstGeom prst="rect">
              <a:avLst/>
            </a:prstGeom>
          </p:spPr>
        </p:pic>
        <p:pic>
          <p:nvPicPr>
            <p:cNvPr id="17" name="Picture 16" descr="A blue whale with a container on its back&#10;&#10;Description automatically generated">
              <a:extLst>
                <a:ext uri="{FF2B5EF4-FFF2-40B4-BE49-F238E27FC236}">
                  <a16:creationId xmlns:a16="http://schemas.microsoft.com/office/drawing/2014/main" id="{25D3F81C-9835-B340-AC59-C9F3F576C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60530" y="4872404"/>
              <a:ext cx="750489" cy="750489"/>
            </a:xfrm>
            <a:prstGeom prst="rect">
              <a:avLst/>
            </a:prstGeom>
          </p:spPr>
        </p:pic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CF588FC1-FE9E-8C47-821F-B41269AD1D70}"/>
              </a:ext>
            </a:extLst>
          </p:cNvPr>
          <p:cNvSpPr txBox="1">
            <a:spLocks/>
          </p:cNvSpPr>
          <p:nvPr/>
        </p:nvSpPr>
        <p:spPr>
          <a:xfrm>
            <a:off x="9176299" y="274215"/>
            <a:ext cx="2415626" cy="1002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466DD8"/>
                </a:solidFill>
                <a:latin typeface="+mn-lt"/>
              </a:rPr>
              <a:t>‘1Pod’per </a:t>
            </a:r>
            <a:r>
              <a:rPr lang="en-US" sz="4000" b="1" dirty="0">
                <a:latin typeface="+mn-lt"/>
              </a:rPr>
              <a:t>Application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43B35297-1EE4-7C42-9BD0-4A6DA83299B9}"/>
              </a:ext>
            </a:extLst>
          </p:cNvPr>
          <p:cNvSpPr txBox="1">
            <a:spLocks/>
          </p:cNvSpPr>
          <p:nvPr/>
        </p:nvSpPr>
        <p:spPr>
          <a:xfrm>
            <a:off x="5166672" y="1628777"/>
            <a:ext cx="2415626" cy="1002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Database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0C25CA0-0944-A141-A496-846BB1C31E51}"/>
              </a:ext>
            </a:extLst>
          </p:cNvPr>
          <p:cNvSpPr txBox="1">
            <a:spLocks/>
          </p:cNvSpPr>
          <p:nvPr/>
        </p:nvSpPr>
        <p:spPr>
          <a:xfrm>
            <a:off x="-167082" y="910825"/>
            <a:ext cx="2415626" cy="1002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For e.g.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3AE546F-B79F-9C47-AD0F-0AEC00D23B32}"/>
              </a:ext>
            </a:extLst>
          </p:cNvPr>
          <p:cNvGrpSpPr/>
          <p:nvPr/>
        </p:nvGrpSpPr>
        <p:grpSpPr>
          <a:xfrm>
            <a:off x="3964661" y="2915232"/>
            <a:ext cx="1143000" cy="1027536"/>
            <a:chOff x="4229100" y="4730328"/>
            <a:chExt cx="1143000" cy="1027536"/>
          </a:xfrm>
        </p:grpSpPr>
        <p:pic>
          <p:nvPicPr>
            <p:cNvPr id="23" name="Picture 22" descr="A close up of a white plastic&#10;&#10;Description automatically generated">
              <a:extLst>
                <a:ext uri="{FF2B5EF4-FFF2-40B4-BE49-F238E27FC236}">
                  <a16:creationId xmlns:a16="http://schemas.microsoft.com/office/drawing/2014/main" id="{9842A143-D475-F244-BF6C-20F706386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29100" y="4730328"/>
              <a:ext cx="1143000" cy="1027536"/>
            </a:xfrm>
            <a:prstGeom prst="rect">
              <a:avLst/>
            </a:prstGeom>
          </p:spPr>
        </p:pic>
        <p:pic>
          <p:nvPicPr>
            <p:cNvPr id="24" name="Picture 23" descr="A blue whale with a container on its back&#10;&#10;Description automatically generated">
              <a:extLst>
                <a:ext uri="{FF2B5EF4-FFF2-40B4-BE49-F238E27FC236}">
                  <a16:creationId xmlns:a16="http://schemas.microsoft.com/office/drawing/2014/main" id="{FC06D07F-F368-0D44-9346-38B3B51F7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60530" y="4872404"/>
              <a:ext cx="750489" cy="750489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562B93F-6612-5B46-B8F8-0AE10346B264}"/>
              </a:ext>
            </a:extLst>
          </p:cNvPr>
          <p:cNvGrpSpPr/>
          <p:nvPr/>
        </p:nvGrpSpPr>
        <p:grpSpPr>
          <a:xfrm>
            <a:off x="3976369" y="4181018"/>
            <a:ext cx="1143000" cy="1027536"/>
            <a:chOff x="4229100" y="4730328"/>
            <a:chExt cx="1143000" cy="1027536"/>
          </a:xfrm>
        </p:grpSpPr>
        <p:pic>
          <p:nvPicPr>
            <p:cNvPr id="26" name="Picture 25" descr="A close up of a white plastic&#10;&#10;Description automatically generated">
              <a:extLst>
                <a:ext uri="{FF2B5EF4-FFF2-40B4-BE49-F238E27FC236}">
                  <a16:creationId xmlns:a16="http://schemas.microsoft.com/office/drawing/2014/main" id="{C99A444C-96CB-E14A-8AE1-4C86BB8BCC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29100" y="4730328"/>
              <a:ext cx="1143000" cy="1027536"/>
            </a:xfrm>
            <a:prstGeom prst="rect">
              <a:avLst/>
            </a:prstGeom>
          </p:spPr>
        </p:pic>
        <p:pic>
          <p:nvPicPr>
            <p:cNvPr id="27" name="Picture 26" descr="A blue whale with a container on its back&#10;&#10;Description automatically generated">
              <a:extLst>
                <a:ext uri="{FF2B5EF4-FFF2-40B4-BE49-F238E27FC236}">
                  <a16:creationId xmlns:a16="http://schemas.microsoft.com/office/drawing/2014/main" id="{DFB40C0C-14C9-7240-B978-1EDFD5951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60530" y="4872404"/>
              <a:ext cx="750489" cy="750489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2934E4C-40DA-6348-B545-9C65C89D4E48}"/>
              </a:ext>
            </a:extLst>
          </p:cNvPr>
          <p:cNvGrpSpPr/>
          <p:nvPr/>
        </p:nvGrpSpPr>
        <p:grpSpPr>
          <a:xfrm>
            <a:off x="3954817" y="5446804"/>
            <a:ext cx="1143000" cy="1027536"/>
            <a:chOff x="4229100" y="4730328"/>
            <a:chExt cx="1143000" cy="1027536"/>
          </a:xfrm>
        </p:grpSpPr>
        <p:pic>
          <p:nvPicPr>
            <p:cNvPr id="29" name="Picture 28" descr="A close up of a white plastic&#10;&#10;Description automatically generated">
              <a:extLst>
                <a:ext uri="{FF2B5EF4-FFF2-40B4-BE49-F238E27FC236}">
                  <a16:creationId xmlns:a16="http://schemas.microsoft.com/office/drawing/2014/main" id="{6604CC04-7F4D-F441-8A8E-7897A69CD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29100" y="4730328"/>
              <a:ext cx="1143000" cy="1027536"/>
            </a:xfrm>
            <a:prstGeom prst="rect">
              <a:avLst/>
            </a:prstGeom>
          </p:spPr>
        </p:pic>
        <p:pic>
          <p:nvPicPr>
            <p:cNvPr id="30" name="Picture 29" descr="A blue whale with a container on its back&#10;&#10;Description automatically generated">
              <a:extLst>
                <a:ext uri="{FF2B5EF4-FFF2-40B4-BE49-F238E27FC236}">
                  <a16:creationId xmlns:a16="http://schemas.microsoft.com/office/drawing/2014/main" id="{BA520435-ADA0-2A4D-9E3A-BDAB4E873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60530" y="4872404"/>
              <a:ext cx="750489" cy="750489"/>
            </a:xfrm>
            <a:prstGeom prst="rect">
              <a:avLst/>
            </a:prstGeom>
          </p:spPr>
        </p:pic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12020044-DA8C-8141-B61F-D8875F3FA1E1}"/>
              </a:ext>
            </a:extLst>
          </p:cNvPr>
          <p:cNvSpPr txBox="1">
            <a:spLocks/>
          </p:cNvSpPr>
          <p:nvPr/>
        </p:nvSpPr>
        <p:spPr>
          <a:xfrm>
            <a:off x="5178010" y="2939863"/>
            <a:ext cx="2415626" cy="1002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Message broker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098EAD6A-8761-5946-A6A5-AAB892F0806B}"/>
              </a:ext>
            </a:extLst>
          </p:cNvPr>
          <p:cNvSpPr txBox="1">
            <a:spLocks/>
          </p:cNvSpPr>
          <p:nvPr/>
        </p:nvSpPr>
        <p:spPr>
          <a:xfrm>
            <a:off x="5176520" y="4235864"/>
            <a:ext cx="2415626" cy="1002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Server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A9A0237C-19FC-164D-A44B-84DD423FAA92}"/>
              </a:ext>
            </a:extLst>
          </p:cNvPr>
          <p:cNvSpPr txBox="1">
            <a:spLocks/>
          </p:cNvSpPr>
          <p:nvPr/>
        </p:nvSpPr>
        <p:spPr>
          <a:xfrm>
            <a:off x="5252162" y="5446007"/>
            <a:ext cx="2415626" cy="1002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latin typeface="+mn-lt"/>
              </a:rPr>
              <a:t>Node.js Application</a:t>
            </a:r>
          </a:p>
        </p:txBody>
      </p:sp>
    </p:spTree>
    <p:extLst>
      <p:ext uri="{BB962C8B-B14F-4D97-AF65-F5344CB8AC3E}">
        <p14:creationId xmlns:p14="http://schemas.microsoft.com/office/powerpoint/2010/main" val="22853272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3E50E-0167-284A-AFB2-E44EF0A60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6" y="280193"/>
            <a:ext cx="7086600" cy="79137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466DD8"/>
                </a:solidFill>
                <a:latin typeface="+mn-lt"/>
              </a:rPr>
              <a:t>Kubernetes</a:t>
            </a:r>
            <a:r>
              <a:rPr lang="en-US" sz="32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b="1" dirty="0">
                <a:latin typeface="+mn-lt"/>
              </a:rPr>
              <a:t>Basic Concepts</a:t>
            </a:r>
          </a:p>
        </p:txBody>
      </p:sp>
      <p:pic>
        <p:nvPicPr>
          <p:cNvPr id="4" name="Picture 3" descr="A blue hexagon with a white wheel&#10;&#10;Description automatically generated">
            <a:extLst>
              <a:ext uri="{FF2B5EF4-FFF2-40B4-BE49-F238E27FC236}">
                <a16:creationId xmlns:a16="http://schemas.microsoft.com/office/drawing/2014/main" id="{D3B80133-1064-E34E-B620-5393EEB4A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393" y="97235"/>
            <a:ext cx="1002905" cy="1002905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E3D5C67-73D1-E348-B6F6-9FC04E6550BF}"/>
              </a:ext>
            </a:extLst>
          </p:cNvPr>
          <p:cNvGrpSpPr/>
          <p:nvPr/>
        </p:nvGrpSpPr>
        <p:grpSpPr>
          <a:xfrm>
            <a:off x="3743327" y="2026910"/>
            <a:ext cx="1143000" cy="1027536"/>
            <a:chOff x="4229100" y="4730328"/>
            <a:chExt cx="1143000" cy="1027536"/>
          </a:xfrm>
        </p:grpSpPr>
        <p:pic>
          <p:nvPicPr>
            <p:cNvPr id="16" name="Picture 15" descr="A close up of a white plastic&#10;&#10;Description automatically generated">
              <a:extLst>
                <a:ext uri="{FF2B5EF4-FFF2-40B4-BE49-F238E27FC236}">
                  <a16:creationId xmlns:a16="http://schemas.microsoft.com/office/drawing/2014/main" id="{9A1A1B60-99F4-C540-8B08-6A19FB1A8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29100" y="4730328"/>
              <a:ext cx="1143000" cy="1027536"/>
            </a:xfrm>
            <a:prstGeom prst="rect">
              <a:avLst/>
            </a:prstGeom>
          </p:spPr>
        </p:pic>
        <p:pic>
          <p:nvPicPr>
            <p:cNvPr id="17" name="Picture 16" descr="A blue whale with a container on its back&#10;&#10;Description automatically generated">
              <a:extLst>
                <a:ext uri="{FF2B5EF4-FFF2-40B4-BE49-F238E27FC236}">
                  <a16:creationId xmlns:a16="http://schemas.microsoft.com/office/drawing/2014/main" id="{25D3F81C-9835-B340-AC59-C9F3F576C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60530" y="4872404"/>
              <a:ext cx="750489" cy="750489"/>
            </a:xfrm>
            <a:prstGeom prst="rect">
              <a:avLst/>
            </a:prstGeom>
          </p:spPr>
        </p:pic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CF588FC1-FE9E-8C47-821F-B41269AD1D70}"/>
              </a:ext>
            </a:extLst>
          </p:cNvPr>
          <p:cNvSpPr txBox="1">
            <a:spLocks/>
          </p:cNvSpPr>
          <p:nvPr/>
        </p:nvSpPr>
        <p:spPr>
          <a:xfrm>
            <a:off x="9176299" y="274215"/>
            <a:ext cx="2415626" cy="1002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466DD8"/>
                </a:solidFill>
                <a:latin typeface="+mn-lt"/>
              </a:rPr>
              <a:t>‘1Pod’per </a:t>
            </a:r>
            <a:r>
              <a:rPr lang="en-US" sz="4000" b="1" dirty="0">
                <a:latin typeface="+mn-lt"/>
              </a:rPr>
              <a:t>Application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3AE546F-B79F-9C47-AD0F-0AEC00D23B32}"/>
              </a:ext>
            </a:extLst>
          </p:cNvPr>
          <p:cNvGrpSpPr/>
          <p:nvPr/>
        </p:nvGrpSpPr>
        <p:grpSpPr>
          <a:xfrm>
            <a:off x="3743327" y="4577041"/>
            <a:ext cx="1143000" cy="1027536"/>
            <a:chOff x="4229100" y="4730328"/>
            <a:chExt cx="1143000" cy="1027536"/>
          </a:xfrm>
        </p:grpSpPr>
        <p:pic>
          <p:nvPicPr>
            <p:cNvPr id="23" name="Picture 22" descr="A close up of a white plastic&#10;&#10;Description automatically generated">
              <a:extLst>
                <a:ext uri="{FF2B5EF4-FFF2-40B4-BE49-F238E27FC236}">
                  <a16:creationId xmlns:a16="http://schemas.microsoft.com/office/drawing/2014/main" id="{9842A143-D475-F244-BF6C-20F706386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29100" y="4730328"/>
              <a:ext cx="1143000" cy="1027536"/>
            </a:xfrm>
            <a:prstGeom prst="rect">
              <a:avLst/>
            </a:prstGeom>
          </p:spPr>
        </p:pic>
        <p:pic>
          <p:nvPicPr>
            <p:cNvPr id="24" name="Picture 23" descr="A blue whale with a container on its back&#10;&#10;Description automatically generated">
              <a:extLst>
                <a:ext uri="{FF2B5EF4-FFF2-40B4-BE49-F238E27FC236}">
                  <a16:creationId xmlns:a16="http://schemas.microsoft.com/office/drawing/2014/main" id="{FC06D07F-F368-0D44-9346-38B3B51F7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60530" y="4872404"/>
              <a:ext cx="750489" cy="750489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2934E4C-40DA-6348-B545-9C65C89D4E48}"/>
              </a:ext>
            </a:extLst>
          </p:cNvPr>
          <p:cNvGrpSpPr/>
          <p:nvPr/>
        </p:nvGrpSpPr>
        <p:grpSpPr>
          <a:xfrm>
            <a:off x="8557471" y="3440405"/>
            <a:ext cx="1143000" cy="1027536"/>
            <a:chOff x="4229100" y="4730328"/>
            <a:chExt cx="1143000" cy="1027536"/>
          </a:xfrm>
        </p:grpSpPr>
        <p:pic>
          <p:nvPicPr>
            <p:cNvPr id="29" name="Picture 28" descr="A close up of a white plastic&#10;&#10;Description automatically generated">
              <a:extLst>
                <a:ext uri="{FF2B5EF4-FFF2-40B4-BE49-F238E27FC236}">
                  <a16:creationId xmlns:a16="http://schemas.microsoft.com/office/drawing/2014/main" id="{6604CC04-7F4D-F441-8A8E-7897A69CD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29100" y="4730328"/>
              <a:ext cx="1143000" cy="1027536"/>
            </a:xfrm>
            <a:prstGeom prst="rect">
              <a:avLst/>
            </a:prstGeom>
          </p:spPr>
        </p:pic>
        <p:pic>
          <p:nvPicPr>
            <p:cNvPr id="30" name="Picture 29" descr="A blue whale with a container on its back&#10;&#10;Description automatically generated">
              <a:extLst>
                <a:ext uri="{FF2B5EF4-FFF2-40B4-BE49-F238E27FC236}">
                  <a16:creationId xmlns:a16="http://schemas.microsoft.com/office/drawing/2014/main" id="{BA520435-ADA0-2A4D-9E3A-BDAB4E873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60530" y="4872404"/>
              <a:ext cx="750489" cy="750489"/>
            </a:xfrm>
            <a:prstGeom prst="rect">
              <a:avLst/>
            </a:prstGeom>
          </p:spPr>
        </p:pic>
      </p:grpSp>
      <p:sp>
        <p:nvSpPr>
          <p:cNvPr id="34" name="Title 1">
            <a:extLst>
              <a:ext uri="{FF2B5EF4-FFF2-40B4-BE49-F238E27FC236}">
                <a16:creationId xmlns:a16="http://schemas.microsoft.com/office/drawing/2014/main" id="{21B65C10-A2B1-8F4D-B08E-FF06553A335D}"/>
              </a:ext>
            </a:extLst>
          </p:cNvPr>
          <p:cNvSpPr txBox="1">
            <a:spLocks/>
          </p:cNvSpPr>
          <p:nvPr/>
        </p:nvSpPr>
        <p:spPr>
          <a:xfrm>
            <a:off x="4163767" y="2112868"/>
            <a:ext cx="2415626" cy="1002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highlight>
                  <a:srgbClr val="FFFF00"/>
                </a:highlight>
                <a:latin typeface="+mn-lt"/>
              </a:rPr>
              <a:t>IP 1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42564A63-A5AC-4B4F-9D11-7A0115873619}"/>
              </a:ext>
            </a:extLst>
          </p:cNvPr>
          <p:cNvSpPr txBox="1">
            <a:spLocks/>
          </p:cNvSpPr>
          <p:nvPr/>
        </p:nvSpPr>
        <p:spPr>
          <a:xfrm>
            <a:off x="4123699" y="4612228"/>
            <a:ext cx="2415626" cy="1002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highlight>
                  <a:srgbClr val="FFFF00"/>
                </a:highlight>
                <a:latin typeface="+mn-lt"/>
              </a:rPr>
              <a:t>IP 2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D903A1A9-F026-A44D-BB17-930FFA0CA7DA}"/>
              </a:ext>
            </a:extLst>
          </p:cNvPr>
          <p:cNvSpPr txBox="1">
            <a:spLocks/>
          </p:cNvSpPr>
          <p:nvPr/>
        </p:nvSpPr>
        <p:spPr>
          <a:xfrm>
            <a:off x="6932119" y="3465036"/>
            <a:ext cx="2415626" cy="1002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highlight>
                  <a:srgbClr val="FFFF00"/>
                </a:highlight>
                <a:latin typeface="+mn-lt"/>
              </a:rPr>
              <a:t>IP 3</a:t>
            </a:r>
          </a:p>
        </p:txBody>
      </p:sp>
      <p:pic>
        <p:nvPicPr>
          <p:cNvPr id="10" name="Picture 9" descr="A black background with a line&#10;&#10;Description automatically generated">
            <a:extLst>
              <a:ext uri="{FF2B5EF4-FFF2-40B4-BE49-F238E27FC236}">
                <a16:creationId xmlns:a16="http://schemas.microsoft.com/office/drawing/2014/main" id="{7B682A27-CCA1-F247-92FB-94056BCC2F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793702">
            <a:off x="5204742" y="1835534"/>
            <a:ext cx="3068205" cy="2743200"/>
          </a:xfrm>
          <a:prstGeom prst="rect">
            <a:avLst/>
          </a:prstGeom>
        </p:spPr>
      </p:pic>
      <p:pic>
        <p:nvPicPr>
          <p:cNvPr id="38" name="Picture 37" descr="A black background with a line&#10;&#10;Description automatically generated">
            <a:extLst>
              <a:ext uri="{FF2B5EF4-FFF2-40B4-BE49-F238E27FC236}">
                <a16:creationId xmlns:a16="http://schemas.microsoft.com/office/drawing/2014/main" id="{D0FDA839-A0F4-B249-9C64-4CE4787A72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714167">
            <a:off x="5154840" y="3159950"/>
            <a:ext cx="3146990" cy="2743200"/>
          </a:xfrm>
          <a:prstGeom prst="rect">
            <a:avLst/>
          </a:prstGeom>
        </p:spPr>
      </p:pic>
      <p:pic>
        <p:nvPicPr>
          <p:cNvPr id="39" name="Picture 38" descr="A black background with a line&#10;&#10;Description automatically generated">
            <a:extLst>
              <a:ext uri="{FF2B5EF4-FFF2-40B4-BE49-F238E27FC236}">
                <a16:creationId xmlns:a16="http://schemas.microsoft.com/office/drawing/2014/main" id="{2E5730D1-4559-9344-B489-C78BC68B95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4082538" y="2478751"/>
            <a:ext cx="2620989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093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3E50E-0167-284A-AFB2-E44EF0A60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6" y="280193"/>
            <a:ext cx="7086600" cy="79137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466DD8"/>
                </a:solidFill>
                <a:latin typeface="+mn-lt"/>
              </a:rPr>
              <a:t>Kubernetes</a:t>
            </a:r>
            <a:r>
              <a:rPr lang="en-US" sz="32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b="1" dirty="0">
                <a:latin typeface="+mn-lt"/>
              </a:rPr>
              <a:t>Basic Concepts</a:t>
            </a:r>
          </a:p>
        </p:txBody>
      </p:sp>
      <p:pic>
        <p:nvPicPr>
          <p:cNvPr id="4" name="Picture 3" descr="A blue hexagon with a white wheel&#10;&#10;Description automatically generated">
            <a:extLst>
              <a:ext uri="{FF2B5EF4-FFF2-40B4-BE49-F238E27FC236}">
                <a16:creationId xmlns:a16="http://schemas.microsoft.com/office/drawing/2014/main" id="{D3B80133-1064-E34E-B620-5393EEB4A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393" y="97235"/>
            <a:ext cx="1002905" cy="1002905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E3D5C67-73D1-E348-B6F6-9FC04E6550BF}"/>
              </a:ext>
            </a:extLst>
          </p:cNvPr>
          <p:cNvGrpSpPr/>
          <p:nvPr/>
        </p:nvGrpSpPr>
        <p:grpSpPr>
          <a:xfrm>
            <a:off x="3743327" y="2026910"/>
            <a:ext cx="1143000" cy="1027536"/>
            <a:chOff x="4229100" y="4730328"/>
            <a:chExt cx="1143000" cy="1027536"/>
          </a:xfrm>
        </p:grpSpPr>
        <p:pic>
          <p:nvPicPr>
            <p:cNvPr id="16" name="Picture 15" descr="A close up of a white plastic&#10;&#10;Description automatically generated">
              <a:extLst>
                <a:ext uri="{FF2B5EF4-FFF2-40B4-BE49-F238E27FC236}">
                  <a16:creationId xmlns:a16="http://schemas.microsoft.com/office/drawing/2014/main" id="{9A1A1B60-99F4-C540-8B08-6A19FB1A8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4229100" y="4730328"/>
              <a:ext cx="1143000" cy="1027536"/>
            </a:xfrm>
            <a:prstGeom prst="rect">
              <a:avLst/>
            </a:prstGeom>
          </p:spPr>
        </p:pic>
        <p:pic>
          <p:nvPicPr>
            <p:cNvPr id="17" name="Picture 16" descr="A blue whale with a container on its back&#10;&#10;Description automatically generated">
              <a:extLst>
                <a:ext uri="{FF2B5EF4-FFF2-40B4-BE49-F238E27FC236}">
                  <a16:creationId xmlns:a16="http://schemas.microsoft.com/office/drawing/2014/main" id="{25D3F81C-9835-B340-AC59-C9F3F576C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4460530" y="4872404"/>
              <a:ext cx="750489" cy="750489"/>
            </a:xfrm>
            <a:prstGeom prst="rect">
              <a:avLst/>
            </a:prstGeom>
          </p:spPr>
        </p:pic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CF588FC1-FE9E-8C47-821F-B41269AD1D70}"/>
              </a:ext>
            </a:extLst>
          </p:cNvPr>
          <p:cNvSpPr txBox="1">
            <a:spLocks/>
          </p:cNvSpPr>
          <p:nvPr/>
        </p:nvSpPr>
        <p:spPr>
          <a:xfrm>
            <a:off x="9176299" y="274215"/>
            <a:ext cx="2415626" cy="1002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466DD8"/>
                </a:solidFill>
                <a:latin typeface="+mn-lt"/>
              </a:rPr>
              <a:t>‘1Pod’per </a:t>
            </a:r>
            <a:r>
              <a:rPr lang="en-US" sz="4000" b="1" dirty="0">
                <a:latin typeface="+mn-lt"/>
              </a:rPr>
              <a:t>Application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3AE546F-B79F-9C47-AD0F-0AEC00D23B32}"/>
              </a:ext>
            </a:extLst>
          </p:cNvPr>
          <p:cNvGrpSpPr/>
          <p:nvPr/>
        </p:nvGrpSpPr>
        <p:grpSpPr>
          <a:xfrm>
            <a:off x="3743327" y="4577041"/>
            <a:ext cx="1143000" cy="1027536"/>
            <a:chOff x="4229100" y="4730328"/>
            <a:chExt cx="1143000" cy="1027536"/>
          </a:xfrm>
        </p:grpSpPr>
        <p:pic>
          <p:nvPicPr>
            <p:cNvPr id="23" name="Picture 22" descr="A close up of a white plastic&#10;&#10;Description automatically generated">
              <a:extLst>
                <a:ext uri="{FF2B5EF4-FFF2-40B4-BE49-F238E27FC236}">
                  <a16:creationId xmlns:a16="http://schemas.microsoft.com/office/drawing/2014/main" id="{9842A143-D475-F244-BF6C-20F706386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29100" y="4730328"/>
              <a:ext cx="1143000" cy="1027536"/>
            </a:xfrm>
            <a:prstGeom prst="rect">
              <a:avLst/>
            </a:prstGeom>
          </p:spPr>
        </p:pic>
        <p:pic>
          <p:nvPicPr>
            <p:cNvPr id="24" name="Picture 23" descr="A blue whale with a container on its back&#10;&#10;Description automatically generated">
              <a:extLst>
                <a:ext uri="{FF2B5EF4-FFF2-40B4-BE49-F238E27FC236}">
                  <a16:creationId xmlns:a16="http://schemas.microsoft.com/office/drawing/2014/main" id="{FC06D07F-F368-0D44-9346-38B3B51F7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60530" y="4872404"/>
              <a:ext cx="750489" cy="750489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2934E4C-40DA-6348-B545-9C65C89D4E48}"/>
              </a:ext>
            </a:extLst>
          </p:cNvPr>
          <p:cNvGrpSpPr/>
          <p:nvPr/>
        </p:nvGrpSpPr>
        <p:grpSpPr>
          <a:xfrm>
            <a:off x="8557471" y="3440405"/>
            <a:ext cx="1143000" cy="1027536"/>
            <a:chOff x="4229100" y="4730328"/>
            <a:chExt cx="1143000" cy="1027536"/>
          </a:xfrm>
        </p:grpSpPr>
        <p:pic>
          <p:nvPicPr>
            <p:cNvPr id="29" name="Picture 28" descr="A close up of a white plastic&#10;&#10;Description automatically generated">
              <a:extLst>
                <a:ext uri="{FF2B5EF4-FFF2-40B4-BE49-F238E27FC236}">
                  <a16:creationId xmlns:a16="http://schemas.microsoft.com/office/drawing/2014/main" id="{6604CC04-7F4D-F441-8A8E-7897A69CD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29100" y="4730328"/>
              <a:ext cx="1143000" cy="1027536"/>
            </a:xfrm>
            <a:prstGeom prst="rect">
              <a:avLst/>
            </a:prstGeom>
          </p:spPr>
        </p:pic>
        <p:pic>
          <p:nvPicPr>
            <p:cNvPr id="30" name="Picture 29" descr="A blue whale with a container on its back&#10;&#10;Description automatically generated">
              <a:extLst>
                <a:ext uri="{FF2B5EF4-FFF2-40B4-BE49-F238E27FC236}">
                  <a16:creationId xmlns:a16="http://schemas.microsoft.com/office/drawing/2014/main" id="{BA520435-ADA0-2A4D-9E3A-BDAB4E873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60530" y="4872404"/>
              <a:ext cx="750489" cy="750489"/>
            </a:xfrm>
            <a:prstGeom prst="rect">
              <a:avLst/>
            </a:prstGeom>
          </p:spPr>
        </p:pic>
      </p:grpSp>
      <p:sp>
        <p:nvSpPr>
          <p:cNvPr id="34" name="Title 1">
            <a:extLst>
              <a:ext uri="{FF2B5EF4-FFF2-40B4-BE49-F238E27FC236}">
                <a16:creationId xmlns:a16="http://schemas.microsoft.com/office/drawing/2014/main" id="{21B65C10-A2B1-8F4D-B08E-FF06553A335D}"/>
              </a:ext>
            </a:extLst>
          </p:cNvPr>
          <p:cNvSpPr txBox="1">
            <a:spLocks/>
          </p:cNvSpPr>
          <p:nvPr/>
        </p:nvSpPr>
        <p:spPr>
          <a:xfrm>
            <a:off x="4163767" y="2112868"/>
            <a:ext cx="2415626" cy="1002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highlight>
                  <a:srgbClr val="FFFF00"/>
                </a:highlight>
                <a:latin typeface="+mn-lt"/>
              </a:rPr>
              <a:t>IP 1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42564A63-A5AC-4B4F-9D11-7A0115873619}"/>
              </a:ext>
            </a:extLst>
          </p:cNvPr>
          <p:cNvSpPr txBox="1">
            <a:spLocks/>
          </p:cNvSpPr>
          <p:nvPr/>
        </p:nvSpPr>
        <p:spPr>
          <a:xfrm>
            <a:off x="4123699" y="4612228"/>
            <a:ext cx="2415626" cy="1002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highlight>
                  <a:srgbClr val="FFFF00"/>
                </a:highlight>
                <a:latin typeface="+mn-lt"/>
              </a:rPr>
              <a:t>IP 2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D903A1A9-F026-A44D-BB17-930FFA0CA7DA}"/>
              </a:ext>
            </a:extLst>
          </p:cNvPr>
          <p:cNvSpPr txBox="1">
            <a:spLocks/>
          </p:cNvSpPr>
          <p:nvPr/>
        </p:nvSpPr>
        <p:spPr>
          <a:xfrm>
            <a:off x="6932119" y="3465036"/>
            <a:ext cx="2415626" cy="1002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highlight>
                  <a:srgbClr val="FFFF00"/>
                </a:highlight>
                <a:latin typeface="+mn-lt"/>
              </a:rPr>
              <a:t>IP 3</a:t>
            </a:r>
          </a:p>
        </p:txBody>
      </p:sp>
      <p:pic>
        <p:nvPicPr>
          <p:cNvPr id="10" name="Picture 9" descr="A black background with a line&#10;&#10;Description automatically generated">
            <a:extLst>
              <a:ext uri="{FF2B5EF4-FFF2-40B4-BE49-F238E27FC236}">
                <a16:creationId xmlns:a16="http://schemas.microsoft.com/office/drawing/2014/main" id="{7B682A27-CCA1-F247-92FB-94056BCC2F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793702">
            <a:off x="5204742" y="1835534"/>
            <a:ext cx="3068205" cy="2743200"/>
          </a:xfrm>
          <a:prstGeom prst="rect">
            <a:avLst/>
          </a:prstGeom>
        </p:spPr>
      </p:pic>
      <p:pic>
        <p:nvPicPr>
          <p:cNvPr id="38" name="Picture 37" descr="A black background with a line&#10;&#10;Description automatically generated">
            <a:extLst>
              <a:ext uri="{FF2B5EF4-FFF2-40B4-BE49-F238E27FC236}">
                <a16:creationId xmlns:a16="http://schemas.microsoft.com/office/drawing/2014/main" id="{D0FDA839-A0F4-B249-9C64-4CE4787A72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714167">
            <a:off x="5154840" y="3159950"/>
            <a:ext cx="3146990" cy="2743200"/>
          </a:xfrm>
          <a:prstGeom prst="rect">
            <a:avLst/>
          </a:prstGeom>
        </p:spPr>
      </p:pic>
      <p:pic>
        <p:nvPicPr>
          <p:cNvPr id="39" name="Picture 38" descr="A black background with a line&#10;&#10;Description automatically generated">
            <a:extLst>
              <a:ext uri="{FF2B5EF4-FFF2-40B4-BE49-F238E27FC236}">
                <a16:creationId xmlns:a16="http://schemas.microsoft.com/office/drawing/2014/main" id="{2E5730D1-4559-9344-B489-C78BC68B95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4082538" y="2478751"/>
            <a:ext cx="2620989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6366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3E50E-0167-284A-AFB2-E44EF0A60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6" y="280193"/>
            <a:ext cx="7086600" cy="79137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466DD8"/>
                </a:solidFill>
                <a:latin typeface="+mn-lt"/>
              </a:rPr>
              <a:t>Kubernetes</a:t>
            </a:r>
            <a:r>
              <a:rPr lang="en-US" sz="32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b="1" dirty="0">
                <a:latin typeface="+mn-lt"/>
              </a:rPr>
              <a:t>Basic Concepts</a:t>
            </a:r>
          </a:p>
        </p:txBody>
      </p:sp>
      <p:pic>
        <p:nvPicPr>
          <p:cNvPr id="4" name="Picture 3" descr="A blue hexagon with a white wheel&#10;&#10;Description automatically generated">
            <a:extLst>
              <a:ext uri="{FF2B5EF4-FFF2-40B4-BE49-F238E27FC236}">
                <a16:creationId xmlns:a16="http://schemas.microsoft.com/office/drawing/2014/main" id="{D3B80133-1064-E34E-B620-5393EEB4A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393" y="97235"/>
            <a:ext cx="1002905" cy="1002905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E3D5C67-73D1-E348-B6F6-9FC04E6550BF}"/>
              </a:ext>
            </a:extLst>
          </p:cNvPr>
          <p:cNvGrpSpPr/>
          <p:nvPr/>
        </p:nvGrpSpPr>
        <p:grpSpPr>
          <a:xfrm>
            <a:off x="3743327" y="2026910"/>
            <a:ext cx="1143000" cy="1027536"/>
            <a:chOff x="4229100" y="4730328"/>
            <a:chExt cx="1143000" cy="1027536"/>
          </a:xfrm>
        </p:grpSpPr>
        <p:pic>
          <p:nvPicPr>
            <p:cNvPr id="16" name="Picture 15" descr="A close up of a white plastic&#10;&#10;Description automatically generated">
              <a:extLst>
                <a:ext uri="{FF2B5EF4-FFF2-40B4-BE49-F238E27FC236}">
                  <a16:creationId xmlns:a16="http://schemas.microsoft.com/office/drawing/2014/main" id="{9A1A1B60-99F4-C540-8B08-6A19FB1A8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29100" y="4730328"/>
              <a:ext cx="1143000" cy="1027536"/>
            </a:xfrm>
            <a:prstGeom prst="rect">
              <a:avLst/>
            </a:prstGeom>
          </p:spPr>
        </p:pic>
        <p:pic>
          <p:nvPicPr>
            <p:cNvPr id="17" name="Picture 16" descr="A blue whale with a container on its back&#10;&#10;Description automatically generated">
              <a:extLst>
                <a:ext uri="{FF2B5EF4-FFF2-40B4-BE49-F238E27FC236}">
                  <a16:creationId xmlns:a16="http://schemas.microsoft.com/office/drawing/2014/main" id="{25D3F81C-9835-B340-AC59-C9F3F576C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60530" y="4872404"/>
              <a:ext cx="750489" cy="750489"/>
            </a:xfrm>
            <a:prstGeom prst="rect">
              <a:avLst/>
            </a:prstGeom>
          </p:spPr>
        </p:pic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CF588FC1-FE9E-8C47-821F-B41269AD1D70}"/>
              </a:ext>
            </a:extLst>
          </p:cNvPr>
          <p:cNvSpPr txBox="1">
            <a:spLocks/>
          </p:cNvSpPr>
          <p:nvPr/>
        </p:nvSpPr>
        <p:spPr>
          <a:xfrm>
            <a:off x="9176299" y="274215"/>
            <a:ext cx="2415626" cy="1002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466DD8"/>
                </a:solidFill>
                <a:latin typeface="+mn-lt"/>
              </a:rPr>
              <a:t>‘1Pod’per </a:t>
            </a:r>
            <a:r>
              <a:rPr lang="en-US" sz="4000" b="1" dirty="0">
                <a:latin typeface="+mn-lt"/>
              </a:rPr>
              <a:t>Application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3AE546F-B79F-9C47-AD0F-0AEC00D23B32}"/>
              </a:ext>
            </a:extLst>
          </p:cNvPr>
          <p:cNvGrpSpPr/>
          <p:nvPr/>
        </p:nvGrpSpPr>
        <p:grpSpPr>
          <a:xfrm>
            <a:off x="3743327" y="4577041"/>
            <a:ext cx="1143000" cy="1027536"/>
            <a:chOff x="4229100" y="4730328"/>
            <a:chExt cx="1143000" cy="1027536"/>
          </a:xfrm>
        </p:grpSpPr>
        <p:pic>
          <p:nvPicPr>
            <p:cNvPr id="23" name="Picture 22" descr="A close up of a white plastic&#10;&#10;Description automatically generated">
              <a:extLst>
                <a:ext uri="{FF2B5EF4-FFF2-40B4-BE49-F238E27FC236}">
                  <a16:creationId xmlns:a16="http://schemas.microsoft.com/office/drawing/2014/main" id="{9842A143-D475-F244-BF6C-20F706386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29100" y="4730328"/>
              <a:ext cx="1143000" cy="1027536"/>
            </a:xfrm>
            <a:prstGeom prst="rect">
              <a:avLst/>
            </a:prstGeom>
          </p:spPr>
        </p:pic>
        <p:pic>
          <p:nvPicPr>
            <p:cNvPr id="24" name="Picture 23" descr="A blue whale with a container on its back&#10;&#10;Description automatically generated">
              <a:extLst>
                <a:ext uri="{FF2B5EF4-FFF2-40B4-BE49-F238E27FC236}">
                  <a16:creationId xmlns:a16="http://schemas.microsoft.com/office/drawing/2014/main" id="{FC06D07F-F368-0D44-9346-38B3B51F7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60530" y="4872404"/>
              <a:ext cx="750489" cy="750489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2934E4C-40DA-6348-B545-9C65C89D4E48}"/>
              </a:ext>
            </a:extLst>
          </p:cNvPr>
          <p:cNvGrpSpPr/>
          <p:nvPr/>
        </p:nvGrpSpPr>
        <p:grpSpPr>
          <a:xfrm>
            <a:off x="8557471" y="3440405"/>
            <a:ext cx="1143000" cy="1027536"/>
            <a:chOff x="4229100" y="4730328"/>
            <a:chExt cx="1143000" cy="1027536"/>
          </a:xfrm>
        </p:grpSpPr>
        <p:pic>
          <p:nvPicPr>
            <p:cNvPr id="29" name="Picture 28" descr="A close up of a white plastic&#10;&#10;Description automatically generated">
              <a:extLst>
                <a:ext uri="{FF2B5EF4-FFF2-40B4-BE49-F238E27FC236}">
                  <a16:creationId xmlns:a16="http://schemas.microsoft.com/office/drawing/2014/main" id="{6604CC04-7F4D-F441-8A8E-7897A69CD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29100" y="4730328"/>
              <a:ext cx="1143000" cy="1027536"/>
            </a:xfrm>
            <a:prstGeom prst="rect">
              <a:avLst/>
            </a:prstGeom>
          </p:spPr>
        </p:pic>
        <p:pic>
          <p:nvPicPr>
            <p:cNvPr id="30" name="Picture 29" descr="A blue whale with a container on its back&#10;&#10;Description automatically generated">
              <a:extLst>
                <a:ext uri="{FF2B5EF4-FFF2-40B4-BE49-F238E27FC236}">
                  <a16:creationId xmlns:a16="http://schemas.microsoft.com/office/drawing/2014/main" id="{BA520435-ADA0-2A4D-9E3A-BDAB4E873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60530" y="4872404"/>
              <a:ext cx="750489" cy="750489"/>
            </a:xfrm>
            <a:prstGeom prst="rect">
              <a:avLst/>
            </a:prstGeom>
          </p:spPr>
        </p:pic>
      </p:grpSp>
      <p:sp>
        <p:nvSpPr>
          <p:cNvPr id="34" name="Title 1">
            <a:extLst>
              <a:ext uri="{FF2B5EF4-FFF2-40B4-BE49-F238E27FC236}">
                <a16:creationId xmlns:a16="http://schemas.microsoft.com/office/drawing/2014/main" id="{21B65C10-A2B1-8F4D-B08E-FF06553A335D}"/>
              </a:ext>
            </a:extLst>
          </p:cNvPr>
          <p:cNvSpPr txBox="1">
            <a:spLocks/>
          </p:cNvSpPr>
          <p:nvPr/>
        </p:nvSpPr>
        <p:spPr>
          <a:xfrm>
            <a:off x="4163767" y="2112868"/>
            <a:ext cx="2415626" cy="1002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highlight>
                  <a:srgbClr val="FFFF00"/>
                </a:highlight>
                <a:latin typeface="+mn-lt"/>
              </a:rPr>
              <a:t>IP 4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42564A63-A5AC-4B4F-9D11-7A0115873619}"/>
              </a:ext>
            </a:extLst>
          </p:cNvPr>
          <p:cNvSpPr txBox="1">
            <a:spLocks/>
          </p:cNvSpPr>
          <p:nvPr/>
        </p:nvSpPr>
        <p:spPr>
          <a:xfrm>
            <a:off x="4123699" y="4612228"/>
            <a:ext cx="2415626" cy="1002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highlight>
                  <a:srgbClr val="FFFF00"/>
                </a:highlight>
                <a:latin typeface="+mn-lt"/>
              </a:rPr>
              <a:t>IP 2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D903A1A9-F026-A44D-BB17-930FFA0CA7DA}"/>
              </a:ext>
            </a:extLst>
          </p:cNvPr>
          <p:cNvSpPr txBox="1">
            <a:spLocks/>
          </p:cNvSpPr>
          <p:nvPr/>
        </p:nvSpPr>
        <p:spPr>
          <a:xfrm>
            <a:off x="6932119" y="3465036"/>
            <a:ext cx="2415626" cy="1002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highlight>
                  <a:srgbClr val="FFFF00"/>
                </a:highlight>
                <a:latin typeface="+mn-lt"/>
              </a:rPr>
              <a:t>IP 3</a:t>
            </a:r>
          </a:p>
        </p:txBody>
      </p:sp>
      <p:pic>
        <p:nvPicPr>
          <p:cNvPr id="10" name="Picture 9" descr="A black background with a line&#10;&#10;Description automatically generated">
            <a:extLst>
              <a:ext uri="{FF2B5EF4-FFF2-40B4-BE49-F238E27FC236}">
                <a16:creationId xmlns:a16="http://schemas.microsoft.com/office/drawing/2014/main" id="{7B682A27-CCA1-F247-92FB-94056BCC2F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793702">
            <a:off x="5204742" y="1835534"/>
            <a:ext cx="3068205" cy="2743200"/>
          </a:xfrm>
          <a:prstGeom prst="rect">
            <a:avLst/>
          </a:prstGeom>
        </p:spPr>
      </p:pic>
      <p:pic>
        <p:nvPicPr>
          <p:cNvPr id="38" name="Picture 37" descr="A black background with a line&#10;&#10;Description automatically generated">
            <a:extLst>
              <a:ext uri="{FF2B5EF4-FFF2-40B4-BE49-F238E27FC236}">
                <a16:creationId xmlns:a16="http://schemas.microsoft.com/office/drawing/2014/main" id="{D0FDA839-A0F4-B249-9C64-4CE4787A72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714167">
            <a:off x="5154840" y="3159950"/>
            <a:ext cx="3146990" cy="2743200"/>
          </a:xfrm>
          <a:prstGeom prst="rect">
            <a:avLst/>
          </a:prstGeom>
        </p:spPr>
      </p:pic>
      <p:pic>
        <p:nvPicPr>
          <p:cNvPr id="39" name="Picture 38" descr="A black background with a line&#10;&#10;Description automatically generated">
            <a:extLst>
              <a:ext uri="{FF2B5EF4-FFF2-40B4-BE49-F238E27FC236}">
                <a16:creationId xmlns:a16="http://schemas.microsoft.com/office/drawing/2014/main" id="{2E5730D1-4559-9344-B489-C78BC68B95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4082538" y="2478751"/>
            <a:ext cx="2620989" cy="2743200"/>
          </a:xfrm>
          <a:prstGeom prst="rect">
            <a:avLst/>
          </a:prstGeom>
        </p:spPr>
      </p:pic>
      <p:pic>
        <p:nvPicPr>
          <p:cNvPr id="6" name="Picture 5" descr="A black triangle with a exclamation mark&#10;&#10;Description automatically generated">
            <a:extLst>
              <a:ext uri="{FF2B5EF4-FFF2-40B4-BE49-F238E27FC236}">
                <a16:creationId xmlns:a16="http://schemas.microsoft.com/office/drawing/2014/main" id="{6DADD5AA-8943-EE4E-9288-0286727BFC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9311" y="2577746"/>
            <a:ext cx="2403757" cy="2403757"/>
          </a:xfrm>
          <a:prstGeom prst="rect">
            <a:avLst/>
          </a:prstGeom>
        </p:spPr>
      </p:pic>
      <p:pic>
        <p:nvPicPr>
          <p:cNvPr id="25" name="Picture 24" descr="A black triangle with a exclamation mark&#10;&#10;Description automatically generated">
            <a:extLst>
              <a:ext uri="{FF2B5EF4-FFF2-40B4-BE49-F238E27FC236}">
                <a16:creationId xmlns:a16="http://schemas.microsoft.com/office/drawing/2014/main" id="{F227015A-3B20-EC43-AE16-E462DA617D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9842" y="1086844"/>
            <a:ext cx="2403757" cy="240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7378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F35AC-D3E5-C447-8655-66CB896F6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438" y="300566"/>
            <a:ext cx="6292066" cy="904949"/>
          </a:xfrm>
        </p:spPr>
        <p:txBody>
          <a:bodyPr>
            <a:no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1.Official Definition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0F32CEB-1C77-DD4F-A229-FD09658532B3}"/>
              </a:ext>
            </a:extLst>
          </p:cNvPr>
          <p:cNvSpPr txBox="1">
            <a:spLocks/>
          </p:cNvSpPr>
          <p:nvPr/>
        </p:nvSpPr>
        <p:spPr>
          <a:xfrm>
            <a:off x="210753" y="1323525"/>
            <a:ext cx="6686235" cy="9049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2.Problem Solution Case-Study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E1E045A-09BA-F04C-ADB0-608B3AADB92E}"/>
              </a:ext>
            </a:extLst>
          </p:cNvPr>
          <p:cNvSpPr txBox="1">
            <a:spLocks/>
          </p:cNvSpPr>
          <p:nvPr/>
        </p:nvSpPr>
        <p:spPr>
          <a:xfrm>
            <a:off x="210754" y="2803607"/>
            <a:ext cx="3485707" cy="6549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3.Basic </a:t>
            </a:r>
            <a:r>
              <a:rPr lang="en-US" sz="3500" b="1" dirty="0">
                <a:latin typeface="Calibri" panose="020F0502020204030204" pitchFamily="34" charset="0"/>
                <a:cs typeface="Calibri" panose="020F0502020204030204" pitchFamily="34" charset="0"/>
              </a:rPr>
              <a:t>Architecture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BB48F8E-0233-9742-B4C7-626E26E4576C}"/>
              </a:ext>
            </a:extLst>
          </p:cNvPr>
          <p:cNvSpPr txBox="1">
            <a:spLocks/>
          </p:cNvSpPr>
          <p:nvPr/>
        </p:nvSpPr>
        <p:spPr>
          <a:xfrm>
            <a:off x="623426" y="3730796"/>
            <a:ext cx="2409388" cy="5675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70C0"/>
                </a:solidFill>
                <a:latin typeface="American Typewriter" panose="02090604020004020304" pitchFamily="18" charset="77"/>
                <a:cs typeface="AL BAYAN PLAIN" pitchFamily="2" charset="-78"/>
              </a:rPr>
              <a:t>Master-Slave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D84FD05-C6C9-3C4B-847C-F271287B0A1D}"/>
              </a:ext>
            </a:extLst>
          </p:cNvPr>
          <p:cNvSpPr txBox="1">
            <a:spLocks/>
          </p:cNvSpPr>
          <p:nvPr/>
        </p:nvSpPr>
        <p:spPr>
          <a:xfrm>
            <a:off x="5706572" y="3711346"/>
            <a:ext cx="2174357" cy="6549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0070C0"/>
                </a:solidFill>
                <a:latin typeface="American Typewriter" panose="02090604020004020304" pitchFamily="18" charset="77"/>
                <a:cs typeface="AL BAYAN PLAIN" pitchFamily="2" charset="-78"/>
              </a:rPr>
              <a:t>K8s Processes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650AEBD-FA74-6648-9F7A-C09AFE91D682}"/>
              </a:ext>
            </a:extLst>
          </p:cNvPr>
          <p:cNvSpPr txBox="1">
            <a:spLocks/>
          </p:cNvSpPr>
          <p:nvPr/>
        </p:nvSpPr>
        <p:spPr>
          <a:xfrm>
            <a:off x="210754" y="5134187"/>
            <a:ext cx="3127744" cy="654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4.Basic Concepts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20E1676-765F-0443-83FE-2DD16A6F7F73}"/>
              </a:ext>
            </a:extLst>
          </p:cNvPr>
          <p:cNvSpPr txBox="1">
            <a:spLocks/>
          </p:cNvSpPr>
          <p:nvPr/>
        </p:nvSpPr>
        <p:spPr>
          <a:xfrm>
            <a:off x="2127398" y="1269520"/>
            <a:ext cx="3167615" cy="3924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80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59F708A-237C-E943-B354-6AE1206FEF00}"/>
              </a:ext>
            </a:extLst>
          </p:cNvPr>
          <p:cNvSpPr txBox="1">
            <a:spLocks/>
          </p:cNvSpPr>
          <p:nvPr/>
        </p:nvSpPr>
        <p:spPr>
          <a:xfrm>
            <a:off x="1412356" y="2021342"/>
            <a:ext cx="4956095" cy="6549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0070C0"/>
                </a:solidFill>
                <a:latin typeface="American Typewriter" panose="02090604020004020304" pitchFamily="18" charset="77"/>
                <a:cs typeface="AL BAYAN PLAIN" pitchFamily="2" charset="-78"/>
              </a:rPr>
              <a:t>Why did K8s rise so </a:t>
            </a:r>
            <a:r>
              <a:rPr lang="en-US" sz="3200" b="1" dirty="0">
                <a:solidFill>
                  <a:srgbClr val="0070C0"/>
                </a:solidFill>
                <a:latin typeface="American Typewriter" panose="02090604020004020304" pitchFamily="18" charset="77"/>
                <a:cs typeface="AL BAYAN PLAIN" pitchFamily="2" charset="-78"/>
              </a:rPr>
              <a:t>fast</a:t>
            </a:r>
            <a:r>
              <a:rPr lang="en-US" sz="2800" b="1" dirty="0">
                <a:solidFill>
                  <a:srgbClr val="0070C0"/>
                </a:solidFill>
                <a:latin typeface="American Typewriter" panose="02090604020004020304" pitchFamily="18" charset="77"/>
                <a:cs typeface="AL BAYAN PLAIN" pitchFamily="2" charset="-78"/>
              </a:rPr>
              <a:t>?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DFB71F6-B359-EA48-974F-84B3F62E4135}"/>
              </a:ext>
            </a:extLst>
          </p:cNvPr>
          <p:cNvSpPr txBox="1">
            <a:spLocks/>
          </p:cNvSpPr>
          <p:nvPr/>
        </p:nvSpPr>
        <p:spPr>
          <a:xfrm>
            <a:off x="6567504" y="2064932"/>
            <a:ext cx="3882655" cy="6549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0070C0"/>
                </a:solidFill>
                <a:latin typeface="American Typewriter" panose="02090604020004020304" pitchFamily="18" charset="77"/>
                <a:cs typeface="AL BAYAN PLAIN" pitchFamily="2" charset="-78"/>
              </a:rPr>
              <a:t>What problems does it solve?</a:t>
            </a:r>
          </a:p>
        </p:txBody>
      </p:sp>
      <p:pic>
        <p:nvPicPr>
          <p:cNvPr id="16" name="Picture 15" descr="A blue hexagon with white text and blue cubes and gears&#10;&#10;Description automatically generated">
            <a:extLst>
              <a:ext uri="{FF2B5EF4-FFF2-40B4-BE49-F238E27FC236}">
                <a16:creationId xmlns:a16="http://schemas.microsoft.com/office/drawing/2014/main" id="{AC4ED3E8-E027-8C49-840B-D9A637704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214" y="3295054"/>
            <a:ext cx="607389" cy="654990"/>
          </a:xfrm>
          <a:prstGeom prst="rect">
            <a:avLst/>
          </a:prstGeom>
        </p:spPr>
      </p:pic>
      <p:pic>
        <p:nvPicPr>
          <p:cNvPr id="17" name="Picture 16" descr="A blue hexagon with white text and blue cubes and gears&#10;&#10;Description automatically generated">
            <a:extLst>
              <a:ext uri="{FF2B5EF4-FFF2-40B4-BE49-F238E27FC236}">
                <a16:creationId xmlns:a16="http://schemas.microsoft.com/office/drawing/2014/main" id="{925DE817-00EE-3943-9AB4-1CB6AAA3D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878" y="3932299"/>
            <a:ext cx="607389" cy="654990"/>
          </a:xfrm>
          <a:prstGeom prst="rect">
            <a:avLst/>
          </a:prstGeom>
        </p:spPr>
      </p:pic>
      <p:pic>
        <p:nvPicPr>
          <p:cNvPr id="18" name="Picture 17" descr="A blue hexagon with white text and blue cubes and gears&#10;&#10;Description automatically generated">
            <a:extLst>
              <a:ext uri="{FF2B5EF4-FFF2-40B4-BE49-F238E27FC236}">
                <a16:creationId xmlns:a16="http://schemas.microsoft.com/office/drawing/2014/main" id="{A94CD80C-BC0A-9C49-A357-08F6D1DB9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431" y="3913776"/>
            <a:ext cx="607389" cy="654990"/>
          </a:xfrm>
          <a:prstGeom prst="rect">
            <a:avLst/>
          </a:prstGeom>
        </p:spPr>
      </p:pic>
      <p:pic>
        <p:nvPicPr>
          <p:cNvPr id="20" name="Picture 19" descr="A diagram of a network&#10;&#10;Description automatically generated">
            <a:extLst>
              <a:ext uri="{FF2B5EF4-FFF2-40B4-BE49-F238E27FC236}">
                <a16:creationId xmlns:a16="http://schemas.microsoft.com/office/drawing/2014/main" id="{555E9D39-E040-6445-AE32-BB296C643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0507" y="3379159"/>
            <a:ext cx="2074782" cy="1398101"/>
          </a:xfrm>
          <a:prstGeom prst="rect">
            <a:avLst/>
          </a:prstGeom>
        </p:spPr>
      </p:pic>
      <p:pic>
        <p:nvPicPr>
          <p:cNvPr id="22" name="Picture 21" descr="A blue hexagon with white text&#10;&#10;Description automatically generated">
            <a:extLst>
              <a:ext uri="{FF2B5EF4-FFF2-40B4-BE49-F238E27FC236}">
                <a16:creationId xmlns:a16="http://schemas.microsoft.com/office/drawing/2014/main" id="{942927FD-F4C3-A940-B8D3-E3DA53404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2305" y="5269140"/>
            <a:ext cx="1305415" cy="1163684"/>
          </a:xfrm>
          <a:prstGeom prst="rect">
            <a:avLst/>
          </a:prstGeom>
        </p:spPr>
      </p:pic>
      <p:pic>
        <p:nvPicPr>
          <p:cNvPr id="24" name="Picture 23" descr="A blue hexagon with white text and a cube&#10;&#10;Description automatically generated">
            <a:extLst>
              <a:ext uri="{FF2B5EF4-FFF2-40B4-BE49-F238E27FC236}">
                <a16:creationId xmlns:a16="http://schemas.microsoft.com/office/drawing/2014/main" id="{E1D7BD06-093E-EC44-8DE2-435309E242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3200" y="5218672"/>
            <a:ext cx="1305415" cy="1264621"/>
          </a:xfrm>
          <a:prstGeom prst="rect">
            <a:avLst/>
          </a:prstGeom>
        </p:spPr>
      </p:pic>
      <p:sp>
        <p:nvSpPr>
          <p:cNvPr id="25" name="Title 1">
            <a:extLst>
              <a:ext uri="{FF2B5EF4-FFF2-40B4-BE49-F238E27FC236}">
                <a16:creationId xmlns:a16="http://schemas.microsoft.com/office/drawing/2014/main" id="{5F7DD31A-1055-E644-A9CC-258C1A9AC055}"/>
              </a:ext>
            </a:extLst>
          </p:cNvPr>
          <p:cNvSpPr txBox="1">
            <a:spLocks/>
          </p:cNvSpPr>
          <p:nvPr/>
        </p:nvSpPr>
        <p:spPr>
          <a:xfrm>
            <a:off x="6368452" y="5253899"/>
            <a:ext cx="3264646" cy="6549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5.Example Config.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F01B564-DA57-1648-97FE-33D65C7B38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4809" y="64042"/>
            <a:ext cx="1323525" cy="132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7752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900" decel="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  <p:bldP spid="7" grpId="0"/>
      <p:bldP spid="10" grpId="0"/>
      <p:bldP spid="13" grpId="0"/>
      <p:bldP spid="14" grpId="0"/>
      <p:bldP spid="2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3E50E-0167-284A-AFB2-E44EF0A60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76" y="280193"/>
            <a:ext cx="7086600" cy="79137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466DD8"/>
                </a:solidFill>
                <a:latin typeface="+mn-lt"/>
              </a:rPr>
              <a:t>Kubernetes</a:t>
            </a:r>
            <a:r>
              <a:rPr lang="en-US" sz="3200" b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b="1" dirty="0">
                <a:latin typeface="+mn-lt"/>
              </a:rPr>
              <a:t>Basic Concepts</a:t>
            </a:r>
          </a:p>
        </p:txBody>
      </p:sp>
      <p:pic>
        <p:nvPicPr>
          <p:cNvPr id="4" name="Picture 3" descr="A blue hexagon with a white wheel&#10;&#10;Description automatically generated">
            <a:extLst>
              <a:ext uri="{FF2B5EF4-FFF2-40B4-BE49-F238E27FC236}">
                <a16:creationId xmlns:a16="http://schemas.microsoft.com/office/drawing/2014/main" id="{D3B80133-1064-E34E-B620-5393EEB4A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393" y="97235"/>
            <a:ext cx="1002905" cy="1002905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E3D5C67-73D1-E348-B6F6-9FC04E6550BF}"/>
              </a:ext>
            </a:extLst>
          </p:cNvPr>
          <p:cNvGrpSpPr/>
          <p:nvPr/>
        </p:nvGrpSpPr>
        <p:grpSpPr>
          <a:xfrm>
            <a:off x="3743327" y="2026910"/>
            <a:ext cx="1143000" cy="1027536"/>
            <a:chOff x="4229100" y="4730328"/>
            <a:chExt cx="1143000" cy="1027536"/>
          </a:xfrm>
        </p:grpSpPr>
        <p:pic>
          <p:nvPicPr>
            <p:cNvPr id="16" name="Picture 15" descr="A close up of a white plastic&#10;&#10;Description automatically generated">
              <a:extLst>
                <a:ext uri="{FF2B5EF4-FFF2-40B4-BE49-F238E27FC236}">
                  <a16:creationId xmlns:a16="http://schemas.microsoft.com/office/drawing/2014/main" id="{9A1A1B60-99F4-C540-8B08-6A19FB1A8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29100" y="4730328"/>
              <a:ext cx="1143000" cy="1027536"/>
            </a:xfrm>
            <a:prstGeom prst="rect">
              <a:avLst/>
            </a:prstGeom>
          </p:spPr>
        </p:pic>
        <p:pic>
          <p:nvPicPr>
            <p:cNvPr id="17" name="Picture 16" descr="A blue whale with a container on its back&#10;&#10;Description automatically generated">
              <a:extLst>
                <a:ext uri="{FF2B5EF4-FFF2-40B4-BE49-F238E27FC236}">
                  <a16:creationId xmlns:a16="http://schemas.microsoft.com/office/drawing/2014/main" id="{25D3F81C-9835-B340-AC59-C9F3F576C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60530" y="4872404"/>
              <a:ext cx="750489" cy="750489"/>
            </a:xfrm>
            <a:prstGeom prst="rect">
              <a:avLst/>
            </a:prstGeom>
          </p:spPr>
        </p:pic>
      </p:grpSp>
      <p:sp>
        <p:nvSpPr>
          <p:cNvPr id="20" name="Title 1">
            <a:extLst>
              <a:ext uri="{FF2B5EF4-FFF2-40B4-BE49-F238E27FC236}">
                <a16:creationId xmlns:a16="http://schemas.microsoft.com/office/drawing/2014/main" id="{CF588FC1-FE9E-8C47-821F-B41269AD1D70}"/>
              </a:ext>
            </a:extLst>
          </p:cNvPr>
          <p:cNvSpPr txBox="1">
            <a:spLocks/>
          </p:cNvSpPr>
          <p:nvPr/>
        </p:nvSpPr>
        <p:spPr>
          <a:xfrm>
            <a:off x="9176299" y="274215"/>
            <a:ext cx="2415626" cy="1002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466DD8"/>
                </a:solidFill>
                <a:latin typeface="+mn-lt"/>
              </a:rPr>
              <a:t>‘1Pod’per </a:t>
            </a:r>
            <a:r>
              <a:rPr lang="en-US" sz="4000" b="1" dirty="0">
                <a:latin typeface="+mn-lt"/>
              </a:rPr>
              <a:t>Application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3AE546F-B79F-9C47-AD0F-0AEC00D23B32}"/>
              </a:ext>
            </a:extLst>
          </p:cNvPr>
          <p:cNvGrpSpPr/>
          <p:nvPr/>
        </p:nvGrpSpPr>
        <p:grpSpPr>
          <a:xfrm>
            <a:off x="3743327" y="4577041"/>
            <a:ext cx="1143000" cy="1027536"/>
            <a:chOff x="4229100" y="4730328"/>
            <a:chExt cx="1143000" cy="1027536"/>
          </a:xfrm>
        </p:grpSpPr>
        <p:pic>
          <p:nvPicPr>
            <p:cNvPr id="23" name="Picture 22" descr="A close up of a white plastic&#10;&#10;Description automatically generated">
              <a:extLst>
                <a:ext uri="{FF2B5EF4-FFF2-40B4-BE49-F238E27FC236}">
                  <a16:creationId xmlns:a16="http://schemas.microsoft.com/office/drawing/2014/main" id="{9842A143-D475-F244-BF6C-20F7063867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29100" y="4730328"/>
              <a:ext cx="1143000" cy="1027536"/>
            </a:xfrm>
            <a:prstGeom prst="rect">
              <a:avLst/>
            </a:prstGeom>
          </p:spPr>
        </p:pic>
        <p:pic>
          <p:nvPicPr>
            <p:cNvPr id="24" name="Picture 23" descr="A blue whale with a container on its back&#10;&#10;Description automatically generated">
              <a:extLst>
                <a:ext uri="{FF2B5EF4-FFF2-40B4-BE49-F238E27FC236}">
                  <a16:creationId xmlns:a16="http://schemas.microsoft.com/office/drawing/2014/main" id="{FC06D07F-F368-0D44-9346-38B3B51F7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60530" y="4872404"/>
              <a:ext cx="750489" cy="750489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2934E4C-40DA-6348-B545-9C65C89D4E48}"/>
              </a:ext>
            </a:extLst>
          </p:cNvPr>
          <p:cNvGrpSpPr/>
          <p:nvPr/>
        </p:nvGrpSpPr>
        <p:grpSpPr>
          <a:xfrm>
            <a:off x="8557471" y="3440405"/>
            <a:ext cx="1143000" cy="1027536"/>
            <a:chOff x="4229100" y="4730328"/>
            <a:chExt cx="1143000" cy="1027536"/>
          </a:xfrm>
        </p:grpSpPr>
        <p:pic>
          <p:nvPicPr>
            <p:cNvPr id="29" name="Picture 28" descr="A close up of a white plastic&#10;&#10;Description automatically generated">
              <a:extLst>
                <a:ext uri="{FF2B5EF4-FFF2-40B4-BE49-F238E27FC236}">
                  <a16:creationId xmlns:a16="http://schemas.microsoft.com/office/drawing/2014/main" id="{6604CC04-7F4D-F441-8A8E-7897A69CD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29100" y="4730328"/>
              <a:ext cx="1143000" cy="1027536"/>
            </a:xfrm>
            <a:prstGeom prst="rect">
              <a:avLst/>
            </a:prstGeom>
          </p:spPr>
        </p:pic>
        <p:pic>
          <p:nvPicPr>
            <p:cNvPr id="30" name="Picture 29" descr="A blue whale with a container on its back&#10;&#10;Description automatically generated">
              <a:extLst>
                <a:ext uri="{FF2B5EF4-FFF2-40B4-BE49-F238E27FC236}">
                  <a16:creationId xmlns:a16="http://schemas.microsoft.com/office/drawing/2014/main" id="{BA520435-ADA0-2A4D-9E3A-BDAB4E873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60530" y="4872404"/>
              <a:ext cx="750489" cy="750489"/>
            </a:xfrm>
            <a:prstGeom prst="rect">
              <a:avLst/>
            </a:prstGeom>
          </p:spPr>
        </p:pic>
      </p:grpSp>
      <p:sp>
        <p:nvSpPr>
          <p:cNvPr id="34" name="Title 1">
            <a:extLst>
              <a:ext uri="{FF2B5EF4-FFF2-40B4-BE49-F238E27FC236}">
                <a16:creationId xmlns:a16="http://schemas.microsoft.com/office/drawing/2014/main" id="{21B65C10-A2B1-8F4D-B08E-FF06553A335D}"/>
              </a:ext>
            </a:extLst>
          </p:cNvPr>
          <p:cNvSpPr txBox="1">
            <a:spLocks/>
          </p:cNvSpPr>
          <p:nvPr/>
        </p:nvSpPr>
        <p:spPr>
          <a:xfrm>
            <a:off x="4617667" y="2085569"/>
            <a:ext cx="2415626" cy="1002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highlight>
                  <a:srgbClr val="FFFF00"/>
                </a:highlight>
                <a:latin typeface="+mn-lt"/>
              </a:rPr>
              <a:t>Service 1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42564A63-A5AC-4B4F-9D11-7A0115873619}"/>
              </a:ext>
            </a:extLst>
          </p:cNvPr>
          <p:cNvSpPr txBox="1">
            <a:spLocks/>
          </p:cNvSpPr>
          <p:nvPr/>
        </p:nvSpPr>
        <p:spPr>
          <a:xfrm>
            <a:off x="4617667" y="4656354"/>
            <a:ext cx="2415626" cy="1002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highlight>
                  <a:srgbClr val="FFFF00"/>
                </a:highlight>
                <a:latin typeface="+mn-lt"/>
              </a:rPr>
              <a:t>Service 2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D903A1A9-F026-A44D-BB17-930FFA0CA7DA}"/>
              </a:ext>
            </a:extLst>
          </p:cNvPr>
          <p:cNvSpPr txBox="1">
            <a:spLocks/>
          </p:cNvSpPr>
          <p:nvPr/>
        </p:nvSpPr>
        <p:spPr>
          <a:xfrm>
            <a:off x="6378389" y="3494871"/>
            <a:ext cx="2415626" cy="1002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highlight>
                  <a:srgbClr val="FFFF00"/>
                </a:highlight>
                <a:latin typeface="+mn-lt"/>
              </a:rPr>
              <a:t>Service 3</a:t>
            </a:r>
          </a:p>
        </p:txBody>
      </p:sp>
      <p:pic>
        <p:nvPicPr>
          <p:cNvPr id="38" name="Picture 37" descr="A black background with a line&#10;&#10;Description automatically generated">
            <a:extLst>
              <a:ext uri="{FF2B5EF4-FFF2-40B4-BE49-F238E27FC236}">
                <a16:creationId xmlns:a16="http://schemas.microsoft.com/office/drawing/2014/main" id="{D0FDA839-A0F4-B249-9C64-4CE4787A72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486124">
            <a:off x="6401909" y="3925737"/>
            <a:ext cx="1820326" cy="1586760"/>
          </a:xfrm>
          <a:prstGeom prst="rect">
            <a:avLst/>
          </a:prstGeom>
        </p:spPr>
      </p:pic>
      <p:pic>
        <p:nvPicPr>
          <p:cNvPr id="26" name="Picture 25" descr="A black background with a line&#10;&#10;Description automatically generated">
            <a:extLst>
              <a:ext uri="{FF2B5EF4-FFF2-40B4-BE49-F238E27FC236}">
                <a16:creationId xmlns:a16="http://schemas.microsoft.com/office/drawing/2014/main" id="{32ED15C7-1333-2245-A16C-DB108565B3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2267533">
            <a:off x="5938165" y="2490770"/>
            <a:ext cx="2229786" cy="1586760"/>
          </a:xfrm>
          <a:prstGeom prst="rect">
            <a:avLst/>
          </a:prstGeom>
        </p:spPr>
      </p:pic>
      <p:pic>
        <p:nvPicPr>
          <p:cNvPr id="27" name="Picture 26" descr="A black background with a line&#10;&#10;Description automatically generated">
            <a:extLst>
              <a:ext uri="{FF2B5EF4-FFF2-40B4-BE49-F238E27FC236}">
                <a16:creationId xmlns:a16="http://schemas.microsoft.com/office/drawing/2014/main" id="{20AE0BB1-3E37-4F4C-814B-BECDEAEBEE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4465317" y="3078381"/>
            <a:ext cx="2569479" cy="158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9055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F5D5D851-051E-1243-BC42-2999248182F2}"/>
              </a:ext>
            </a:extLst>
          </p:cNvPr>
          <p:cNvSpPr txBox="1">
            <a:spLocks/>
          </p:cNvSpPr>
          <p:nvPr/>
        </p:nvSpPr>
        <p:spPr>
          <a:xfrm>
            <a:off x="1149655" y="2516196"/>
            <a:ext cx="8254391" cy="18256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466DD8"/>
                </a:solidFill>
                <a:latin typeface="+mn-lt"/>
              </a:rPr>
              <a:t>Kubernetes</a:t>
            </a:r>
            <a:r>
              <a:rPr lang="en-US" sz="6600" b="1" dirty="0">
                <a:solidFill>
                  <a:srgbClr val="466DD8"/>
                </a:solidFill>
                <a:latin typeface="+mn-lt"/>
              </a:rPr>
              <a:t> </a:t>
            </a:r>
            <a:r>
              <a:rPr lang="en-US" sz="6600" b="1" dirty="0">
                <a:solidFill>
                  <a:schemeClr val="bg1"/>
                </a:solidFill>
                <a:latin typeface="+mn-lt"/>
              </a:rPr>
              <a:t>Configuration</a:t>
            </a:r>
          </a:p>
        </p:txBody>
      </p:sp>
      <p:pic>
        <p:nvPicPr>
          <p:cNvPr id="5" name="Picture 4" descr="A blue hexagon with a white wheel&#10;&#10;Description automatically generated">
            <a:extLst>
              <a:ext uri="{FF2B5EF4-FFF2-40B4-BE49-F238E27FC236}">
                <a16:creationId xmlns:a16="http://schemas.microsoft.com/office/drawing/2014/main" id="{AB354198-F2BC-1B40-B786-9DB8BE9BE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3057" y="2422515"/>
            <a:ext cx="1919288" cy="191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0066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ue whale with a container on its back&#10;&#10;Description automatically generated">
            <a:extLst>
              <a:ext uri="{FF2B5EF4-FFF2-40B4-BE49-F238E27FC236}">
                <a16:creationId xmlns:a16="http://schemas.microsoft.com/office/drawing/2014/main" id="{77B0AF0A-C132-A744-8451-8E7E5E699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0865" y="1225439"/>
            <a:ext cx="1625600" cy="1625600"/>
          </a:xfrm>
          <a:prstGeom prst="rect">
            <a:avLst/>
          </a:prstGeom>
        </p:spPr>
      </p:pic>
      <p:sp>
        <p:nvSpPr>
          <p:cNvPr id="31" name="Title 1">
            <a:extLst>
              <a:ext uri="{FF2B5EF4-FFF2-40B4-BE49-F238E27FC236}">
                <a16:creationId xmlns:a16="http://schemas.microsoft.com/office/drawing/2014/main" id="{367AD984-5C5D-A840-8C23-7522798FF2D9}"/>
              </a:ext>
            </a:extLst>
          </p:cNvPr>
          <p:cNvSpPr txBox="1">
            <a:spLocks/>
          </p:cNvSpPr>
          <p:nvPr/>
        </p:nvSpPr>
        <p:spPr>
          <a:xfrm>
            <a:off x="5433827" y="2851039"/>
            <a:ext cx="2179675" cy="706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+mn-lt"/>
              </a:rPr>
              <a:t>API </a:t>
            </a:r>
            <a:r>
              <a:rPr lang="en-US" sz="2800" b="1" dirty="0">
                <a:solidFill>
                  <a:srgbClr val="466DD8"/>
                </a:solidFill>
                <a:latin typeface="+mn-lt"/>
              </a:rPr>
              <a:t>server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8B0979-FBFB-A34B-9EA1-C5233108778A}"/>
              </a:ext>
            </a:extLst>
          </p:cNvPr>
          <p:cNvSpPr txBox="1">
            <a:spLocks/>
          </p:cNvSpPr>
          <p:nvPr/>
        </p:nvSpPr>
        <p:spPr>
          <a:xfrm>
            <a:off x="2950547" y="3941766"/>
            <a:ext cx="1593086" cy="10597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+mn-lt"/>
              </a:rPr>
              <a:t>UI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40354E9-BFCA-884D-AFAA-90FB23FA59CC}"/>
              </a:ext>
            </a:extLst>
          </p:cNvPr>
          <p:cNvSpPr txBox="1">
            <a:spLocks/>
          </p:cNvSpPr>
          <p:nvPr/>
        </p:nvSpPr>
        <p:spPr>
          <a:xfrm>
            <a:off x="5866236" y="4819446"/>
            <a:ext cx="1150062" cy="11583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+mn-lt"/>
              </a:rPr>
              <a:t>API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D0ADC13-8177-0E40-B3A1-9F4E31195B7D}"/>
              </a:ext>
            </a:extLst>
          </p:cNvPr>
          <p:cNvSpPr txBox="1">
            <a:spLocks/>
          </p:cNvSpPr>
          <p:nvPr/>
        </p:nvSpPr>
        <p:spPr>
          <a:xfrm>
            <a:off x="8763026" y="3941766"/>
            <a:ext cx="1150062" cy="11583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+mn-lt"/>
              </a:rPr>
              <a:t>CLI</a:t>
            </a:r>
          </a:p>
        </p:txBody>
      </p:sp>
      <p:pic>
        <p:nvPicPr>
          <p:cNvPr id="6" name="Picture 5" descr="A black background with a black rectangle&#10;&#10;Description automatically generated">
            <a:extLst>
              <a:ext uri="{FF2B5EF4-FFF2-40B4-BE49-F238E27FC236}">
                <a16:creationId xmlns:a16="http://schemas.microsoft.com/office/drawing/2014/main" id="{C419EA53-2738-F74F-9333-4E66E3E8068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 rot="19223111">
            <a:off x="3575021" y="3238650"/>
            <a:ext cx="1458138" cy="591439"/>
          </a:xfrm>
          <a:prstGeom prst="rect">
            <a:avLst/>
          </a:prstGeom>
        </p:spPr>
      </p:pic>
      <p:pic>
        <p:nvPicPr>
          <p:cNvPr id="17" name="Picture 16" descr="A black background with a black rectangle&#10;&#10;Description automatically generated">
            <a:extLst>
              <a:ext uri="{FF2B5EF4-FFF2-40B4-BE49-F238E27FC236}">
                <a16:creationId xmlns:a16="http://schemas.microsoft.com/office/drawing/2014/main" id="{90395E7C-D369-494D-B8B1-C869299876E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 rot="13050801">
            <a:off x="7589063" y="3261944"/>
            <a:ext cx="1458138" cy="591439"/>
          </a:xfrm>
          <a:prstGeom prst="rect">
            <a:avLst/>
          </a:prstGeom>
        </p:spPr>
      </p:pic>
      <p:pic>
        <p:nvPicPr>
          <p:cNvPr id="18" name="Picture 17" descr="A black background with a black rectangle&#10;&#10;Description automatically generated">
            <a:extLst>
              <a:ext uri="{FF2B5EF4-FFF2-40B4-BE49-F238E27FC236}">
                <a16:creationId xmlns:a16="http://schemas.microsoft.com/office/drawing/2014/main" id="{CDF9CB5F-E918-4D4C-BC9E-F56F9D085F4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 rot="16200000">
            <a:off x="5577948" y="3878904"/>
            <a:ext cx="1458138" cy="591439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C39C0869-E3B7-3242-9680-276D7BE096A0}"/>
              </a:ext>
            </a:extLst>
          </p:cNvPr>
          <p:cNvSpPr txBox="1">
            <a:spLocks/>
          </p:cNvSpPr>
          <p:nvPr/>
        </p:nvSpPr>
        <p:spPr>
          <a:xfrm>
            <a:off x="2524193" y="4819446"/>
            <a:ext cx="2179675" cy="706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466DD8"/>
                </a:solidFill>
                <a:latin typeface="+mn-lt"/>
              </a:rPr>
              <a:t>K8s Dashboard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E12C1197-19C9-374C-A1E2-48875ABB7459}"/>
              </a:ext>
            </a:extLst>
          </p:cNvPr>
          <p:cNvSpPr txBox="1">
            <a:spLocks/>
          </p:cNvSpPr>
          <p:nvPr/>
        </p:nvSpPr>
        <p:spPr>
          <a:xfrm>
            <a:off x="5709684" y="5632561"/>
            <a:ext cx="2179675" cy="706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466DD8"/>
                </a:solidFill>
                <a:latin typeface="+mn-lt"/>
              </a:rPr>
              <a:t>Scripts &amp; automations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F5D5D851-051E-1243-BC42-2999248182F2}"/>
              </a:ext>
            </a:extLst>
          </p:cNvPr>
          <p:cNvSpPr txBox="1">
            <a:spLocks/>
          </p:cNvSpPr>
          <p:nvPr/>
        </p:nvSpPr>
        <p:spPr>
          <a:xfrm>
            <a:off x="8447419" y="4819446"/>
            <a:ext cx="2179675" cy="706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466DD8"/>
                </a:solidFill>
                <a:latin typeface="+mn-lt"/>
              </a:rPr>
              <a:t>Command line tools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74D9639-B6C8-6744-A813-548E555CC553}"/>
              </a:ext>
            </a:extLst>
          </p:cNvPr>
          <p:cNvSpPr txBox="1">
            <a:spLocks/>
          </p:cNvSpPr>
          <p:nvPr/>
        </p:nvSpPr>
        <p:spPr>
          <a:xfrm>
            <a:off x="-273145" y="-339603"/>
            <a:ext cx="7312091" cy="1874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466DD8"/>
                </a:solidFill>
                <a:latin typeface="+mn-lt"/>
              </a:rPr>
              <a:t>Kubernetes</a:t>
            </a:r>
            <a:r>
              <a:rPr lang="en-US" sz="6600" b="1" dirty="0">
                <a:solidFill>
                  <a:srgbClr val="466DD8"/>
                </a:solidFill>
                <a:latin typeface="+mn-lt"/>
              </a:rPr>
              <a:t> </a:t>
            </a:r>
            <a:r>
              <a:rPr lang="en-US" sz="4800" b="1" dirty="0">
                <a:solidFill>
                  <a:schemeClr val="bg1"/>
                </a:solidFill>
                <a:latin typeface="+mn-lt"/>
              </a:rPr>
              <a:t>Configuration</a:t>
            </a:r>
          </a:p>
        </p:txBody>
      </p:sp>
      <p:pic>
        <p:nvPicPr>
          <p:cNvPr id="15" name="Picture 14" descr="A blue hexagon with a white wheel&#10;&#10;Description automatically generated">
            <a:extLst>
              <a:ext uri="{FF2B5EF4-FFF2-40B4-BE49-F238E27FC236}">
                <a16:creationId xmlns:a16="http://schemas.microsoft.com/office/drawing/2014/main" id="{4E8584A2-369C-1B4A-84DE-5E913D789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6236" y="58753"/>
            <a:ext cx="920124" cy="92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4509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367AD984-5C5D-A840-8C23-7522798FF2D9}"/>
              </a:ext>
            </a:extLst>
          </p:cNvPr>
          <p:cNvSpPr txBox="1">
            <a:spLocks/>
          </p:cNvSpPr>
          <p:nvPr/>
        </p:nvSpPr>
        <p:spPr>
          <a:xfrm>
            <a:off x="5423534" y="1181832"/>
            <a:ext cx="2179675" cy="706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+mn-lt"/>
              </a:rPr>
              <a:t>API </a:t>
            </a:r>
            <a:r>
              <a:rPr lang="en-US" sz="2800" b="1" dirty="0">
                <a:solidFill>
                  <a:srgbClr val="466DD8"/>
                </a:solidFill>
                <a:latin typeface="+mn-lt"/>
              </a:rPr>
              <a:t>server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F8B0979-FBFB-A34B-9EA1-C5233108778A}"/>
              </a:ext>
            </a:extLst>
          </p:cNvPr>
          <p:cNvSpPr txBox="1">
            <a:spLocks/>
          </p:cNvSpPr>
          <p:nvPr/>
        </p:nvSpPr>
        <p:spPr>
          <a:xfrm>
            <a:off x="2586357" y="4868749"/>
            <a:ext cx="1593086" cy="10597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+mn-lt"/>
              </a:rPr>
              <a:t>UI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40354E9-BFCA-884D-AFAA-90FB23FA59CC}"/>
              </a:ext>
            </a:extLst>
          </p:cNvPr>
          <p:cNvSpPr txBox="1">
            <a:spLocks/>
          </p:cNvSpPr>
          <p:nvPr/>
        </p:nvSpPr>
        <p:spPr>
          <a:xfrm>
            <a:off x="5866236" y="4819446"/>
            <a:ext cx="1150062" cy="11583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+mn-lt"/>
              </a:rPr>
              <a:t>API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D0ADC13-8177-0E40-B3A1-9F4E31195B7D}"/>
              </a:ext>
            </a:extLst>
          </p:cNvPr>
          <p:cNvSpPr txBox="1">
            <a:spLocks/>
          </p:cNvSpPr>
          <p:nvPr/>
        </p:nvSpPr>
        <p:spPr>
          <a:xfrm>
            <a:off x="8781993" y="4753297"/>
            <a:ext cx="1150062" cy="11583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+mn-lt"/>
              </a:rPr>
              <a:t>CLI</a:t>
            </a:r>
          </a:p>
        </p:txBody>
      </p:sp>
      <p:pic>
        <p:nvPicPr>
          <p:cNvPr id="6" name="Picture 5" descr="A black background with a black rectangle&#10;&#10;Description automatically generated">
            <a:extLst>
              <a:ext uri="{FF2B5EF4-FFF2-40B4-BE49-F238E27FC236}">
                <a16:creationId xmlns:a16="http://schemas.microsoft.com/office/drawing/2014/main" id="{C419EA53-2738-F74F-9333-4E66E3E8068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rot="16200000">
            <a:off x="2796473" y="3100353"/>
            <a:ext cx="3015237" cy="591439"/>
          </a:xfrm>
          <a:prstGeom prst="rect">
            <a:avLst/>
          </a:prstGeom>
        </p:spPr>
      </p:pic>
      <p:pic>
        <p:nvPicPr>
          <p:cNvPr id="17" name="Picture 16" descr="A black background with a black rectangle&#10;&#10;Description automatically generated">
            <a:extLst>
              <a:ext uri="{FF2B5EF4-FFF2-40B4-BE49-F238E27FC236}">
                <a16:creationId xmlns:a16="http://schemas.microsoft.com/office/drawing/2014/main" id="{90395E7C-D369-494D-B8B1-C869299876E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rot="16200000">
            <a:off x="6810514" y="3100352"/>
            <a:ext cx="3015237" cy="591439"/>
          </a:xfrm>
          <a:prstGeom prst="rect">
            <a:avLst/>
          </a:prstGeom>
        </p:spPr>
      </p:pic>
      <p:pic>
        <p:nvPicPr>
          <p:cNvPr id="18" name="Picture 17" descr="A black background with a black rectangle&#10;&#10;Description automatically generated">
            <a:extLst>
              <a:ext uri="{FF2B5EF4-FFF2-40B4-BE49-F238E27FC236}">
                <a16:creationId xmlns:a16="http://schemas.microsoft.com/office/drawing/2014/main" id="{CDF9CB5F-E918-4D4C-BC9E-F56F9D085F4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 rot="16200000">
            <a:off x="4799399" y="3100355"/>
            <a:ext cx="3015237" cy="591439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C39C0869-E3B7-3242-9680-276D7BE096A0}"/>
              </a:ext>
            </a:extLst>
          </p:cNvPr>
          <p:cNvSpPr txBox="1">
            <a:spLocks/>
          </p:cNvSpPr>
          <p:nvPr/>
        </p:nvSpPr>
        <p:spPr>
          <a:xfrm>
            <a:off x="2518448" y="5630977"/>
            <a:ext cx="2179675" cy="706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466DD8"/>
                </a:solidFill>
                <a:latin typeface="+mn-lt"/>
              </a:rPr>
              <a:t>K8s Dashboard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E12C1197-19C9-374C-A1E2-48875ABB7459}"/>
              </a:ext>
            </a:extLst>
          </p:cNvPr>
          <p:cNvSpPr txBox="1">
            <a:spLocks/>
          </p:cNvSpPr>
          <p:nvPr/>
        </p:nvSpPr>
        <p:spPr>
          <a:xfrm>
            <a:off x="5709684" y="5632561"/>
            <a:ext cx="2179675" cy="706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466DD8"/>
                </a:solidFill>
                <a:latin typeface="+mn-lt"/>
              </a:rPr>
              <a:t>Scripts &amp; automations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F5D5D851-051E-1243-BC42-2999248182F2}"/>
              </a:ext>
            </a:extLst>
          </p:cNvPr>
          <p:cNvSpPr txBox="1">
            <a:spLocks/>
          </p:cNvSpPr>
          <p:nvPr/>
        </p:nvSpPr>
        <p:spPr>
          <a:xfrm>
            <a:off x="8466386" y="5630977"/>
            <a:ext cx="2179675" cy="706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466DD8"/>
                </a:solidFill>
                <a:latin typeface="+mn-lt"/>
              </a:rPr>
              <a:t>Command line tools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74D9639-B6C8-6744-A813-548E555CC553}"/>
              </a:ext>
            </a:extLst>
          </p:cNvPr>
          <p:cNvSpPr txBox="1">
            <a:spLocks/>
          </p:cNvSpPr>
          <p:nvPr/>
        </p:nvSpPr>
        <p:spPr>
          <a:xfrm>
            <a:off x="-273145" y="-339603"/>
            <a:ext cx="7312091" cy="18747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466DD8"/>
                </a:solidFill>
                <a:latin typeface="+mn-lt"/>
              </a:rPr>
              <a:t>Kubernetes</a:t>
            </a:r>
            <a:r>
              <a:rPr lang="en-US" sz="6600" b="1" dirty="0">
                <a:solidFill>
                  <a:srgbClr val="466DD8"/>
                </a:solidFill>
                <a:latin typeface="+mn-lt"/>
              </a:rPr>
              <a:t> </a:t>
            </a:r>
            <a:r>
              <a:rPr lang="en-US" sz="4800" b="1" dirty="0">
                <a:solidFill>
                  <a:schemeClr val="bg1"/>
                </a:solidFill>
                <a:latin typeface="+mn-lt"/>
              </a:rPr>
              <a:t>Configuration</a:t>
            </a:r>
          </a:p>
        </p:txBody>
      </p:sp>
      <p:pic>
        <p:nvPicPr>
          <p:cNvPr id="15" name="Picture 14" descr="A blue hexagon with a white wheel&#10;&#10;Description automatically generated">
            <a:extLst>
              <a:ext uri="{FF2B5EF4-FFF2-40B4-BE49-F238E27FC236}">
                <a16:creationId xmlns:a16="http://schemas.microsoft.com/office/drawing/2014/main" id="{4E8584A2-369C-1B4A-84DE-5E913D789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236" y="58753"/>
            <a:ext cx="920124" cy="920124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7D150B7E-F715-F541-874E-A4691708F635}"/>
              </a:ext>
            </a:extLst>
          </p:cNvPr>
          <p:cNvSpPr txBox="1">
            <a:spLocks/>
          </p:cNvSpPr>
          <p:nvPr/>
        </p:nvSpPr>
        <p:spPr>
          <a:xfrm>
            <a:off x="4405670" y="3243355"/>
            <a:ext cx="1921491" cy="10597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highlight>
                  <a:srgbClr val="00FF00"/>
                </a:highlight>
                <a:latin typeface="+mn-lt"/>
              </a:rPr>
              <a:t> YAML.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1AA015B6-EA3A-F14F-841F-0EF27B40E800}"/>
              </a:ext>
            </a:extLst>
          </p:cNvPr>
          <p:cNvSpPr txBox="1">
            <a:spLocks/>
          </p:cNvSpPr>
          <p:nvPr/>
        </p:nvSpPr>
        <p:spPr>
          <a:xfrm>
            <a:off x="6602737" y="3229067"/>
            <a:ext cx="2179256" cy="10597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highlight>
                  <a:srgbClr val="00FF00"/>
                </a:highlight>
                <a:latin typeface="+mn-lt"/>
              </a:rPr>
              <a:t> JSON. </a:t>
            </a:r>
          </a:p>
        </p:txBody>
      </p:sp>
    </p:spTree>
    <p:extLst>
      <p:ext uri="{BB962C8B-B14F-4D97-AF65-F5344CB8AC3E}">
        <p14:creationId xmlns:p14="http://schemas.microsoft.com/office/powerpoint/2010/main" val="39673417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CAF9863E-A021-F64D-AB53-30224694A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680" y="235743"/>
            <a:ext cx="5895295" cy="6386513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0DBB6784-2F95-5E46-96F9-FBFB1649376C}"/>
              </a:ext>
            </a:extLst>
          </p:cNvPr>
          <p:cNvSpPr txBox="1">
            <a:spLocks/>
          </p:cNvSpPr>
          <p:nvPr/>
        </p:nvSpPr>
        <p:spPr>
          <a:xfrm>
            <a:off x="328612" y="528730"/>
            <a:ext cx="4686301" cy="10597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+mn-lt"/>
              </a:rPr>
              <a:t> EXAMPLE CONFIG.</a:t>
            </a:r>
          </a:p>
          <a:p>
            <a:r>
              <a:rPr lang="en-US" b="1" i="1" dirty="0">
                <a:solidFill>
                  <a:srgbClr val="466DD8"/>
                </a:solidFill>
                <a:latin typeface="+mn-lt"/>
              </a:rPr>
              <a:t>(YAML)</a:t>
            </a:r>
          </a:p>
        </p:txBody>
      </p:sp>
      <p:pic>
        <p:nvPicPr>
          <p:cNvPr id="8" name="Picture 7" descr="A black background with a black rectangle&#10;&#10;Description automatically generated">
            <a:extLst>
              <a:ext uri="{FF2B5EF4-FFF2-40B4-BE49-F238E27FC236}">
                <a16:creationId xmlns:a16="http://schemas.microsoft.com/office/drawing/2014/main" id="{CEC44218-C168-0645-B6F6-4BDDC54B960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91842" y="4536840"/>
            <a:ext cx="855758" cy="347106"/>
          </a:xfrm>
          <a:prstGeom prst="rect">
            <a:avLst/>
          </a:prstGeom>
        </p:spPr>
      </p:pic>
      <p:pic>
        <p:nvPicPr>
          <p:cNvPr id="26" name="Picture 25" descr="A black background with a black rectangle&#10;&#10;Description automatically generated">
            <a:extLst>
              <a:ext uri="{FF2B5EF4-FFF2-40B4-BE49-F238E27FC236}">
                <a16:creationId xmlns:a16="http://schemas.microsoft.com/office/drawing/2014/main" id="{E54C5AC7-5D7B-2143-B6C6-787AB904D6D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42170" y="2058511"/>
            <a:ext cx="855758" cy="347106"/>
          </a:xfrm>
          <a:prstGeom prst="rect">
            <a:avLst/>
          </a:prstGeom>
        </p:spPr>
      </p:pic>
      <p:pic>
        <p:nvPicPr>
          <p:cNvPr id="27" name="Picture 26" descr="A black background with a black rectangle&#10;&#10;Description automatically generated">
            <a:extLst>
              <a:ext uri="{FF2B5EF4-FFF2-40B4-BE49-F238E27FC236}">
                <a16:creationId xmlns:a16="http://schemas.microsoft.com/office/drawing/2014/main" id="{0BB77D02-971A-9442-AEA0-3F49142D648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10800000">
            <a:off x="8110873" y="443001"/>
            <a:ext cx="855758" cy="347106"/>
          </a:xfrm>
          <a:prstGeom prst="rect">
            <a:avLst/>
          </a:prstGeom>
        </p:spPr>
      </p:pic>
      <p:pic>
        <p:nvPicPr>
          <p:cNvPr id="28" name="Picture 27" descr="A black background with a black rectangle&#10;&#10;Description automatically generated">
            <a:extLst>
              <a:ext uri="{FF2B5EF4-FFF2-40B4-BE49-F238E27FC236}">
                <a16:creationId xmlns:a16="http://schemas.microsoft.com/office/drawing/2014/main" id="{A44BB9F3-927D-794D-AF25-553D8757824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96000" y="5277405"/>
            <a:ext cx="855758" cy="347106"/>
          </a:xfrm>
          <a:prstGeom prst="rect">
            <a:avLst/>
          </a:prstGeom>
        </p:spPr>
      </p:pic>
      <p:sp>
        <p:nvSpPr>
          <p:cNvPr id="29" name="Title 1">
            <a:extLst>
              <a:ext uri="{FF2B5EF4-FFF2-40B4-BE49-F238E27FC236}">
                <a16:creationId xmlns:a16="http://schemas.microsoft.com/office/drawing/2014/main" id="{C2CF4E5C-D96D-904D-AD2C-F8049591CD64}"/>
              </a:ext>
            </a:extLst>
          </p:cNvPr>
          <p:cNvSpPr txBox="1">
            <a:spLocks/>
          </p:cNvSpPr>
          <p:nvPr/>
        </p:nvSpPr>
        <p:spPr>
          <a:xfrm>
            <a:off x="677825" y="2232064"/>
            <a:ext cx="2551150" cy="706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466DD8"/>
                </a:solidFill>
                <a:latin typeface="+mn-lt"/>
              </a:rPr>
              <a:t>Declarative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114F2AC0-7279-444B-9AF4-6E3D533B26D7}"/>
              </a:ext>
            </a:extLst>
          </p:cNvPr>
          <p:cNvSpPr txBox="1">
            <a:spLocks/>
          </p:cNvSpPr>
          <p:nvPr/>
        </p:nvSpPr>
        <p:spPr>
          <a:xfrm>
            <a:off x="677825" y="2722375"/>
            <a:ext cx="2551150" cy="706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466DD8"/>
                </a:solidFill>
                <a:latin typeface="+mn-lt"/>
              </a:rPr>
              <a:t>IS == Should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3E2AADB2-0C30-0D4D-B0D8-E534E7956C0C}"/>
              </a:ext>
            </a:extLst>
          </p:cNvPr>
          <p:cNvSpPr txBox="1">
            <a:spLocks/>
          </p:cNvSpPr>
          <p:nvPr/>
        </p:nvSpPr>
        <p:spPr>
          <a:xfrm>
            <a:off x="1082976" y="4203774"/>
            <a:ext cx="3198851" cy="706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>
                <a:solidFill>
                  <a:schemeClr val="bg1"/>
                </a:solidFill>
                <a:latin typeface="+mn-lt"/>
              </a:rPr>
              <a:t>Controller Manager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447549CE-EEAA-AE4F-8977-C9ACDAB74043}"/>
              </a:ext>
            </a:extLst>
          </p:cNvPr>
          <p:cNvSpPr txBox="1">
            <a:spLocks/>
          </p:cNvSpPr>
          <p:nvPr/>
        </p:nvSpPr>
        <p:spPr>
          <a:xfrm>
            <a:off x="157163" y="4710393"/>
            <a:ext cx="5177517" cy="769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466DD8"/>
                </a:solidFill>
                <a:highlight>
                  <a:srgbClr val="00FF00"/>
                </a:highlight>
                <a:latin typeface="+mn-lt"/>
              </a:rPr>
              <a:t>DESIRED STATE </a:t>
            </a:r>
            <a:r>
              <a:rPr lang="en-US" sz="2800" b="1" dirty="0">
                <a:solidFill>
                  <a:srgbClr val="466DD8"/>
                </a:solidFill>
                <a:latin typeface="+mn-lt"/>
              </a:rPr>
              <a:t> == </a:t>
            </a:r>
            <a:r>
              <a:rPr lang="en-US" sz="2800" b="1" dirty="0">
                <a:solidFill>
                  <a:srgbClr val="466DD8"/>
                </a:solidFill>
                <a:highlight>
                  <a:srgbClr val="00FF00"/>
                </a:highlight>
                <a:latin typeface="+mn-lt"/>
              </a:rPr>
              <a:t>ACTUAL STATE  ??</a:t>
            </a:r>
          </a:p>
        </p:txBody>
      </p:sp>
    </p:spTree>
    <p:extLst>
      <p:ext uri="{BB962C8B-B14F-4D97-AF65-F5344CB8AC3E}">
        <p14:creationId xmlns:p14="http://schemas.microsoft.com/office/powerpoint/2010/main" val="16378963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9" grpId="0"/>
      <p:bldP spid="30" grpId="0"/>
      <p:bldP spid="33" grpId="0"/>
      <p:bldP spid="3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>
            <a:extLst>
              <a:ext uri="{FF2B5EF4-FFF2-40B4-BE49-F238E27FC236}">
                <a16:creationId xmlns:a16="http://schemas.microsoft.com/office/drawing/2014/main" id="{3E2AADB2-0C30-0D4D-B0D8-E534E7956C0C}"/>
              </a:ext>
            </a:extLst>
          </p:cNvPr>
          <p:cNvSpPr txBox="1">
            <a:spLocks/>
          </p:cNvSpPr>
          <p:nvPr/>
        </p:nvSpPr>
        <p:spPr>
          <a:xfrm>
            <a:off x="1400175" y="1414464"/>
            <a:ext cx="9615488" cy="3714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000" b="1" dirty="0">
                <a:solidFill>
                  <a:schemeClr val="bg1"/>
                </a:solidFill>
                <a:latin typeface="+mn-lt"/>
              </a:rPr>
              <a:t>Hope this sparks </a:t>
            </a:r>
            <a:r>
              <a:rPr lang="en-US" sz="6000" b="1" dirty="0">
                <a:solidFill>
                  <a:schemeClr val="bg1"/>
                </a:solidFill>
                <a:latin typeface="+mn-lt"/>
              </a:rPr>
              <a:t>interest</a:t>
            </a:r>
            <a:r>
              <a:rPr lang="en-US" sz="4000" b="1" dirty="0">
                <a:solidFill>
                  <a:schemeClr val="bg1"/>
                </a:solidFill>
                <a:latin typeface="+mn-lt"/>
              </a:rPr>
              <a:t> to </a:t>
            </a:r>
            <a:r>
              <a:rPr lang="en-US" b="1" dirty="0">
                <a:solidFill>
                  <a:schemeClr val="bg1"/>
                </a:solidFill>
                <a:latin typeface="+mn-lt"/>
              </a:rPr>
              <a:t>further</a:t>
            </a:r>
            <a:r>
              <a:rPr lang="en-US" sz="4000" b="1" dirty="0">
                <a:solidFill>
                  <a:schemeClr val="bg1"/>
                </a:solidFill>
                <a:latin typeface="+mn-lt"/>
              </a:rPr>
              <a:t> study </a:t>
            </a:r>
            <a:r>
              <a:rPr lang="en-US" sz="5400" b="1" i="1" dirty="0">
                <a:solidFill>
                  <a:srgbClr val="466DD8"/>
                </a:solidFill>
                <a:latin typeface="+mn-lt"/>
              </a:rPr>
              <a:t>Kubernetes</a:t>
            </a:r>
            <a:r>
              <a:rPr lang="en-US" sz="4000" b="1" dirty="0">
                <a:solidFill>
                  <a:schemeClr val="bg1"/>
                </a:solidFill>
                <a:latin typeface="+mn-lt"/>
              </a:rPr>
              <a:t> and its implementation.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3E3E541-2629-8F4A-91D1-50042B517AC0}"/>
              </a:ext>
            </a:extLst>
          </p:cNvPr>
          <p:cNvSpPr txBox="1">
            <a:spLocks/>
          </p:cNvSpPr>
          <p:nvPr/>
        </p:nvSpPr>
        <p:spPr>
          <a:xfrm>
            <a:off x="1400175" y="4775902"/>
            <a:ext cx="2551150" cy="706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466DD8"/>
                </a:solidFill>
                <a:latin typeface="+mn-lt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5093077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67352-514B-BB42-AFCD-64513D6FA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4561" y="356122"/>
            <a:ext cx="10515600" cy="1325563"/>
          </a:xfrm>
        </p:spPr>
        <p:txBody>
          <a:bodyPr/>
          <a:lstStyle/>
          <a:p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6000" b="1" i="1" dirty="0">
                <a:solidFill>
                  <a:srgbClr val="466DD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Kubernetes</a:t>
            </a:r>
            <a:endParaRPr lang="en-US" i="1" dirty="0">
              <a:solidFill>
                <a:srgbClr val="466DD8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0D44FEF-9B56-7246-8414-0A5A78C9A474}"/>
              </a:ext>
            </a:extLst>
          </p:cNvPr>
          <p:cNvSpPr txBox="1">
            <a:spLocks/>
          </p:cNvSpPr>
          <p:nvPr/>
        </p:nvSpPr>
        <p:spPr>
          <a:xfrm>
            <a:off x="899312" y="1475533"/>
            <a:ext cx="7568610" cy="673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466DD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Open-source Container orchestration tool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87B2F9E-7185-614F-A759-BDA9F81C3F06}"/>
              </a:ext>
            </a:extLst>
          </p:cNvPr>
          <p:cNvSpPr txBox="1">
            <a:spLocks/>
          </p:cNvSpPr>
          <p:nvPr/>
        </p:nvSpPr>
        <p:spPr>
          <a:xfrm>
            <a:off x="899312" y="2069128"/>
            <a:ext cx="7568610" cy="673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466DD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Developed by Google</a:t>
            </a:r>
          </a:p>
        </p:txBody>
      </p:sp>
      <p:pic>
        <p:nvPicPr>
          <p:cNvPr id="9" name="Picture 8" descr="A blue logo with a whale&#10;&#10;Description automatically generated">
            <a:extLst>
              <a:ext uri="{FF2B5EF4-FFF2-40B4-BE49-F238E27FC236}">
                <a16:creationId xmlns:a16="http://schemas.microsoft.com/office/drawing/2014/main" id="{47DFF804-2AC7-D74A-B9B0-D51133692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59" y="3414962"/>
            <a:ext cx="3369583" cy="1895391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012C58A7-F5CF-9648-965C-7F25590347F3}"/>
              </a:ext>
            </a:extLst>
          </p:cNvPr>
          <p:cNvSpPr txBox="1">
            <a:spLocks/>
          </p:cNvSpPr>
          <p:nvPr/>
        </p:nvSpPr>
        <p:spPr>
          <a:xfrm>
            <a:off x="899312" y="2623850"/>
            <a:ext cx="7568610" cy="673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466DD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Helps manage containers</a:t>
            </a:r>
          </a:p>
        </p:txBody>
      </p:sp>
      <p:pic>
        <p:nvPicPr>
          <p:cNvPr id="24" name="Picture 23" descr="A blue cube with three stripes&#10;&#10;Description automatically generated">
            <a:extLst>
              <a:ext uri="{FF2B5EF4-FFF2-40B4-BE49-F238E27FC236}">
                <a16:creationId xmlns:a16="http://schemas.microsoft.com/office/drawing/2014/main" id="{4817785E-F395-4B4B-B5C1-28A668AAF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800" y="3217445"/>
            <a:ext cx="1422400" cy="14224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A96E528-6FBA-8E45-B23D-24251E000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361" y="2506245"/>
            <a:ext cx="1422400" cy="14224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9707F91-D2D9-2E45-99C6-065D08FA5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8972" y="1638567"/>
            <a:ext cx="1422400" cy="14224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16182C1-036F-FA4F-8CB2-D9163B65C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8341" y="3535777"/>
            <a:ext cx="1422400" cy="1422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CA5DC4F-2393-A047-9D8B-19FA85AF6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780" y="4619509"/>
            <a:ext cx="1422400" cy="14224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E1F19F2-87E5-734F-A291-E83849251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1372" y="2717800"/>
            <a:ext cx="1422400" cy="14224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FC47462-1E80-BA4F-974B-8DA205611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8899" y="4519857"/>
            <a:ext cx="1422400" cy="1422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B42F56C-D4AA-AE47-BCF0-36B6647A1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9180" y="5435600"/>
            <a:ext cx="1422400" cy="14224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44F7BEC-6D7E-A747-BEBA-7B28C7F3B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021" y="4919974"/>
            <a:ext cx="1422400" cy="1422400"/>
          </a:xfrm>
          <a:prstGeom prst="rect">
            <a:avLst/>
          </a:prstGeom>
        </p:spPr>
      </p:pic>
      <p:sp>
        <p:nvSpPr>
          <p:cNvPr id="37" name="Title 1">
            <a:extLst>
              <a:ext uri="{FF2B5EF4-FFF2-40B4-BE49-F238E27FC236}">
                <a16:creationId xmlns:a16="http://schemas.microsoft.com/office/drawing/2014/main" id="{C6032611-7009-0C45-BC05-3B621A253975}"/>
              </a:ext>
            </a:extLst>
          </p:cNvPr>
          <p:cNvSpPr txBox="1">
            <a:spLocks/>
          </p:cNvSpPr>
          <p:nvPr/>
        </p:nvSpPr>
        <p:spPr>
          <a:xfrm>
            <a:off x="816007" y="566851"/>
            <a:ext cx="4509214" cy="9807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1.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 Definition</a:t>
            </a:r>
          </a:p>
        </p:txBody>
      </p:sp>
    </p:spTree>
    <p:extLst>
      <p:ext uri="{BB962C8B-B14F-4D97-AF65-F5344CB8AC3E}">
        <p14:creationId xmlns:p14="http://schemas.microsoft.com/office/powerpoint/2010/main" val="6122112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2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0B42F56C-D4AA-AE47-BCF0-36B6647A1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8867" y="4781432"/>
            <a:ext cx="1422400" cy="14224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16182C1-036F-FA4F-8CB2-D9163B65C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4500" y="3692255"/>
            <a:ext cx="1422400" cy="1422400"/>
          </a:xfrm>
          <a:prstGeom prst="rect">
            <a:avLst/>
          </a:prstGeom>
        </p:spPr>
      </p:pic>
      <p:pic>
        <p:nvPicPr>
          <p:cNvPr id="24" name="Picture 23" descr="A blue cube with three stripes&#10;&#10;Description automatically generated">
            <a:extLst>
              <a:ext uri="{FF2B5EF4-FFF2-40B4-BE49-F238E27FC236}">
                <a16:creationId xmlns:a16="http://schemas.microsoft.com/office/drawing/2014/main" id="{4817785E-F395-4B4B-B5C1-28A668AAF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0638" y="4727353"/>
            <a:ext cx="1422400" cy="14224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FC47462-1E80-BA4F-974B-8DA205611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271" y="3633297"/>
            <a:ext cx="1422400" cy="1422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067352-514B-BB42-AFCD-64513D6FA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Official Definition of </a:t>
            </a:r>
            <a:r>
              <a:rPr lang="en-US" sz="6000" b="1" i="1" dirty="0">
                <a:solidFill>
                  <a:srgbClr val="466DD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Kubernetes</a:t>
            </a:r>
            <a:endParaRPr lang="en-US" i="1" dirty="0">
              <a:solidFill>
                <a:srgbClr val="466DD8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0D44FEF-9B56-7246-8414-0A5A78C9A474}"/>
              </a:ext>
            </a:extLst>
          </p:cNvPr>
          <p:cNvSpPr txBox="1">
            <a:spLocks/>
          </p:cNvSpPr>
          <p:nvPr/>
        </p:nvSpPr>
        <p:spPr>
          <a:xfrm>
            <a:off x="899312" y="1475533"/>
            <a:ext cx="7568610" cy="673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466DD8"/>
                </a:solidFill>
                <a:latin typeface="+mn-lt"/>
              </a:rPr>
              <a:t>Open-source Container orchestration tool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87B2F9E-7185-614F-A759-BDA9F81C3F06}"/>
              </a:ext>
            </a:extLst>
          </p:cNvPr>
          <p:cNvSpPr txBox="1">
            <a:spLocks/>
          </p:cNvSpPr>
          <p:nvPr/>
        </p:nvSpPr>
        <p:spPr>
          <a:xfrm>
            <a:off x="899312" y="2069128"/>
            <a:ext cx="7568610" cy="673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466DD8"/>
                </a:solidFill>
                <a:latin typeface="+mn-lt"/>
              </a:rPr>
              <a:t>Developed by Google</a:t>
            </a:r>
          </a:p>
        </p:txBody>
      </p:sp>
      <p:pic>
        <p:nvPicPr>
          <p:cNvPr id="9" name="Picture 8" descr="A blue logo with a whale&#10;&#10;Description automatically generated">
            <a:extLst>
              <a:ext uri="{FF2B5EF4-FFF2-40B4-BE49-F238E27FC236}">
                <a16:creationId xmlns:a16="http://schemas.microsoft.com/office/drawing/2014/main" id="{47DFF804-2AC7-D74A-B9B0-D51133692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188" y="3542456"/>
            <a:ext cx="4254373" cy="2393085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012C58A7-F5CF-9648-965C-7F25590347F3}"/>
              </a:ext>
            </a:extLst>
          </p:cNvPr>
          <p:cNvSpPr txBox="1">
            <a:spLocks/>
          </p:cNvSpPr>
          <p:nvPr/>
        </p:nvSpPr>
        <p:spPr>
          <a:xfrm>
            <a:off x="899312" y="2623850"/>
            <a:ext cx="7568610" cy="673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466DD8"/>
                </a:solidFill>
                <a:latin typeface="+mn-lt"/>
              </a:rPr>
              <a:t>Helps manage containers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9707F91-D2D9-2E45-99C6-065D08FA5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1335" y="2506245"/>
            <a:ext cx="1422400" cy="1422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CA5DC4F-2393-A047-9D8B-19FA85AF6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932" y="4680437"/>
            <a:ext cx="1422400" cy="14224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E1F19F2-87E5-734F-A291-E83849251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1904" y="2506245"/>
            <a:ext cx="1422400" cy="14224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E44F7BEC-6D7E-A747-BEBA-7B28C7F3B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349" y="3633297"/>
            <a:ext cx="1422400" cy="14224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A96E528-6FBA-8E45-B23D-24251E000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514" y="2506245"/>
            <a:ext cx="1422400" cy="1422400"/>
          </a:xfrm>
          <a:prstGeom prst="rect">
            <a:avLst/>
          </a:pr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7B339666-8749-8747-A2CA-9BF9E6C3C5CE}"/>
              </a:ext>
            </a:extLst>
          </p:cNvPr>
          <p:cNvSpPr txBox="1">
            <a:spLocks/>
          </p:cNvSpPr>
          <p:nvPr/>
        </p:nvSpPr>
        <p:spPr>
          <a:xfrm>
            <a:off x="5623078" y="6102837"/>
            <a:ext cx="1526418" cy="673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466DD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Physical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EC967AE8-38C5-4D4C-8F14-6B796EA187A6}"/>
              </a:ext>
            </a:extLst>
          </p:cNvPr>
          <p:cNvSpPr txBox="1">
            <a:spLocks/>
          </p:cNvSpPr>
          <p:nvPr/>
        </p:nvSpPr>
        <p:spPr>
          <a:xfrm>
            <a:off x="7828867" y="6119702"/>
            <a:ext cx="1526418" cy="673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466DD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Virtual</a:t>
            </a:r>
            <a:endParaRPr lang="en-US" sz="3200" dirty="0">
              <a:solidFill>
                <a:srgbClr val="466DD8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75456BAD-D98C-8E4E-B46A-AEA2377C6483}"/>
              </a:ext>
            </a:extLst>
          </p:cNvPr>
          <p:cNvSpPr txBox="1">
            <a:spLocks/>
          </p:cNvSpPr>
          <p:nvPr/>
        </p:nvSpPr>
        <p:spPr>
          <a:xfrm>
            <a:off x="9964559" y="6182749"/>
            <a:ext cx="1422400" cy="572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rgbClr val="466DD8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Cloud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2D850262-E3B9-F64F-8A9F-4B29686994D5}"/>
              </a:ext>
            </a:extLst>
          </p:cNvPr>
          <p:cNvSpPr txBox="1">
            <a:spLocks/>
          </p:cNvSpPr>
          <p:nvPr/>
        </p:nvSpPr>
        <p:spPr>
          <a:xfrm>
            <a:off x="882477" y="3135114"/>
            <a:ext cx="7568610" cy="673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466DD8"/>
                </a:solidFill>
                <a:latin typeface="+mn-lt"/>
              </a:rPr>
              <a:t>Different </a:t>
            </a:r>
            <a:r>
              <a:rPr lang="en-US" sz="3200" b="1" dirty="0" err="1">
                <a:solidFill>
                  <a:srgbClr val="466DD8"/>
                </a:solidFill>
                <a:latin typeface="+mn-lt"/>
              </a:rPr>
              <a:t>enviornments</a:t>
            </a:r>
            <a:endParaRPr lang="en-US" sz="3200" b="1" dirty="0">
              <a:solidFill>
                <a:srgbClr val="466DD8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613503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278DD-4FB8-2949-8356-730B68AE7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8150"/>
            <a:ext cx="10515600" cy="132556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</a:rPr>
              <a:t>What </a:t>
            </a:r>
            <a:r>
              <a:rPr lang="en-US" b="1" u="sng" dirty="0">
                <a:solidFill>
                  <a:srgbClr val="FF0000"/>
                </a:solidFill>
                <a:latin typeface="+mn-lt"/>
              </a:rPr>
              <a:t>problems</a:t>
            </a:r>
            <a:r>
              <a:rPr lang="en-US" b="1" dirty="0">
                <a:latin typeface="+mn-lt"/>
              </a:rPr>
              <a:t> does </a:t>
            </a:r>
            <a:r>
              <a:rPr lang="en-US" b="1" i="1" dirty="0">
                <a:solidFill>
                  <a:srgbClr val="466DD8"/>
                </a:solidFill>
                <a:latin typeface="+mn-lt"/>
              </a:rPr>
              <a:t>Kubernetes</a:t>
            </a:r>
            <a:r>
              <a:rPr lang="en-US" b="1" dirty="0">
                <a:latin typeface="+mn-lt"/>
              </a:rPr>
              <a:t> SOLVE??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B10CB25-D260-F848-B23D-D5F452C04EC0}"/>
              </a:ext>
            </a:extLst>
          </p:cNvPr>
          <p:cNvSpPr txBox="1">
            <a:spLocks/>
          </p:cNvSpPr>
          <p:nvPr/>
        </p:nvSpPr>
        <p:spPr>
          <a:xfrm>
            <a:off x="838200" y="32750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</a:rPr>
              <a:t>What are tasks of  </a:t>
            </a:r>
          </a:p>
          <a:p>
            <a:r>
              <a:rPr lang="en-US" b="1" i="1" dirty="0">
                <a:solidFill>
                  <a:srgbClr val="466DD8"/>
                </a:solidFill>
                <a:latin typeface="+mn-lt"/>
              </a:rPr>
              <a:t>	The container orchestration tool</a:t>
            </a:r>
            <a:r>
              <a:rPr lang="en-US" b="1" dirty="0">
                <a:latin typeface="+mn-lt"/>
              </a:rPr>
              <a:t>??</a:t>
            </a:r>
          </a:p>
        </p:txBody>
      </p:sp>
      <p:pic>
        <p:nvPicPr>
          <p:cNvPr id="5" name="Picture 4" descr="A white cube on a black background&#10;&#10;Description automatically generated">
            <a:extLst>
              <a:ext uri="{FF2B5EF4-FFF2-40B4-BE49-F238E27FC236}">
                <a16:creationId xmlns:a16="http://schemas.microsoft.com/office/drawing/2014/main" id="{2174E25F-3FA5-C14C-AB3B-21EE4D63A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690" y="4552632"/>
            <a:ext cx="2052620" cy="221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1490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DC2A55D-318D-8A42-8AE6-D38FB0728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0"/>
            <a:ext cx="10515600" cy="132556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</a:rPr>
              <a:t>Trend from Monolith to Microservices</a:t>
            </a:r>
          </a:p>
        </p:txBody>
      </p:sp>
      <p:pic>
        <p:nvPicPr>
          <p:cNvPr id="11" name="Picture 10" descr="A white cube on a black background&#10;&#10;Description automatically generated">
            <a:extLst>
              <a:ext uri="{FF2B5EF4-FFF2-40B4-BE49-F238E27FC236}">
                <a16:creationId xmlns:a16="http://schemas.microsoft.com/office/drawing/2014/main" id="{D2ADFD8F-9896-8F48-B809-9C68AE728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918" y="1324529"/>
            <a:ext cx="5410164" cy="582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3411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DC2A55D-318D-8A42-8AE6-D38FB0728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0728"/>
            <a:ext cx="10515600" cy="132556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</a:rPr>
              <a:t>Trend from Monolith to Microservices</a:t>
            </a:r>
          </a:p>
        </p:txBody>
      </p:sp>
      <p:pic>
        <p:nvPicPr>
          <p:cNvPr id="11" name="Picture 10" descr="A white cube on a black background&#10;&#10;Description automatically generated">
            <a:extLst>
              <a:ext uri="{FF2B5EF4-FFF2-40B4-BE49-F238E27FC236}">
                <a16:creationId xmlns:a16="http://schemas.microsoft.com/office/drawing/2014/main" id="{D2ADFD8F-9896-8F48-B809-9C68AE728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075" y="1324528"/>
            <a:ext cx="5410164" cy="5826331"/>
          </a:xfrm>
          <a:prstGeom prst="rect">
            <a:avLst/>
          </a:prstGeom>
        </p:spPr>
      </p:pic>
      <p:pic>
        <p:nvPicPr>
          <p:cNvPr id="3" name="Picture 2" descr="A blue cube on a black background&#10;&#10;Description automatically generated">
            <a:extLst>
              <a:ext uri="{FF2B5EF4-FFF2-40B4-BE49-F238E27FC236}">
                <a16:creationId xmlns:a16="http://schemas.microsoft.com/office/drawing/2014/main" id="{D0CD3955-71FA-134F-8F14-BCEA909D0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306" y="3846033"/>
            <a:ext cx="1320800" cy="1422400"/>
          </a:xfrm>
          <a:prstGeom prst="rect">
            <a:avLst/>
          </a:prstGeom>
        </p:spPr>
      </p:pic>
      <p:pic>
        <p:nvPicPr>
          <p:cNvPr id="6" name="Picture 5" descr="A blue cube on a black background&#10;&#10;Description automatically generated">
            <a:extLst>
              <a:ext uri="{FF2B5EF4-FFF2-40B4-BE49-F238E27FC236}">
                <a16:creationId xmlns:a16="http://schemas.microsoft.com/office/drawing/2014/main" id="{EB11010E-72C9-2640-B428-9D2C8134C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306" y="3219897"/>
            <a:ext cx="1320800" cy="1422400"/>
          </a:xfrm>
          <a:prstGeom prst="rect">
            <a:avLst/>
          </a:prstGeom>
        </p:spPr>
      </p:pic>
      <p:pic>
        <p:nvPicPr>
          <p:cNvPr id="8" name="Picture 7" descr="A blue cube on a black background&#10;&#10;Description automatically generated">
            <a:extLst>
              <a:ext uri="{FF2B5EF4-FFF2-40B4-BE49-F238E27FC236}">
                <a16:creationId xmlns:a16="http://schemas.microsoft.com/office/drawing/2014/main" id="{A9906282-D1EC-E749-9234-1B44F1F0A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275" y="4205795"/>
            <a:ext cx="1320800" cy="1422400"/>
          </a:xfrm>
          <a:prstGeom prst="rect">
            <a:avLst/>
          </a:prstGeom>
        </p:spPr>
      </p:pic>
      <p:pic>
        <p:nvPicPr>
          <p:cNvPr id="9" name="Picture 8" descr="A blue cube on a black background&#10;&#10;Description automatically generated">
            <a:extLst>
              <a:ext uri="{FF2B5EF4-FFF2-40B4-BE49-F238E27FC236}">
                <a16:creationId xmlns:a16="http://schemas.microsoft.com/office/drawing/2014/main" id="{C2ADC4B7-150B-F84F-8ED3-0C5A7D9C9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003" y="3569023"/>
            <a:ext cx="1320800" cy="1422400"/>
          </a:xfrm>
          <a:prstGeom prst="rect">
            <a:avLst/>
          </a:prstGeom>
        </p:spPr>
      </p:pic>
      <p:pic>
        <p:nvPicPr>
          <p:cNvPr id="10" name="Picture 9" descr="A blue cube on a black background&#10;&#10;Description automatically generated">
            <a:extLst>
              <a:ext uri="{FF2B5EF4-FFF2-40B4-BE49-F238E27FC236}">
                <a16:creationId xmlns:a16="http://schemas.microsoft.com/office/drawing/2014/main" id="{D08DF221-6B4E-614A-82DA-C71B85730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658" y="3867299"/>
            <a:ext cx="1320800" cy="1422400"/>
          </a:xfrm>
          <a:prstGeom prst="rect">
            <a:avLst/>
          </a:prstGeom>
        </p:spPr>
      </p:pic>
      <p:pic>
        <p:nvPicPr>
          <p:cNvPr id="12" name="Picture 11" descr="A blue cube on a black background&#10;&#10;Description automatically generated">
            <a:extLst>
              <a:ext uri="{FF2B5EF4-FFF2-40B4-BE49-F238E27FC236}">
                <a16:creationId xmlns:a16="http://schemas.microsoft.com/office/drawing/2014/main" id="{D4518E3E-F91D-2A4E-B3D9-FB421FB09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231" y="4237694"/>
            <a:ext cx="1320800" cy="1422400"/>
          </a:xfrm>
          <a:prstGeom prst="rect">
            <a:avLst/>
          </a:prstGeom>
        </p:spPr>
      </p:pic>
      <p:pic>
        <p:nvPicPr>
          <p:cNvPr id="13" name="Picture 12" descr="A blue cube on a black background&#10;&#10;Description automatically generated">
            <a:extLst>
              <a:ext uri="{FF2B5EF4-FFF2-40B4-BE49-F238E27FC236}">
                <a16:creationId xmlns:a16="http://schemas.microsoft.com/office/drawing/2014/main" id="{A47978CC-4DB1-094F-AFDC-1D74B72F8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567" y="3251796"/>
            <a:ext cx="1320800" cy="1422400"/>
          </a:xfrm>
          <a:prstGeom prst="rect">
            <a:avLst/>
          </a:prstGeom>
        </p:spPr>
      </p:pic>
      <p:pic>
        <p:nvPicPr>
          <p:cNvPr id="14" name="Picture 13" descr="A blue cube on a black background&#10;&#10;Description automatically generated">
            <a:extLst>
              <a:ext uri="{FF2B5EF4-FFF2-40B4-BE49-F238E27FC236}">
                <a16:creationId xmlns:a16="http://schemas.microsoft.com/office/drawing/2014/main" id="{DDA5B37F-31D1-5640-929B-6BF613736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4231" y="3611558"/>
            <a:ext cx="1320800" cy="1422400"/>
          </a:xfrm>
          <a:prstGeom prst="rect">
            <a:avLst/>
          </a:prstGeom>
        </p:spPr>
      </p:pic>
      <p:pic>
        <p:nvPicPr>
          <p:cNvPr id="27" name="Picture 26" descr="A blue cube on a black background&#10;&#10;Description automatically generated">
            <a:extLst>
              <a:ext uri="{FF2B5EF4-FFF2-40B4-BE49-F238E27FC236}">
                <a16:creationId xmlns:a16="http://schemas.microsoft.com/office/drawing/2014/main" id="{BD6B0B7B-EBF6-C14D-8129-FB2B8E66F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397" y="1907153"/>
            <a:ext cx="1320800" cy="1422400"/>
          </a:xfrm>
          <a:prstGeom prst="rect">
            <a:avLst/>
          </a:prstGeom>
        </p:spPr>
      </p:pic>
      <p:pic>
        <p:nvPicPr>
          <p:cNvPr id="21" name="Picture 20" descr="A blue cube on a black background&#10;&#10;Description automatically generated">
            <a:extLst>
              <a:ext uri="{FF2B5EF4-FFF2-40B4-BE49-F238E27FC236}">
                <a16:creationId xmlns:a16="http://schemas.microsoft.com/office/drawing/2014/main" id="{7E7440B7-4026-1C4E-AF12-410E7723B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455" y="2270056"/>
            <a:ext cx="1320800" cy="1422400"/>
          </a:xfrm>
          <a:prstGeom prst="rect">
            <a:avLst/>
          </a:prstGeom>
        </p:spPr>
      </p:pic>
      <p:pic>
        <p:nvPicPr>
          <p:cNvPr id="26" name="Picture 25" descr="A blue cube on a black background&#10;&#10;Description automatically generated">
            <a:extLst>
              <a:ext uri="{FF2B5EF4-FFF2-40B4-BE49-F238E27FC236}">
                <a16:creationId xmlns:a16="http://schemas.microsoft.com/office/drawing/2014/main" id="{01D8C0F6-1F86-944C-B78D-7400F51E1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275" y="2234521"/>
            <a:ext cx="1320800" cy="1422400"/>
          </a:xfrm>
          <a:prstGeom prst="rect">
            <a:avLst/>
          </a:prstGeom>
        </p:spPr>
      </p:pic>
      <p:pic>
        <p:nvPicPr>
          <p:cNvPr id="19" name="Picture 18" descr="A blue cube on a black background&#10;&#10;Description automatically generated">
            <a:extLst>
              <a:ext uri="{FF2B5EF4-FFF2-40B4-BE49-F238E27FC236}">
                <a16:creationId xmlns:a16="http://schemas.microsoft.com/office/drawing/2014/main" id="{1898D913-C03B-C442-AAB7-C5509EF87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762" y="2616496"/>
            <a:ext cx="1320800" cy="1422400"/>
          </a:xfrm>
          <a:prstGeom prst="rect">
            <a:avLst/>
          </a:prstGeom>
        </p:spPr>
      </p:pic>
      <p:pic>
        <p:nvPicPr>
          <p:cNvPr id="15" name="Picture 14" descr="A blue cube on a black background&#10;&#10;Description automatically generated">
            <a:extLst>
              <a:ext uri="{FF2B5EF4-FFF2-40B4-BE49-F238E27FC236}">
                <a16:creationId xmlns:a16="http://schemas.microsoft.com/office/drawing/2014/main" id="{87534099-19BE-5F4D-81FE-4BC6F0F27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894" y="2604390"/>
            <a:ext cx="1320800" cy="1422400"/>
          </a:xfrm>
          <a:prstGeom prst="rect">
            <a:avLst/>
          </a:prstGeom>
        </p:spPr>
      </p:pic>
      <p:pic>
        <p:nvPicPr>
          <p:cNvPr id="16" name="Picture 15" descr="A blue cube on a black background&#10;&#10;Description automatically generated">
            <a:extLst>
              <a:ext uri="{FF2B5EF4-FFF2-40B4-BE49-F238E27FC236}">
                <a16:creationId xmlns:a16="http://schemas.microsoft.com/office/drawing/2014/main" id="{75EEFBC7-B732-D04C-9629-30CE9C2BA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688" y="2938724"/>
            <a:ext cx="1320800" cy="1422400"/>
          </a:xfrm>
          <a:prstGeom prst="rect">
            <a:avLst/>
          </a:prstGeom>
        </p:spPr>
      </p:pic>
      <p:pic>
        <p:nvPicPr>
          <p:cNvPr id="18" name="Picture 17" descr="A blue cube on a black background&#10;&#10;Description automatically generated">
            <a:extLst>
              <a:ext uri="{FF2B5EF4-FFF2-40B4-BE49-F238E27FC236}">
                <a16:creationId xmlns:a16="http://schemas.microsoft.com/office/drawing/2014/main" id="{3B7E1BAF-2B2C-8548-AFD8-FF9FEC4DF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651" y="2618915"/>
            <a:ext cx="1320800" cy="1422400"/>
          </a:xfrm>
          <a:prstGeom prst="rect">
            <a:avLst/>
          </a:prstGeom>
        </p:spPr>
      </p:pic>
      <p:pic>
        <p:nvPicPr>
          <p:cNvPr id="17" name="Picture 16" descr="A blue cube on a black background&#10;&#10;Description automatically generated">
            <a:extLst>
              <a:ext uri="{FF2B5EF4-FFF2-40B4-BE49-F238E27FC236}">
                <a16:creationId xmlns:a16="http://schemas.microsoft.com/office/drawing/2014/main" id="{F2698362-B997-EC48-B789-B8B89CC90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643" y="2977744"/>
            <a:ext cx="1320800" cy="1422400"/>
          </a:xfrm>
          <a:prstGeom prst="rect">
            <a:avLst/>
          </a:prstGeom>
        </p:spPr>
      </p:pic>
      <p:pic>
        <p:nvPicPr>
          <p:cNvPr id="23" name="Picture 22" descr="A blue cube on a black background&#10;&#10;Description automatically generated">
            <a:extLst>
              <a:ext uri="{FF2B5EF4-FFF2-40B4-BE49-F238E27FC236}">
                <a16:creationId xmlns:a16="http://schemas.microsoft.com/office/drawing/2014/main" id="{2FBD245C-E59D-2F4A-80AB-A36C76604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700" y="4540400"/>
            <a:ext cx="1320800" cy="1422400"/>
          </a:xfrm>
          <a:prstGeom prst="rect">
            <a:avLst/>
          </a:prstGeom>
        </p:spPr>
      </p:pic>
      <p:pic>
        <p:nvPicPr>
          <p:cNvPr id="24" name="Picture 23" descr="A blue cube on a black background&#10;&#10;Description automatically generated">
            <a:extLst>
              <a:ext uri="{FF2B5EF4-FFF2-40B4-BE49-F238E27FC236}">
                <a16:creationId xmlns:a16="http://schemas.microsoft.com/office/drawing/2014/main" id="{BA8A0864-ECA6-F047-8EA2-539A711F6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072" y="3910101"/>
            <a:ext cx="1320800" cy="1422400"/>
          </a:xfrm>
          <a:prstGeom prst="rect">
            <a:avLst/>
          </a:prstGeom>
        </p:spPr>
      </p:pic>
      <p:pic>
        <p:nvPicPr>
          <p:cNvPr id="25" name="Picture 24" descr="A blue cube on a black background&#10;&#10;Description automatically generated">
            <a:extLst>
              <a:ext uri="{FF2B5EF4-FFF2-40B4-BE49-F238E27FC236}">
                <a16:creationId xmlns:a16="http://schemas.microsoft.com/office/drawing/2014/main" id="{3E9352F0-C209-8B41-9DD7-1107DB15F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757" y="3272777"/>
            <a:ext cx="13208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1191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DC2A55D-318D-8A42-8AE6-D38FB0728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989"/>
            <a:ext cx="10515600" cy="132556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</a:rPr>
              <a:t>Trend from Monolith to Microservices</a:t>
            </a:r>
          </a:p>
        </p:txBody>
      </p:sp>
      <p:pic>
        <p:nvPicPr>
          <p:cNvPr id="3" name="Picture 2" descr="A blue cube on a black background&#10;&#10;Description automatically generated">
            <a:extLst>
              <a:ext uri="{FF2B5EF4-FFF2-40B4-BE49-F238E27FC236}">
                <a16:creationId xmlns:a16="http://schemas.microsoft.com/office/drawing/2014/main" id="{D0CD3955-71FA-134F-8F14-BCEA909D0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475" y="4400144"/>
            <a:ext cx="1320800" cy="1422400"/>
          </a:xfrm>
          <a:prstGeom prst="rect">
            <a:avLst/>
          </a:prstGeom>
        </p:spPr>
      </p:pic>
      <p:pic>
        <p:nvPicPr>
          <p:cNvPr id="6" name="Picture 5" descr="A blue cube on a black background&#10;&#10;Description automatically generated">
            <a:extLst>
              <a:ext uri="{FF2B5EF4-FFF2-40B4-BE49-F238E27FC236}">
                <a16:creationId xmlns:a16="http://schemas.microsoft.com/office/drawing/2014/main" id="{EB11010E-72C9-2640-B428-9D2C8134C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475" y="3064429"/>
            <a:ext cx="1320800" cy="1422400"/>
          </a:xfrm>
          <a:prstGeom prst="rect">
            <a:avLst/>
          </a:prstGeom>
        </p:spPr>
      </p:pic>
      <p:pic>
        <p:nvPicPr>
          <p:cNvPr id="8" name="Picture 7" descr="A blue cube on a black background&#10;&#10;Description automatically generated">
            <a:extLst>
              <a:ext uri="{FF2B5EF4-FFF2-40B4-BE49-F238E27FC236}">
                <a16:creationId xmlns:a16="http://schemas.microsoft.com/office/drawing/2014/main" id="{A9906282-D1EC-E749-9234-1B44F1F0A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970" y="3121512"/>
            <a:ext cx="1320800" cy="1422400"/>
          </a:xfrm>
          <a:prstGeom prst="rect">
            <a:avLst/>
          </a:prstGeom>
        </p:spPr>
      </p:pic>
      <p:pic>
        <p:nvPicPr>
          <p:cNvPr id="9" name="Picture 8" descr="A blue cube on a black background&#10;&#10;Description automatically generated">
            <a:extLst>
              <a:ext uri="{FF2B5EF4-FFF2-40B4-BE49-F238E27FC236}">
                <a16:creationId xmlns:a16="http://schemas.microsoft.com/office/drawing/2014/main" id="{C2ADC4B7-150B-F84F-8ED3-0C5A7D9C9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224" y="3082372"/>
            <a:ext cx="1320800" cy="1422400"/>
          </a:xfrm>
          <a:prstGeom prst="rect">
            <a:avLst/>
          </a:prstGeom>
        </p:spPr>
      </p:pic>
      <p:pic>
        <p:nvPicPr>
          <p:cNvPr id="10" name="Picture 9" descr="A blue cube on a black background&#10;&#10;Description automatically generated">
            <a:extLst>
              <a:ext uri="{FF2B5EF4-FFF2-40B4-BE49-F238E27FC236}">
                <a16:creationId xmlns:a16="http://schemas.microsoft.com/office/drawing/2014/main" id="{D08DF221-6B4E-614A-82DA-C71B85730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741" y="3133736"/>
            <a:ext cx="1320800" cy="1422400"/>
          </a:xfrm>
          <a:prstGeom prst="rect">
            <a:avLst/>
          </a:prstGeom>
        </p:spPr>
      </p:pic>
      <p:pic>
        <p:nvPicPr>
          <p:cNvPr id="12" name="Picture 11" descr="A blue cube on a black background&#10;&#10;Description automatically generated">
            <a:extLst>
              <a:ext uri="{FF2B5EF4-FFF2-40B4-BE49-F238E27FC236}">
                <a16:creationId xmlns:a16="http://schemas.microsoft.com/office/drawing/2014/main" id="{D4518E3E-F91D-2A4E-B3D9-FB421FB09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313" y="4549249"/>
            <a:ext cx="1320800" cy="1422400"/>
          </a:xfrm>
          <a:prstGeom prst="rect">
            <a:avLst/>
          </a:prstGeom>
        </p:spPr>
      </p:pic>
      <p:pic>
        <p:nvPicPr>
          <p:cNvPr id="13" name="Picture 12" descr="A blue cube on a black background&#10;&#10;Description automatically generated">
            <a:extLst>
              <a:ext uri="{FF2B5EF4-FFF2-40B4-BE49-F238E27FC236}">
                <a16:creationId xmlns:a16="http://schemas.microsoft.com/office/drawing/2014/main" id="{A47978CC-4DB1-094F-AFDC-1D74B72F8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667" y="1711336"/>
            <a:ext cx="1320800" cy="1422400"/>
          </a:xfrm>
          <a:prstGeom prst="rect">
            <a:avLst/>
          </a:prstGeom>
        </p:spPr>
      </p:pic>
      <p:pic>
        <p:nvPicPr>
          <p:cNvPr id="14" name="Picture 13" descr="A blue cube on a black background&#10;&#10;Description automatically generated">
            <a:extLst>
              <a:ext uri="{FF2B5EF4-FFF2-40B4-BE49-F238E27FC236}">
                <a16:creationId xmlns:a16="http://schemas.microsoft.com/office/drawing/2014/main" id="{DDA5B37F-31D1-5640-929B-6BF613736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0730" y="4578499"/>
            <a:ext cx="1320800" cy="1422400"/>
          </a:xfrm>
          <a:prstGeom prst="rect">
            <a:avLst/>
          </a:prstGeom>
        </p:spPr>
      </p:pic>
      <p:pic>
        <p:nvPicPr>
          <p:cNvPr id="27" name="Picture 26" descr="A blue cube on a black background&#10;&#10;Description automatically generated">
            <a:extLst>
              <a:ext uri="{FF2B5EF4-FFF2-40B4-BE49-F238E27FC236}">
                <a16:creationId xmlns:a16="http://schemas.microsoft.com/office/drawing/2014/main" id="{BD6B0B7B-EBF6-C14D-8129-FB2B8E66F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3154" y="3101726"/>
            <a:ext cx="1320800" cy="1422400"/>
          </a:xfrm>
          <a:prstGeom prst="rect">
            <a:avLst/>
          </a:prstGeom>
        </p:spPr>
      </p:pic>
      <p:pic>
        <p:nvPicPr>
          <p:cNvPr id="21" name="Picture 20" descr="A blue cube on a black background&#10;&#10;Description automatically generated">
            <a:extLst>
              <a:ext uri="{FF2B5EF4-FFF2-40B4-BE49-F238E27FC236}">
                <a16:creationId xmlns:a16="http://schemas.microsoft.com/office/drawing/2014/main" id="{7E7440B7-4026-1C4E-AF12-410E7723BF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228" y="1720375"/>
            <a:ext cx="1320800" cy="1422400"/>
          </a:xfrm>
          <a:prstGeom prst="rect">
            <a:avLst/>
          </a:prstGeom>
        </p:spPr>
      </p:pic>
      <p:pic>
        <p:nvPicPr>
          <p:cNvPr id="26" name="Picture 25" descr="A blue cube on a black background&#10;&#10;Description automatically generated">
            <a:extLst>
              <a:ext uri="{FF2B5EF4-FFF2-40B4-BE49-F238E27FC236}">
                <a16:creationId xmlns:a16="http://schemas.microsoft.com/office/drawing/2014/main" id="{01D8C0F6-1F86-944C-B78D-7400F51E1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513" y="1692371"/>
            <a:ext cx="1320800" cy="1422400"/>
          </a:xfrm>
          <a:prstGeom prst="rect">
            <a:avLst/>
          </a:prstGeom>
        </p:spPr>
      </p:pic>
      <p:pic>
        <p:nvPicPr>
          <p:cNvPr id="19" name="Picture 18" descr="A blue cube on a black background&#10;&#10;Description automatically generated">
            <a:extLst>
              <a:ext uri="{FF2B5EF4-FFF2-40B4-BE49-F238E27FC236}">
                <a16:creationId xmlns:a16="http://schemas.microsoft.com/office/drawing/2014/main" id="{1898D913-C03B-C442-AAB7-C5509EF87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0730" y="1711336"/>
            <a:ext cx="1320800" cy="1422400"/>
          </a:xfrm>
          <a:prstGeom prst="rect">
            <a:avLst/>
          </a:prstGeom>
        </p:spPr>
      </p:pic>
      <p:pic>
        <p:nvPicPr>
          <p:cNvPr id="15" name="Picture 14" descr="A blue cube on a black background&#10;&#10;Description automatically generated">
            <a:extLst>
              <a:ext uri="{FF2B5EF4-FFF2-40B4-BE49-F238E27FC236}">
                <a16:creationId xmlns:a16="http://schemas.microsoft.com/office/drawing/2014/main" id="{87534099-19BE-5F4D-81FE-4BC6F0F27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699" y="1659972"/>
            <a:ext cx="1320800" cy="1422400"/>
          </a:xfrm>
          <a:prstGeom prst="rect">
            <a:avLst/>
          </a:prstGeom>
        </p:spPr>
      </p:pic>
      <p:pic>
        <p:nvPicPr>
          <p:cNvPr id="16" name="Picture 15" descr="A blue cube on a black background&#10;&#10;Description automatically generated">
            <a:extLst>
              <a:ext uri="{FF2B5EF4-FFF2-40B4-BE49-F238E27FC236}">
                <a16:creationId xmlns:a16="http://schemas.microsoft.com/office/drawing/2014/main" id="{75EEFBC7-B732-D04C-9629-30CE9C2BA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859" y="1659972"/>
            <a:ext cx="1320800" cy="1422400"/>
          </a:xfrm>
          <a:prstGeom prst="rect">
            <a:avLst/>
          </a:prstGeom>
        </p:spPr>
      </p:pic>
      <p:pic>
        <p:nvPicPr>
          <p:cNvPr id="18" name="Picture 17" descr="A blue cube on a black background&#10;&#10;Description automatically generated">
            <a:extLst>
              <a:ext uri="{FF2B5EF4-FFF2-40B4-BE49-F238E27FC236}">
                <a16:creationId xmlns:a16="http://schemas.microsoft.com/office/drawing/2014/main" id="{3B7E1BAF-2B2C-8548-AFD8-FF9FEC4DF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2956" y="3108252"/>
            <a:ext cx="1320800" cy="1422400"/>
          </a:xfrm>
          <a:prstGeom prst="rect">
            <a:avLst/>
          </a:prstGeom>
        </p:spPr>
      </p:pic>
      <p:pic>
        <p:nvPicPr>
          <p:cNvPr id="17" name="Picture 16" descr="A blue cube on a black background&#10;&#10;Description automatically generated">
            <a:extLst>
              <a:ext uri="{FF2B5EF4-FFF2-40B4-BE49-F238E27FC236}">
                <a16:creationId xmlns:a16="http://schemas.microsoft.com/office/drawing/2014/main" id="{F2698362-B997-EC48-B789-B8B89CC90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4401" y="4583817"/>
            <a:ext cx="1320800" cy="1422400"/>
          </a:xfrm>
          <a:prstGeom prst="rect">
            <a:avLst/>
          </a:prstGeom>
        </p:spPr>
      </p:pic>
      <p:pic>
        <p:nvPicPr>
          <p:cNvPr id="24" name="Picture 23" descr="A blue cube on a black background&#10;&#10;Description automatically generated">
            <a:extLst>
              <a:ext uri="{FF2B5EF4-FFF2-40B4-BE49-F238E27FC236}">
                <a16:creationId xmlns:a16="http://schemas.microsoft.com/office/drawing/2014/main" id="{BA8A0864-ECA6-F047-8EA2-539A711F6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066" y="4486829"/>
            <a:ext cx="1320800" cy="1422400"/>
          </a:xfrm>
          <a:prstGeom prst="rect">
            <a:avLst/>
          </a:prstGeom>
        </p:spPr>
      </p:pic>
      <p:pic>
        <p:nvPicPr>
          <p:cNvPr id="25" name="Picture 24" descr="A blue cube on a black background&#10;&#10;Description automatically generated">
            <a:extLst>
              <a:ext uri="{FF2B5EF4-FFF2-40B4-BE49-F238E27FC236}">
                <a16:creationId xmlns:a16="http://schemas.microsoft.com/office/drawing/2014/main" id="{3E9352F0-C209-8B41-9DD7-1107DB15F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362" y="4519137"/>
            <a:ext cx="1320800" cy="142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907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FFF5544B327E4696DBC432501EF536" ma:contentTypeVersion="3" ma:contentTypeDescription="Create a new document." ma:contentTypeScope="" ma:versionID="229465c0be6da13136094eeedf001fd3">
  <xsd:schema xmlns:xsd="http://www.w3.org/2001/XMLSchema" xmlns:xs="http://www.w3.org/2001/XMLSchema" xmlns:p="http://schemas.microsoft.com/office/2006/metadata/properties" xmlns:ns2="ec333221-26f2-4903-9eb8-d22159498df7" targetNamespace="http://schemas.microsoft.com/office/2006/metadata/properties" ma:root="true" ma:fieldsID="5865c6dfc5836266179016c3e3c0ee85" ns2:_="">
    <xsd:import namespace="ec333221-26f2-4903-9eb8-d22159498d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333221-26f2-4903-9eb8-d22159498d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EF178FD-982E-4F92-B0D7-E9DE1AFF0AEC}"/>
</file>

<file path=customXml/itemProps2.xml><?xml version="1.0" encoding="utf-8"?>
<ds:datastoreItem xmlns:ds="http://schemas.openxmlformats.org/officeDocument/2006/customXml" ds:itemID="{3E6E4223-FE38-40BE-9E39-50EE5BF48CD6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1647</TotalTime>
  <Words>441</Words>
  <Application>Microsoft Macintosh PowerPoint</Application>
  <PresentationFormat>Widescreen</PresentationFormat>
  <Paragraphs>142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Aharoni</vt:lpstr>
      <vt:lpstr>American Typewriter</vt:lpstr>
      <vt:lpstr>Arial</vt:lpstr>
      <vt:lpstr>Bookman Old Style</vt:lpstr>
      <vt:lpstr>Calibri</vt:lpstr>
      <vt:lpstr>Calibri Light</vt:lpstr>
      <vt:lpstr>Office Theme</vt:lpstr>
      <vt:lpstr>PowerPoint Presentation</vt:lpstr>
      <vt:lpstr>What is KUBERNETES?</vt:lpstr>
      <vt:lpstr>1.Official Definition</vt:lpstr>
      <vt:lpstr>of Kubernetes</vt:lpstr>
      <vt:lpstr>Official Definition of Kubernetes</vt:lpstr>
      <vt:lpstr>What problems does Kubernetes SOLVE??</vt:lpstr>
      <vt:lpstr>Trend from Monolith to Microservices</vt:lpstr>
      <vt:lpstr>Trend from Monolith to Microservices</vt:lpstr>
      <vt:lpstr>Trend from Monolith to Microservices</vt:lpstr>
      <vt:lpstr>Trend from Monolith to Microservices</vt:lpstr>
      <vt:lpstr>Trend from Monolith to Microservices</vt:lpstr>
      <vt:lpstr>Managing Containers using  1.Scripts 2.Selfmade tools  can be really complex.</vt:lpstr>
      <vt:lpstr>Container Orchestration Tools offer:</vt:lpstr>
      <vt:lpstr>Kubernetes Architecture</vt:lpstr>
      <vt:lpstr>Kubernetes Architecture(Basic)</vt:lpstr>
      <vt:lpstr>Kubernetes Architecture(Basic)</vt:lpstr>
      <vt:lpstr>Kubernetes Architecture(Basic)</vt:lpstr>
      <vt:lpstr>Kubernetes Architecture(Basic)</vt:lpstr>
      <vt:lpstr>Kubernetes Architecture(Basic)</vt:lpstr>
      <vt:lpstr>Kubernetes Architecture(Basic)</vt:lpstr>
      <vt:lpstr>Kubernetes Architecture(Basic)</vt:lpstr>
      <vt:lpstr>Kubernetes Architecture(Basic)</vt:lpstr>
      <vt:lpstr>Kubernetes Basic Concepts</vt:lpstr>
      <vt:lpstr>Kubernetes Basic Concepts</vt:lpstr>
      <vt:lpstr>Kubernetes Basic Concepts</vt:lpstr>
      <vt:lpstr>Kubernetes Basic Concepts</vt:lpstr>
      <vt:lpstr>Kubernetes Basic Concepts</vt:lpstr>
      <vt:lpstr>Kubernetes Basic Concepts</vt:lpstr>
      <vt:lpstr>Kubernetes Basic Concepts</vt:lpstr>
      <vt:lpstr>Kubernetes Basic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Tejas Kumbhar</dc:creator>
  <cp:lastModifiedBy>Tejas Kumbhar</cp:lastModifiedBy>
  <cp:revision>4</cp:revision>
  <dcterms:created xsi:type="dcterms:W3CDTF">2023-10-02T06:16:17Z</dcterms:created>
  <dcterms:modified xsi:type="dcterms:W3CDTF">2023-10-03T09:43:38Z</dcterms:modified>
</cp:coreProperties>
</file>