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9.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DM Sans Bold" panose="020B0604020202020204" charset="0"/>
      <p:regular r:id="rId11"/>
    </p:embeddedFont>
    <p:embeddedFont>
      <p:font typeface="DM Sans" panose="020B0604020202020204" charset="0"/>
      <p:regular r:id="rId12"/>
    </p:embeddedFont>
    <p:embeddedFont>
      <p:font typeface="Canva Sans 2" panose="020B0604020202020204" charset="0"/>
      <p:regular r:id="rId13"/>
    </p:embeddedFont>
    <p:embeddedFont>
      <p:font typeface="Solway" panose="020B0604020202020204" charset="0"/>
      <p:regular r:id="rId14"/>
    </p:embeddedFont>
    <p:embeddedFont>
      <p:font typeface="Calibri" panose="020F0502020204030204" pitchFamily="34"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60" d="100"/>
          <a:sy n="60" d="100"/>
        </p:scale>
        <p:origin x="-370" y="17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4.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981200" y="-94024"/>
            <a:ext cx="4102978" cy="2245448"/>
          </a:xfrm>
          <a:custGeom>
            <a:avLst/>
            <a:gdLst/>
            <a:ahLst/>
            <a:cxnLst/>
            <a:rect l="l" t="t" r="r" b="b"/>
            <a:pathLst>
              <a:path w="4102978" h="2245448">
                <a:moveTo>
                  <a:pt x="0" y="0"/>
                </a:moveTo>
                <a:lnTo>
                  <a:pt x="4102978" y="0"/>
                </a:lnTo>
                <a:lnTo>
                  <a:pt x="4102978" y="2245448"/>
                </a:lnTo>
                <a:lnTo>
                  <a:pt x="0" y="224544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TextBox 6"/>
          <p:cNvSpPr txBox="1"/>
          <p:nvPr/>
        </p:nvSpPr>
        <p:spPr>
          <a:xfrm>
            <a:off x="2745408" y="2262893"/>
            <a:ext cx="13572498" cy="5250195"/>
          </a:xfrm>
          <a:prstGeom prst="rect">
            <a:avLst/>
          </a:prstGeom>
        </p:spPr>
        <p:txBody>
          <a:bodyPr lIns="0" tIns="0" rIns="0" bIns="0" rtlCol="0" anchor="t">
            <a:spAutoFit/>
          </a:bodyPr>
          <a:lstStyle/>
          <a:p>
            <a:pPr algn="r">
              <a:lnSpc>
                <a:spcPts val="10200"/>
              </a:lnSpc>
            </a:pPr>
            <a:r>
              <a:rPr lang="en-US" sz="10200">
                <a:solidFill>
                  <a:srgbClr val="FFFFFF"/>
                </a:solidFill>
                <a:latin typeface="DM Sans Bold"/>
              </a:rPr>
              <a:t>SOFTWARE ENGINEERING AS</a:t>
            </a:r>
          </a:p>
          <a:p>
            <a:pPr algn="r">
              <a:lnSpc>
                <a:spcPts val="10200"/>
              </a:lnSpc>
            </a:pPr>
            <a:r>
              <a:rPr lang="en-US" sz="10200">
                <a:solidFill>
                  <a:srgbClr val="FFFFFF"/>
                </a:solidFill>
                <a:latin typeface="DM Sans Bold"/>
              </a:rPr>
              <a:t>A LAYERED TECHNOLOGY</a:t>
            </a:r>
          </a:p>
        </p:txBody>
      </p:sp>
      <p:sp>
        <p:nvSpPr>
          <p:cNvPr id="7" name="Freeform 7"/>
          <p:cNvSpPr/>
          <p:nvPr/>
        </p:nvSpPr>
        <p:spPr>
          <a:xfrm rot="5400000">
            <a:off x="545392" y="5741108"/>
            <a:ext cx="5389963" cy="7699947"/>
          </a:xfrm>
          <a:custGeom>
            <a:avLst/>
            <a:gdLst/>
            <a:ahLst/>
            <a:cxnLst/>
            <a:rect l="l" t="t" r="r" b="b"/>
            <a:pathLst>
              <a:path w="5389963" h="7699947">
                <a:moveTo>
                  <a:pt x="0" y="0"/>
                </a:moveTo>
                <a:lnTo>
                  <a:pt x="5389963" y="0"/>
                </a:lnTo>
                <a:lnTo>
                  <a:pt x="5389963" y="7699946"/>
                </a:lnTo>
                <a:lnTo>
                  <a:pt x="0" y="769994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8" name="Freeform 8"/>
          <p:cNvSpPr/>
          <p:nvPr/>
        </p:nvSpPr>
        <p:spPr>
          <a:xfrm rot="-10800000">
            <a:off x="7820179" y="7951353"/>
            <a:ext cx="3422956" cy="2613894"/>
          </a:xfrm>
          <a:custGeom>
            <a:avLst/>
            <a:gdLst/>
            <a:ahLst/>
            <a:cxnLst/>
            <a:rect l="l" t="t" r="r" b="b"/>
            <a:pathLst>
              <a:path w="3422956" h="2613894">
                <a:moveTo>
                  <a:pt x="0" y="0"/>
                </a:moveTo>
                <a:lnTo>
                  <a:pt x="3422956" y="0"/>
                </a:lnTo>
                <a:lnTo>
                  <a:pt x="3422956" y="2613894"/>
                </a:lnTo>
                <a:lnTo>
                  <a:pt x="0" y="2613894"/>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9" name="TextBox 9"/>
          <p:cNvSpPr txBox="1"/>
          <p:nvPr/>
        </p:nvSpPr>
        <p:spPr>
          <a:xfrm>
            <a:off x="1272788" y="7353300"/>
            <a:ext cx="4811390" cy="1615827"/>
          </a:xfrm>
          <a:prstGeom prst="rect">
            <a:avLst/>
          </a:prstGeom>
        </p:spPr>
        <p:txBody>
          <a:bodyPr wrap="square" lIns="0" tIns="0" rIns="0" bIns="0" rtlCol="0" anchor="t">
            <a:spAutoFit/>
          </a:bodyPr>
          <a:lstStyle/>
          <a:p>
            <a:pPr>
              <a:lnSpc>
                <a:spcPts val="4199"/>
              </a:lnSpc>
            </a:pPr>
            <a:r>
              <a:rPr lang="en-US" sz="2999" dirty="0">
                <a:solidFill>
                  <a:srgbClr val="FFFFFF"/>
                </a:solidFill>
                <a:latin typeface="Solway"/>
              </a:rPr>
              <a:t>NAME: AYUSHI LIMJE</a:t>
            </a:r>
          </a:p>
          <a:p>
            <a:pPr>
              <a:lnSpc>
                <a:spcPts val="4199"/>
              </a:lnSpc>
            </a:pPr>
            <a:r>
              <a:rPr lang="en-US" sz="2999" dirty="0">
                <a:solidFill>
                  <a:srgbClr val="FFFFFF"/>
                </a:solidFill>
                <a:latin typeface="Solway"/>
              </a:rPr>
              <a:t>ROLL NO</a:t>
            </a:r>
            <a:r>
              <a:rPr lang="en-US" sz="2999" dirty="0" smtClean="0">
                <a:solidFill>
                  <a:srgbClr val="FFFFFF"/>
                </a:solidFill>
                <a:latin typeface="Solway"/>
              </a:rPr>
              <a:t>.: 21102B0009</a:t>
            </a:r>
            <a:endParaRPr lang="en-US" sz="2999" dirty="0">
              <a:solidFill>
                <a:srgbClr val="FFFFFF"/>
              </a:solidFill>
              <a:latin typeface="Solway"/>
            </a:endParaRPr>
          </a:p>
          <a:p>
            <a:pPr>
              <a:lnSpc>
                <a:spcPts val="4199"/>
              </a:lnSpc>
              <a:spcBef>
                <a:spcPct val="0"/>
              </a:spcBef>
            </a:pPr>
            <a:r>
              <a:rPr lang="en-US" sz="2999" dirty="0">
                <a:solidFill>
                  <a:srgbClr val="FFFFFF"/>
                </a:solidFill>
                <a:latin typeface="Solway"/>
              </a:rPr>
              <a:t>CLASS: TE CMPN B</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10880021" y="6125117"/>
            <a:ext cx="5450085" cy="4161883"/>
          </a:xfrm>
          <a:custGeom>
            <a:avLst/>
            <a:gdLst/>
            <a:ahLst/>
            <a:cxnLst/>
            <a:rect l="l" t="t" r="r" b="b"/>
            <a:pathLst>
              <a:path w="5450085" h="4161883">
                <a:moveTo>
                  <a:pt x="0" y="0"/>
                </a:moveTo>
                <a:lnTo>
                  <a:pt x="5450085" y="0"/>
                </a:lnTo>
                <a:lnTo>
                  <a:pt x="5450085" y="4161883"/>
                </a:lnTo>
                <a:lnTo>
                  <a:pt x="0" y="4161883"/>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rot="-10800000">
            <a:off x="11522452" y="-806818"/>
            <a:ext cx="4165223" cy="5950318"/>
          </a:xfrm>
          <a:custGeom>
            <a:avLst/>
            <a:gdLst/>
            <a:ahLst/>
            <a:cxnLst/>
            <a:rect l="l" t="t" r="r" b="b"/>
            <a:pathLst>
              <a:path w="4165223" h="5950318">
                <a:moveTo>
                  <a:pt x="0" y="0"/>
                </a:moveTo>
                <a:lnTo>
                  <a:pt x="4165223" y="0"/>
                </a:lnTo>
                <a:lnTo>
                  <a:pt x="4165223" y="5950318"/>
                </a:lnTo>
                <a:lnTo>
                  <a:pt x="0" y="5950318"/>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grpSp>
        <p:nvGrpSpPr>
          <p:cNvPr id="4" name="Group 4"/>
          <p:cNvGrpSpPr/>
          <p:nvPr/>
        </p:nvGrpSpPr>
        <p:grpSpPr>
          <a:xfrm>
            <a:off x="9547414" y="1329448"/>
            <a:ext cx="8115300" cy="7628103"/>
            <a:chOff x="0" y="0"/>
            <a:chExt cx="2137363" cy="2009048"/>
          </a:xfrm>
        </p:grpSpPr>
        <p:sp>
          <p:nvSpPr>
            <p:cNvPr id="5" name="Freeform 5"/>
            <p:cNvSpPr/>
            <p:nvPr/>
          </p:nvSpPr>
          <p:spPr>
            <a:xfrm>
              <a:off x="0" y="0"/>
              <a:ext cx="2137363" cy="2009048"/>
            </a:xfrm>
            <a:custGeom>
              <a:avLst/>
              <a:gdLst/>
              <a:ahLst/>
              <a:cxnLst/>
              <a:rect l="l" t="t" r="r" b="b"/>
              <a:pathLst>
                <a:path w="2137363" h="2009048">
                  <a:moveTo>
                    <a:pt x="48654" y="0"/>
                  </a:moveTo>
                  <a:lnTo>
                    <a:pt x="2088710" y="0"/>
                  </a:lnTo>
                  <a:cubicBezTo>
                    <a:pt x="2115580" y="0"/>
                    <a:pt x="2137363" y="21783"/>
                    <a:pt x="2137363" y="48654"/>
                  </a:cubicBezTo>
                  <a:lnTo>
                    <a:pt x="2137363" y="1960394"/>
                  </a:lnTo>
                  <a:cubicBezTo>
                    <a:pt x="2137363" y="1987265"/>
                    <a:pt x="2115580" y="2009048"/>
                    <a:pt x="2088710" y="2009048"/>
                  </a:cubicBezTo>
                  <a:lnTo>
                    <a:pt x="48654" y="2009048"/>
                  </a:lnTo>
                  <a:cubicBezTo>
                    <a:pt x="21783" y="2009048"/>
                    <a:pt x="0" y="1987265"/>
                    <a:pt x="0" y="1960394"/>
                  </a:cubicBezTo>
                  <a:lnTo>
                    <a:pt x="0" y="48654"/>
                  </a:lnTo>
                  <a:cubicBezTo>
                    <a:pt x="0" y="21783"/>
                    <a:pt x="21783" y="0"/>
                    <a:pt x="48654" y="0"/>
                  </a:cubicBezTo>
                  <a:close/>
                </a:path>
              </a:pathLst>
            </a:custGeom>
            <a:solidFill>
              <a:srgbClr val="8CA9AD"/>
            </a:solidFill>
          </p:spPr>
        </p:sp>
        <p:sp>
          <p:nvSpPr>
            <p:cNvPr id="6" name="TextBox 6"/>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313683" y="1324216"/>
            <a:ext cx="8461276" cy="7633336"/>
          </a:xfrm>
          <a:prstGeom prst="rect">
            <a:avLst/>
          </a:prstGeom>
        </p:spPr>
        <p:txBody>
          <a:bodyPr lIns="0" tIns="0" rIns="0" bIns="0" rtlCol="0" anchor="t">
            <a:spAutoFit/>
          </a:bodyPr>
          <a:lstStyle/>
          <a:p>
            <a:pPr marL="777234" lvl="1" indent="-388617" algn="just">
              <a:lnSpc>
                <a:spcPts val="5039"/>
              </a:lnSpc>
              <a:buFont typeface="Arial"/>
              <a:buChar char="•"/>
            </a:pPr>
            <a:r>
              <a:rPr lang="en-US" sz="3599" dirty="0">
                <a:solidFill>
                  <a:srgbClr val="000000"/>
                </a:solidFill>
                <a:latin typeface="DM Sans"/>
              </a:rPr>
              <a:t>Software engineering is the establishment and use of sound engineering principles in order to obtain economically software that is reliable and works efficiently in real machines. </a:t>
            </a:r>
          </a:p>
          <a:p>
            <a:pPr marL="777234" lvl="1" indent="-388617" algn="just">
              <a:lnSpc>
                <a:spcPts val="5039"/>
              </a:lnSpc>
              <a:buFont typeface="Arial"/>
              <a:buChar char="•"/>
            </a:pPr>
            <a:r>
              <a:rPr lang="en-US" sz="3599" dirty="0">
                <a:solidFill>
                  <a:srgbClr val="000000"/>
                </a:solidFill>
                <a:latin typeface="DM Sans"/>
              </a:rPr>
              <a:t>Software engineering is a fully layered technology, to develop software we need to go from one layer to another. All the layers are connected and each layer demands the fulfillment of the previous layer.</a:t>
            </a:r>
          </a:p>
        </p:txBody>
      </p:sp>
      <p:sp>
        <p:nvSpPr>
          <p:cNvPr id="8" name="Freeform 8"/>
          <p:cNvSpPr/>
          <p:nvPr/>
        </p:nvSpPr>
        <p:spPr>
          <a:xfrm>
            <a:off x="10129626" y="3628893"/>
            <a:ext cx="7008025" cy="2127206"/>
          </a:xfrm>
          <a:custGeom>
            <a:avLst/>
            <a:gdLst/>
            <a:ahLst/>
            <a:cxnLst/>
            <a:rect l="l" t="t" r="r" b="b"/>
            <a:pathLst>
              <a:path w="7008025" h="2127206">
                <a:moveTo>
                  <a:pt x="0" y="0"/>
                </a:moveTo>
                <a:lnTo>
                  <a:pt x="7008025" y="0"/>
                </a:lnTo>
                <a:lnTo>
                  <a:pt x="7008025" y="2127207"/>
                </a:lnTo>
                <a:lnTo>
                  <a:pt x="0" y="2127207"/>
                </a:lnTo>
                <a:lnTo>
                  <a:pt x="0" y="0"/>
                </a:lnTo>
                <a:close/>
              </a:path>
            </a:pathLst>
          </a:custGeom>
          <a:blipFill>
            <a:blip r:embed="rId6"/>
            <a:stretch>
              <a:fillRect t="-540" b="-540"/>
            </a:stretch>
          </a:blipFill>
        </p:spPr>
      </p:sp>
      <p:sp>
        <p:nvSpPr>
          <p:cNvPr id="9" name="TextBox 9"/>
          <p:cNvSpPr txBox="1"/>
          <p:nvPr/>
        </p:nvSpPr>
        <p:spPr>
          <a:xfrm>
            <a:off x="11165169" y="6125117"/>
            <a:ext cx="4879790" cy="352425"/>
          </a:xfrm>
          <a:prstGeom prst="rect">
            <a:avLst/>
          </a:prstGeom>
        </p:spPr>
        <p:txBody>
          <a:bodyPr lIns="0" tIns="0" rIns="0" bIns="0" rtlCol="0" anchor="t">
            <a:spAutoFit/>
          </a:bodyPr>
          <a:lstStyle/>
          <a:p>
            <a:pPr algn="ctr">
              <a:lnSpc>
                <a:spcPts val="2827"/>
              </a:lnSpc>
              <a:spcBef>
                <a:spcPct val="0"/>
              </a:spcBef>
            </a:pPr>
            <a:r>
              <a:rPr lang="en-US" sz="2356">
                <a:solidFill>
                  <a:srgbClr val="FFFFFF"/>
                </a:solidFill>
                <a:latin typeface="Canva Sans 2"/>
              </a:rPr>
              <a:t>Layers of software engineering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71735" y="8544483"/>
            <a:ext cx="4603309" cy="2519265"/>
          </a:xfrm>
          <a:custGeom>
            <a:avLst/>
            <a:gdLst/>
            <a:ahLst/>
            <a:cxnLst/>
            <a:rect l="l" t="t" r="r" b="b"/>
            <a:pathLst>
              <a:path w="4603309" h="2519265">
                <a:moveTo>
                  <a:pt x="0" y="0"/>
                </a:moveTo>
                <a:lnTo>
                  <a:pt x="4603308" y="0"/>
                </a:lnTo>
                <a:lnTo>
                  <a:pt x="4603308" y="2519265"/>
                </a:lnTo>
                <a:lnTo>
                  <a:pt x="0" y="2519265"/>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TextBox 3"/>
          <p:cNvSpPr txBox="1"/>
          <p:nvPr/>
        </p:nvSpPr>
        <p:spPr>
          <a:xfrm>
            <a:off x="723900" y="2540349"/>
            <a:ext cx="16171194" cy="5359406"/>
          </a:xfrm>
          <a:prstGeom prst="rect">
            <a:avLst/>
          </a:prstGeom>
        </p:spPr>
        <p:txBody>
          <a:bodyPr lIns="0" tIns="0" rIns="0" bIns="0" rtlCol="0" anchor="t">
            <a:spAutoFit/>
          </a:bodyPr>
          <a:lstStyle/>
          <a:p>
            <a:pPr marL="755753" lvl="1" indent="-377876" algn="just">
              <a:lnSpc>
                <a:spcPts val="3850"/>
              </a:lnSpc>
              <a:buFont typeface="Arial"/>
              <a:buChar char="•"/>
            </a:pPr>
            <a:r>
              <a:rPr lang="en-US" sz="3500">
                <a:solidFill>
                  <a:srgbClr val="595555"/>
                </a:solidFill>
                <a:latin typeface="DM Sans"/>
              </a:rPr>
              <a:t>It defines the continuous process improvement principles of software. It provides integrity that means providing security to the software so that data can be accessed by only an authorized person, no outsider can access the data. It also focuses on maintainability and usability.</a:t>
            </a:r>
          </a:p>
          <a:p>
            <a:pPr algn="just">
              <a:lnSpc>
                <a:spcPts val="3850"/>
              </a:lnSpc>
            </a:pPr>
            <a:endParaRPr lang="en-US" sz="3500">
              <a:solidFill>
                <a:srgbClr val="595555"/>
              </a:solidFill>
              <a:latin typeface="DM Sans"/>
            </a:endParaRPr>
          </a:p>
          <a:p>
            <a:pPr marL="755753" lvl="1" indent="-377876" algn="just">
              <a:lnSpc>
                <a:spcPts val="3850"/>
              </a:lnSpc>
              <a:buFont typeface="Arial"/>
              <a:buChar char="•"/>
            </a:pPr>
            <a:r>
              <a:rPr lang="en-US" sz="3500">
                <a:solidFill>
                  <a:srgbClr val="595555"/>
                </a:solidFill>
                <a:latin typeface="DM Sans"/>
              </a:rPr>
              <a:t>It is critical to apply quality control to the finished product. Besides testing the end product to ensure that it meets the client’s specifications, it also needs real-world testing to determine how efficient, usable, and reusable it will be, and it needs to explore how many resource maintenance will require. If it is replacing an older software or platform, quality control will ensure the new software will meet the needs.</a:t>
            </a:r>
          </a:p>
        </p:txBody>
      </p:sp>
      <p:sp>
        <p:nvSpPr>
          <p:cNvPr id="4" name="Freeform 4"/>
          <p:cNvSpPr/>
          <p:nvPr/>
        </p:nvSpPr>
        <p:spPr>
          <a:xfrm>
            <a:off x="16793335" y="6909121"/>
            <a:ext cx="2989330" cy="4698358"/>
          </a:xfrm>
          <a:custGeom>
            <a:avLst/>
            <a:gdLst/>
            <a:ahLst/>
            <a:cxnLst/>
            <a:rect l="l" t="t" r="r" b="b"/>
            <a:pathLst>
              <a:path w="2989330" h="4698358">
                <a:moveTo>
                  <a:pt x="0" y="0"/>
                </a:moveTo>
                <a:lnTo>
                  <a:pt x="2989330" y="0"/>
                </a:lnTo>
                <a:lnTo>
                  <a:pt x="2989330" y="4698358"/>
                </a:lnTo>
                <a:lnTo>
                  <a:pt x="0" y="4698358"/>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grpSp>
        <p:nvGrpSpPr>
          <p:cNvPr id="5" name="Group 5"/>
          <p:cNvGrpSpPr/>
          <p:nvPr/>
        </p:nvGrpSpPr>
        <p:grpSpPr>
          <a:xfrm>
            <a:off x="-2213234" y="-8151199"/>
            <a:ext cx="10662973" cy="1066297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A9AD"/>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710167" y="687385"/>
            <a:ext cx="6726444" cy="720731"/>
          </a:xfrm>
          <a:prstGeom prst="rect">
            <a:avLst/>
          </a:prstGeom>
        </p:spPr>
        <p:txBody>
          <a:bodyPr lIns="0" tIns="0" rIns="0" bIns="0" rtlCol="0" anchor="t">
            <a:spAutoFit/>
          </a:bodyPr>
          <a:lstStyle/>
          <a:p>
            <a:pPr>
              <a:lnSpc>
                <a:spcPts val="5500"/>
              </a:lnSpc>
            </a:pPr>
            <a:r>
              <a:rPr lang="en-US" sz="5000">
                <a:solidFill>
                  <a:srgbClr val="FFFFFF"/>
                </a:solidFill>
                <a:latin typeface="DM Sans Bold"/>
              </a:rPr>
              <a:t>A QUALITY FOCUS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47600" y="9258300"/>
            <a:ext cx="4181339" cy="2288333"/>
          </a:xfrm>
          <a:custGeom>
            <a:avLst/>
            <a:gdLst/>
            <a:ahLst/>
            <a:cxnLst/>
            <a:rect l="l" t="t" r="r" b="b"/>
            <a:pathLst>
              <a:path w="4181339" h="2288333">
                <a:moveTo>
                  <a:pt x="0" y="0"/>
                </a:moveTo>
                <a:lnTo>
                  <a:pt x="4181338" y="0"/>
                </a:lnTo>
                <a:lnTo>
                  <a:pt x="4181338" y="2288333"/>
                </a:lnTo>
                <a:lnTo>
                  <a:pt x="0" y="2288333"/>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6793335" y="6909121"/>
            <a:ext cx="2989330" cy="4698358"/>
          </a:xfrm>
          <a:custGeom>
            <a:avLst/>
            <a:gdLst/>
            <a:ahLst/>
            <a:cxnLst/>
            <a:rect l="l" t="t" r="r" b="b"/>
            <a:pathLst>
              <a:path w="2989330" h="4698358">
                <a:moveTo>
                  <a:pt x="0" y="0"/>
                </a:moveTo>
                <a:lnTo>
                  <a:pt x="2989330" y="0"/>
                </a:lnTo>
                <a:lnTo>
                  <a:pt x="2989330" y="4698358"/>
                </a:lnTo>
                <a:lnTo>
                  <a:pt x="0" y="4698358"/>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grpSp>
        <p:nvGrpSpPr>
          <p:cNvPr id="4" name="Group 4"/>
          <p:cNvGrpSpPr/>
          <p:nvPr/>
        </p:nvGrpSpPr>
        <p:grpSpPr>
          <a:xfrm>
            <a:off x="-2213234" y="-8151199"/>
            <a:ext cx="10662973" cy="10662973"/>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A9AD"/>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a:off x="1663024" y="6904375"/>
            <a:ext cx="14991656" cy="1218657"/>
          </a:xfrm>
          <a:custGeom>
            <a:avLst/>
            <a:gdLst/>
            <a:ahLst/>
            <a:cxnLst/>
            <a:rect l="l" t="t" r="r" b="b"/>
            <a:pathLst>
              <a:path w="14991656" h="1218657">
                <a:moveTo>
                  <a:pt x="0" y="0"/>
                </a:moveTo>
                <a:lnTo>
                  <a:pt x="14991655" y="0"/>
                </a:lnTo>
                <a:lnTo>
                  <a:pt x="14991655" y="1218658"/>
                </a:lnTo>
                <a:lnTo>
                  <a:pt x="0" y="1218658"/>
                </a:lnTo>
                <a:lnTo>
                  <a:pt x="0" y="0"/>
                </a:lnTo>
                <a:close/>
              </a:path>
            </a:pathLst>
          </a:custGeom>
          <a:blipFill>
            <a:blip r:embed="rId6"/>
            <a:stretch>
              <a:fillRect t="-24259" b="-33962"/>
            </a:stretch>
          </a:blipFill>
        </p:spPr>
      </p:sp>
      <p:sp>
        <p:nvSpPr>
          <p:cNvPr id="8" name="TextBox 8"/>
          <p:cNvSpPr txBox="1"/>
          <p:nvPr/>
        </p:nvSpPr>
        <p:spPr>
          <a:xfrm>
            <a:off x="1058403" y="2773694"/>
            <a:ext cx="16200897" cy="3902081"/>
          </a:xfrm>
          <a:prstGeom prst="rect">
            <a:avLst/>
          </a:prstGeom>
        </p:spPr>
        <p:txBody>
          <a:bodyPr lIns="0" tIns="0" rIns="0" bIns="0" rtlCol="0" anchor="t">
            <a:spAutoFit/>
          </a:bodyPr>
          <a:lstStyle/>
          <a:p>
            <a:pPr marL="755753" lvl="1" indent="-377876" algn="just">
              <a:lnSpc>
                <a:spcPts val="3850"/>
              </a:lnSpc>
              <a:buFont typeface="Arial"/>
              <a:buChar char="•"/>
            </a:pPr>
            <a:r>
              <a:rPr lang="en-US" sz="3500">
                <a:solidFill>
                  <a:srgbClr val="595555"/>
                </a:solidFill>
                <a:latin typeface="DM Sans"/>
              </a:rPr>
              <a:t>It is the foundation or base layer of software engineering. It is key that binds all the layers together which enables the development of software before the deadline or on time. </a:t>
            </a:r>
          </a:p>
          <a:p>
            <a:pPr marL="755753" lvl="1" indent="-377876" algn="just">
              <a:lnSpc>
                <a:spcPts val="3850"/>
              </a:lnSpc>
              <a:buFont typeface="Arial"/>
              <a:buChar char="•"/>
            </a:pPr>
            <a:r>
              <a:rPr lang="en-US" sz="3500">
                <a:solidFill>
                  <a:srgbClr val="595555"/>
                </a:solidFill>
                <a:latin typeface="DM Sans"/>
              </a:rPr>
              <a:t>Process defines a framework that must be established for the effective delivery of software engineering technology. The software process covers all the activities, actions, and tasks required to be carried out for software development. </a:t>
            </a:r>
          </a:p>
          <a:p>
            <a:pPr algn="just">
              <a:lnSpc>
                <a:spcPts val="3850"/>
              </a:lnSpc>
            </a:pPr>
            <a:endParaRPr lang="en-US" sz="3500">
              <a:solidFill>
                <a:srgbClr val="595555"/>
              </a:solidFill>
              <a:latin typeface="DM Sans"/>
            </a:endParaRPr>
          </a:p>
        </p:txBody>
      </p:sp>
      <p:sp>
        <p:nvSpPr>
          <p:cNvPr id="9" name="TextBox 9"/>
          <p:cNvSpPr txBox="1"/>
          <p:nvPr/>
        </p:nvSpPr>
        <p:spPr>
          <a:xfrm>
            <a:off x="1028700" y="696910"/>
            <a:ext cx="3220554" cy="753115"/>
          </a:xfrm>
          <a:prstGeom prst="rect">
            <a:avLst/>
          </a:prstGeom>
        </p:spPr>
        <p:txBody>
          <a:bodyPr lIns="0" tIns="0" rIns="0" bIns="0" rtlCol="0" anchor="t">
            <a:spAutoFit/>
          </a:bodyPr>
          <a:lstStyle/>
          <a:p>
            <a:pPr>
              <a:lnSpc>
                <a:spcPts val="5830"/>
              </a:lnSpc>
            </a:pPr>
            <a:r>
              <a:rPr lang="en-US" sz="5300">
                <a:solidFill>
                  <a:srgbClr val="FFFFFF"/>
                </a:solidFill>
                <a:latin typeface="DM Sans Bold"/>
              </a:rPr>
              <a:t>PROCESS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47600" y="8954229"/>
            <a:ext cx="4736949" cy="2592403"/>
          </a:xfrm>
          <a:custGeom>
            <a:avLst/>
            <a:gdLst/>
            <a:ahLst/>
            <a:cxnLst/>
            <a:rect l="l" t="t" r="r" b="b"/>
            <a:pathLst>
              <a:path w="4736949" h="2592403">
                <a:moveTo>
                  <a:pt x="0" y="0"/>
                </a:moveTo>
                <a:lnTo>
                  <a:pt x="4736949" y="0"/>
                </a:lnTo>
                <a:lnTo>
                  <a:pt x="4736949" y="2592404"/>
                </a:lnTo>
                <a:lnTo>
                  <a:pt x="0" y="2592404"/>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6793335" y="6909121"/>
            <a:ext cx="2989330" cy="4698358"/>
          </a:xfrm>
          <a:custGeom>
            <a:avLst/>
            <a:gdLst/>
            <a:ahLst/>
            <a:cxnLst/>
            <a:rect l="l" t="t" r="r" b="b"/>
            <a:pathLst>
              <a:path w="2989330" h="4698358">
                <a:moveTo>
                  <a:pt x="0" y="0"/>
                </a:moveTo>
                <a:lnTo>
                  <a:pt x="2989330" y="0"/>
                </a:lnTo>
                <a:lnTo>
                  <a:pt x="2989330" y="4698358"/>
                </a:lnTo>
                <a:lnTo>
                  <a:pt x="0" y="4698358"/>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grpSp>
        <p:nvGrpSpPr>
          <p:cNvPr id="4" name="Group 4"/>
          <p:cNvGrpSpPr/>
          <p:nvPr/>
        </p:nvGrpSpPr>
        <p:grpSpPr>
          <a:xfrm>
            <a:off x="-2213234" y="-8151199"/>
            <a:ext cx="10662973" cy="10662973"/>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A9AD"/>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1289054" y="2750629"/>
            <a:ext cx="15251664" cy="5845175"/>
          </a:xfrm>
          <a:prstGeom prst="rect">
            <a:avLst/>
          </a:prstGeom>
        </p:spPr>
        <p:txBody>
          <a:bodyPr lIns="0" tIns="0" rIns="0" bIns="0" rtlCol="0" anchor="t">
            <a:spAutoFit/>
          </a:bodyPr>
          <a:lstStyle/>
          <a:p>
            <a:pPr algn="just">
              <a:lnSpc>
                <a:spcPts val="3850"/>
              </a:lnSpc>
            </a:pPr>
            <a:r>
              <a:rPr lang="en-US" sz="3500">
                <a:solidFill>
                  <a:srgbClr val="595555"/>
                </a:solidFill>
                <a:latin typeface="DM Sans"/>
              </a:rPr>
              <a:t>Process activities are listed below:-</a:t>
            </a:r>
          </a:p>
          <a:p>
            <a:pPr marL="755651" lvl="1" indent="-377825" algn="just">
              <a:lnSpc>
                <a:spcPts val="3850"/>
              </a:lnSpc>
              <a:buFont typeface="Arial"/>
              <a:buChar char="•"/>
            </a:pPr>
            <a:r>
              <a:rPr lang="en-US" sz="3500">
                <a:solidFill>
                  <a:srgbClr val="595555"/>
                </a:solidFill>
                <a:latin typeface="DM Sans"/>
              </a:rPr>
              <a:t>Communication: It is the first and foremost thing for the development of software. Communication is necessary to know the actual demand of the client.</a:t>
            </a:r>
          </a:p>
          <a:p>
            <a:pPr marL="755651" lvl="1" indent="-377825" algn="just">
              <a:lnSpc>
                <a:spcPts val="3850"/>
              </a:lnSpc>
              <a:buFont typeface="Arial"/>
              <a:buChar char="•"/>
            </a:pPr>
            <a:r>
              <a:rPr lang="en-US" sz="3500">
                <a:solidFill>
                  <a:srgbClr val="595555"/>
                </a:solidFill>
                <a:latin typeface="DM Sans"/>
              </a:rPr>
              <a:t>Planning: It basically means drawing a map for reduced the complication of development.</a:t>
            </a:r>
          </a:p>
          <a:p>
            <a:pPr marL="755651" lvl="1" indent="-377825" algn="just">
              <a:lnSpc>
                <a:spcPts val="3850"/>
              </a:lnSpc>
              <a:buFont typeface="Arial"/>
              <a:buChar char="•"/>
            </a:pPr>
            <a:r>
              <a:rPr lang="en-US" sz="3500">
                <a:solidFill>
                  <a:srgbClr val="595555"/>
                </a:solidFill>
                <a:latin typeface="DM Sans"/>
              </a:rPr>
              <a:t>Modeling: In this process, a model is created according to the client for better understanding.</a:t>
            </a:r>
          </a:p>
          <a:p>
            <a:pPr marL="755651" lvl="1" indent="-377825" algn="just">
              <a:lnSpc>
                <a:spcPts val="3850"/>
              </a:lnSpc>
              <a:buFont typeface="Arial"/>
              <a:buChar char="•"/>
            </a:pPr>
            <a:r>
              <a:rPr lang="en-US" sz="3500">
                <a:solidFill>
                  <a:srgbClr val="595555"/>
                </a:solidFill>
                <a:latin typeface="DM Sans"/>
              </a:rPr>
              <a:t>Construction: It includes the coding and testing of the problem.</a:t>
            </a:r>
          </a:p>
          <a:p>
            <a:pPr marL="755651" lvl="1" indent="-377825" algn="just">
              <a:lnSpc>
                <a:spcPts val="3850"/>
              </a:lnSpc>
              <a:buFont typeface="Arial"/>
              <a:buChar char="•"/>
            </a:pPr>
            <a:r>
              <a:rPr lang="en-US" sz="3500">
                <a:solidFill>
                  <a:srgbClr val="595555"/>
                </a:solidFill>
                <a:latin typeface="DM Sans"/>
              </a:rPr>
              <a:t>Deployment: It includes the delivery of software to the client for evaluation and feedback.</a:t>
            </a:r>
          </a:p>
          <a:p>
            <a:pPr algn="just">
              <a:lnSpc>
                <a:spcPts val="3850"/>
              </a:lnSpc>
            </a:pPr>
            <a:endParaRPr lang="en-US" sz="3500">
              <a:solidFill>
                <a:srgbClr val="595555"/>
              </a:solidFill>
              <a:latin typeface="DM Sans"/>
            </a:endParaRPr>
          </a:p>
        </p:txBody>
      </p:sp>
      <p:sp>
        <p:nvSpPr>
          <p:cNvPr id="8" name="TextBox 8"/>
          <p:cNvSpPr txBox="1"/>
          <p:nvPr/>
        </p:nvSpPr>
        <p:spPr>
          <a:xfrm>
            <a:off x="1028700" y="696910"/>
            <a:ext cx="3220554" cy="753115"/>
          </a:xfrm>
          <a:prstGeom prst="rect">
            <a:avLst/>
          </a:prstGeom>
        </p:spPr>
        <p:txBody>
          <a:bodyPr lIns="0" tIns="0" rIns="0" bIns="0" rtlCol="0" anchor="t">
            <a:spAutoFit/>
          </a:bodyPr>
          <a:lstStyle/>
          <a:p>
            <a:pPr>
              <a:lnSpc>
                <a:spcPts val="5830"/>
              </a:lnSpc>
            </a:pPr>
            <a:r>
              <a:rPr lang="en-US" sz="5300">
                <a:solidFill>
                  <a:srgbClr val="FFFFFF"/>
                </a:solidFill>
                <a:latin typeface="DM Sans Bold"/>
              </a:rPr>
              <a:t>PROCESS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47600" y="8769709"/>
            <a:ext cx="4736949" cy="2592403"/>
          </a:xfrm>
          <a:custGeom>
            <a:avLst/>
            <a:gdLst/>
            <a:ahLst/>
            <a:cxnLst/>
            <a:rect l="l" t="t" r="r" b="b"/>
            <a:pathLst>
              <a:path w="4736949" h="2592403">
                <a:moveTo>
                  <a:pt x="0" y="0"/>
                </a:moveTo>
                <a:lnTo>
                  <a:pt x="4736949" y="0"/>
                </a:lnTo>
                <a:lnTo>
                  <a:pt x="4736949" y="2592403"/>
                </a:lnTo>
                <a:lnTo>
                  <a:pt x="0" y="2592403"/>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6793335" y="6909121"/>
            <a:ext cx="2989330" cy="4698358"/>
          </a:xfrm>
          <a:custGeom>
            <a:avLst/>
            <a:gdLst/>
            <a:ahLst/>
            <a:cxnLst/>
            <a:rect l="l" t="t" r="r" b="b"/>
            <a:pathLst>
              <a:path w="2989330" h="4698358">
                <a:moveTo>
                  <a:pt x="0" y="0"/>
                </a:moveTo>
                <a:lnTo>
                  <a:pt x="2989330" y="0"/>
                </a:lnTo>
                <a:lnTo>
                  <a:pt x="2989330" y="4698358"/>
                </a:lnTo>
                <a:lnTo>
                  <a:pt x="0" y="4698358"/>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grpSp>
        <p:nvGrpSpPr>
          <p:cNvPr id="4" name="Group 4"/>
          <p:cNvGrpSpPr/>
          <p:nvPr/>
        </p:nvGrpSpPr>
        <p:grpSpPr>
          <a:xfrm>
            <a:off x="-2213234" y="-8151199"/>
            <a:ext cx="10662973" cy="10662973"/>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A9AD"/>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1289054" y="2750629"/>
            <a:ext cx="15251664" cy="5081519"/>
          </a:xfrm>
          <a:prstGeom prst="rect">
            <a:avLst/>
          </a:prstGeom>
        </p:spPr>
        <p:txBody>
          <a:bodyPr lIns="0" tIns="0" rIns="0" bIns="0" rtlCol="0" anchor="t">
            <a:spAutoFit/>
          </a:bodyPr>
          <a:lstStyle/>
          <a:p>
            <a:pPr marL="755651" lvl="1" indent="-377825" algn="just">
              <a:lnSpc>
                <a:spcPts val="3850"/>
              </a:lnSpc>
              <a:buFont typeface="Arial"/>
              <a:buChar char="•"/>
            </a:pPr>
            <a:r>
              <a:rPr lang="en-US" sz="3500" dirty="0">
                <a:solidFill>
                  <a:srgbClr val="595555"/>
                </a:solidFill>
                <a:latin typeface="DM Sans"/>
              </a:rPr>
              <a:t>It provides technical how-</a:t>
            </a:r>
            <a:r>
              <a:rPr lang="en-US" sz="3500" dirty="0" err="1">
                <a:solidFill>
                  <a:srgbClr val="595555"/>
                </a:solidFill>
                <a:latin typeface="DM Sans"/>
              </a:rPr>
              <a:t>to’s</a:t>
            </a:r>
            <a:r>
              <a:rPr lang="en-US" sz="3500" dirty="0">
                <a:solidFill>
                  <a:srgbClr val="595555"/>
                </a:solidFill>
                <a:latin typeface="DM Sans"/>
              </a:rPr>
              <a:t> for building software. </a:t>
            </a:r>
          </a:p>
          <a:p>
            <a:pPr marL="820419" lvl="1" indent="-410209" algn="just">
              <a:lnSpc>
                <a:spcPts val="4179"/>
              </a:lnSpc>
              <a:buFont typeface="Arial"/>
              <a:buChar char="•"/>
            </a:pPr>
            <a:r>
              <a:rPr lang="en-US" sz="3799" dirty="0">
                <a:solidFill>
                  <a:srgbClr val="595555"/>
                </a:solidFill>
                <a:latin typeface="DM Sans"/>
              </a:rPr>
              <a:t>This includes any technical knowledge and resources required for development. Some tasks include choosing methods for:</a:t>
            </a:r>
          </a:p>
          <a:p>
            <a:pPr marL="1511301" lvl="2" indent="-503767" algn="just">
              <a:lnSpc>
                <a:spcPts val="3850"/>
              </a:lnSpc>
              <a:buFont typeface="Courier New" panose="02070309020205020404" pitchFamily="49" charset="0"/>
              <a:buChar char="o"/>
            </a:pPr>
            <a:r>
              <a:rPr lang="en-US" sz="3500" dirty="0">
                <a:solidFill>
                  <a:srgbClr val="595555"/>
                </a:solidFill>
                <a:latin typeface="DM Sans"/>
              </a:rPr>
              <a:t>Communication</a:t>
            </a:r>
          </a:p>
          <a:p>
            <a:pPr marL="1511301" lvl="2" indent="-503767" algn="just">
              <a:lnSpc>
                <a:spcPts val="3850"/>
              </a:lnSpc>
              <a:buFont typeface="Courier New" panose="02070309020205020404" pitchFamily="49" charset="0"/>
              <a:buChar char="o"/>
            </a:pPr>
            <a:r>
              <a:rPr lang="en-US" sz="3500" dirty="0">
                <a:solidFill>
                  <a:srgbClr val="595555"/>
                </a:solidFill>
                <a:latin typeface="DM Sans"/>
              </a:rPr>
              <a:t>Analysis</a:t>
            </a:r>
          </a:p>
          <a:p>
            <a:pPr marL="1511301" lvl="2" indent="-503767" algn="just">
              <a:lnSpc>
                <a:spcPts val="3850"/>
              </a:lnSpc>
              <a:buFont typeface="Courier New" panose="02070309020205020404" pitchFamily="49" charset="0"/>
              <a:buChar char="o"/>
            </a:pPr>
            <a:r>
              <a:rPr lang="en-US" sz="3500" dirty="0">
                <a:solidFill>
                  <a:srgbClr val="595555"/>
                </a:solidFill>
                <a:latin typeface="DM Sans"/>
              </a:rPr>
              <a:t>Modeling</a:t>
            </a:r>
          </a:p>
          <a:p>
            <a:pPr marL="1511301" lvl="2" indent="-503767" algn="just">
              <a:lnSpc>
                <a:spcPts val="3850"/>
              </a:lnSpc>
              <a:buFont typeface="Courier New" panose="02070309020205020404" pitchFamily="49" charset="0"/>
              <a:buChar char="o"/>
            </a:pPr>
            <a:r>
              <a:rPr lang="en-US" sz="3500" dirty="0">
                <a:solidFill>
                  <a:srgbClr val="595555"/>
                </a:solidFill>
                <a:latin typeface="DM Sans"/>
              </a:rPr>
              <a:t>Program construction</a:t>
            </a:r>
          </a:p>
          <a:p>
            <a:pPr marL="1511301" lvl="2" indent="-503767" algn="just">
              <a:lnSpc>
                <a:spcPts val="3850"/>
              </a:lnSpc>
              <a:buFont typeface="Courier New" panose="02070309020205020404" pitchFamily="49" charset="0"/>
              <a:buChar char="o"/>
            </a:pPr>
            <a:r>
              <a:rPr lang="en-US" sz="3500" dirty="0">
                <a:solidFill>
                  <a:srgbClr val="595555"/>
                </a:solidFill>
                <a:latin typeface="DM Sans"/>
              </a:rPr>
              <a:t>Testing and support</a:t>
            </a:r>
          </a:p>
          <a:p>
            <a:pPr algn="just">
              <a:lnSpc>
                <a:spcPts val="3850"/>
              </a:lnSpc>
            </a:pPr>
            <a:endParaRPr lang="en-US" sz="3500" dirty="0">
              <a:solidFill>
                <a:srgbClr val="595555"/>
              </a:solidFill>
              <a:latin typeface="DM Sans"/>
            </a:endParaRPr>
          </a:p>
          <a:p>
            <a:pPr algn="just">
              <a:lnSpc>
                <a:spcPts val="3850"/>
              </a:lnSpc>
            </a:pPr>
            <a:endParaRPr lang="en-US" sz="3500" dirty="0">
              <a:solidFill>
                <a:srgbClr val="595555"/>
              </a:solidFill>
              <a:latin typeface="DM Sans"/>
            </a:endParaRPr>
          </a:p>
        </p:txBody>
      </p:sp>
      <p:sp>
        <p:nvSpPr>
          <p:cNvPr id="8" name="TextBox 8"/>
          <p:cNvSpPr txBox="1"/>
          <p:nvPr/>
        </p:nvSpPr>
        <p:spPr>
          <a:xfrm>
            <a:off x="1028700" y="696910"/>
            <a:ext cx="4004766" cy="753115"/>
          </a:xfrm>
          <a:prstGeom prst="rect">
            <a:avLst/>
          </a:prstGeom>
        </p:spPr>
        <p:txBody>
          <a:bodyPr lIns="0" tIns="0" rIns="0" bIns="0" rtlCol="0" anchor="t">
            <a:spAutoFit/>
          </a:bodyPr>
          <a:lstStyle/>
          <a:p>
            <a:pPr>
              <a:lnSpc>
                <a:spcPts val="5830"/>
              </a:lnSpc>
            </a:pPr>
            <a:r>
              <a:rPr lang="en-US" sz="5300">
                <a:solidFill>
                  <a:srgbClr val="FFFFFF"/>
                </a:solidFill>
                <a:latin typeface="DM Sans Bold"/>
              </a:rPr>
              <a:t>METHODS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47600" y="8769709"/>
            <a:ext cx="4736949" cy="2592403"/>
          </a:xfrm>
          <a:custGeom>
            <a:avLst/>
            <a:gdLst/>
            <a:ahLst/>
            <a:cxnLst/>
            <a:rect l="l" t="t" r="r" b="b"/>
            <a:pathLst>
              <a:path w="4736949" h="2592403">
                <a:moveTo>
                  <a:pt x="0" y="0"/>
                </a:moveTo>
                <a:lnTo>
                  <a:pt x="4736949" y="0"/>
                </a:lnTo>
                <a:lnTo>
                  <a:pt x="4736949" y="2592403"/>
                </a:lnTo>
                <a:lnTo>
                  <a:pt x="0" y="2592403"/>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6793335" y="6909121"/>
            <a:ext cx="2989330" cy="4698358"/>
          </a:xfrm>
          <a:custGeom>
            <a:avLst/>
            <a:gdLst/>
            <a:ahLst/>
            <a:cxnLst/>
            <a:rect l="l" t="t" r="r" b="b"/>
            <a:pathLst>
              <a:path w="2989330" h="4698358">
                <a:moveTo>
                  <a:pt x="0" y="0"/>
                </a:moveTo>
                <a:lnTo>
                  <a:pt x="2989330" y="0"/>
                </a:lnTo>
                <a:lnTo>
                  <a:pt x="2989330" y="4698358"/>
                </a:lnTo>
                <a:lnTo>
                  <a:pt x="0" y="4698358"/>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grpSp>
        <p:nvGrpSpPr>
          <p:cNvPr id="4" name="Group 4"/>
          <p:cNvGrpSpPr/>
          <p:nvPr/>
        </p:nvGrpSpPr>
        <p:grpSpPr>
          <a:xfrm>
            <a:off x="-2213234" y="-8151199"/>
            <a:ext cx="10662973" cy="10662973"/>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A9AD"/>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1289054" y="2750629"/>
            <a:ext cx="15251664" cy="5504712"/>
          </a:xfrm>
          <a:prstGeom prst="rect">
            <a:avLst/>
          </a:prstGeom>
        </p:spPr>
        <p:txBody>
          <a:bodyPr lIns="0" tIns="0" rIns="0" bIns="0" rtlCol="0" anchor="t">
            <a:spAutoFit/>
          </a:bodyPr>
          <a:lstStyle/>
          <a:p>
            <a:pPr marL="755651" lvl="1" indent="-377825" algn="just">
              <a:lnSpc>
                <a:spcPts val="3850"/>
              </a:lnSpc>
              <a:buFont typeface="Arial"/>
              <a:buChar char="•"/>
            </a:pPr>
            <a:r>
              <a:rPr lang="en-US" sz="3500" dirty="0">
                <a:solidFill>
                  <a:srgbClr val="595555"/>
                </a:solidFill>
                <a:latin typeface="DM Sans"/>
              </a:rPr>
              <a:t>It involves choosing the semi-automated and automated tools that will become the framework for the project. Some examples may include:</a:t>
            </a:r>
          </a:p>
          <a:p>
            <a:pPr marL="1511301" lvl="2" indent="-503767" algn="just">
              <a:lnSpc>
                <a:spcPts val="3850"/>
              </a:lnSpc>
              <a:buFont typeface="Courier New" panose="02070309020205020404" pitchFamily="49" charset="0"/>
              <a:buChar char="o"/>
            </a:pPr>
            <a:r>
              <a:rPr lang="en-US" sz="3500" dirty="0">
                <a:solidFill>
                  <a:srgbClr val="595555"/>
                </a:solidFill>
                <a:latin typeface="DM Sans"/>
              </a:rPr>
              <a:t>Choosing Microsoft Publisher for web design</a:t>
            </a:r>
          </a:p>
          <a:p>
            <a:pPr marL="1511301" lvl="2" indent="-503767" algn="just">
              <a:lnSpc>
                <a:spcPts val="3850"/>
              </a:lnSpc>
              <a:buFont typeface="Courier New" panose="02070309020205020404" pitchFamily="49" charset="0"/>
              <a:buChar char="o"/>
            </a:pPr>
            <a:r>
              <a:rPr lang="en-US" sz="3500" dirty="0">
                <a:solidFill>
                  <a:srgbClr val="595555"/>
                </a:solidFill>
                <a:latin typeface="DM Sans"/>
              </a:rPr>
              <a:t>Using Selenium for testing across platforms</a:t>
            </a:r>
          </a:p>
          <a:p>
            <a:pPr marL="1511301" lvl="2" indent="-503767" algn="just">
              <a:lnSpc>
                <a:spcPts val="3850"/>
              </a:lnSpc>
              <a:buFont typeface="Courier New" panose="02070309020205020404" pitchFamily="49" charset="0"/>
              <a:buChar char="o"/>
            </a:pPr>
            <a:r>
              <a:rPr lang="en-US" sz="3500" dirty="0">
                <a:solidFill>
                  <a:srgbClr val="595555"/>
                </a:solidFill>
                <a:latin typeface="DM Sans"/>
              </a:rPr>
              <a:t>Using an integrated development environment (IDE) for building apps</a:t>
            </a:r>
          </a:p>
          <a:p>
            <a:pPr marL="755651" lvl="1" indent="-377825" algn="just">
              <a:lnSpc>
                <a:spcPts val="3850"/>
              </a:lnSpc>
              <a:buFont typeface="Arial"/>
              <a:buChar char="•"/>
            </a:pPr>
            <a:r>
              <a:rPr lang="en-US" sz="3500" dirty="0">
                <a:solidFill>
                  <a:srgbClr val="595555"/>
                </a:solidFill>
                <a:latin typeface="DM Sans"/>
              </a:rPr>
              <a:t>Software engineering tools provide a self-operating system for processes and methods. Tools are integrated which means information created by one tool can be used by another. </a:t>
            </a:r>
          </a:p>
          <a:p>
            <a:pPr algn="just">
              <a:lnSpc>
                <a:spcPts val="3850"/>
              </a:lnSpc>
            </a:pPr>
            <a:endParaRPr lang="en-US" sz="3500" dirty="0">
              <a:solidFill>
                <a:srgbClr val="595555"/>
              </a:solidFill>
              <a:latin typeface="DM Sans"/>
            </a:endParaRPr>
          </a:p>
        </p:txBody>
      </p:sp>
      <p:sp>
        <p:nvSpPr>
          <p:cNvPr id="8" name="TextBox 8"/>
          <p:cNvSpPr txBox="1"/>
          <p:nvPr/>
        </p:nvSpPr>
        <p:spPr>
          <a:xfrm>
            <a:off x="1289054" y="704530"/>
            <a:ext cx="4004766" cy="753115"/>
          </a:xfrm>
          <a:prstGeom prst="rect">
            <a:avLst/>
          </a:prstGeom>
        </p:spPr>
        <p:txBody>
          <a:bodyPr lIns="0" tIns="0" rIns="0" bIns="0" rtlCol="0" anchor="t">
            <a:spAutoFit/>
          </a:bodyPr>
          <a:lstStyle/>
          <a:p>
            <a:pPr>
              <a:lnSpc>
                <a:spcPts val="5830"/>
              </a:lnSpc>
            </a:pPr>
            <a:r>
              <a:rPr lang="en-US" sz="5300">
                <a:solidFill>
                  <a:srgbClr val="FFFFFF"/>
                </a:solidFill>
                <a:latin typeface="DM Sans Bold"/>
              </a:rPr>
              <a:t>TOOLS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456168" y="8304159"/>
            <a:ext cx="4102978" cy="2245448"/>
          </a:xfrm>
          <a:custGeom>
            <a:avLst/>
            <a:gdLst/>
            <a:ahLst/>
            <a:cxnLst/>
            <a:rect l="l" t="t" r="r" b="b"/>
            <a:pathLst>
              <a:path w="4102978" h="2245448">
                <a:moveTo>
                  <a:pt x="0" y="0"/>
                </a:moveTo>
                <a:lnTo>
                  <a:pt x="4102978" y="0"/>
                </a:lnTo>
                <a:lnTo>
                  <a:pt x="4102978" y="2245448"/>
                </a:lnTo>
                <a:lnTo>
                  <a:pt x="0" y="224544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rot="-10800000">
            <a:off x="13456168" y="4815340"/>
            <a:ext cx="4102978" cy="3133183"/>
          </a:xfrm>
          <a:custGeom>
            <a:avLst/>
            <a:gdLst/>
            <a:ahLst/>
            <a:cxnLst/>
            <a:rect l="l" t="t" r="r" b="b"/>
            <a:pathLst>
              <a:path w="4102978" h="3133183">
                <a:moveTo>
                  <a:pt x="0" y="0"/>
                </a:moveTo>
                <a:lnTo>
                  <a:pt x="4102978" y="0"/>
                </a:lnTo>
                <a:lnTo>
                  <a:pt x="4102978" y="3133183"/>
                </a:lnTo>
                <a:lnTo>
                  <a:pt x="0" y="3133183"/>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TextBox 4"/>
          <p:cNvSpPr txBox="1"/>
          <p:nvPr/>
        </p:nvSpPr>
        <p:spPr>
          <a:xfrm>
            <a:off x="2562983" y="393010"/>
            <a:ext cx="14758038" cy="2393950"/>
          </a:xfrm>
          <a:prstGeom prst="rect">
            <a:avLst/>
          </a:prstGeom>
        </p:spPr>
        <p:txBody>
          <a:bodyPr lIns="0" tIns="0" rIns="0" bIns="0" rtlCol="0" anchor="t">
            <a:spAutoFit/>
          </a:bodyPr>
          <a:lstStyle/>
          <a:p>
            <a:pPr algn="r">
              <a:lnSpc>
                <a:spcPts val="6600"/>
              </a:lnSpc>
            </a:pPr>
            <a:r>
              <a:rPr lang="en-US" sz="6000">
                <a:solidFill>
                  <a:srgbClr val="8CA9AD"/>
                </a:solidFill>
                <a:latin typeface="DM Sans Bold"/>
              </a:rPr>
              <a:t>BENEFITS OF SOFTWARE ENGINEERING AS A LAYERED TECHNOLOGY</a:t>
            </a:r>
          </a:p>
          <a:p>
            <a:pPr algn="r">
              <a:lnSpc>
                <a:spcPts val="5500"/>
              </a:lnSpc>
            </a:pPr>
            <a:endParaRPr lang="en-US" sz="6000">
              <a:solidFill>
                <a:srgbClr val="8CA9AD"/>
              </a:solidFill>
              <a:latin typeface="DM Sans Bold"/>
            </a:endParaRPr>
          </a:p>
        </p:txBody>
      </p:sp>
      <p:grpSp>
        <p:nvGrpSpPr>
          <p:cNvPr id="5" name="Group 5"/>
          <p:cNvGrpSpPr/>
          <p:nvPr/>
        </p:nvGrpSpPr>
        <p:grpSpPr>
          <a:xfrm>
            <a:off x="777656" y="2739335"/>
            <a:ext cx="16286519" cy="5878435"/>
            <a:chOff x="0" y="0"/>
            <a:chExt cx="21715358" cy="7837913"/>
          </a:xfrm>
        </p:grpSpPr>
        <p:sp>
          <p:nvSpPr>
            <p:cNvPr id="6" name="TextBox 6"/>
            <p:cNvSpPr txBox="1"/>
            <p:nvPr/>
          </p:nvSpPr>
          <p:spPr>
            <a:xfrm>
              <a:off x="0" y="38100"/>
              <a:ext cx="21715358" cy="2820255"/>
            </a:xfrm>
            <a:prstGeom prst="rect">
              <a:avLst/>
            </a:prstGeom>
          </p:spPr>
          <p:txBody>
            <a:bodyPr lIns="0" tIns="0" rIns="0" bIns="0" rtlCol="0" anchor="t">
              <a:spAutoFit/>
            </a:bodyPr>
            <a:lstStyle/>
            <a:p>
              <a:pPr marL="820521" lvl="1" indent="-410260" algn="just">
                <a:lnSpc>
                  <a:spcPts val="4180"/>
                </a:lnSpc>
                <a:buFont typeface="Arial"/>
                <a:buChar char="•"/>
              </a:pPr>
              <a:r>
                <a:rPr lang="en-US" sz="3800">
                  <a:solidFill>
                    <a:srgbClr val="595555"/>
                  </a:solidFill>
                  <a:latin typeface="DM Sans Bold"/>
                </a:rPr>
                <a:t>Better decision-making:</a:t>
              </a:r>
              <a:r>
                <a:rPr lang="en-US" sz="3800">
                  <a:solidFill>
                    <a:srgbClr val="595555"/>
                  </a:solidFill>
                  <a:latin typeface="DM Sans"/>
                </a:rPr>
                <a:t> The decisions outlined in each layer provide a structure for the whole project, unifying collaboration and problem-solving.</a:t>
              </a:r>
            </a:p>
            <a:p>
              <a:pPr algn="just">
                <a:lnSpc>
                  <a:spcPts val="4180"/>
                </a:lnSpc>
              </a:pPr>
              <a:endParaRPr lang="en-US" sz="3800">
                <a:solidFill>
                  <a:srgbClr val="595555"/>
                </a:solidFill>
                <a:latin typeface="DM Sans"/>
              </a:endParaRPr>
            </a:p>
          </p:txBody>
        </p:sp>
        <p:sp>
          <p:nvSpPr>
            <p:cNvPr id="7" name="TextBox 7"/>
            <p:cNvSpPr txBox="1"/>
            <p:nvPr/>
          </p:nvSpPr>
          <p:spPr>
            <a:xfrm>
              <a:off x="0" y="2223659"/>
              <a:ext cx="15964470" cy="5614255"/>
            </a:xfrm>
            <a:prstGeom prst="rect">
              <a:avLst/>
            </a:prstGeom>
          </p:spPr>
          <p:txBody>
            <a:bodyPr lIns="0" tIns="0" rIns="0" bIns="0" rtlCol="0" anchor="t">
              <a:spAutoFit/>
            </a:bodyPr>
            <a:lstStyle/>
            <a:p>
              <a:pPr marL="820521" lvl="1" indent="-410260" algn="just">
                <a:lnSpc>
                  <a:spcPts val="4180"/>
                </a:lnSpc>
                <a:buFont typeface="Arial"/>
                <a:buChar char="•"/>
              </a:pPr>
              <a:r>
                <a:rPr lang="en-US" sz="3800" dirty="0">
                  <a:solidFill>
                    <a:srgbClr val="595555"/>
                  </a:solidFill>
                  <a:latin typeface="DM Sans Bold"/>
                </a:rPr>
                <a:t>Early error detection: </a:t>
              </a:r>
              <a:r>
                <a:rPr lang="en-US" sz="3800" dirty="0">
                  <a:solidFill>
                    <a:srgbClr val="595555"/>
                  </a:solidFill>
                  <a:latin typeface="DM Sans"/>
                </a:rPr>
                <a:t>The layered approach lends itself to identifying and solving errors early in the project.</a:t>
              </a:r>
            </a:p>
            <a:p>
              <a:pPr marL="820521" lvl="1" indent="-410260" algn="just">
                <a:lnSpc>
                  <a:spcPts val="4180"/>
                </a:lnSpc>
                <a:buFont typeface="Arial"/>
                <a:buChar char="•"/>
              </a:pPr>
              <a:r>
                <a:rPr lang="en-US" sz="3800" dirty="0">
                  <a:solidFill>
                    <a:srgbClr val="595555"/>
                  </a:solidFill>
                  <a:latin typeface="DM Sans Bold"/>
                </a:rPr>
                <a:t>Ease of configuration and maintenance: </a:t>
              </a:r>
              <a:r>
                <a:rPr lang="en-US" sz="3800" dirty="0">
                  <a:solidFill>
                    <a:srgbClr val="595555"/>
                  </a:solidFill>
                  <a:latin typeface="DM Sans"/>
                </a:rPr>
                <a:t>Helpful feedback, timely testing, and constant communication help to make the end project easy to configure and maintain.</a:t>
              </a:r>
            </a:p>
            <a:p>
              <a:pPr algn="just">
                <a:lnSpc>
                  <a:spcPts val="4180"/>
                </a:lnSpc>
              </a:pPr>
              <a:endParaRPr lang="en-US" sz="3800" dirty="0">
                <a:solidFill>
                  <a:srgbClr val="595555"/>
                </a:solidFill>
                <a:latin typeface="DM Sans"/>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981200" y="-94024"/>
            <a:ext cx="4102978" cy="2245448"/>
          </a:xfrm>
          <a:custGeom>
            <a:avLst/>
            <a:gdLst/>
            <a:ahLst/>
            <a:cxnLst/>
            <a:rect l="l" t="t" r="r" b="b"/>
            <a:pathLst>
              <a:path w="4102978" h="2245448">
                <a:moveTo>
                  <a:pt x="0" y="0"/>
                </a:moveTo>
                <a:lnTo>
                  <a:pt x="4102978" y="0"/>
                </a:lnTo>
                <a:lnTo>
                  <a:pt x="4102978" y="2245448"/>
                </a:lnTo>
                <a:lnTo>
                  <a:pt x="0" y="224544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Freeform 6"/>
          <p:cNvSpPr/>
          <p:nvPr/>
        </p:nvSpPr>
        <p:spPr>
          <a:xfrm>
            <a:off x="1981200" y="6267450"/>
            <a:ext cx="2880360" cy="4114800"/>
          </a:xfrm>
          <a:custGeom>
            <a:avLst/>
            <a:gdLst/>
            <a:ahLst/>
            <a:cxnLst/>
            <a:rect l="l" t="t" r="r" b="b"/>
            <a:pathLst>
              <a:path w="2880360" h="4114800">
                <a:moveTo>
                  <a:pt x="0" y="0"/>
                </a:moveTo>
                <a:lnTo>
                  <a:pt x="2880360" y="0"/>
                </a:lnTo>
                <a:lnTo>
                  <a:pt x="2880360" y="4114800"/>
                </a:lnTo>
                <a:lnTo>
                  <a:pt x="0" y="411480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7" name="TextBox 7"/>
          <p:cNvSpPr txBox="1"/>
          <p:nvPr/>
        </p:nvSpPr>
        <p:spPr>
          <a:xfrm>
            <a:off x="3833915" y="4088726"/>
            <a:ext cx="10620170" cy="1660526"/>
          </a:xfrm>
          <a:prstGeom prst="rect">
            <a:avLst/>
          </a:prstGeom>
        </p:spPr>
        <p:txBody>
          <a:bodyPr lIns="0" tIns="0" rIns="0" bIns="0" rtlCol="0" anchor="t">
            <a:spAutoFit/>
          </a:bodyPr>
          <a:lstStyle/>
          <a:p>
            <a:pPr algn="r">
              <a:lnSpc>
                <a:spcPts val="12500"/>
              </a:lnSpc>
            </a:pPr>
            <a:r>
              <a:rPr lang="en-US" sz="12500">
                <a:solidFill>
                  <a:srgbClr val="FFFFFF"/>
                </a:solidFill>
                <a:latin typeface="DM Sans Bold"/>
              </a:rPr>
              <a:t>THANK YOU</a:t>
            </a:r>
          </a:p>
        </p:txBody>
      </p:sp>
      <p:sp>
        <p:nvSpPr>
          <p:cNvPr id="8" name="Freeform 8"/>
          <p:cNvSpPr/>
          <p:nvPr/>
        </p:nvSpPr>
        <p:spPr>
          <a:xfrm rot="-10800000">
            <a:off x="5623560" y="7673106"/>
            <a:ext cx="3422956" cy="2613894"/>
          </a:xfrm>
          <a:custGeom>
            <a:avLst/>
            <a:gdLst/>
            <a:ahLst/>
            <a:cxnLst/>
            <a:rect l="l" t="t" r="r" b="b"/>
            <a:pathLst>
              <a:path w="3422956" h="2613894">
                <a:moveTo>
                  <a:pt x="0" y="0"/>
                </a:moveTo>
                <a:lnTo>
                  <a:pt x="3422956" y="0"/>
                </a:lnTo>
                <a:lnTo>
                  <a:pt x="3422956" y="2613894"/>
                </a:lnTo>
                <a:lnTo>
                  <a:pt x="0" y="2613894"/>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FFF5544B327E4696DBC432501EF536" ma:contentTypeVersion="3" ma:contentTypeDescription="Create a new document." ma:contentTypeScope="" ma:versionID="229465c0be6da13136094eeedf001fd3">
  <xsd:schema xmlns:xsd="http://www.w3.org/2001/XMLSchema" xmlns:xs="http://www.w3.org/2001/XMLSchema" xmlns:p="http://schemas.microsoft.com/office/2006/metadata/properties" xmlns:ns2="ec333221-26f2-4903-9eb8-d22159498df7" targetNamespace="http://schemas.microsoft.com/office/2006/metadata/properties" ma:root="true" ma:fieldsID="5865c6dfc5836266179016c3e3c0ee85" ns2:_="">
    <xsd:import namespace="ec333221-26f2-4903-9eb8-d22159498df7"/>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333221-26f2-4903-9eb8-d22159498d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AFAC99-5083-4C66-9165-38532EDFA56A}"/>
</file>

<file path=customXml/itemProps2.xml><?xml version="1.0" encoding="utf-8"?>
<ds:datastoreItem xmlns:ds="http://schemas.openxmlformats.org/officeDocument/2006/customXml" ds:itemID="{E8973B08-9629-447C-87F5-B5383A96D235}"/>
</file>

<file path=docProps/app.xml><?xml version="1.0" encoding="utf-8"?>
<Properties xmlns="http://schemas.openxmlformats.org/officeDocument/2006/extended-properties" xmlns:vt="http://schemas.openxmlformats.org/officeDocument/2006/docPropsVTypes">
  <TotalTime>2</TotalTime>
  <Words>569</Words>
  <Application>Microsoft Office PowerPoint</Application>
  <PresentationFormat>Custom</PresentationFormat>
  <Paragraphs>41</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DM Sans Bold</vt:lpstr>
      <vt:lpstr>DM Sans</vt:lpstr>
      <vt:lpstr>Canva Sans 2</vt:lpstr>
      <vt:lpstr>Solway</vt:lpstr>
      <vt:lpstr>Calibri</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layered technology</dc:title>
  <cp:lastModifiedBy>ayushi</cp:lastModifiedBy>
  <cp:revision>3</cp:revision>
  <dcterms:created xsi:type="dcterms:W3CDTF">2006-08-16T00:00:00Z</dcterms:created>
  <dcterms:modified xsi:type="dcterms:W3CDTF">2023-10-02T19:21:30Z</dcterms:modified>
  <dc:identifier>DAFwIv9VV3w</dc:identifier>
</cp:coreProperties>
</file>