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3.fntdata"/><Relationship Id="rId18" Type="http://schemas.openxmlformats.org/officeDocument/2006/relationships/slide" Target="slides/slide5.xml"/><Relationship Id="rId8" Type="http://schemas.openxmlformats.org/officeDocument/2006/relationships/font" Target="fonts/font8.fntdata"/><Relationship Id="rId26" Type="http://schemas.openxmlformats.org/officeDocument/2006/relationships/customXml" Target="../customXml/item2.xml"/><Relationship Id="rId21" Type="http://schemas.openxmlformats.org/officeDocument/2006/relationships/slide" Target="slides/slide8.xml"/><Relationship Id="rId3" Type="http://schemas.openxmlformats.org/officeDocument/2006/relationships/viewProps" Target="viewProps.xml"/><Relationship Id="rId12" Type="http://schemas.openxmlformats.org/officeDocument/2006/relationships/font" Target="fonts/font12.fntdata"/><Relationship Id="rId17" Type="http://schemas.openxmlformats.org/officeDocument/2006/relationships/slide" Target="slides/slide4.xml"/><Relationship Id="rId7" Type="http://schemas.openxmlformats.org/officeDocument/2006/relationships/font" Target="fonts/font7.fntdata"/><Relationship Id="rId25" Type="http://schemas.openxmlformats.org/officeDocument/2006/relationships/customXml" Target="../customXml/item1.xml"/><Relationship Id="rId16" Type="http://schemas.openxmlformats.org/officeDocument/2006/relationships/slide" Target="slides/slide3.xml"/><Relationship Id="rId2" Type="http://schemas.openxmlformats.org/officeDocument/2006/relationships/presProps" Target="presProps.xml"/><Relationship Id="rId20" Type="http://schemas.openxmlformats.org/officeDocument/2006/relationships/slide" Target="slides/slide7.xml"/><Relationship Id="rId1" Type="http://schemas.openxmlformats.org/officeDocument/2006/relationships/slideMaster" Target="slideMasters/slideMaster1.xml"/><Relationship Id="rId11" Type="http://schemas.openxmlformats.org/officeDocument/2006/relationships/font" Target="fonts/font11.fntdata"/><Relationship Id="rId24" Type="http://schemas.openxmlformats.org/officeDocument/2006/relationships/slide" Target="slides/slide11.xml"/><Relationship Id="rId6" Type="http://schemas.openxmlformats.org/officeDocument/2006/relationships/font" Target="fonts/font6.fntdata"/><Relationship Id="rId15" Type="http://schemas.openxmlformats.org/officeDocument/2006/relationships/slide" Target="slides/slide2.xml"/><Relationship Id="rId23" Type="http://schemas.openxmlformats.org/officeDocument/2006/relationships/slide" Target="slides/slide10.xml"/><Relationship Id="rId5" Type="http://schemas.openxmlformats.org/officeDocument/2006/relationships/tableStyles" Target="tableStyles.xml"/><Relationship Id="rId10" Type="http://schemas.openxmlformats.org/officeDocument/2006/relationships/font" Target="fonts/font10.fntdata"/><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4" Type="http://schemas.openxmlformats.org/officeDocument/2006/relationships/theme" Target="theme/theme1.xml"/><Relationship Id="rId9" Type="http://schemas.openxmlformats.org/officeDocument/2006/relationships/font" Target="fonts/font9.fntdata"/></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sp>
        <p:nvSpPr>
          <p:cNvPr name="Freeform 2" id="2"/>
          <p:cNvSpPr/>
          <p:nvPr/>
        </p:nvSpPr>
        <p:spPr>
          <a:xfrm flipH="false" flipV="false" rot="-3261929">
            <a:off x="10054194" y="-3611503"/>
            <a:ext cx="12406564" cy="12856543"/>
          </a:xfrm>
          <a:custGeom>
            <a:avLst/>
            <a:gdLst/>
            <a:ahLst/>
            <a:cxnLst/>
            <a:rect r="r" b="b" t="t" l="l"/>
            <a:pathLst>
              <a:path h="12856543" w="12406564">
                <a:moveTo>
                  <a:pt x="0" y="0"/>
                </a:moveTo>
                <a:lnTo>
                  <a:pt x="12406564" y="0"/>
                </a:lnTo>
                <a:lnTo>
                  <a:pt x="12406564" y="12856543"/>
                </a:lnTo>
                <a:lnTo>
                  <a:pt x="0" y="12856543"/>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503445">
            <a:off x="16796519" y="-402183"/>
            <a:ext cx="2293248" cy="2376423"/>
          </a:xfrm>
          <a:custGeom>
            <a:avLst/>
            <a:gdLst/>
            <a:ahLst/>
            <a:cxnLst/>
            <a:rect r="r" b="b" t="t" l="l"/>
            <a:pathLst>
              <a:path h="2376423" w="2293248">
                <a:moveTo>
                  <a:pt x="0" y="0"/>
                </a:moveTo>
                <a:lnTo>
                  <a:pt x="2293249" y="0"/>
                </a:lnTo>
                <a:lnTo>
                  <a:pt x="2293249" y="2376423"/>
                </a:lnTo>
                <a:lnTo>
                  <a:pt x="0" y="2376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907459">
            <a:off x="55775" y="7959479"/>
            <a:ext cx="2393626" cy="2480441"/>
          </a:xfrm>
          <a:custGeom>
            <a:avLst/>
            <a:gdLst/>
            <a:ahLst/>
            <a:cxnLst/>
            <a:rect r="r" b="b" t="t" l="l"/>
            <a:pathLst>
              <a:path h="2480441" w="2393626">
                <a:moveTo>
                  <a:pt x="0" y="0"/>
                </a:moveTo>
                <a:lnTo>
                  <a:pt x="2393626" y="0"/>
                </a:lnTo>
                <a:lnTo>
                  <a:pt x="2393626" y="2480441"/>
                </a:lnTo>
                <a:lnTo>
                  <a:pt x="0" y="24804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512446">
            <a:off x="-1350833" y="4270114"/>
            <a:ext cx="10179983" cy="10549205"/>
          </a:xfrm>
          <a:custGeom>
            <a:avLst/>
            <a:gdLst/>
            <a:ahLst/>
            <a:cxnLst/>
            <a:rect r="r" b="b" t="t" l="l"/>
            <a:pathLst>
              <a:path h="10549205" w="10179983">
                <a:moveTo>
                  <a:pt x="0" y="0"/>
                </a:moveTo>
                <a:lnTo>
                  <a:pt x="10179984" y="0"/>
                </a:lnTo>
                <a:lnTo>
                  <a:pt x="10179984" y="10549205"/>
                </a:lnTo>
                <a:lnTo>
                  <a:pt x="0" y="10549205"/>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2558059" y="9544717"/>
            <a:ext cx="1181100" cy="118110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name="Group 8" id="8"/>
          <p:cNvGrpSpPr/>
          <p:nvPr/>
        </p:nvGrpSpPr>
        <p:grpSpPr>
          <a:xfrm rot="0">
            <a:off x="17259300" y="2331504"/>
            <a:ext cx="571500" cy="5715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name="TextBox 10" id="10"/>
          <p:cNvSpPr txBox="true"/>
          <p:nvPr/>
        </p:nvSpPr>
        <p:spPr>
          <a:xfrm rot="0">
            <a:off x="1285675" y="4443875"/>
            <a:ext cx="15716650" cy="1608800"/>
          </a:xfrm>
          <a:prstGeom prst="rect">
            <a:avLst/>
          </a:prstGeom>
        </p:spPr>
        <p:txBody>
          <a:bodyPr anchor="t" rtlCol="false" tIns="0" lIns="0" bIns="0" rIns="0">
            <a:spAutoFit/>
          </a:bodyPr>
          <a:lstStyle/>
          <a:p>
            <a:pPr algn="ctr">
              <a:lnSpc>
                <a:spcPts val="12000"/>
              </a:lnSpc>
            </a:pPr>
            <a:r>
              <a:rPr lang="en-US" sz="12000" spc="1200">
                <a:solidFill>
                  <a:srgbClr val="6BD4CD"/>
                </a:solidFill>
                <a:latin typeface="Glacial Indifference Bold"/>
              </a:rPr>
              <a:t>CMMI</a:t>
            </a:r>
          </a:p>
        </p:txBody>
      </p:sp>
      <p:sp>
        <p:nvSpPr>
          <p:cNvPr name="TextBox 11" id="11"/>
          <p:cNvSpPr txBox="true"/>
          <p:nvPr/>
        </p:nvSpPr>
        <p:spPr>
          <a:xfrm rot="0">
            <a:off x="13695516" y="7716931"/>
            <a:ext cx="4135284" cy="2171330"/>
          </a:xfrm>
          <a:prstGeom prst="rect">
            <a:avLst/>
          </a:prstGeom>
        </p:spPr>
        <p:txBody>
          <a:bodyPr anchor="t" rtlCol="false" tIns="0" lIns="0" bIns="0" rIns="0">
            <a:spAutoFit/>
          </a:bodyPr>
          <a:lstStyle/>
          <a:p>
            <a:pPr algn="just">
              <a:lnSpc>
                <a:spcPts val="4320"/>
              </a:lnSpc>
            </a:pPr>
            <a:r>
              <a:rPr lang="en-US" sz="3600" spc="359">
                <a:solidFill>
                  <a:srgbClr val="6BD4CD"/>
                </a:solidFill>
                <a:latin typeface="Glacial Indifference"/>
              </a:rPr>
              <a:t>PRESENTED BY:</a:t>
            </a:r>
          </a:p>
          <a:p>
            <a:pPr algn="just">
              <a:lnSpc>
                <a:spcPts val="4320"/>
              </a:lnSpc>
            </a:pPr>
            <a:r>
              <a:rPr lang="en-US" sz="3600" spc="359">
                <a:solidFill>
                  <a:srgbClr val="6BD4CD"/>
                </a:solidFill>
                <a:latin typeface="Glacial Indifference"/>
              </a:rPr>
              <a:t>SIDDHANT GAWAI</a:t>
            </a:r>
          </a:p>
          <a:p>
            <a:pPr algn="just">
              <a:lnSpc>
                <a:spcPts val="4320"/>
              </a:lnSpc>
            </a:pPr>
            <a:r>
              <a:rPr lang="en-US" sz="3600" spc="359">
                <a:solidFill>
                  <a:srgbClr val="6BD4CD"/>
                </a:solidFill>
                <a:latin typeface="Glacial Indifference"/>
              </a:rPr>
              <a:t>21102B0007</a:t>
            </a:r>
          </a:p>
          <a:p>
            <a:pPr algn="just">
              <a:lnSpc>
                <a:spcPts val="4320"/>
              </a:lnSpc>
              <a:spcBef>
                <a:spcPct val="0"/>
              </a:spcBef>
            </a:pPr>
            <a:r>
              <a:rPr lang="en-US" sz="3600" spc="359">
                <a:solidFill>
                  <a:srgbClr val="6BD4CD"/>
                </a:solidFill>
                <a:latin typeface="Glacial Indifference"/>
              </a:rPr>
              <a:t>TE CMPN-B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sp>
        <p:nvSpPr>
          <p:cNvPr name="Freeform 2" id="2"/>
          <p:cNvSpPr/>
          <p:nvPr/>
        </p:nvSpPr>
        <p:spPr>
          <a:xfrm flipH="false" flipV="false" rot="0">
            <a:off x="2499010" y="319514"/>
            <a:ext cx="13289981" cy="9967486"/>
          </a:xfrm>
          <a:custGeom>
            <a:avLst/>
            <a:gdLst/>
            <a:ahLst/>
            <a:cxnLst/>
            <a:rect r="r" b="b" t="t" l="l"/>
            <a:pathLst>
              <a:path h="9967486" w="13289981">
                <a:moveTo>
                  <a:pt x="0" y="0"/>
                </a:moveTo>
                <a:lnTo>
                  <a:pt x="13289980" y="0"/>
                </a:lnTo>
                <a:lnTo>
                  <a:pt x="13289980" y="9967486"/>
                </a:lnTo>
                <a:lnTo>
                  <a:pt x="0" y="9967486"/>
                </a:lnTo>
                <a:lnTo>
                  <a:pt x="0" y="0"/>
                </a:lnTo>
                <a:close/>
              </a:path>
            </a:pathLst>
          </a:custGeom>
          <a:blipFill>
            <a:blip r:embed="rId2"/>
            <a:stretch>
              <a:fillRect l="0" t="0" r="0" b="0"/>
            </a:stretch>
          </a:blipFill>
        </p:spPr>
      </p:sp>
      <p:sp>
        <p:nvSpPr>
          <p:cNvPr name="Freeform 3" id="3"/>
          <p:cNvSpPr/>
          <p:nvPr/>
        </p:nvSpPr>
        <p:spPr>
          <a:xfrm flipH="false" flipV="false" rot="-7912599">
            <a:off x="-1835357" y="-2176148"/>
            <a:ext cx="8668733" cy="8983143"/>
          </a:xfrm>
          <a:custGeom>
            <a:avLst/>
            <a:gdLst/>
            <a:ahLst/>
            <a:cxnLst/>
            <a:rect r="r" b="b" t="t" l="l"/>
            <a:pathLst>
              <a:path h="8983143" w="8668733">
                <a:moveTo>
                  <a:pt x="0" y="0"/>
                </a:moveTo>
                <a:lnTo>
                  <a:pt x="8668733" y="0"/>
                </a:lnTo>
                <a:lnTo>
                  <a:pt x="8668733" y="8983143"/>
                </a:lnTo>
                <a:lnTo>
                  <a:pt x="0" y="8983143"/>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912599">
            <a:off x="10639977" y="3637015"/>
            <a:ext cx="8668733" cy="8983143"/>
          </a:xfrm>
          <a:custGeom>
            <a:avLst/>
            <a:gdLst/>
            <a:ahLst/>
            <a:cxnLst/>
            <a:rect r="r" b="b" t="t" l="l"/>
            <a:pathLst>
              <a:path h="8983143" w="8668733">
                <a:moveTo>
                  <a:pt x="0" y="0"/>
                </a:moveTo>
                <a:lnTo>
                  <a:pt x="8668733" y="0"/>
                </a:lnTo>
                <a:lnTo>
                  <a:pt x="8668733" y="8983143"/>
                </a:lnTo>
                <a:lnTo>
                  <a:pt x="0" y="8983143"/>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sp>
        <p:nvSpPr>
          <p:cNvPr name="Freeform 2" id="2"/>
          <p:cNvSpPr/>
          <p:nvPr/>
        </p:nvSpPr>
        <p:spPr>
          <a:xfrm flipH="false" flipV="false" rot="614957">
            <a:off x="11325353" y="2430414"/>
            <a:ext cx="9621533" cy="9970501"/>
          </a:xfrm>
          <a:custGeom>
            <a:avLst/>
            <a:gdLst/>
            <a:ahLst/>
            <a:cxnLst/>
            <a:rect r="r" b="b" t="t" l="l"/>
            <a:pathLst>
              <a:path h="9970501" w="9621533">
                <a:moveTo>
                  <a:pt x="0" y="0"/>
                </a:moveTo>
                <a:lnTo>
                  <a:pt x="9621534" y="0"/>
                </a:lnTo>
                <a:lnTo>
                  <a:pt x="9621534" y="9970501"/>
                </a:lnTo>
                <a:lnTo>
                  <a:pt x="0" y="9970501"/>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91306">
            <a:off x="15506726" y="-868847"/>
            <a:ext cx="1676875" cy="1737694"/>
          </a:xfrm>
          <a:custGeom>
            <a:avLst/>
            <a:gdLst/>
            <a:ahLst/>
            <a:cxnLst/>
            <a:rect r="r" b="b" t="t" l="l"/>
            <a:pathLst>
              <a:path h="1737694" w="1676875">
                <a:moveTo>
                  <a:pt x="0" y="0"/>
                </a:moveTo>
                <a:lnTo>
                  <a:pt x="1676875" y="0"/>
                </a:lnTo>
                <a:lnTo>
                  <a:pt x="1676875" y="1737694"/>
                </a:lnTo>
                <a:lnTo>
                  <a:pt x="0" y="17376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637705">
            <a:off x="1847673" y="-2417460"/>
            <a:ext cx="14592653" cy="15121920"/>
          </a:xfrm>
          <a:custGeom>
            <a:avLst/>
            <a:gdLst/>
            <a:ahLst/>
            <a:cxnLst/>
            <a:rect r="r" b="b" t="t" l="l"/>
            <a:pathLst>
              <a:path h="15121920" w="14592653">
                <a:moveTo>
                  <a:pt x="0" y="0"/>
                </a:moveTo>
                <a:lnTo>
                  <a:pt x="14592654" y="0"/>
                </a:lnTo>
                <a:lnTo>
                  <a:pt x="14592654" y="15121920"/>
                </a:lnTo>
                <a:lnTo>
                  <a:pt x="0" y="1512192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762824">
            <a:off x="-1040502" y="-1160167"/>
            <a:ext cx="5851798" cy="6064039"/>
          </a:xfrm>
          <a:custGeom>
            <a:avLst/>
            <a:gdLst/>
            <a:ahLst/>
            <a:cxnLst/>
            <a:rect r="r" b="b" t="t" l="l"/>
            <a:pathLst>
              <a:path h="6064039" w="5851798">
                <a:moveTo>
                  <a:pt x="0" y="0"/>
                </a:moveTo>
                <a:lnTo>
                  <a:pt x="5851798" y="0"/>
                </a:lnTo>
                <a:lnTo>
                  <a:pt x="5851798" y="6064039"/>
                </a:lnTo>
                <a:lnTo>
                  <a:pt x="0" y="606403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092154">
            <a:off x="1063492" y="8947778"/>
            <a:ext cx="2787319" cy="2888413"/>
          </a:xfrm>
          <a:custGeom>
            <a:avLst/>
            <a:gdLst/>
            <a:ahLst/>
            <a:cxnLst/>
            <a:rect r="r" b="b" t="t" l="l"/>
            <a:pathLst>
              <a:path h="2888413" w="2787319">
                <a:moveTo>
                  <a:pt x="0" y="0"/>
                </a:moveTo>
                <a:lnTo>
                  <a:pt x="2787319" y="0"/>
                </a:lnTo>
                <a:lnTo>
                  <a:pt x="2787319" y="2888413"/>
                </a:lnTo>
                <a:lnTo>
                  <a:pt x="0" y="28884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52400" y="7954219"/>
            <a:ext cx="1181100" cy="118110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name="Group 9" id="9"/>
          <p:cNvGrpSpPr/>
          <p:nvPr/>
        </p:nvGrpSpPr>
        <p:grpSpPr>
          <a:xfrm rot="0">
            <a:off x="17259300" y="742950"/>
            <a:ext cx="571500" cy="571500"/>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name="TextBox 11" id="11"/>
          <p:cNvSpPr txBox="true"/>
          <p:nvPr/>
        </p:nvSpPr>
        <p:spPr>
          <a:xfrm rot="0">
            <a:off x="2485825" y="4667273"/>
            <a:ext cx="13316350" cy="933404"/>
          </a:xfrm>
          <a:prstGeom prst="rect">
            <a:avLst/>
          </a:prstGeom>
        </p:spPr>
        <p:txBody>
          <a:bodyPr anchor="t" rtlCol="false" tIns="0" lIns="0" bIns="0" rIns="0">
            <a:spAutoFit/>
          </a:bodyPr>
          <a:lstStyle/>
          <a:p>
            <a:pPr algn="ctr">
              <a:lnSpc>
                <a:spcPts val="7200"/>
              </a:lnSpc>
            </a:pPr>
            <a:r>
              <a:rPr lang="en-US" sz="6000" spc="600">
                <a:solidFill>
                  <a:srgbClr val="6BD4CD"/>
                </a:solidFill>
                <a:latin typeface="Glacial Indifference"/>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sp>
        <p:nvSpPr>
          <p:cNvPr name="Freeform 2" id="2"/>
          <p:cNvSpPr/>
          <p:nvPr/>
        </p:nvSpPr>
        <p:spPr>
          <a:xfrm flipH="false" flipV="false" rot="0">
            <a:off x="12747850" y="1675086"/>
            <a:ext cx="9022901" cy="9350156"/>
          </a:xfrm>
          <a:custGeom>
            <a:avLst/>
            <a:gdLst/>
            <a:ahLst/>
            <a:cxnLst/>
            <a:rect r="r" b="b" t="t" l="l"/>
            <a:pathLst>
              <a:path h="9350156" w="9022901">
                <a:moveTo>
                  <a:pt x="0" y="0"/>
                </a:moveTo>
                <a:lnTo>
                  <a:pt x="9022900" y="0"/>
                </a:lnTo>
                <a:lnTo>
                  <a:pt x="9022900" y="9350156"/>
                </a:lnTo>
                <a:lnTo>
                  <a:pt x="0" y="9350156"/>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3615654" y="-2642814"/>
            <a:ext cx="5534692" cy="5735432"/>
          </a:xfrm>
          <a:custGeom>
            <a:avLst/>
            <a:gdLst/>
            <a:ahLst/>
            <a:cxnLst/>
            <a:rect r="r" b="b" t="t" l="l"/>
            <a:pathLst>
              <a:path h="5735432" w="5534692">
                <a:moveTo>
                  <a:pt x="0" y="0"/>
                </a:moveTo>
                <a:lnTo>
                  <a:pt x="5534692" y="0"/>
                </a:lnTo>
                <a:lnTo>
                  <a:pt x="5534692" y="5735431"/>
                </a:lnTo>
                <a:lnTo>
                  <a:pt x="0" y="573543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9653010">
            <a:off x="-2710651" y="-2116072"/>
            <a:ext cx="8774102" cy="9092333"/>
          </a:xfrm>
          <a:custGeom>
            <a:avLst/>
            <a:gdLst/>
            <a:ahLst/>
            <a:cxnLst/>
            <a:rect r="r" b="b" t="t" l="l"/>
            <a:pathLst>
              <a:path h="9092333" w="8774102">
                <a:moveTo>
                  <a:pt x="0" y="0"/>
                </a:moveTo>
                <a:lnTo>
                  <a:pt x="8774102" y="0"/>
                </a:lnTo>
                <a:lnTo>
                  <a:pt x="8774102" y="9092334"/>
                </a:lnTo>
                <a:lnTo>
                  <a:pt x="0" y="9092334"/>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96806">
            <a:off x="-1451748" y="4448377"/>
            <a:ext cx="6599197" cy="6838546"/>
          </a:xfrm>
          <a:custGeom>
            <a:avLst/>
            <a:gdLst/>
            <a:ahLst/>
            <a:cxnLst/>
            <a:rect r="r" b="b" t="t" l="l"/>
            <a:pathLst>
              <a:path h="6838546" w="6599197">
                <a:moveTo>
                  <a:pt x="0" y="0"/>
                </a:moveTo>
                <a:lnTo>
                  <a:pt x="6599196" y="0"/>
                </a:lnTo>
                <a:lnTo>
                  <a:pt x="6599196" y="6838546"/>
                </a:lnTo>
                <a:lnTo>
                  <a:pt x="0" y="6838546"/>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8234702">
            <a:off x="1013423" y="-1136922"/>
            <a:ext cx="2628319" cy="2723647"/>
          </a:xfrm>
          <a:custGeom>
            <a:avLst/>
            <a:gdLst/>
            <a:ahLst/>
            <a:cxnLst/>
            <a:rect r="r" b="b" t="t" l="l"/>
            <a:pathLst>
              <a:path h="2723647" w="2628319">
                <a:moveTo>
                  <a:pt x="0" y="0"/>
                </a:moveTo>
                <a:lnTo>
                  <a:pt x="2628320" y="0"/>
                </a:lnTo>
                <a:lnTo>
                  <a:pt x="2628320" y="2723647"/>
                </a:lnTo>
                <a:lnTo>
                  <a:pt x="0" y="2723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327134">
            <a:off x="16950340" y="6599166"/>
            <a:ext cx="1658546" cy="1718700"/>
          </a:xfrm>
          <a:custGeom>
            <a:avLst/>
            <a:gdLst/>
            <a:ahLst/>
            <a:cxnLst/>
            <a:rect r="r" b="b" t="t" l="l"/>
            <a:pathLst>
              <a:path h="1718700" w="1658546">
                <a:moveTo>
                  <a:pt x="0" y="0"/>
                </a:moveTo>
                <a:lnTo>
                  <a:pt x="1658546" y="0"/>
                </a:lnTo>
                <a:lnTo>
                  <a:pt x="1658546" y="1718700"/>
                </a:lnTo>
                <a:lnTo>
                  <a:pt x="0" y="17187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52400" y="1028700"/>
            <a:ext cx="1181100" cy="11811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4345C"/>
            </a:solidFill>
          </p:spPr>
        </p:sp>
      </p:grpSp>
      <p:grpSp>
        <p:nvGrpSpPr>
          <p:cNvPr name="Group 10" id="10"/>
          <p:cNvGrpSpPr/>
          <p:nvPr/>
        </p:nvGrpSpPr>
        <p:grpSpPr>
          <a:xfrm rot="0">
            <a:off x="16687800" y="8686800"/>
            <a:ext cx="571500" cy="57150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4345C"/>
            </a:solidFill>
          </p:spPr>
        </p:sp>
      </p:grpSp>
      <p:sp>
        <p:nvSpPr>
          <p:cNvPr name="TextBox 12" id="12"/>
          <p:cNvSpPr txBox="true"/>
          <p:nvPr/>
        </p:nvSpPr>
        <p:spPr>
          <a:xfrm rot="0">
            <a:off x="4932125" y="1665561"/>
            <a:ext cx="7868050" cy="638938"/>
          </a:xfrm>
          <a:prstGeom prst="rect">
            <a:avLst/>
          </a:prstGeom>
        </p:spPr>
        <p:txBody>
          <a:bodyPr anchor="t" rtlCol="false" tIns="0" lIns="0" bIns="0" rIns="0">
            <a:spAutoFit/>
          </a:bodyPr>
          <a:lstStyle/>
          <a:p>
            <a:pPr algn="ctr">
              <a:lnSpc>
                <a:spcPts val="5040"/>
              </a:lnSpc>
            </a:pPr>
            <a:r>
              <a:rPr lang="en-US" sz="4200" spc="420">
                <a:solidFill>
                  <a:srgbClr val="04345C"/>
                </a:solidFill>
                <a:latin typeface="Glacial Indifference Bold"/>
              </a:rPr>
              <a:t>WHAT IS CMMI?</a:t>
            </a:r>
          </a:p>
        </p:txBody>
      </p:sp>
      <p:sp>
        <p:nvSpPr>
          <p:cNvPr name="TextBox 13" id="13"/>
          <p:cNvSpPr txBox="true"/>
          <p:nvPr/>
        </p:nvSpPr>
        <p:spPr>
          <a:xfrm rot="0">
            <a:off x="3165524" y="3352336"/>
            <a:ext cx="11956951" cy="4809940"/>
          </a:xfrm>
          <a:prstGeom prst="rect">
            <a:avLst/>
          </a:prstGeom>
        </p:spPr>
        <p:txBody>
          <a:bodyPr anchor="t" rtlCol="false" tIns="0" lIns="0" bIns="0" rIns="0">
            <a:spAutoFit/>
          </a:bodyPr>
          <a:lstStyle/>
          <a:p>
            <a:pPr algn="just">
              <a:lnSpc>
                <a:spcPts val="4799"/>
              </a:lnSpc>
              <a:spcBef>
                <a:spcPct val="0"/>
              </a:spcBef>
            </a:pPr>
            <a:r>
              <a:rPr lang="en-US" sz="3999" spc="399">
                <a:solidFill>
                  <a:srgbClr val="04345C"/>
                </a:solidFill>
                <a:latin typeface="Glacial Indifference Bold"/>
              </a:rPr>
              <a:t>CMMI, or the Capability Maturity Model Integration</a:t>
            </a:r>
            <a:r>
              <a:rPr lang="en-US" sz="3999" spc="399">
                <a:solidFill>
                  <a:srgbClr val="04345C"/>
                </a:solidFill>
                <a:latin typeface="Glacial Indifference"/>
              </a:rPr>
              <a:t>, is a framework that helps organizations improve their processes and systems by providing a set of best practices and guidelines for development and service delivery. It focuses on achieving higher levels of process maturity and quality in various industries.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sp>
        <p:nvSpPr>
          <p:cNvPr name="Freeform 2" id="2"/>
          <p:cNvSpPr/>
          <p:nvPr/>
        </p:nvSpPr>
        <p:spPr>
          <a:xfrm flipH="false" flipV="false" rot="9986250">
            <a:off x="-4102298" y="-524776"/>
            <a:ext cx="8880774" cy="9202874"/>
          </a:xfrm>
          <a:custGeom>
            <a:avLst/>
            <a:gdLst/>
            <a:ahLst/>
            <a:cxnLst/>
            <a:rect r="r" b="b" t="t" l="l"/>
            <a:pathLst>
              <a:path h="9202874" w="8880774">
                <a:moveTo>
                  <a:pt x="0" y="0"/>
                </a:moveTo>
                <a:lnTo>
                  <a:pt x="8880774" y="0"/>
                </a:lnTo>
                <a:lnTo>
                  <a:pt x="8880774" y="9202875"/>
                </a:lnTo>
                <a:lnTo>
                  <a:pt x="0" y="9202875"/>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375633">
            <a:off x="-489467" y="7372231"/>
            <a:ext cx="4693285" cy="4863507"/>
          </a:xfrm>
          <a:custGeom>
            <a:avLst/>
            <a:gdLst/>
            <a:ahLst/>
            <a:cxnLst/>
            <a:rect r="r" b="b" t="t" l="l"/>
            <a:pathLst>
              <a:path h="4863507" w="4693285">
                <a:moveTo>
                  <a:pt x="0" y="0"/>
                </a:moveTo>
                <a:lnTo>
                  <a:pt x="4693284" y="0"/>
                </a:lnTo>
                <a:lnTo>
                  <a:pt x="4693284" y="4863507"/>
                </a:lnTo>
                <a:lnTo>
                  <a:pt x="0" y="4863507"/>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087273">
            <a:off x="16499100" y="4419465"/>
            <a:ext cx="6599197" cy="6838546"/>
          </a:xfrm>
          <a:custGeom>
            <a:avLst/>
            <a:gdLst/>
            <a:ahLst/>
            <a:cxnLst/>
            <a:rect r="r" b="b" t="t" l="l"/>
            <a:pathLst>
              <a:path h="6838546" w="6599197">
                <a:moveTo>
                  <a:pt x="0" y="0"/>
                </a:moveTo>
                <a:lnTo>
                  <a:pt x="6599196" y="0"/>
                </a:lnTo>
                <a:lnTo>
                  <a:pt x="6599196" y="6838546"/>
                </a:lnTo>
                <a:lnTo>
                  <a:pt x="0" y="683854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4420793">
            <a:off x="10604897" y="-4495251"/>
            <a:ext cx="9951332" cy="10312261"/>
          </a:xfrm>
          <a:custGeom>
            <a:avLst/>
            <a:gdLst/>
            <a:ahLst/>
            <a:cxnLst/>
            <a:rect r="r" b="b" t="t" l="l"/>
            <a:pathLst>
              <a:path h="10312261" w="9951332">
                <a:moveTo>
                  <a:pt x="0" y="0"/>
                </a:moveTo>
                <a:lnTo>
                  <a:pt x="9951332" y="0"/>
                </a:lnTo>
                <a:lnTo>
                  <a:pt x="9951332" y="10312261"/>
                </a:lnTo>
                <a:lnTo>
                  <a:pt x="0" y="10312261"/>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457200" y="8972550"/>
            <a:ext cx="571500" cy="57150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name="Group 8" id="8"/>
          <p:cNvGrpSpPr/>
          <p:nvPr/>
        </p:nvGrpSpPr>
        <p:grpSpPr>
          <a:xfrm rot="0">
            <a:off x="16078200" y="2152650"/>
            <a:ext cx="1181100" cy="11811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name="Group 10" id="10"/>
          <p:cNvGrpSpPr/>
          <p:nvPr/>
        </p:nvGrpSpPr>
        <p:grpSpPr>
          <a:xfrm rot="0">
            <a:off x="976333" y="3224224"/>
            <a:ext cx="16042681" cy="3838553"/>
            <a:chOff x="0" y="0"/>
            <a:chExt cx="21390241" cy="5118070"/>
          </a:xfrm>
        </p:grpSpPr>
        <p:sp>
          <p:nvSpPr>
            <p:cNvPr name="TextBox 11" id="11"/>
            <p:cNvSpPr txBox="true"/>
            <p:nvPr/>
          </p:nvSpPr>
          <p:spPr>
            <a:xfrm rot="0">
              <a:off x="0" y="-9525"/>
              <a:ext cx="21390241" cy="1063594"/>
            </a:xfrm>
            <a:prstGeom prst="rect">
              <a:avLst/>
            </a:prstGeom>
          </p:spPr>
          <p:txBody>
            <a:bodyPr anchor="t" rtlCol="false" tIns="0" lIns="0" bIns="0" rIns="0">
              <a:spAutoFit/>
            </a:bodyPr>
            <a:lstStyle/>
            <a:p>
              <a:pPr>
                <a:lnSpc>
                  <a:spcPts val="6239"/>
                </a:lnSpc>
              </a:pPr>
              <a:r>
                <a:rPr lang="en-US" sz="5199" spc="519">
                  <a:solidFill>
                    <a:srgbClr val="6BD4CD"/>
                  </a:solidFill>
                  <a:latin typeface="Glacial Indifference Bold"/>
                </a:rPr>
                <a:t>WHY WAS CMMI INTRODUCED?</a:t>
              </a:r>
            </a:p>
          </p:txBody>
        </p:sp>
        <p:sp>
          <p:nvSpPr>
            <p:cNvPr name="TextBox 12" id="12"/>
            <p:cNvSpPr txBox="true"/>
            <p:nvPr/>
          </p:nvSpPr>
          <p:spPr>
            <a:xfrm rot="0">
              <a:off x="0" y="1184244"/>
              <a:ext cx="21390241" cy="3933826"/>
            </a:xfrm>
            <a:prstGeom prst="rect">
              <a:avLst/>
            </a:prstGeom>
          </p:spPr>
          <p:txBody>
            <a:bodyPr anchor="t" rtlCol="false" tIns="0" lIns="0" bIns="0" rIns="0">
              <a:spAutoFit/>
            </a:bodyPr>
            <a:lstStyle/>
            <a:p>
              <a:pPr>
                <a:lnSpc>
                  <a:spcPts val="5999"/>
                </a:lnSpc>
              </a:pPr>
              <a:r>
                <a:rPr lang="en-US" sz="3999">
                  <a:solidFill>
                    <a:srgbClr val="6BD4CD"/>
                  </a:solidFill>
                  <a:latin typeface="Glacial Indifference"/>
                </a:rPr>
                <a:t>Since CMM is a reference model of matured practices in a specific discipline, so it becomes difficult to integrate these disciplines as per the requirements. This is why CMMI is used as it allows the integration of multiple disciplines as and when needed. </a:t>
              </a:r>
            </a:p>
          </p:txBody>
        </p:sp>
      </p:grpSp>
      <p:sp>
        <p:nvSpPr>
          <p:cNvPr name="Freeform 13" id="13"/>
          <p:cNvSpPr/>
          <p:nvPr/>
        </p:nvSpPr>
        <p:spPr>
          <a:xfrm flipH="false" flipV="false" rot="-2059948">
            <a:off x="16604155" y="-438298"/>
            <a:ext cx="2350917" cy="2436183"/>
          </a:xfrm>
          <a:custGeom>
            <a:avLst/>
            <a:gdLst/>
            <a:ahLst/>
            <a:cxnLst/>
            <a:rect r="r" b="b" t="t" l="l"/>
            <a:pathLst>
              <a:path h="2436183" w="2350917">
                <a:moveTo>
                  <a:pt x="0" y="0"/>
                </a:moveTo>
                <a:lnTo>
                  <a:pt x="2350917" y="0"/>
                </a:lnTo>
                <a:lnTo>
                  <a:pt x="2350917" y="2436183"/>
                </a:lnTo>
                <a:lnTo>
                  <a:pt x="0" y="2436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3782951">
            <a:off x="1393662" y="8897625"/>
            <a:ext cx="1936387" cy="2006618"/>
          </a:xfrm>
          <a:custGeom>
            <a:avLst/>
            <a:gdLst/>
            <a:ahLst/>
            <a:cxnLst/>
            <a:rect r="r" b="b" t="t" l="l"/>
            <a:pathLst>
              <a:path h="2006618" w="1936387">
                <a:moveTo>
                  <a:pt x="0" y="0"/>
                </a:moveTo>
                <a:lnTo>
                  <a:pt x="1936387" y="0"/>
                </a:lnTo>
                <a:lnTo>
                  <a:pt x="1936387" y="2006618"/>
                </a:lnTo>
                <a:lnTo>
                  <a:pt x="0" y="20066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sp>
        <p:nvSpPr>
          <p:cNvPr name="Freeform 2" id="2"/>
          <p:cNvSpPr/>
          <p:nvPr/>
        </p:nvSpPr>
        <p:spPr>
          <a:xfrm flipH="false" flipV="false" rot="0">
            <a:off x="14444223" y="5750572"/>
            <a:ext cx="5630153" cy="5834356"/>
          </a:xfrm>
          <a:custGeom>
            <a:avLst/>
            <a:gdLst/>
            <a:ahLst/>
            <a:cxnLst/>
            <a:rect r="r" b="b" t="t" l="l"/>
            <a:pathLst>
              <a:path h="5834356" w="5630153">
                <a:moveTo>
                  <a:pt x="0" y="0"/>
                </a:moveTo>
                <a:lnTo>
                  <a:pt x="5630154" y="0"/>
                </a:lnTo>
                <a:lnTo>
                  <a:pt x="5630154" y="5834356"/>
                </a:lnTo>
                <a:lnTo>
                  <a:pt x="0" y="5834356"/>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858459">
            <a:off x="11785864" y="-1420005"/>
            <a:ext cx="7958550" cy="8247202"/>
          </a:xfrm>
          <a:custGeom>
            <a:avLst/>
            <a:gdLst/>
            <a:ahLst/>
            <a:cxnLst/>
            <a:rect r="r" b="b" t="t" l="l"/>
            <a:pathLst>
              <a:path h="8247202" w="7958550">
                <a:moveTo>
                  <a:pt x="0" y="0"/>
                </a:moveTo>
                <a:lnTo>
                  <a:pt x="7958550" y="0"/>
                </a:lnTo>
                <a:lnTo>
                  <a:pt x="7958550" y="8247202"/>
                </a:lnTo>
                <a:lnTo>
                  <a:pt x="0" y="8247202"/>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938171">
            <a:off x="-2270898" y="4389359"/>
            <a:ext cx="6599197" cy="6838546"/>
          </a:xfrm>
          <a:custGeom>
            <a:avLst/>
            <a:gdLst/>
            <a:ahLst/>
            <a:cxnLst/>
            <a:rect r="r" b="b" t="t" l="l"/>
            <a:pathLst>
              <a:path h="6838546" w="6599197">
                <a:moveTo>
                  <a:pt x="0" y="0"/>
                </a:moveTo>
                <a:lnTo>
                  <a:pt x="6599196" y="0"/>
                </a:lnTo>
                <a:lnTo>
                  <a:pt x="6599196" y="6838546"/>
                </a:lnTo>
                <a:lnTo>
                  <a:pt x="0" y="6838546"/>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653010">
            <a:off x="-2653501" y="-3517467"/>
            <a:ext cx="8774102" cy="9092333"/>
          </a:xfrm>
          <a:custGeom>
            <a:avLst/>
            <a:gdLst/>
            <a:ahLst/>
            <a:cxnLst/>
            <a:rect r="r" b="b" t="t" l="l"/>
            <a:pathLst>
              <a:path h="9092333" w="8774102">
                <a:moveTo>
                  <a:pt x="0" y="0"/>
                </a:moveTo>
                <a:lnTo>
                  <a:pt x="8774102" y="0"/>
                </a:lnTo>
                <a:lnTo>
                  <a:pt x="8774102" y="9092334"/>
                </a:lnTo>
                <a:lnTo>
                  <a:pt x="0" y="9092334"/>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078200" y="9258300"/>
            <a:ext cx="1181100" cy="118110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name="Group 8" id="8"/>
          <p:cNvGrpSpPr/>
          <p:nvPr/>
        </p:nvGrpSpPr>
        <p:grpSpPr>
          <a:xfrm rot="0">
            <a:off x="1028700" y="1028700"/>
            <a:ext cx="571500" cy="5715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name="TextBox 10" id="10"/>
          <p:cNvSpPr txBox="true"/>
          <p:nvPr/>
        </p:nvSpPr>
        <p:spPr>
          <a:xfrm rot="0">
            <a:off x="1314450" y="623899"/>
            <a:ext cx="17545077" cy="800077"/>
          </a:xfrm>
          <a:prstGeom prst="rect">
            <a:avLst/>
          </a:prstGeom>
        </p:spPr>
        <p:txBody>
          <a:bodyPr anchor="t" rtlCol="false" tIns="0" lIns="0" bIns="0" rIns="0">
            <a:spAutoFit/>
          </a:bodyPr>
          <a:lstStyle/>
          <a:p>
            <a:pPr algn="just">
              <a:lnSpc>
                <a:spcPts val="6239"/>
              </a:lnSpc>
            </a:pPr>
            <a:r>
              <a:rPr lang="en-US" sz="5199" spc="519">
                <a:solidFill>
                  <a:srgbClr val="04345C"/>
                </a:solidFill>
                <a:latin typeface="Glacial Indifference Bold"/>
              </a:rPr>
              <a:t>WHAT ARE THE MAIN OBJECTIVES OF CMMI?</a:t>
            </a:r>
          </a:p>
        </p:txBody>
      </p:sp>
      <p:sp>
        <p:nvSpPr>
          <p:cNvPr name="Freeform 11" id="11"/>
          <p:cNvSpPr/>
          <p:nvPr/>
        </p:nvSpPr>
        <p:spPr>
          <a:xfrm flipH="false" flipV="false" rot="-6284995">
            <a:off x="-870493" y="-880590"/>
            <a:ext cx="1936387" cy="2006618"/>
          </a:xfrm>
          <a:custGeom>
            <a:avLst/>
            <a:gdLst/>
            <a:ahLst/>
            <a:cxnLst/>
            <a:rect r="r" b="b" t="t" l="l"/>
            <a:pathLst>
              <a:path h="2006618" w="1936387">
                <a:moveTo>
                  <a:pt x="0" y="0"/>
                </a:moveTo>
                <a:lnTo>
                  <a:pt x="1936387" y="0"/>
                </a:lnTo>
                <a:lnTo>
                  <a:pt x="1936387" y="2006618"/>
                </a:lnTo>
                <a:lnTo>
                  <a:pt x="0" y="20066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690501">
            <a:off x="17438639" y="7418650"/>
            <a:ext cx="2410762" cy="2498199"/>
          </a:xfrm>
          <a:custGeom>
            <a:avLst/>
            <a:gdLst/>
            <a:ahLst/>
            <a:cxnLst/>
            <a:rect r="r" b="b" t="t" l="l"/>
            <a:pathLst>
              <a:path h="2498199" w="2410762">
                <a:moveTo>
                  <a:pt x="0" y="0"/>
                </a:moveTo>
                <a:lnTo>
                  <a:pt x="2410762" y="0"/>
                </a:lnTo>
                <a:lnTo>
                  <a:pt x="2410762" y="2498200"/>
                </a:lnTo>
                <a:lnTo>
                  <a:pt x="0" y="24982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433387" y="774858"/>
            <a:ext cx="17421225" cy="9951429"/>
          </a:xfrm>
          <a:prstGeom prst="rect">
            <a:avLst/>
          </a:prstGeom>
        </p:spPr>
        <p:txBody>
          <a:bodyPr anchor="t" rtlCol="false" tIns="0" lIns="0" bIns="0" rIns="0">
            <a:spAutoFit/>
          </a:bodyPr>
          <a:lstStyle/>
          <a:p>
            <a:pPr algn="just">
              <a:lnSpc>
                <a:spcPts val="4199"/>
              </a:lnSpc>
              <a:spcBef>
                <a:spcPct val="0"/>
              </a:spcBef>
            </a:pPr>
          </a:p>
          <a:p>
            <a:pPr algn="just">
              <a:lnSpc>
                <a:spcPts val="4199"/>
              </a:lnSpc>
              <a:spcBef>
                <a:spcPct val="0"/>
              </a:spcBef>
            </a:pPr>
          </a:p>
          <a:p>
            <a:pPr algn="just">
              <a:lnSpc>
                <a:spcPts val="4199"/>
              </a:lnSpc>
              <a:spcBef>
                <a:spcPct val="0"/>
              </a:spcBef>
            </a:pPr>
            <a:r>
              <a:rPr lang="en-US" sz="3499" spc="349">
                <a:solidFill>
                  <a:srgbClr val="04345C"/>
                </a:solidFill>
                <a:latin typeface="Glacial Indifference"/>
              </a:rPr>
              <a:t>1. Process Improvement: CMMI aims to help organizations improve their processes by providing a structured framework for assessing and enhancing process maturity.</a:t>
            </a:r>
          </a:p>
          <a:p>
            <a:pPr algn="just">
              <a:lnSpc>
                <a:spcPts val="4199"/>
              </a:lnSpc>
              <a:spcBef>
                <a:spcPct val="0"/>
              </a:spcBef>
            </a:pPr>
          </a:p>
          <a:p>
            <a:pPr algn="just">
              <a:lnSpc>
                <a:spcPts val="4199"/>
              </a:lnSpc>
              <a:spcBef>
                <a:spcPct val="0"/>
              </a:spcBef>
            </a:pPr>
            <a:r>
              <a:rPr lang="en-US" sz="3499" spc="349">
                <a:solidFill>
                  <a:srgbClr val="04345C"/>
                </a:solidFill>
                <a:latin typeface="Glacial Indifference"/>
              </a:rPr>
              <a:t>2. Quality Assurance: It focuses on ensuring the delivery of high-quality products and services by defining best practices and guidelines for various process areas.</a:t>
            </a:r>
          </a:p>
          <a:p>
            <a:pPr algn="just">
              <a:lnSpc>
                <a:spcPts val="4199"/>
              </a:lnSpc>
              <a:spcBef>
                <a:spcPct val="0"/>
              </a:spcBef>
            </a:pPr>
          </a:p>
          <a:p>
            <a:pPr algn="just">
              <a:lnSpc>
                <a:spcPts val="4199"/>
              </a:lnSpc>
              <a:spcBef>
                <a:spcPct val="0"/>
              </a:spcBef>
            </a:pPr>
            <a:r>
              <a:rPr lang="en-US" sz="3499" spc="349">
                <a:solidFill>
                  <a:srgbClr val="04345C"/>
                </a:solidFill>
                <a:latin typeface="Glacial Indifference"/>
              </a:rPr>
              <a:t>3. Performance Optimization: CMMI helps organizations optimize their performance, increase efficiency, and reduce risks by aligning processes with business objectives.</a:t>
            </a:r>
          </a:p>
          <a:p>
            <a:pPr algn="just">
              <a:lnSpc>
                <a:spcPts val="4199"/>
              </a:lnSpc>
              <a:spcBef>
                <a:spcPct val="0"/>
              </a:spcBef>
            </a:pPr>
          </a:p>
          <a:p>
            <a:pPr algn="just">
              <a:lnSpc>
                <a:spcPts val="4199"/>
              </a:lnSpc>
              <a:spcBef>
                <a:spcPct val="0"/>
              </a:spcBef>
            </a:pPr>
            <a:r>
              <a:rPr lang="en-US" sz="3499" spc="349">
                <a:solidFill>
                  <a:srgbClr val="04345C"/>
                </a:solidFill>
                <a:latin typeface="Glacial Indifference"/>
              </a:rPr>
              <a:t>4. Standardization: It promotes the standardization of processes and practices within an organization, leading to consistency and predictability in outcomes.</a:t>
            </a:r>
          </a:p>
          <a:p>
            <a:pPr algn="just">
              <a:lnSpc>
                <a:spcPts val="4199"/>
              </a:lnSpc>
              <a:spcBef>
                <a:spcPct val="0"/>
              </a:spcBef>
            </a:pPr>
          </a:p>
          <a:p>
            <a:pPr algn="just">
              <a:lnSpc>
                <a:spcPts val="41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sp>
        <p:nvSpPr>
          <p:cNvPr name="Freeform 2" id="2"/>
          <p:cNvSpPr/>
          <p:nvPr/>
        </p:nvSpPr>
        <p:spPr>
          <a:xfrm flipH="false" flipV="false" rot="-5692641">
            <a:off x="1853217" y="-2526377"/>
            <a:ext cx="14137151" cy="14649897"/>
          </a:xfrm>
          <a:custGeom>
            <a:avLst/>
            <a:gdLst/>
            <a:ahLst/>
            <a:cxnLst/>
            <a:rect r="r" b="b" t="t" l="l"/>
            <a:pathLst>
              <a:path h="14649897" w="14137151">
                <a:moveTo>
                  <a:pt x="0" y="0"/>
                </a:moveTo>
                <a:lnTo>
                  <a:pt x="14137150" y="0"/>
                </a:lnTo>
                <a:lnTo>
                  <a:pt x="14137150" y="14649897"/>
                </a:lnTo>
                <a:lnTo>
                  <a:pt x="0" y="14649897"/>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16729" y="5468715"/>
            <a:ext cx="5328508" cy="5521770"/>
          </a:xfrm>
          <a:custGeom>
            <a:avLst/>
            <a:gdLst/>
            <a:ahLst/>
            <a:cxnLst/>
            <a:rect r="r" b="b" t="t" l="l"/>
            <a:pathLst>
              <a:path h="5521770" w="5328508">
                <a:moveTo>
                  <a:pt x="0" y="0"/>
                </a:moveTo>
                <a:lnTo>
                  <a:pt x="5328508" y="0"/>
                </a:lnTo>
                <a:lnTo>
                  <a:pt x="5328508" y="5521770"/>
                </a:lnTo>
                <a:lnTo>
                  <a:pt x="0" y="552177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700000">
            <a:off x="12967898" y="-2126071"/>
            <a:ext cx="6088708" cy="6309542"/>
          </a:xfrm>
          <a:custGeom>
            <a:avLst/>
            <a:gdLst/>
            <a:ahLst/>
            <a:cxnLst/>
            <a:rect r="r" b="b" t="t" l="l"/>
            <a:pathLst>
              <a:path h="6309542" w="6088708">
                <a:moveTo>
                  <a:pt x="0" y="0"/>
                </a:moveTo>
                <a:lnTo>
                  <a:pt x="6088708" y="0"/>
                </a:lnTo>
                <a:lnTo>
                  <a:pt x="6088708" y="6309542"/>
                </a:lnTo>
                <a:lnTo>
                  <a:pt x="0" y="6309542"/>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6821209" y="-215916"/>
            <a:ext cx="2489232" cy="2489232"/>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name="Group 7" id="7"/>
          <p:cNvGrpSpPr/>
          <p:nvPr/>
        </p:nvGrpSpPr>
        <p:grpSpPr>
          <a:xfrm rot="0">
            <a:off x="-152400" y="8077200"/>
            <a:ext cx="1181100" cy="1181100"/>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4345C">
                <a:alpha val="46667"/>
              </a:srgbClr>
            </a:solidFill>
          </p:spPr>
        </p:sp>
      </p:grpSp>
      <p:sp>
        <p:nvSpPr>
          <p:cNvPr name="TextBox 9" id="9"/>
          <p:cNvSpPr txBox="true"/>
          <p:nvPr/>
        </p:nvSpPr>
        <p:spPr>
          <a:xfrm rot="0">
            <a:off x="273125" y="2651260"/>
            <a:ext cx="17773650" cy="5876417"/>
          </a:xfrm>
          <a:prstGeom prst="rect">
            <a:avLst/>
          </a:prstGeom>
        </p:spPr>
        <p:txBody>
          <a:bodyPr anchor="t" rtlCol="false" tIns="0" lIns="0" bIns="0" rIns="0">
            <a:spAutoFit/>
          </a:bodyPr>
          <a:lstStyle/>
          <a:p>
            <a:pPr algn="just">
              <a:lnSpc>
                <a:spcPts val="4200"/>
              </a:lnSpc>
              <a:spcBef>
                <a:spcPct val="0"/>
              </a:spcBef>
            </a:pPr>
            <a:r>
              <a:rPr lang="en-US" sz="3500" spc="350">
                <a:solidFill>
                  <a:srgbClr val="6BD4CD"/>
                </a:solidFill>
                <a:latin typeface="Glacial Indifference"/>
              </a:rPr>
              <a:t>5. Continuous Improvement: CMMI encourages a culture of continuous improvement by providing a roadmap for organizations to incrementally enhance their process capabilities over time.</a:t>
            </a:r>
          </a:p>
          <a:p>
            <a:pPr algn="just">
              <a:lnSpc>
                <a:spcPts val="4200"/>
              </a:lnSpc>
              <a:spcBef>
                <a:spcPct val="0"/>
              </a:spcBef>
            </a:pPr>
          </a:p>
          <a:p>
            <a:pPr algn="just">
              <a:lnSpc>
                <a:spcPts val="4200"/>
              </a:lnSpc>
              <a:spcBef>
                <a:spcPct val="0"/>
              </a:spcBef>
            </a:pPr>
            <a:r>
              <a:rPr lang="en-US" sz="3500" spc="350">
                <a:solidFill>
                  <a:srgbClr val="6BD4CD"/>
                </a:solidFill>
                <a:latin typeface="Glacial Indifference"/>
              </a:rPr>
              <a:t>6. Risk Management: It helps organizations identify and mitigate risks associated with their processes and projects, leading to better project management and outcomes.</a:t>
            </a:r>
          </a:p>
          <a:p>
            <a:pPr algn="just">
              <a:lnSpc>
                <a:spcPts val="4200"/>
              </a:lnSpc>
              <a:spcBef>
                <a:spcPct val="0"/>
              </a:spcBef>
            </a:pPr>
          </a:p>
          <a:p>
            <a:pPr algn="just">
              <a:lnSpc>
                <a:spcPts val="4200"/>
              </a:lnSpc>
              <a:spcBef>
                <a:spcPct val="0"/>
              </a:spcBef>
            </a:pPr>
            <a:r>
              <a:rPr lang="en-US" sz="3500" spc="350">
                <a:solidFill>
                  <a:srgbClr val="6BD4CD"/>
                </a:solidFill>
                <a:latin typeface="Glacial Indifference"/>
              </a:rPr>
              <a:t>7. Customer Satisfaction: CMMI emphasizes meeting customer needs and expectations, ultimately enhancing customer satisfaction through improved processes and product quality.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sp>
        <p:nvSpPr>
          <p:cNvPr name="Freeform 2" id="2"/>
          <p:cNvSpPr/>
          <p:nvPr/>
        </p:nvSpPr>
        <p:spPr>
          <a:xfrm flipH="false" flipV="false" rot="0">
            <a:off x="13773250" y="5143500"/>
            <a:ext cx="5829100" cy="6040518"/>
          </a:xfrm>
          <a:custGeom>
            <a:avLst/>
            <a:gdLst/>
            <a:ahLst/>
            <a:cxnLst/>
            <a:rect r="r" b="b" t="t" l="l"/>
            <a:pathLst>
              <a:path h="6040518" w="5829100">
                <a:moveTo>
                  <a:pt x="0" y="0"/>
                </a:moveTo>
                <a:lnTo>
                  <a:pt x="5829100" y="0"/>
                </a:lnTo>
                <a:lnTo>
                  <a:pt x="5829100" y="6040518"/>
                </a:lnTo>
                <a:lnTo>
                  <a:pt x="0" y="604051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628637">
            <a:off x="-952316" y="-1350031"/>
            <a:ext cx="12139540" cy="12579834"/>
          </a:xfrm>
          <a:custGeom>
            <a:avLst/>
            <a:gdLst/>
            <a:ahLst/>
            <a:cxnLst/>
            <a:rect r="r" b="b" t="t" l="l"/>
            <a:pathLst>
              <a:path h="12579834" w="12139540">
                <a:moveTo>
                  <a:pt x="0" y="0"/>
                </a:moveTo>
                <a:lnTo>
                  <a:pt x="12139540" y="0"/>
                </a:lnTo>
                <a:lnTo>
                  <a:pt x="12139540" y="12579834"/>
                </a:lnTo>
                <a:lnTo>
                  <a:pt x="0" y="12579834"/>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206982">
            <a:off x="-1205830" y="7270608"/>
            <a:ext cx="6048809" cy="6268195"/>
          </a:xfrm>
          <a:custGeom>
            <a:avLst/>
            <a:gdLst/>
            <a:ahLst/>
            <a:cxnLst/>
            <a:rect r="r" b="b" t="t" l="l"/>
            <a:pathLst>
              <a:path h="6268195" w="6048809">
                <a:moveTo>
                  <a:pt x="0" y="0"/>
                </a:moveTo>
                <a:lnTo>
                  <a:pt x="6048809" y="0"/>
                </a:lnTo>
                <a:lnTo>
                  <a:pt x="6048809" y="6268195"/>
                </a:lnTo>
                <a:lnTo>
                  <a:pt x="0" y="6268195"/>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6687800" y="8686800"/>
            <a:ext cx="571500" cy="57150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4345C">
                <a:alpha val="77647"/>
              </a:srgbClr>
            </a:solidFill>
          </p:spPr>
        </p:sp>
      </p:grpSp>
      <p:grpSp>
        <p:nvGrpSpPr>
          <p:cNvPr name="Group 7" id="7"/>
          <p:cNvGrpSpPr/>
          <p:nvPr/>
        </p:nvGrpSpPr>
        <p:grpSpPr>
          <a:xfrm rot="0">
            <a:off x="-320056" y="1295400"/>
            <a:ext cx="1348756" cy="1348756"/>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4345C">
                <a:alpha val="67843"/>
              </a:srgbClr>
            </a:solidFill>
          </p:spPr>
        </p:sp>
      </p:grpSp>
      <p:sp>
        <p:nvSpPr>
          <p:cNvPr name="Freeform 9" id="9"/>
          <p:cNvSpPr/>
          <p:nvPr/>
        </p:nvSpPr>
        <p:spPr>
          <a:xfrm flipH="false" flipV="false" rot="-8599965">
            <a:off x="-620029" y="-1195263"/>
            <a:ext cx="2306858" cy="2390526"/>
          </a:xfrm>
          <a:custGeom>
            <a:avLst/>
            <a:gdLst/>
            <a:ahLst/>
            <a:cxnLst/>
            <a:rect r="r" b="b" t="t" l="l"/>
            <a:pathLst>
              <a:path h="2390526" w="2306858">
                <a:moveTo>
                  <a:pt x="0" y="0"/>
                </a:moveTo>
                <a:lnTo>
                  <a:pt x="2306858" y="0"/>
                </a:lnTo>
                <a:lnTo>
                  <a:pt x="2306858" y="2390526"/>
                </a:lnTo>
                <a:lnTo>
                  <a:pt x="0" y="2390526"/>
                </a:lnTo>
                <a:lnTo>
                  <a:pt x="0" y="0"/>
                </a:lnTo>
                <a:close/>
              </a:path>
            </a:pathLst>
          </a:custGeom>
          <a:blipFill>
            <a:blip r:embed="rId2">
              <a:alphaModFix amt="67000"/>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788313">
            <a:off x="17176236" y="6772434"/>
            <a:ext cx="1936109" cy="2006330"/>
          </a:xfrm>
          <a:custGeom>
            <a:avLst/>
            <a:gdLst/>
            <a:ahLst/>
            <a:cxnLst/>
            <a:rect r="r" b="b" t="t" l="l"/>
            <a:pathLst>
              <a:path h="2006330" w="1936109">
                <a:moveTo>
                  <a:pt x="0" y="0"/>
                </a:moveTo>
                <a:lnTo>
                  <a:pt x="1936108" y="0"/>
                </a:lnTo>
                <a:lnTo>
                  <a:pt x="1936108" y="2006330"/>
                </a:lnTo>
                <a:lnTo>
                  <a:pt x="0" y="2006330"/>
                </a:lnTo>
                <a:lnTo>
                  <a:pt x="0" y="0"/>
                </a:lnTo>
                <a:close/>
              </a:path>
            </a:pathLst>
          </a:custGeom>
          <a:blipFill>
            <a:blip r:embed="rId2">
              <a:alphaModFix amt="61000"/>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533400" y="3093751"/>
            <a:ext cx="17933678" cy="1590629"/>
          </a:xfrm>
          <a:prstGeom prst="rect">
            <a:avLst/>
          </a:prstGeom>
        </p:spPr>
        <p:txBody>
          <a:bodyPr anchor="t" rtlCol="false" tIns="0" lIns="0" bIns="0" rIns="0">
            <a:spAutoFit/>
          </a:bodyPr>
          <a:lstStyle/>
          <a:p>
            <a:pPr algn="ctr">
              <a:lnSpc>
                <a:spcPts val="6239"/>
              </a:lnSpc>
              <a:spcBef>
                <a:spcPct val="0"/>
              </a:spcBef>
            </a:pPr>
            <a:r>
              <a:rPr lang="en-US" sz="5199" spc="519">
                <a:solidFill>
                  <a:srgbClr val="04345C">
                    <a:alpha val="77647"/>
                  </a:srgbClr>
                </a:solidFill>
                <a:latin typeface="Glacial Indifference Bold"/>
              </a:rPr>
              <a:t>CMMI REPRESENTATION – </a:t>
            </a:r>
          </a:p>
          <a:p>
            <a:pPr algn="ctr">
              <a:lnSpc>
                <a:spcPts val="6239"/>
              </a:lnSpc>
              <a:spcBef>
                <a:spcPct val="0"/>
              </a:spcBef>
            </a:pPr>
            <a:r>
              <a:rPr lang="en-US" sz="5199" spc="519">
                <a:solidFill>
                  <a:srgbClr val="04345C">
                    <a:alpha val="77647"/>
                  </a:srgbClr>
                </a:solidFill>
                <a:latin typeface="Glacial Indifference Bold"/>
              </a:rPr>
              <a:t>STAGED AND CONTINUOUS :</a:t>
            </a:r>
          </a:p>
        </p:txBody>
      </p:sp>
      <p:sp>
        <p:nvSpPr>
          <p:cNvPr name="TextBox 12" id="12"/>
          <p:cNvSpPr txBox="true"/>
          <p:nvPr/>
        </p:nvSpPr>
        <p:spPr>
          <a:xfrm rot="0">
            <a:off x="1562109" y="6035816"/>
            <a:ext cx="17259300" cy="1085665"/>
          </a:xfrm>
          <a:prstGeom prst="rect">
            <a:avLst/>
          </a:prstGeom>
        </p:spPr>
        <p:txBody>
          <a:bodyPr anchor="t" rtlCol="false" tIns="0" lIns="0" bIns="0" rIns="0">
            <a:spAutoFit/>
          </a:bodyPr>
          <a:lstStyle/>
          <a:p>
            <a:pPr>
              <a:lnSpc>
                <a:spcPts val="4320"/>
              </a:lnSpc>
              <a:spcBef>
                <a:spcPct val="0"/>
              </a:spcBef>
            </a:pPr>
            <a:r>
              <a:rPr lang="en-US" sz="3600" spc="359">
                <a:solidFill>
                  <a:srgbClr val="04345C"/>
                </a:solidFill>
                <a:latin typeface="Glacial Indifference"/>
              </a:rPr>
              <a:t>R</a:t>
            </a:r>
            <a:r>
              <a:rPr lang="en-US" sz="3600" spc="359">
                <a:solidFill>
                  <a:srgbClr val="04345C"/>
                </a:solidFill>
                <a:latin typeface="Glacial Indifference"/>
              </a:rPr>
              <a:t>epresentation allows an organization to pursue a different set of improvement objectives.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sp>
        <p:nvSpPr>
          <p:cNvPr name="Freeform 2" id="2"/>
          <p:cNvSpPr/>
          <p:nvPr/>
        </p:nvSpPr>
        <p:spPr>
          <a:xfrm flipH="false" flipV="false" rot="352402">
            <a:off x="11144397" y="2044998"/>
            <a:ext cx="9412281" cy="9753659"/>
          </a:xfrm>
          <a:custGeom>
            <a:avLst/>
            <a:gdLst/>
            <a:ahLst/>
            <a:cxnLst/>
            <a:rect r="r" b="b" t="t" l="l"/>
            <a:pathLst>
              <a:path h="9753659" w="9412281">
                <a:moveTo>
                  <a:pt x="0" y="0"/>
                </a:moveTo>
                <a:lnTo>
                  <a:pt x="9412281" y="0"/>
                </a:lnTo>
                <a:lnTo>
                  <a:pt x="9412281" y="9753660"/>
                </a:lnTo>
                <a:lnTo>
                  <a:pt x="0" y="9753660"/>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90237">
            <a:off x="13587917" y="-1624564"/>
            <a:ext cx="5363442" cy="5557971"/>
          </a:xfrm>
          <a:custGeom>
            <a:avLst/>
            <a:gdLst/>
            <a:ahLst/>
            <a:cxnLst/>
            <a:rect r="r" b="b" t="t" l="l"/>
            <a:pathLst>
              <a:path h="5557971" w="5363442">
                <a:moveTo>
                  <a:pt x="0" y="0"/>
                </a:moveTo>
                <a:lnTo>
                  <a:pt x="5363442" y="0"/>
                </a:lnTo>
                <a:lnTo>
                  <a:pt x="5363442" y="5557971"/>
                </a:lnTo>
                <a:lnTo>
                  <a:pt x="0" y="5557971"/>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7132476">
            <a:off x="-2496200" y="6910817"/>
            <a:ext cx="5850340" cy="6062529"/>
          </a:xfrm>
          <a:custGeom>
            <a:avLst/>
            <a:gdLst/>
            <a:ahLst/>
            <a:cxnLst/>
            <a:rect r="r" b="b" t="t" l="l"/>
            <a:pathLst>
              <a:path h="6062529" w="5850340">
                <a:moveTo>
                  <a:pt x="0" y="0"/>
                </a:moveTo>
                <a:lnTo>
                  <a:pt x="5850340" y="0"/>
                </a:lnTo>
                <a:lnTo>
                  <a:pt x="5850340" y="6062528"/>
                </a:lnTo>
                <a:lnTo>
                  <a:pt x="0" y="6062528"/>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638777">
            <a:off x="-1647327" y="-1808930"/>
            <a:ext cx="9437477" cy="9779769"/>
          </a:xfrm>
          <a:custGeom>
            <a:avLst/>
            <a:gdLst/>
            <a:ahLst/>
            <a:cxnLst/>
            <a:rect r="r" b="b" t="t" l="l"/>
            <a:pathLst>
              <a:path h="9779769" w="9437477">
                <a:moveTo>
                  <a:pt x="0" y="0"/>
                </a:moveTo>
                <a:lnTo>
                  <a:pt x="9437477" y="0"/>
                </a:lnTo>
                <a:lnTo>
                  <a:pt x="9437477" y="9779769"/>
                </a:lnTo>
                <a:lnTo>
                  <a:pt x="0" y="9779769"/>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7259300" y="480044"/>
            <a:ext cx="1348756" cy="1348756"/>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name="Group 8" id="8"/>
          <p:cNvGrpSpPr/>
          <p:nvPr/>
        </p:nvGrpSpPr>
        <p:grpSpPr>
          <a:xfrm rot="0">
            <a:off x="457200" y="9281903"/>
            <a:ext cx="571500" cy="5715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name="Freeform 10" id="10"/>
          <p:cNvSpPr/>
          <p:nvPr/>
        </p:nvSpPr>
        <p:spPr>
          <a:xfrm flipH="false" flipV="false" rot="2938422">
            <a:off x="1225129" y="9321739"/>
            <a:ext cx="1862954" cy="1930523"/>
          </a:xfrm>
          <a:custGeom>
            <a:avLst/>
            <a:gdLst/>
            <a:ahLst/>
            <a:cxnLst/>
            <a:rect r="r" b="b" t="t" l="l"/>
            <a:pathLst>
              <a:path h="1930523" w="1862954">
                <a:moveTo>
                  <a:pt x="0" y="0"/>
                </a:moveTo>
                <a:lnTo>
                  <a:pt x="1862955" y="0"/>
                </a:lnTo>
                <a:lnTo>
                  <a:pt x="1862955" y="1930522"/>
                </a:lnTo>
                <a:lnTo>
                  <a:pt x="0" y="19305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2175657" y="1615088"/>
            <a:ext cx="13296860" cy="7056823"/>
          </a:xfrm>
          <a:prstGeom prst="rect">
            <a:avLst/>
          </a:prstGeom>
        </p:spPr>
        <p:txBody>
          <a:bodyPr anchor="t" rtlCol="false" tIns="0" lIns="0" bIns="0" rIns="0">
            <a:spAutoFit/>
          </a:bodyPr>
          <a:lstStyle/>
          <a:p>
            <a:pPr algn="just">
              <a:lnSpc>
                <a:spcPts val="4320"/>
              </a:lnSpc>
              <a:spcBef>
                <a:spcPct val="0"/>
              </a:spcBef>
            </a:pPr>
            <a:r>
              <a:rPr lang="en-US" sz="3600" spc="359">
                <a:solidFill>
                  <a:srgbClr val="6BD4CD"/>
                </a:solidFill>
                <a:latin typeface="Glacial Indifference"/>
              </a:rPr>
              <a:t>   </a:t>
            </a:r>
            <a:r>
              <a:rPr lang="en-US" sz="3600" spc="359">
                <a:solidFill>
                  <a:srgbClr val="6BD4CD"/>
                </a:solidFill>
                <a:latin typeface="Glacial Indifference Bold"/>
              </a:rPr>
              <a:t>Staged Representation :</a:t>
            </a:r>
          </a:p>
          <a:p>
            <a:pPr algn="just">
              <a:lnSpc>
                <a:spcPts val="4320"/>
              </a:lnSpc>
              <a:spcBef>
                <a:spcPct val="0"/>
              </a:spcBef>
            </a:pPr>
          </a:p>
          <a:p>
            <a:pPr algn="just" marL="777240" indent="-388620" lvl="1">
              <a:lnSpc>
                <a:spcPts val="4320"/>
              </a:lnSpc>
              <a:buFont typeface="Arial"/>
              <a:buChar char="•"/>
            </a:pPr>
            <a:r>
              <a:rPr lang="en-US" sz="3600" spc="359">
                <a:solidFill>
                  <a:srgbClr val="6BD4CD"/>
                </a:solidFill>
                <a:latin typeface="Glacial Indifference"/>
              </a:rPr>
              <a:t>U</a:t>
            </a:r>
            <a:r>
              <a:rPr lang="en-US" sz="3600" spc="359">
                <a:solidFill>
                  <a:srgbClr val="6BD4CD"/>
                </a:solidFill>
                <a:latin typeface="Glacial Indifference"/>
              </a:rPr>
              <a:t>ses a pre-defined set of process areas to define improvement path.</a:t>
            </a:r>
          </a:p>
          <a:p>
            <a:pPr algn="just" marL="777240" indent="-388620" lvl="1">
              <a:lnSpc>
                <a:spcPts val="4320"/>
              </a:lnSpc>
              <a:buFont typeface="Arial"/>
              <a:buChar char="•"/>
            </a:pPr>
            <a:r>
              <a:rPr lang="en-US" sz="3600" spc="359">
                <a:solidFill>
                  <a:srgbClr val="6BD4CD"/>
                </a:solidFill>
                <a:latin typeface="Glacial Indifference"/>
              </a:rPr>
              <a:t>Provides a sequence of improvements, where each part in the sequence serves as a foundation for the next.</a:t>
            </a:r>
          </a:p>
          <a:p>
            <a:pPr algn="just" marL="777240" indent="-388620" lvl="1">
              <a:lnSpc>
                <a:spcPts val="4320"/>
              </a:lnSpc>
              <a:buFont typeface="Arial"/>
              <a:buChar char="•"/>
            </a:pPr>
            <a:r>
              <a:rPr lang="en-US" sz="3600" spc="359">
                <a:solidFill>
                  <a:srgbClr val="6BD4CD"/>
                </a:solidFill>
                <a:latin typeface="Glacial Indifference"/>
              </a:rPr>
              <a:t>An improved path is defined by maturity level.</a:t>
            </a:r>
          </a:p>
          <a:p>
            <a:pPr algn="just" marL="777240" indent="-388620" lvl="1">
              <a:lnSpc>
                <a:spcPts val="4320"/>
              </a:lnSpc>
              <a:buFont typeface="Arial"/>
              <a:buChar char="•"/>
            </a:pPr>
            <a:r>
              <a:rPr lang="en-US" sz="3600" spc="359">
                <a:solidFill>
                  <a:srgbClr val="6BD4CD"/>
                </a:solidFill>
                <a:latin typeface="Glacial Indifference"/>
              </a:rPr>
              <a:t>Maturity level describes the maturity of processes in organization.</a:t>
            </a:r>
          </a:p>
          <a:p>
            <a:pPr algn="just" marL="777240" indent="-388620" lvl="1">
              <a:lnSpc>
                <a:spcPts val="4320"/>
              </a:lnSpc>
              <a:buFont typeface="Arial"/>
              <a:buChar char="•"/>
            </a:pPr>
            <a:r>
              <a:rPr lang="en-US" sz="3600" spc="359">
                <a:solidFill>
                  <a:srgbClr val="6BD4CD"/>
                </a:solidFill>
                <a:latin typeface="Glacial Indifference"/>
              </a:rPr>
              <a:t>Staged CMMI representation allows comparison between different organizations for multiple maturity levels.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BD4CD"/>
        </a:solidFill>
      </p:bgPr>
    </p:bg>
    <p:spTree>
      <p:nvGrpSpPr>
        <p:cNvPr id="1" name=""/>
        <p:cNvGrpSpPr/>
        <p:nvPr/>
      </p:nvGrpSpPr>
      <p:grpSpPr>
        <a:xfrm>
          <a:off x="0" y="0"/>
          <a:ext cx="0" cy="0"/>
          <a:chOff x="0" y="0"/>
          <a:chExt cx="0" cy="0"/>
        </a:xfrm>
      </p:grpSpPr>
      <p:sp>
        <p:nvSpPr>
          <p:cNvPr name="Freeform 2" id="2"/>
          <p:cNvSpPr/>
          <p:nvPr/>
        </p:nvSpPr>
        <p:spPr>
          <a:xfrm flipH="false" flipV="false" rot="-10549006">
            <a:off x="-952316" y="-1350031"/>
            <a:ext cx="12139540" cy="12579834"/>
          </a:xfrm>
          <a:custGeom>
            <a:avLst/>
            <a:gdLst/>
            <a:ahLst/>
            <a:cxnLst/>
            <a:rect r="r" b="b" t="t" l="l"/>
            <a:pathLst>
              <a:path h="12579834" w="12139540">
                <a:moveTo>
                  <a:pt x="0" y="0"/>
                </a:moveTo>
                <a:lnTo>
                  <a:pt x="12139540" y="0"/>
                </a:lnTo>
                <a:lnTo>
                  <a:pt x="12139540" y="12579834"/>
                </a:lnTo>
                <a:lnTo>
                  <a:pt x="0" y="12579834"/>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045505">
            <a:off x="-1359967" y="7023342"/>
            <a:ext cx="5082133" cy="5266459"/>
          </a:xfrm>
          <a:custGeom>
            <a:avLst/>
            <a:gdLst/>
            <a:ahLst/>
            <a:cxnLst/>
            <a:rect r="r" b="b" t="t" l="l"/>
            <a:pathLst>
              <a:path h="5266459" w="5082133">
                <a:moveTo>
                  <a:pt x="0" y="0"/>
                </a:moveTo>
                <a:lnTo>
                  <a:pt x="5082134" y="0"/>
                </a:lnTo>
                <a:lnTo>
                  <a:pt x="5082134" y="5266459"/>
                </a:lnTo>
                <a:lnTo>
                  <a:pt x="0" y="526645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925588" y="4364168"/>
            <a:ext cx="6724823" cy="6968729"/>
          </a:xfrm>
          <a:custGeom>
            <a:avLst/>
            <a:gdLst/>
            <a:ahLst/>
            <a:cxnLst/>
            <a:rect r="r" b="b" t="t" l="l"/>
            <a:pathLst>
              <a:path h="6968729" w="6724823">
                <a:moveTo>
                  <a:pt x="0" y="0"/>
                </a:moveTo>
                <a:lnTo>
                  <a:pt x="6724824" y="0"/>
                </a:lnTo>
                <a:lnTo>
                  <a:pt x="6724824" y="6968729"/>
                </a:lnTo>
                <a:lnTo>
                  <a:pt x="0" y="696872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3321491">
            <a:off x="14186191" y="-1417201"/>
            <a:ext cx="5764013" cy="5973070"/>
          </a:xfrm>
          <a:custGeom>
            <a:avLst/>
            <a:gdLst/>
            <a:ahLst/>
            <a:cxnLst/>
            <a:rect r="r" b="b" t="t" l="l"/>
            <a:pathLst>
              <a:path h="5973070" w="5764013">
                <a:moveTo>
                  <a:pt x="0" y="0"/>
                </a:moveTo>
                <a:lnTo>
                  <a:pt x="5764013" y="0"/>
                </a:lnTo>
                <a:lnTo>
                  <a:pt x="5764013" y="5973070"/>
                </a:lnTo>
                <a:lnTo>
                  <a:pt x="0" y="597307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7259300" y="8667750"/>
            <a:ext cx="1181100" cy="118110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grpSp>
        <p:nvGrpSpPr>
          <p:cNvPr name="Group 8" id="8"/>
          <p:cNvGrpSpPr/>
          <p:nvPr/>
        </p:nvGrpSpPr>
        <p:grpSpPr>
          <a:xfrm rot="0">
            <a:off x="609600" y="742950"/>
            <a:ext cx="571500" cy="57150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2EDF1"/>
            </a:solidFill>
          </p:spPr>
        </p:sp>
      </p:grpSp>
      <p:sp>
        <p:nvSpPr>
          <p:cNvPr name="Freeform 10" id="10"/>
          <p:cNvSpPr/>
          <p:nvPr/>
        </p:nvSpPr>
        <p:spPr>
          <a:xfrm flipH="false" flipV="false" rot="-6380584">
            <a:off x="1437988" y="-561380"/>
            <a:ext cx="1862954" cy="1930523"/>
          </a:xfrm>
          <a:custGeom>
            <a:avLst/>
            <a:gdLst/>
            <a:ahLst/>
            <a:cxnLst/>
            <a:rect r="r" b="b" t="t" l="l"/>
            <a:pathLst>
              <a:path h="1930523" w="1862954">
                <a:moveTo>
                  <a:pt x="0" y="0"/>
                </a:moveTo>
                <a:lnTo>
                  <a:pt x="1862955" y="0"/>
                </a:lnTo>
                <a:lnTo>
                  <a:pt x="1862955" y="1930523"/>
                </a:lnTo>
                <a:lnTo>
                  <a:pt x="0" y="1930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115857">
            <a:off x="17381961" y="5936688"/>
            <a:ext cx="2255115" cy="2336906"/>
          </a:xfrm>
          <a:custGeom>
            <a:avLst/>
            <a:gdLst/>
            <a:ahLst/>
            <a:cxnLst/>
            <a:rect r="r" b="b" t="t" l="l"/>
            <a:pathLst>
              <a:path h="2336906" w="2255115">
                <a:moveTo>
                  <a:pt x="0" y="0"/>
                </a:moveTo>
                <a:lnTo>
                  <a:pt x="2255115" y="0"/>
                </a:lnTo>
                <a:lnTo>
                  <a:pt x="2255115" y="2336907"/>
                </a:lnTo>
                <a:lnTo>
                  <a:pt x="0" y="23369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833608" y="1658644"/>
            <a:ext cx="14620783" cy="7599656"/>
          </a:xfrm>
          <a:prstGeom prst="rect">
            <a:avLst/>
          </a:prstGeom>
        </p:spPr>
        <p:txBody>
          <a:bodyPr anchor="t" rtlCol="false" tIns="0" lIns="0" bIns="0" rIns="0">
            <a:spAutoFit/>
          </a:bodyPr>
          <a:lstStyle/>
          <a:p>
            <a:pPr algn="just">
              <a:lnSpc>
                <a:spcPts val="4320"/>
              </a:lnSpc>
              <a:spcBef>
                <a:spcPct val="0"/>
              </a:spcBef>
            </a:pPr>
            <a:r>
              <a:rPr lang="en-US" sz="3600" spc="359">
                <a:solidFill>
                  <a:srgbClr val="04345C"/>
                </a:solidFill>
                <a:latin typeface="Glacial Indifference Bold"/>
              </a:rPr>
              <a:t>   </a:t>
            </a:r>
            <a:r>
              <a:rPr lang="en-US" sz="3600" spc="359">
                <a:solidFill>
                  <a:srgbClr val="04345C"/>
                </a:solidFill>
                <a:latin typeface="Glacial Indifference Bold"/>
              </a:rPr>
              <a:t>Continuous Representation :</a:t>
            </a:r>
          </a:p>
          <a:p>
            <a:pPr algn="just">
              <a:lnSpc>
                <a:spcPts val="4320"/>
              </a:lnSpc>
            </a:pPr>
          </a:p>
          <a:p>
            <a:pPr algn="just" marL="777240" indent="-388620" lvl="1">
              <a:lnSpc>
                <a:spcPts val="4320"/>
              </a:lnSpc>
              <a:buFont typeface="Arial"/>
              <a:buChar char="•"/>
            </a:pPr>
            <a:r>
              <a:rPr lang="en-US" sz="3600" spc="359">
                <a:solidFill>
                  <a:srgbClr val="04345C"/>
                </a:solidFill>
                <a:latin typeface="Glacial Indifference"/>
              </a:rPr>
              <a:t>A</a:t>
            </a:r>
            <a:r>
              <a:rPr lang="en-US" sz="3600" spc="359">
                <a:solidFill>
                  <a:srgbClr val="04345C"/>
                </a:solidFill>
                <a:latin typeface="Glacial Indifference"/>
              </a:rPr>
              <a:t>llows selection of specific process areas.</a:t>
            </a:r>
          </a:p>
          <a:p>
            <a:pPr algn="just" marL="777240" indent="-388620" lvl="1">
              <a:lnSpc>
                <a:spcPts val="4320"/>
              </a:lnSpc>
              <a:buFont typeface="Arial"/>
              <a:buChar char="•"/>
            </a:pPr>
            <a:r>
              <a:rPr lang="en-US" sz="3600" spc="359">
                <a:solidFill>
                  <a:srgbClr val="04345C"/>
                </a:solidFill>
                <a:latin typeface="Glacial Indifference"/>
              </a:rPr>
              <a:t>Uses capability levels that measures improvement of an individual process area.</a:t>
            </a:r>
          </a:p>
          <a:p>
            <a:pPr algn="just" marL="777240" indent="-388620" lvl="1">
              <a:lnSpc>
                <a:spcPts val="4320"/>
              </a:lnSpc>
              <a:buFont typeface="Arial"/>
              <a:buChar char="•"/>
            </a:pPr>
            <a:r>
              <a:rPr lang="en-US" sz="3600" spc="359">
                <a:solidFill>
                  <a:srgbClr val="04345C"/>
                </a:solidFill>
                <a:latin typeface="Glacial Indifference"/>
              </a:rPr>
              <a:t>Continuous CMMI representation allows comparison between different organizations on a process-area-by-process-area basis.</a:t>
            </a:r>
          </a:p>
          <a:p>
            <a:pPr algn="just" marL="777240" indent="-388620" lvl="1">
              <a:lnSpc>
                <a:spcPts val="4320"/>
              </a:lnSpc>
              <a:buFont typeface="Arial"/>
              <a:buChar char="•"/>
            </a:pPr>
            <a:r>
              <a:rPr lang="en-US" sz="3600" spc="359">
                <a:solidFill>
                  <a:srgbClr val="04345C"/>
                </a:solidFill>
                <a:latin typeface="Glacial Indifference"/>
              </a:rPr>
              <a:t>Allows organizations to select processes which require more improvement.</a:t>
            </a:r>
          </a:p>
          <a:p>
            <a:pPr algn="just" marL="777240" indent="-388620" lvl="1">
              <a:lnSpc>
                <a:spcPts val="4320"/>
              </a:lnSpc>
              <a:buFont typeface="Arial"/>
              <a:buChar char="•"/>
            </a:pPr>
            <a:r>
              <a:rPr lang="en-US" sz="3600" spc="359">
                <a:solidFill>
                  <a:srgbClr val="04345C"/>
                </a:solidFill>
                <a:latin typeface="Glacial Indifference"/>
              </a:rPr>
              <a:t>In this representation, order of improvement of various processes can be selected which allows the organizations to meet their objectives and eliminate risks.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45C"/>
        </a:solidFill>
      </p:bgPr>
    </p:bg>
    <p:spTree>
      <p:nvGrpSpPr>
        <p:cNvPr id="1" name=""/>
        <p:cNvGrpSpPr/>
        <p:nvPr/>
      </p:nvGrpSpPr>
      <p:grpSpPr>
        <a:xfrm>
          <a:off x="0" y="0"/>
          <a:ext cx="0" cy="0"/>
          <a:chOff x="0" y="0"/>
          <a:chExt cx="0" cy="0"/>
        </a:xfrm>
      </p:grpSpPr>
      <p:sp>
        <p:nvSpPr>
          <p:cNvPr name="Freeform 2" id="2"/>
          <p:cNvSpPr/>
          <p:nvPr/>
        </p:nvSpPr>
        <p:spPr>
          <a:xfrm flipH="false" flipV="false" rot="-903812">
            <a:off x="7734484" y="-1426231"/>
            <a:ext cx="12139540" cy="12579834"/>
          </a:xfrm>
          <a:custGeom>
            <a:avLst/>
            <a:gdLst/>
            <a:ahLst/>
            <a:cxnLst/>
            <a:rect r="r" b="b" t="t" l="l"/>
            <a:pathLst>
              <a:path h="12579834" w="12139540">
                <a:moveTo>
                  <a:pt x="0" y="0"/>
                </a:moveTo>
                <a:lnTo>
                  <a:pt x="12139540" y="0"/>
                </a:lnTo>
                <a:lnTo>
                  <a:pt x="12139540" y="12579834"/>
                </a:lnTo>
                <a:lnTo>
                  <a:pt x="0" y="12579834"/>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797617">
            <a:off x="-802670" y="-2095492"/>
            <a:ext cx="4648188" cy="4816776"/>
          </a:xfrm>
          <a:custGeom>
            <a:avLst/>
            <a:gdLst/>
            <a:ahLst/>
            <a:cxnLst/>
            <a:rect r="r" b="b" t="t" l="l"/>
            <a:pathLst>
              <a:path h="4816776" w="4648188">
                <a:moveTo>
                  <a:pt x="0" y="0"/>
                </a:moveTo>
                <a:lnTo>
                  <a:pt x="4648188" y="0"/>
                </a:lnTo>
                <a:lnTo>
                  <a:pt x="4648188" y="4816775"/>
                </a:lnTo>
                <a:lnTo>
                  <a:pt x="0" y="481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259300" y="8401050"/>
            <a:ext cx="1181100" cy="118110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grpSp>
        <p:nvGrpSpPr>
          <p:cNvPr name="Group 6" id="6"/>
          <p:cNvGrpSpPr/>
          <p:nvPr/>
        </p:nvGrpSpPr>
        <p:grpSpPr>
          <a:xfrm rot="0">
            <a:off x="609600" y="742950"/>
            <a:ext cx="571500" cy="57150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BD4CD"/>
            </a:solidFill>
          </p:spPr>
        </p:sp>
      </p:grpSp>
      <p:sp>
        <p:nvSpPr>
          <p:cNvPr name="Freeform 8" id="8"/>
          <p:cNvSpPr/>
          <p:nvPr/>
        </p:nvSpPr>
        <p:spPr>
          <a:xfrm flipH="false" flipV="false" rot="10149955">
            <a:off x="-1034470" y="1464703"/>
            <a:ext cx="1772951" cy="1837255"/>
          </a:xfrm>
          <a:custGeom>
            <a:avLst/>
            <a:gdLst/>
            <a:ahLst/>
            <a:cxnLst/>
            <a:rect r="r" b="b" t="t" l="l"/>
            <a:pathLst>
              <a:path h="1837255" w="1772951">
                <a:moveTo>
                  <a:pt x="0" y="0"/>
                </a:moveTo>
                <a:lnTo>
                  <a:pt x="1772951" y="0"/>
                </a:lnTo>
                <a:lnTo>
                  <a:pt x="1772951" y="1837254"/>
                </a:lnTo>
                <a:lnTo>
                  <a:pt x="0" y="18372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132020">
            <a:off x="15091655" y="9284087"/>
            <a:ext cx="2397624" cy="2484585"/>
          </a:xfrm>
          <a:custGeom>
            <a:avLst/>
            <a:gdLst/>
            <a:ahLst/>
            <a:cxnLst/>
            <a:rect r="r" b="b" t="t" l="l"/>
            <a:pathLst>
              <a:path h="2484585" w="2397624">
                <a:moveTo>
                  <a:pt x="0" y="0"/>
                </a:moveTo>
                <a:lnTo>
                  <a:pt x="2397624" y="0"/>
                </a:lnTo>
                <a:lnTo>
                  <a:pt x="2397624" y="2484585"/>
                </a:lnTo>
                <a:lnTo>
                  <a:pt x="0" y="24845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47995" y="4343423"/>
            <a:ext cx="18288000" cy="800077"/>
          </a:xfrm>
          <a:prstGeom prst="rect">
            <a:avLst/>
          </a:prstGeom>
        </p:spPr>
        <p:txBody>
          <a:bodyPr anchor="t" rtlCol="false" tIns="0" lIns="0" bIns="0" rIns="0">
            <a:spAutoFit/>
          </a:bodyPr>
          <a:lstStyle/>
          <a:p>
            <a:pPr algn="ctr">
              <a:lnSpc>
                <a:spcPts val="6239"/>
              </a:lnSpc>
              <a:spcBef>
                <a:spcPct val="0"/>
              </a:spcBef>
            </a:pPr>
            <a:r>
              <a:rPr lang="en-US" sz="5199" spc="519">
                <a:solidFill>
                  <a:srgbClr val="6BD4CD"/>
                </a:solidFill>
                <a:latin typeface="Glacial Indifference Bold"/>
              </a:rPr>
              <a:t>MATURITY LEVELS OF CMMI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FF5544B327E4696DBC432501EF536" ma:contentTypeVersion="3" ma:contentTypeDescription="Create a new document." ma:contentTypeScope="" ma:versionID="229465c0be6da13136094eeedf001fd3">
  <xsd:schema xmlns:xsd="http://www.w3.org/2001/XMLSchema" xmlns:xs="http://www.w3.org/2001/XMLSchema" xmlns:p="http://schemas.microsoft.com/office/2006/metadata/properties" xmlns:ns2="ec333221-26f2-4903-9eb8-d22159498df7" targetNamespace="http://schemas.microsoft.com/office/2006/metadata/properties" ma:root="true" ma:fieldsID="5865c6dfc5836266179016c3e3c0ee85" ns2:_="">
    <xsd:import namespace="ec333221-26f2-4903-9eb8-d22159498d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33221-26f2-4903-9eb8-d22159498d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6E0560-4EA6-43CA-94BF-FC37C4299A02}"/>
</file>

<file path=customXml/itemProps2.xml><?xml version="1.0" encoding="utf-8"?>
<ds:datastoreItem xmlns:ds="http://schemas.openxmlformats.org/officeDocument/2006/customXml" ds:itemID="{78EC402D-8263-465A-B3B8-7E518A5D5A29}"/>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DAE3sQDQeRw</dc:identifier>
  <dcterms:modified xsi:type="dcterms:W3CDTF">2011-08-01T06:04:30Z</dcterms:modified>
  <cp:revision>1</cp:revision>
  <dc:title>CMMI</dc:title>
</cp:coreProperties>
</file>