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71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148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8C24E1-5092-4AFF-8F93-3E07261A68F1}" type="datetimeFigureOut">
              <a:rPr lang="en-US" smtClean="0"/>
              <a:t>18-Jul-23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C8754A-8B08-4E70-A5DD-59BD5019C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7894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C8754A-8B08-4E70-A5DD-59BD5019CEB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3363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C8754A-8B08-4E70-A5DD-59BD5019CEB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7703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07C26-A294-4297-835F-A349FDC7BEEF}" type="datetime1">
              <a:rPr lang="en-US" smtClean="0"/>
              <a:t>18-Jul-23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Prof.Sachin Bojewar, VIT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93913-2D9F-4DF4-A338-9EB9C8B55C7C}" type="datetime1">
              <a:rPr lang="en-US" smtClean="0"/>
              <a:t>18-Jul-23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Prof.Sachin Bojewar, VIT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1DB47-26F6-401C-9B6B-669A79F9D355}" type="datetime1">
              <a:rPr lang="en-US" smtClean="0"/>
              <a:t>18-Jul-23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Prof.Sachin Bojewar, VIT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F2D85-D9D4-41FC-951D-0B8A5F36335C}" type="datetime1">
              <a:rPr lang="en-US" smtClean="0"/>
              <a:t>18-Jul-23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Prof.Sachin Bojewar, VIT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0E6E3-A797-4D32-9EF2-345550CA9769}" type="datetime1">
              <a:rPr lang="en-US" smtClean="0"/>
              <a:t>18-Jul-23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Prof.Sachin Bojewar, VIT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3E34C-646F-4C3F-B615-3D41EDFC7192}" type="datetime1">
              <a:rPr lang="en-US" smtClean="0"/>
              <a:t>18-Jul-23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Prof.Sachin Bojewar, VIT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DCB84-6B5A-4622-8303-E2E2C3C4CCD1}" type="datetime1">
              <a:rPr lang="en-US" smtClean="0"/>
              <a:t>18-Jul-23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Prof.Sachin Bojewar, VIT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33E92-48EA-4EB0-9C6A-329A8D7A66E5}" type="datetime1">
              <a:rPr lang="en-US" smtClean="0"/>
              <a:t>18-Jul-23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Prof.Sachin Bojewar, VIT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5CE61-9255-45F4-B472-29C7F918E48F}" type="datetime1">
              <a:rPr lang="en-US" smtClean="0"/>
              <a:t>18-Jul-23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Prof.Sachin Bojewar, VIT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C8811-C52D-48AC-9AF1-B0D93F909198}" type="datetime1">
              <a:rPr lang="en-US" smtClean="0"/>
              <a:t>18-Jul-23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Prof.Sachin Bojewar, VIT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5C350-7109-40A1-8BDB-E429241A8FAF}" type="datetime1">
              <a:rPr lang="en-US" smtClean="0"/>
              <a:t>18-Jul-23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Prof.Sachin Bojewar, VIT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18CE49-D0C8-4631-B6BC-486F341D5750}" type="datetime1">
              <a:rPr lang="en-US" smtClean="0"/>
              <a:t>18-Jul-23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Prof.Sachin Bojewar, VIT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DC4F3-C799-461F-9056-01A124391C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838200"/>
            <a:ext cx="7772400" cy="1470025"/>
          </a:xfrm>
        </p:spPr>
        <p:txBody>
          <a:bodyPr/>
          <a:lstStyle/>
          <a:p>
            <a:r>
              <a:rPr lang="en-US" dirty="0"/>
              <a:t>CSC502 Software Engineering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972D6B-E700-4622-9002-8A3CEA9A31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924800" cy="17526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Semester V Computer Engineering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sz="2000" dirty="0" err="1">
                <a:solidFill>
                  <a:schemeClr val="tx1"/>
                </a:solidFill>
              </a:rPr>
              <a:t>Dr.Sachin</a:t>
            </a:r>
            <a:r>
              <a:rPr lang="en-US" sz="2000" dirty="0">
                <a:solidFill>
                  <a:schemeClr val="tx1"/>
                </a:solidFill>
              </a:rPr>
              <a:t> Bojewar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82FBE1-24FB-43B1-A549-2E1959573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07C26-A294-4297-835F-A349FDC7BEEF}" type="datetime1">
              <a:rPr lang="en-US" smtClean="0"/>
              <a:t>18-Jul-23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93F1C6-37DC-4250-B6C6-0D00E76D0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Prof.Sachin Bojewar, VIT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048545-DF0C-4E73-BA61-22AB33490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5835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14400"/>
          </a:xfrm>
        </p:spPr>
        <p:txBody>
          <a:bodyPr/>
          <a:lstStyle/>
          <a:p>
            <a:r>
              <a:rPr lang="en-US" dirty="0"/>
              <a:t>Process Framework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143000"/>
            <a:ext cx="4953000" cy="556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BBE4A-CAD4-43DD-95DB-9F9130012CA2}" type="datetime1">
              <a:rPr lang="en-US" smtClean="0"/>
              <a:t>18-Jul-23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Prof.Sachin Bojewar, VIT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9668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/>
              <a:t>Process Flow</a:t>
            </a: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143000"/>
            <a:ext cx="59436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35312-EA67-49FC-9F4F-6E34A0D8C9B4}" type="datetime1">
              <a:rPr lang="en-US" smtClean="0"/>
              <a:t>18-Jul-23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Prof.Sachin Bojewar, VIT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1682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/>
              <a:t>Process Pattern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864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Process Pattern Template – Proposed by Ambler</a:t>
            </a:r>
          </a:p>
          <a:p>
            <a:r>
              <a:rPr lang="en-US" dirty="0"/>
              <a:t>Pattern Name</a:t>
            </a:r>
          </a:p>
          <a:p>
            <a:r>
              <a:rPr lang="en-US" dirty="0"/>
              <a:t>Types</a:t>
            </a:r>
          </a:p>
          <a:p>
            <a:pPr lvl="1"/>
            <a:r>
              <a:rPr lang="en-US" dirty="0"/>
              <a:t>Stage : Defines problem associated with framework activity</a:t>
            </a:r>
          </a:p>
          <a:p>
            <a:pPr lvl="1"/>
            <a:r>
              <a:rPr lang="en-US" dirty="0"/>
              <a:t>Task : Defines problem associated with action or work task</a:t>
            </a:r>
          </a:p>
          <a:p>
            <a:pPr lvl="1"/>
            <a:r>
              <a:rPr lang="en-US" dirty="0"/>
              <a:t>Phase : Defines the sequence of activities that occurs in process framework</a:t>
            </a:r>
          </a:p>
          <a:p>
            <a:r>
              <a:rPr lang="en-US" dirty="0"/>
              <a:t>Initial Context</a:t>
            </a:r>
          </a:p>
          <a:p>
            <a:r>
              <a:rPr lang="en-US" dirty="0"/>
              <a:t>Problem</a:t>
            </a:r>
          </a:p>
          <a:p>
            <a:r>
              <a:rPr lang="en-US" dirty="0"/>
              <a:t>Solution</a:t>
            </a:r>
          </a:p>
          <a:p>
            <a:r>
              <a:rPr lang="en-US" dirty="0"/>
              <a:t>Resulting Context</a:t>
            </a:r>
          </a:p>
          <a:p>
            <a:r>
              <a:rPr lang="en-US" dirty="0"/>
              <a:t>Related Pattern</a:t>
            </a:r>
          </a:p>
          <a:p>
            <a:r>
              <a:rPr lang="en-US" dirty="0"/>
              <a:t>Known uses and examples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7270E-7A91-4132-A88E-9FBE451FDFB8}" type="datetime1">
              <a:rPr lang="en-US" smtClean="0"/>
              <a:t>18-Jul-23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Prof.Sachin Bojewar, VIT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9886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Process Assessment and Improvement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 algn="just">
              <a:buNone/>
            </a:pPr>
            <a:r>
              <a:rPr lang="en-US" b="1" dirty="0"/>
              <a:t>Standard CMMI Assessment Method for Process Improvement (SCAMPI)</a:t>
            </a:r>
            <a:r>
              <a:rPr lang="en-US" dirty="0"/>
              <a:t>—provides a five-step process assessment model that incorporates five phases: initiating, diagnosing, establishing, acting, and learning. The SCAMPI method uses the SEI CMMI as the basis for assessment.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b="1" dirty="0"/>
              <a:t>CMM-Based Appraisal for Internal Process Improvement (CBA IPI)</a:t>
            </a:r>
            <a:r>
              <a:rPr lang="en-US" dirty="0"/>
              <a:t>— provides a diagnostic technique for assessing the relative maturity of a software organization; uses the SEI CMM as the basis for the assessment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SPICE (ISO/IEC15504)</a:t>
            </a:r>
            <a:r>
              <a:rPr lang="en-US" dirty="0"/>
              <a:t>—a standard that defines a set of requirements for software process assessment.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ISO 9001:2000 for Software</a:t>
            </a:r>
            <a:r>
              <a:rPr lang="en-US" dirty="0"/>
              <a:t>—a generic standard that applies to any organization that wants to improve the overall quality of the products, systems, or services that it provides.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E667B-2C18-4CCA-975F-3E2030135963}" type="datetime1">
              <a:rPr lang="en-US" smtClean="0"/>
              <a:t>18-Jul-23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Prof.Sachin Bojewar, VIT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4205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CMM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Level 1 – Initial</a:t>
            </a:r>
          </a:p>
          <a:p>
            <a:pPr marL="0" indent="0">
              <a:buNone/>
            </a:pPr>
            <a:r>
              <a:rPr lang="en-US" dirty="0"/>
              <a:t>Level 2 – Repeatable </a:t>
            </a:r>
          </a:p>
          <a:p>
            <a:pPr marL="0" indent="0">
              <a:buNone/>
            </a:pPr>
            <a:r>
              <a:rPr lang="en-US" dirty="0"/>
              <a:t>Level 3 – Defined</a:t>
            </a:r>
          </a:p>
          <a:p>
            <a:pPr marL="0" indent="0">
              <a:buNone/>
            </a:pPr>
            <a:r>
              <a:rPr lang="en-US" dirty="0"/>
              <a:t>Level 4 – Managed</a:t>
            </a:r>
          </a:p>
          <a:p>
            <a:pPr marL="0" indent="0">
              <a:buNone/>
            </a:pPr>
            <a:r>
              <a:rPr lang="en-US" dirty="0"/>
              <a:t>Level 5 – Optimized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Each level has KPA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F280B-5942-4D79-B196-6BAEA4BA9D6D}" type="datetime1">
              <a:rPr lang="en-US" smtClean="0"/>
              <a:t>18-Jul-23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Prof.Sachin Bojewar, VIT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5858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/>
              <a:t>KPA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0292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/>
              <a:t>Level-1 No KPA</a:t>
            </a:r>
          </a:p>
          <a:p>
            <a:pPr marL="0" indent="0">
              <a:buNone/>
            </a:pPr>
            <a:r>
              <a:rPr lang="en-US" b="1" dirty="0"/>
              <a:t>Level – 2</a:t>
            </a:r>
          </a:p>
          <a:p>
            <a:pPr marL="400050" lvl="1" indent="0">
              <a:buNone/>
            </a:pPr>
            <a:r>
              <a:rPr lang="en-US" dirty="0"/>
              <a:t>• Software configuration management</a:t>
            </a:r>
          </a:p>
          <a:p>
            <a:pPr marL="400050" lvl="1" indent="0">
              <a:buNone/>
            </a:pPr>
            <a:r>
              <a:rPr lang="en-US" dirty="0"/>
              <a:t>• Software quality assurance</a:t>
            </a:r>
          </a:p>
          <a:p>
            <a:pPr marL="400050" lvl="1" indent="0">
              <a:buNone/>
            </a:pPr>
            <a:r>
              <a:rPr lang="en-US" dirty="0"/>
              <a:t>• Software subcontract management</a:t>
            </a:r>
          </a:p>
          <a:p>
            <a:pPr marL="400050" lvl="1" indent="0">
              <a:buNone/>
            </a:pPr>
            <a:r>
              <a:rPr lang="en-US" dirty="0"/>
              <a:t>• Software project tracking and oversight</a:t>
            </a:r>
          </a:p>
          <a:p>
            <a:pPr marL="400050" lvl="1" indent="0">
              <a:buNone/>
            </a:pPr>
            <a:r>
              <a:rPr lang="en-US" dirty="0"/>
              <a:t>• Software project planning</a:t>
            </a:r>
          </a:p>
          <a:p>
            <a:pPr marL="400050" lvl="1" indent="0">
              <a:buNone/>
            </a:pPr>
            <a:r>
              <a:rPr lang="en-US" dirty="0"/>
              <a:t>• Requirements management</a:t>
            </a:r>
          </a:p>
          <a:p>
            <a:pPr marL="0" indent="0">
              <a:buNone/>
            </a:pPr>
            <a:r>
              <a:rPr lang="en-US" b="1" dirty="0"/>
              <a:t>Level – 3</a:t>
            </a:r>
          </a:p>
          <a:p>
            <a:pPr marL="400050" lvl="1" indent="0">
              <a:buNone/>
            </a:pPr>
            <a:r>
              <a:rPr lang="en-US" dirty="0"/>
              <a:t>• Peer reviews</a:t>
            </a:r>
          </a:p>
          <a:p>
            <a:pPr marL="400050" lvl="1" indent="0">
              <a:buNone/>
            </a:pPr>
            <a:r>
              <a:rPr lang="en-US" dirty="0"/>
              <a:t>• Intergroup coordination</a:t>
            </a:r>
          </a:p>
          <a:p>
            <a:pPr marL="400050" lvl="1" indent="0">
              <a:buNone/>
            </a:pPr>
            <a:r>
              <a:rPr lang="en-US" dirty="0"/>
              <a:t>• Software product engineering</a:t>
            </a:r>
          </a:p>
          <a:p>
            <a:pPr marL="400050" lvl="1" indent="0">
              <a:buNone/>
            </a:pPr>
            <a:r>
              <a:rPr lang="en-US" dirty="0"/>
              <a:t>• Integrated software management</a:t>
            </a:r>
          </a:p>
          <a:p>
            <a:pPr marL="400050" lvl="1" indent="0">
              <a:buNone/>
            </a:pPr>
            <a:r>
              <a:rPr lang="en-US" dirty="0"/>
              <a:t>• Training program</a:t>
            </a:r>
          </a:p>
          <a:p>
            <a:pPr marL="400050" lvl="1" indent="0">
              <a:buNone/>
            </a:pPr>
            <a:r>
              <a:rPr lang="en-US" dirty="0"/>
              <a:t>• Organization process definition</a:t>
            </a:r>
          </a:p>
          <a:p>
            <a:pPr marL="400050" lvl="1" indent="0">
              <a:buNone/>
            </a:pPr>
            <a:r>
              <a:rPr lang="en-US" dirty="0"/>
              <a:t>• Organization process focus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F418A-FD8E-4B1C-8B79-A85D9763FF9C}" type="datetime1">
              <a:rPr lang="en-US" smtClean="0"/>
              <a:t>18-Jul-23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Prof.Sachin Bojewar, VIT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6763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Level – 4</a:t>
            </a:r>
          </a:p>
          <a:p>
            <a:pPr marL="400050" lvl="1" indent="0">
              <a:buNone/>
            </a:pPr>
            <a:r>
              <a:rPr lang="en-US" dirty="0"/>
              <a:t>• Software quality management</a:t>
            </a:r>
          </a:p>
          <a:p>
            <a:pPr marL="400050" lvl="1" indent="0">
              <a:buNone/>
            </a:pPr>
            <a:r>
              <a:rPr lang="en-US" dirty="0"/>
              <a:t>• Quantitative process management</a:t>
            </a:r>
          </a:p>
          <a:p>
            <a:pPr marL="0" indent="0">
              <a:buNone/>
            </a:pPr>
            <a:r>
              <a:rPr lang="en-US" dirty="0"/>
              <a:t>Level – 5</a:t>
            </a:r>
          </a:p>
          <a:p>
            <a:pPr marL="400050" lvl="1" indent="0">
              <a:buNone/>
            </a:pPr>
            <a:r>
              <a:rPr lang="en-US" dirty="0"/>
              <a:t>• Process change management</a:t>
            </a:r>
          </a:p>
          <a:p>
            <a:pPr marL="400050" lvl="1" indent="0">
              <a:buNone/>
            </a:pPr>
            <a:r>
              <a:rPr lang="en-US" dirty="0"/>
              <a:t>• Technology change management</a:t>
            </a:r>
          </a:p>
          <a:p>
            <a:pPr marL="400050" lvl="1" indent="0">
              <a:buNone/>
            </a:pPr>
            <a:r>
              <a:rPr lang="en-US" dirty="0"/>
              <a:t>• Defect prevention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E5973-F6A1-43FD-91F2-A2F4AB5973DB}" type="datetime1">
              <a:rPr lang="en-US" smtClean="0"/>
              <a:t>18-Jul-23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Prof.Sachin Bojewar, VIT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9459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50C90-93B7-03B3-F0FD-E3B7A2AF2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Advanced trends in Software Engineering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AA17D-4399-3A2A-A9DD-0056DE32A8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Block – Supply chain, Accounting, Finance, Intellectual property rights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Cloud Computing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Python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TensorFlow for AI (Framework by Google)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Infrastructure as Code (</a:t>
            </a:r>
            <a:r>
              <a:rPr lang="en-US" dirty="0" err="1"/>
              <a:t>IaC</a:t>
            </a:r>
            <a:r>
              <a:rPr lang="en-US" dirty="0"/>
              <a:t>) – eliminates managements issues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DevSecOps</a:t>
            </a:r>
            <a:r>
              <a:rPr lang="en-US" dirty="0"/>
              <a:t> – Enhances security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Outsourcing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Low code/No code (LCNC)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Progressive Web application (Mobile application which do not require to download)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ReactNative</a:t>
            </a:r>
            <a:r>
              <a:rPr lang="en-US" dirty="0"/>
              <a:t> – Single code running on different platforms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IoT/IoE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IoB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Web 3.0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Microservices Architecture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5G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AR/VR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64B031-64D8-318B-6630-65760ED57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F2D85-D9D4-41FC-951D-0B8A5F36335C}" type="datetime1">
              <a:rPr lang="en-US" smtClean="0"/>
              <a:t>18-Jul-23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B84E16-1409-D950-BC5D-C6018503C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Prof.Sachin Bojewar, VIT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C9B6D3-4864-A646-66D6-6884A3C08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693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Unit-1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Introduction to Software Engineering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A929-5D63-4599-808B-DFCF70285622}" type="datetime1">
              <a:rPr lang="en-US" smtClean="0"/>
              <a:t>18-Jul-23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Prof.Sachin</a:t>
            </a:r>
            <a:r>
              <a:rPr lang="en-US" dirty="0"/>
              <a:t> </a:t>
            </a:r>
            <a:r>
              <a:rPr lang="en-US" dirty="0" err="1"/>
              <a:t>Bojewar</a:t>
            </a:r>
            <a:r>
              <a:rPr lang="en-US" dirty="0"/>
              <a:t>, VIT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467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What is professional Software Development?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DF295-EB50-4141-9A57-9950A3BC3FAF}" type="datetime1">
              <a:rPr lang="en-US" smtClean="0"/>
              <a:t>18-Jul-23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Prof.Sachin Bojewar, VIT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0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What is software ? </a:t>
            </a:r>
          </a:p>
          <a:p>
            <a:pPr marL="0" indent="0" algn="ctr">
              <a:buNone/>
            </a:pPr>
            <a:r>
              <a:rPr lang="en-US" dirty="0"/>
              <a:t>[Program + Data structures + Documentation]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B3880-BEFB-4A53-8B73-79CF882505F5}" type="datetime1">
              <a:rPr lang="en-US" smtClean="0"/>
              <a:t>18-Jul-23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Prof.Sachin Bojewar, VIT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178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Characteristics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Software is developed or engineered; it is not manufactured in the classical sense.</a:t>
            </a:r>
          </a:p>
          <a:p>
            <a:r>
              <a:rPr lang="en-US" dirty="0"/>
              <a:t>Software doesn’t “wear out.”</a:t>
            </a:r>
          </a:p>
          <a:p>
            <a:r>
              <a:rPr lang="en-US" dirty="0"/>
              <a:t>Although the industry is moving toward component-based construction, most software continues to be custom built.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9C076-A562-4A49-B270-46F2D0A112BC}" type="datetime1">
              <a:rPr lang="en-US" smtClean="0"/>
              <a:t>18-Jul-23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Prof.Sachin Bojewar, VIT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333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Application Domains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System software</a:t>
            </a:r>
          </a:p>
          <a:p>
            <a:r>
              <a:rPr lang="en-US" dirty="0"/>
              <a:t>Application software</a:t>
            </a:r>
          </a:p>
          <a:p>
            <a:r>
              <a:rPr lang="en-US" dirty="0"/>
              <a:t>Engineering/scientific software</a:t>
            </a:r>
          </a:p>
          <a:p>
            <a:r>
              <a:rPr lang="en-US" dirty="0"/>
              <a:t>Embedded software</a:t>
            </a:r>
          </a:p>
          <a:p>
            <a:r>
              <a:rPr lang="en-US" dirty="0"/>
              <a:t>Product-line software</a:t>
            </a:r>
          </a:p>
          <a:p>
            <a:r>
              <a:rPr lang="en-US" dirty="0"/>
              <a:t>Web applications</a:t>
            </a:r>
          </a:p>
          <a:p>
            <a:r>
              <a:rPr lang="en-US" dirty="0"/>
              <a:t>Artificial intelligence software</a:t>
            </a:r>
          </a:p>
          <a:p>
            <a:r>
              <a:rPr lang="en-US" dirty="0"/>
              <a:t>Open-world computing (Net sourcing, Open source)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C387F-AA9A-46BF-86E4-75DB10972218}" type="datetime1">
              <a:rPr lang="en-US" smtClean="0"/>
              <a:t>18-Jul-23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Prof.Sachin Bojewar, VIT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609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IEEE Software Engineering Definition</a:t>
            </a:r>
          </a:p>
          <a:p>
            <a:pPr marL="0" indent="0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sz="2800" dirty="0"/>
              <a:t>The application of a systematic, disciplined, quantifiable approach to the development, operation, and maintenance of software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A606D-21C9-4737-8486-6A81797B7929}" type="datetime1">
              <a:rPr lang="en-US" smtClean="0"/>
              <a:t>18-Jul-23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Prof.Sachin Bojewar, VIT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6260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Engineering Layers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1" y="1600200"/>
            <a:ext cx="7467599" cy="4114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6D66C-5BA3-4F54-BD3E-249D65DA6BED}" type="datetime1">
              <a:rPr lang="en-US" smtClean="0"/>
              <a:t>18-Jul-23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Prof.Sachin Bojewar, VIT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0663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Process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Frame work activities</a:t>
            </a:r>
          </a:p>
          <a:p>
            <a:pPr lvl="1"/>
            <a:r>
              <a:rPr lang="en-US" dirty="0"/>
              <a:t>Communication</a:t>
            </a:r>
          </a:p>
          <a:p>
            <a:pPr lvl="1"/>
            <a:r>
              <a:rPr lang="en-US" dirty="0"/>
              <a:t>Planning</a:t>
            </a:r>
          </a:p>
          <a:p>
            <a:pPr lvl="1"/>
            <a:r>
              <a:rPr lang="en-US" dirty="0"/>
              <a:t>Modeling</a:t>
            </a:r>
          </a:p>
          <a:p>
            <a:pPr lvl="1"/>
            <a:r>
              <a:rPr lang="en-US" dirty="0"/>
              <a:t>Construction</a:t>
            </a:r>
          </a:p>
          <a:p>
            <a:pPr lvl="1"/>
            <a:r>
              <a:rPr lang="en-US" dirty="0"/>
              <a:t>Deployment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9FCA4-3129-4026-82C3-A6B0821AA10B}" type="datetime1">
              <a:rPr lang="en-US" smtClean="0"/>
              <a:t>18-Jul-23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Prof.Sachin Bojewar, VIT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774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</TotalTime>
  <Words>666</Words>
  <Application>Microsoft Office PowerPoint</Application>
  <PresentationFormat>On-screen Show (4:3)</PresentationFormat>
  <Paragraphs>165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Office Theme</vt:lpstr>
      <vt:lpstr>CSC502 Software Engineering </vt:lpstr>
      <vt:lpstr>Unit-1</vt:lpstr>
      <vt:lpstr>PowerPoint Presentation</vt:lpstr>
      <vt:lpstr>PowerPoint Presentation</vt:lpstr>
      <vt:lpstr>Software Characteristics</vt:lpstr>
      <vt:lpstr>Software Application Domains</vt:lpstr>
      <vt:lpstr>PowerPoint Presentation</vt:lpstr>
      <vt:lpstr>Software Engineering Layers</vt:lpstr>
      <vt:lpstr>Generic Process Model</vt:lpstr>
      <vt:lpstr>Process Framework</vt:lpstr>
      <vt:lpstr>Process Flow</vt:lpstr>
      <vt:lpstr>Process Pattern</vt:lpstr>
      <vt:lpstr>Process Assessment and Improvement</vt:lpstr>
      <vt:lpstr>CMM</vt:lpstr>
      <vt:lpstr>KPA</vt:lpstr>
      <vt:lpstr>PowerPoint Presentation</vt:lpstr>
      <vt:lpstr>Advanced trends in Software Engineering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Unit-1</dc:title>
  <dc:creator>acer</dc:creator>
  <cp:lastModifiedBy>Sachin Bojewar</cp:lastModifiedBy>
  <cp:revision>14</cp:revision>
  <dcterms:created xsi:type="dcterms:W3CDTF">2006-08-16T00:00:00Z</dcterms:created>
  <dcterms:modified xsi:type="dcterms:W3CDTF">2023-07-18T05:41:04Z</dcterms:modified>
</cp:coreProperties>
</file>