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1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00286-3A26-4FF5-B980-EBF5A521F043}" type="datetimeFigureOut">
              <a:rPr lang="en-US" smtClean="0"/>
              <a:t>20-Mar-21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F1BD6-B84A-4C75-B3C6-A77B55407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71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0C1C-26B5-481D-8147-5111C2C6C4B4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F126-0D57-44A9-A07A-EAC77E95075F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AB3-0085-4438-B767-88AAFA927288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32250-6AA1-4B45-A410-09024F9F2A91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6EA4-794F-4AA7-8C74-10AD9EDA8CD4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0C23C-1E90-4191-916E-C81F698A7214}" type="datetime1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41413-C8DB-4D18-95F1-81B87C1D03EF}" type="datetime1">
              <a:rPr lang="en-US" smtClean="0"/>
              <a:t>20-Mar-21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743C-A1A9-46F4-97A3-9FC9815BEB9B}" type="datetime1">
              <a:rPr lang="en-US" smtClean="0"/>
              <a:t>20-Mar-21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3244-8BEE-4309-9EB0-0164FFD4D620}" type="datetime1">
              <a:rPr lang="en-US" smtClean="0"/>
              <a:t>20-Mar-21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13304-482E-4075-B9CC-CC36C1A90FEE}" type="datetime1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4D7D0-741B-4504-923F-6D35C3521D60}" type="datetime1">
              <a:rPr lang="en-US" smtClean="0"/>
              <a:t>20-Mar-21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05FEE-B8CF-4CA7-B65F-C19420910BE4}" type="datetime1">
              <a:rPr lang="en-US" smtClean="0"/>
              <a:t>20-Mar-21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Dr.Sachin Bojewar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954213"/>
          </a:xfrm>
        </p:spPr>
        <p:txBody>
          <a:bodyPr/>
          <a:lstStyle/>
          <a:p>
            <a:r>
              <a:rPr lang="en-US" dirty="0"/>
              <a:t>Agile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400"/>
            <a:ext cx="6400800" cy="3200400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20</a:t>
            </a:r>
            <a:r>
              <a:rPr lang="en-US" sz="1800" baseline="30000" dirty="0">
                <a:solidFill>
                  <a:schemeClr val="tx1"/>
                </a:solidFill>
              </a:rPr>
              <a:t>th</a:t>
            </a:r>
            <a:r>
              <a:rPr lang="en-US" sz="1800" dirty="0">
                <a:solidFill>
                  <a:schemeClr val="tx1"/>
                </a:solidFill>
              </a:rPr>
              <a:t> March 2021</a:t>
            </a:r>
          </a:p>
          <a:p>
            <a:r>
              <a:rPr lang="en-US" sz="1600" dirty="0">
                <a:solidFill>
                  <a:schemeClr val="tx1"/>
                </a:solidFill>
              </a:rPr>
              <a:t>4.00 – 5.00 pm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2400" dirty="0" err="1">
                <a:solidFill>
                  <a:schemeClr val="tx1"/>
                </a:solidFill>
              </a:rPr>
              <a:t>Dr.Sachin</a:t>
            </a:r>
            <a:r>
              <a:rPr lang="en-US" sz="2400" dirty="0">
                <a:solidFill>
                  <a:schemeClr val="tx1"/>
                </a:solidFill>
              </a:rPr>
              <a:t> Bojewar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Vidyalankar Institute of Technology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3AA1A-6135-4C94-99FA-65098B05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1E531-9673-4319-9003-652C497C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90599"/>
          </a:xfrm>
        </p:spPr>
        <p:txBody>
          <a:bodyPr/>
          <a:lstStyle/>
          <a:p>
            <a:r>
              <a:rPr lang="en-US" dirty="0"/>
              <a:t>ASD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371600"/>
            <a:ext cx="8458200" cy="4648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28813"/>
            <a:ext cx="8077200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795F9-F343-468F-BE71-AE3028E3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3CC4-6B11-4DBB-B1D6-51F86212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 System Development Method (DSDM)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software development approach which provides framework to meet tight time constraint.</a:t>
            </a:r>
          </a:p>
          <a:p>
            <a:r>
              <a:rPr lang="en-US" dirty="0"/>
              <a:t>Uses incremental prototype in a controlled project environment. </a:t>
            </a:r>
          </a:p>
          <a:p>
            <a:r>
              <a:rPr lang="en-US" dirty="0"/>
              <a:t>Follows Pareto Principle.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92789-7EB6-476E-9243-23F109CC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659AA-091B-41E1-8A7A-C2FB315A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DSDM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Feasibility Study </a:t>
            </a:r>
          </a:p>
          <a:p>
            <a:pPr lvl="1"/>
            <a:r>
              <a:rPr lang="en-US" dirty="0"/>
              <a:t>Establish basic business requirements and constraints and check for  DSDM viability</a:t>
            </a:r>
          </a:p>
          <a:p>
            <a:r>
              <a:rPr lang="en-US" dirty="0"/>
              <a:t>Business Study</a:t>
            </a:r>
          </a:p>
          <a:p>
            <a:pPr lvl="1"/>
            <a:r>
              <a:rPr lang="en-US" dirty="0"/>
              <a:t>Establish functional and information requirements which will give business value.</a:t>
            </a:r>
          </a:p>
          <a:p>
            <a:pPr lvl="1"/>
            <a:r>
              <a:rPr lang="en-US" dirty="0"/>
              <a:t>Create basic architecture </a:t>
            </a:r>
          </a:p>
          <a:p>
            <a:r>
              <a:rPr lang="en-US" dirty="0"/>
              <a:t>Functional Model Iteration</a:t>
            </a:r>
          </a:p>
          <a:p>
            <a:pPr lvl="1"/>
            <a:r>
              <a:rPr lang="en-US" dirty="0"/>
              <a:t>Build functional prototype to produce deliverable</a:t>
            </a:r>
          </a:p>
          <a:p>
            <a:r>
              <a:rPr lang="en-US" dirty="0"/>
              <a:t>Design and build iteration</a:t>
            </a:r>
          </a:p>
          <a:p>
            <a:pPr lvl="1"/>
            <a:r>
              <a:rPr lang="en-US" dirty="0"/>
              <a:t>Modify prototype developed during functional model iteration to add value to business and user. (Functional and Design iteration can  occur concurrently)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Deploy latest prototype in user environment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F8DF4-FAEC-4602-BAF6-578CB6F7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E1281-9F59-43B1-A121-E88F37A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Scrum Development Activities</a:t>
            </a:r>
          </a:p>
          <a:p>
            <a:r>
              <a:rPr lang="en-US" dirty="0"/>
              <a:t>Backlog</a:t>
            </a:r>
          </a:p>
          <a:p>
            <a:pPr lvl="1"/>
            <a:r>
              <a:rPr lang="en-US" dirty="0"/>
              <a:t>List of important  requirements which provides value to the user or business.</a:t>
            </a:r>
          </a:p>
          <a:p>
            <a:r>
              <a:rPr lang="en-US" dirty="0"/>
              <a:t>Sprints</a:t>
            </a:r>
          </a:p>
          <a:p>
            <a:pPr lvl="1"/>
            <a:r>
              <a:rPr lang="en-US" dirty="0"/>
              <a:t> Work units required to complete requirement specified in the backlog (30 days) Backlog cannot change during sprint.</a:t>
            </a:r>
          </a:p>
          <a:p>
            <a:r>
              <a:rPr lang="en-US" dirty="0"/>
              <a:t>Scrum Meeting </a:t>
            </a:r>
          </a:p>
          <a:p>
            <a:pPr lvl="1"/>
            <a:r>
              <a:rPr lang="en-US" dirty="0"/>
              <a:t>Conducted by Scrum Master</a:t>
            </a:r>
          </a:p>
          <a:p>
            <a:pPr lvl="1"/>
            <a:r>
              <a:rPr lang="en-US" dirty="0"/>
              <a:t>15 min daily held by scrum team. Addresses following questions</a:t>
            </a:r>
          </a:p>
          <a:p>
            <a:pPr lvl="2"/>
            <a:r>
              <a:rPr lang="en-US" dirty="0"/>
              <a:t>What is done since last meeting</a:t>
            </a:r>
          </a:p>
          <a:p>
            <a:pPr lvl="2"/>
            <a:r>
              <a:rPr lang="en-US" dirty="0"/>
              <a:t>Any obstacles </a:t>
            </a:r>
          </a:p>
          <a:p>
            <a:pPr lvl="2"/>
            <a:r>
              <a:rPr lang="en-US" dirty="0"/>
              <a:t>What is plan to accomplish by next meeting </a:t>
            </a:r>
          </a:p>
          <a:p>
            <a:r>
              <a:rPr lang="en-US" dirty="0"/>
              <a:t>Demos</a:t>
            </a:r>
          </a:p>
          <a:p>
            <a:pPr lvl="1"/>
            <a:r>
              <a:rPr lang="en-US" dirty="0"/>
              <a:t>Demonstrate implemented functionalities for customer feedback.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E2BD9-5A07-4780-BCC1-B383C5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33063-41A1-400B-BCE2-E0A73823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828800"/>
            <a:ext cx="8458200" cy="4724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AEC9A-735F-44B3-8BFB-A9AD33E6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07A32-36FC-4CE7-9649-F8D20D91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 model for OOSE </a:t>
            </a:r>
          </a:p>
          <a:p>
            <a:r>
              <a:rPr lang="en-US" dirty="0"/>
              <a:t>What is Feature?</a:t>
            </a:r>
          </a:p>
          <a:p>
            <a:pPr lvl="1"/>
            <a:r>
              <a:rPr lang="en-US" dirty="0"/>
              <a:t> Client Valued function which can be implemented in 2 weeks or less.</a:t>
            </a:r>
          </a:p>
          <a:p>
            <a:r>
              <a:rPr lang="en-US" dirty="0"/>
              <a:t>FDD approach defines five collaborating framework activities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143000" y="5334000"/>
            <a:ext cx="6705600" cy="914400"/>
            <a:chOff x="762000" y="4953000"/>
            <a:chExt cx="6705600" cy="914400"/>
          </a:xfrm>
        </p:grpSpPr>
        <p:sp>
          <p:nvSpPr>
            <p:cNvPr id="4" name="Rectangle 3"/>
            <p:cNvSpPr/>
            <p:nvPr/>
          </p:nvSpPr>
          <p:spPr>
            <a:xfrm>
              <a:off x="762000" y="4953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Overall Model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4953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List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57600" y="4953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Plan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181600" y="4953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Design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53200" y="495300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Feature Build</a:t>
              </a:r>
            </a:p>
          </p:txBody>
        </p:sp>
        <p:cxnSp>
          <p:nvCxnSpPr>
            <p:cNvPr id="10" name="Straight Arrow Connector 9"/>
            <p:cNvCxnSpPr>
              <a:stCxn id="4" idx="3"/>
              <a:endCxn id="5" idx="1"/>
            </p:cNvCxnSpPr>
            <p:nvPr/>
          </p:nvCxnSpPr>
          <p:spPr>
            <a:xfrm>
              <a:off x="1676400" y="54102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3"/>
              <a:endCxn id="6" idx="1"/>
            </p:cNvCxnSpPr>
            <p:nvPr/>
          </p:nvCxnSpPr>
          <p:spPr>
            <a:xfrm>
              <a:off x="3048000" y="5410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7" idx="1"/>
            </p:cNvCxnSpPr>
            <p:nvPr/>
          </p:nvCxnSpPr>
          <p:spPr>
            <a:xfrm>
              <a:off x="4572000" y="54102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8" idx="1"/>
            </p:cNvCxnSpPr>
            <p:nvPr/>
          </p:nvCxnSpPr>
          <p:spPr>
            <a:xfrm>
              <a:off x="6096000" y="5410200"/>
              <a:ext cx="457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4E524CF-D243-49B9-BA9B-22DC943F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B71E3B-6782-4FF4-BC7A-CC6E546F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Modeling - 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“Agile Modeling is a collection of Values, Principles and practices for modeling that can be applied on a software development project in an effective and light weight manner.”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Agile model need not be perfect.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8CD6E0-0AA4-483F-A837-B94F06F4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F2C2E-C8CA-4D46-AFC6-1E5F57B2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with a purpose</a:t>
            </a:r>
          </a:p>
          <a:p>
            <a:r>
              <a:rPr lang="en-US" dirty="0"/>
              <a:t>Use multiple models</a:t>
            </a:r>
          </a:p>
          <a:p>
            <a:r>
              <a:rPr lang="en-US" dirty="0"/>
              <a:t>Travel light</a:t>
            </a:r>
          </a:p>
          <a:p>
            <a:r>
              <a:rPr lang="en-US" dirty="0"/>
              <a:t>Content is more important then representation</a:t>
            </a:r>
          </a:p>
          <a:p>
            <a:r>
              <a:rPr lang="en-US" dirty="0"/>
              <a:t>Know the model and tools you use</a:t>
            </a:r>
          </a:p>
          <a:p>
            <a:r>
              <a:rPr lang="en-US"/>
              <a:t>Adapt locally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7BC98-AB73-48FC-88BA-96DA6040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298CE-6AE3-4DD7-9278-BB11290F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EF2D-9515-4D55-B19C-27259588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1447-7250-44CE-81E6-DB7841BA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What is Agile?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E5C2A-3D68-4159-AE2C-5DBC289C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DEF60-E820-4121-96FC-B1786917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Development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Individuals and interactions over processes and tools </a:t>
            </a:r>
          </a:p>
          <a:p>
            <a:pPr lvl="1"/>
            <a:r>
              <a:rPr lang="en-US" dirty="0"/>
              <a:t>Working software over comprehensive documentation </a:t>
            </a:r>
          </a:p>
          <a:p>
            <a:pPr lvl="1"/>
            <a:r>
              <a:rPr lang="en-US" dirty="0"/>
              <a:t>Customer collaboration over contract negotiation </a:t>
            </a:r>
          </a:p>
          <a:p>
            <a:pPr lvl="1"/>
            <a:r>
              <a:rPr lang="en-US" dirty="0"/>
              <a:t>Responding to change over following a plan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3AC1E6-6CC1-4285-ACB7-BF1F3C03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5DE87-938E-4A6C-A2BE-0D1BCFB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To Achieve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1. Our highest priority is to satisfy the customer through early and continuous delivery of valuable software. </a:t>
            </a:r>
          </a:p>
          <a:p>
            <a:pPr>
              <a:buNone/>
            </a:pPr>
            <a:r>
              <a:rPr lang="en-US" dirty="0"/>
              <a:t>2. Welcome changing requirements, even late in development. Agile processes harness change for the customer’s competitive advantage. </a:t>
            </a:r>
          </a:p>
          <a:p>
            <a:pPr>
              <a:buNone/>
            </a:pPr>
            <a:r>
              <a:rPr lang="en-US" dirty="0"/>
              <a:t>3. Deliver working software frequently, from a couple of weeks to a couple of months, with a preference to the shorter timescale. </a:t>
            </a:r>
          </a:p>
          <a:p>
            <a:pPr>
              <a:buNone/>
            </a:pPr>
            <a:r>
              <a:rPr lang="en-US" dirty="0"/>
              <a:t>4. Business people and developers must work together daily throughout the project. </a:t>
            </a:r>
          </a:p>
          <a:p>
            <a:pPr>
              <a:buNone/>
            </a:pPr>
            <a:r>
              <a:rPr lang="en-US" dirty="0"/>
              <a:t>5. Build projects around motivated individuals. Give them the environment and support they need, and trust them to get the job done. </a:t>
            </a:r>
          </a:p>
          <a:p>
            <a:pPr>
              <a:buNone/>
            </a:pPr>
            <a:r>
              <a:rPr lang="en-US" dirty="0"/>
              <a:t>6. The most efficient and effective method of conveying information to and within a development team is face-to-face conversation.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BA674-5A5F-4C1B-B77C-3AF13A44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430BC-904F-4E91-84C2-C3CA5CAD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7. Working software is the primary measure of progress. </a:t>
            </a:r>
          </a:p>
          <a:p>
            <a:pPr>
              <a:buNone/>
            </a:pPr>
            <a:r>
              <a:rPr lang="en-US" dirty="0"/>
              <a:t>8. Agile processes promote sustainable development. The sponsors, developers, and users should be able to maintain a constant pace indefinitely. </a:t>
            </a:r>
          </a:p>
          <a:p>
            <a:pPr>
              <a:buNone/>
            </a:pPr>
            <a:r>
              <a:rPr lang="en-US" dirty="0"/>
              <a:t>9. Continuous attention to technical excellence and good design enhances agility. </a:t>
            </a:r>
          </a:p>
          <a:p>
            <a:pPr>
              <a:buNone/>
            </a:pPr>
            <a:r>
              <a:rPr lang="en-US" dirty="0"/>
              <a:t>10. Simplicity—the art of maximizing the amount of work not done—is essential. </a:t>
            </a:r>
          </a:p>
          <a:p>
            <a:pPr>
              <a:buNone/>
            </a:pPr>
            <a:r>
              <a:rPr lang="en-US" dirty="0"/>
              <a:t>11. The best architectures, requirements, and designs emerge from self– organizing teams. </a:t>
            </a:r>
          </a:p>
          <a:p>
            <a:pPr>
              <a:buNone/>
            </a:pPr>
            <a:r>
              <a:rPr lang="en-US" dirty="0"/>
              <a:t>12. At regular intervals, the team reflects on how to become more effective, then tunes and adjusts its behavior accordingly.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1ACCA-C7CE-4B47-AAA4-91F9DB0E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F417A-5421-4AD9-9B7C-DA882557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Factors for Agility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Competence. </a:t>
            </a:r>
          </a:p>
          <a:p>
            <a:r>
              <a:rPr lang="en-US" dirty="0"/>
              <a:t>Common focus. </a:t>
            </a:r>
          </a:p>
          <a:p>
            <a:r>
              <a:rPr lang="en-US" dirty="0"/>
              <a:t>Collaboration. </a:t>
            </a:r>
          </a:p>
          <a:p>
            <a:r>
              <a:rPr lang="en-US" dirty="0"/>
              <a:t>Decision-making ability.</a:t>
            </a:r>
          </a:p>
          <a:p>
            <a:r>
              <a:rPr lang="en-US" dirty="0"/>
              <a:t>Fuzzy problem-solving ability. </a:t>
            </a:r>
          </a:p>
          <a:p>
            <a:r>
              <a:rPr lang="en-US" dirty="0"/>
              <a:t>Mutual trust and respect. </a:t>
            </a:r>
          </a:p>
          <a:p>
            <a:r>
              <a:rPr lang="en-US" dirty="0"/>
              <a:t>Self-organization.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9A0BE-3407-4068-A722-E47246C4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FF292-0363-45A6-8B67-13A91D91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XP (Extreme Programming)</a:t>
            </a:r>
          </a:p>
          <a:p>
            <a:r>
              <a:rPr lang="en-US" dirty="0"/>
              <a:t>ASD (Adaptive Software Development)</a:t>
            </a:r>
          </a:p>
          <a:p>
            <a:r>
              <a:rPr lang="en-US" dirty="0"/>
              <a:t>DSDM (Dynamic System Development Method)</a:t>
            </a:r>
          </a:p>
          <a:p>
            <a:r>
              <a:rPr lang="en-US" dirty="0"/>
              <a:t>Scrum</a:t>
            </a:r>
          </a:p>
          <a:p>
            <a:r>
              <a:rPr lang="en-US" dirty="0"/>
              <a:t>Crystal</a:t>
            </a:r>
          </a:p>
          <a:p>
            <a:r>
              <a:rPr lang="en-US" dirty="0"/>
              <a:t>FDD (Feature Driven Development)</a:t>
            </a:r>
          </a:p>
          <a:p>
            <a:r>
              <a:rPr lang="en-US" dirty="0"/>
              <a:t>AM (Agile Modeling)</a:t>
            </a:r>
          </a:p>
          <a:p>
            <a:r>
              <a:rPr lang="en-US" dirty="0"/>
              <a:t>Lean Software Development</a:t>
            </a:r>
          </a:p>
          <a:p>
            <a:r>
              <a:rPr lang="en-US" dirty="0"/>
              <a:t>AUP (Agile Unified Process)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44450-08B1-44C7-8CBE-C3548747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2F5E3-4235-47F6-ADB5-1D732C18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371599"/>
          </a:xfrm>
        </p:spPr>
        <p:txBody>
          <a:bodyPr/>
          <a:lstStyle/>
          <a:p>
            <a:r>
              <a:rPr lang="en-US" dirty="0"/>
              <a:t>XP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772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A0B95-DA77-44DD-B2E7-3B1EB19E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B9BB8-9A15-45B4-9B29-4335EE68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Collaboration and Team Self Organization</a:t>
            </a:r>
          </a:p>
          <a:p>
            <a:endParaRPr lang="en-US" dirty="0"/>
          </a:p>
          <a:p>
            <a:r>
              <a:rPr lang="en-US" dirty="0"/>
              <a:t>ASD Life Cycle </a:t>
            </a:r>
          </a:p>
          <a:p>
            <a:pPr lvl="1"/>
            <a:r>
              <a:rPr lang="en-US" dirty="0"/>
              <a:t>Speculation – Project Initiation, Adaptive Cycle Planning, Mission Statement, Project Constraint</a:t>
            </a:r>
          </a:p>
          <a:p>
            <a:pPr lvl="1"/>
            <a:r>
              <a:rPr lang="en-US" dirty="0"/>
              <a:t>Collaboration – Motivated People work together</a:t>
            </a:r>
          </a:p>
          <a:p>
            <a:pPr lvl="1"/>
            <a:r>
              <a:rPr lang="en-US" dirty="0"/>
              <a:t>Leaning – Focus group, FTR, Postmortems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964FD-8DC6-4536-B37C-F61EC8BC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Dr.Sachin Bojewar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62894-DE9F-40B4-A2A6-35C07F2B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781</Words>
  <Application>Microsoft Office PowerPoint</Application>
  <PresentationFormat>On-screen Show (4:3)</PresentationFormat>
  <Paragraphs>142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Agile Development</vt:lpstr>
      <vt:lpstr>PowerPoint Presentation</vt:lpstr>
      <vt:lpstr>Agile Development Manifesto</vt:lpstr>
      <vt:lpstr>Principles To Achieve Agility</vt:lpstr>
      <vt:lpstr>PowerPoint Presentation</vt:lpstr>
      <vt:lpstr>Human Factors for Agility</vt:lpstr>
      <vt:lpstr>Agile Process Models</vt:lpstr>
      <vt:lpstr>XP</vt:lpstr>
      <vt:lpstr>ASD</vt:lpstr>
      <vt:lpstr>ASD</vt:lpstr>
      <vt:lpstr>Dynamic System Development Method (DSDM)</vt:lpstr>
      <vt:lpstr>DSDM Life Cycle</vt:lpstr>
      <vt:lpstr>Scrum</vt:lpstr>
      <vt:lpstr>PowerPoint Presentation</vt:lpstr>
      <vt:lpstr>FDD</vt:lpstr>
      <vt:lpstr>Agile Modeling - AM</vt:lpstr>
      <vt:lpstr>Agile Modeling Principles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Ch-4 An Agile View Of Process</dc:title>
  <dc:creator/>
  <cp:lastModifiedBy>Sachin Bojewar</cp:lastModifiedBy>
  <cp:revision>11</cp:revision>
  <dcterms:created xsi:type="dcterms:W3CDTF">2006-08-16T00:00:00Z</dcterms:created>
  <dcterms:modified xsi:type="dcterms:W3CDTF">2021-03-20T10:21:27Z</dcterms:modified>
</cp:coreProperties>
</file>