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4" r:id="rId15"/>
    <p:sldId id="275" r:id="rId16"/>
    <p:sldId id="276" r:id="rId17"/>
    <p:sldId id="271" r:id="rId18"/>
    <p:sldId id="277" r:id="rId19"/>
    <p:sldId id="278" r:id="rId20"/>
    <p:sldId id="272" r:id="rId21"/>
    <p:sldId id="279" r:id="rId22"/>
    <p:sldId id="280" r:id="rId23"/>
    <p:sldId id="281" r:id="rId24"/>
    <p:sldId id="282" r:id="rId25"/>
    <p:sldId id="283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CB27D-170F-4CFD-A25F-EC0025900E52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34534-294F-4CC9-AD18-B47EE16530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69225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Design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1905000" cy="296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04772DD7-BD45-4F42-A2D9-6DBD0D9B92C5}" type="slidenum">
              <a:rPr lang="en-GB" sz="1400">
                <a:solidFill>
                  <a:srgbClr val="000000"/>
                </a:solidFill>
              </a:rPr>
              <a:pPr algn="r" eaLnBrk="1" hangingPunct="1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10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275"/>
            <a:ext cx="7772400" cy="1366838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Characteristics of a Well-Formed Design Class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4114800"/>
          </a:xfrm>
        </p:spPr>
        <p:txBody>
          <a:bodyPr/>
          <a:lstStyle/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Complete and sufficient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Contains the </a:t>
            </a:r>
            <a:r>
              <a:rPr lang="en-GB" sz="1800" u="sng" smtClean="0"/>
              <a:t>complete</a:t>
            </a:r>
            <a:r>
              <a:rPr lang="en-GB" sz="1800" smtClean="0"/>
              <a:t> encapsulation of all </a:t>
            </a:r>
            <a:r>
              <a:rPr lang="en-GB" sz="1800" u="sng" smtClean="0"/>
              <a:t>attributes</a:t>
            </a:r>
            <a:r>
              <a:rPr lang="en-GB" sz="1800" smtClean="0"/>
              <a:t> and </a:t>
            </a:r>
            <a:r>
              <a:rPr lang="en-GB" sz="1800" u="sng" smtClean="0"/>
              <a:t>methods</a:t>
            </a:r>
            <a:r>
              <a:rPr lang="en-GB" sz="1800" smtClean="0"/>
              <a:t> that exist for the class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Contains </a:t>
            </a:r>
            <a:r>
              <a:rPr lang="en-GB" sz="1800" u="sng" smtClean="0"/>
              <a:t>only</a:t>
            </a:r>
            <a:r>
              <a:rPr lang="en-GB" sz="1800" smtClean="0"/>
              <a:t> those methods that are </a:t>
            </a:r>
            <a:r>
              <a:rPr lang="en-GB" sz="1800" u="sng" smtClean="0"/>
              <a:t>sufficient</a:t>
            </a:r>
            <a:r>
              <a:rPr lang="en-GB" sz="1800" smtClean="0"/>
              <a:t> to achieve the intent of the class 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Primitiveness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Each method of a class focuses on accomplishing </a:t>
            </a:r>
            <a:r>
              <a:rPr lang="en-GB" sz="1800" u="sng" smtClean="0"/>
              <a:t>one service</a:t>
            </a:r>
            <a:r>
              <a:rPr lang="en-GB" sz="1800" smtClean="0"/>
              <a:t> for the class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High cohesion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The class has a small, </a:t>
            </a:r>
            <a:r>
              <a:rPr lang="en-GB" sz="1800" u="sng" smtClean="0"/>
              <a:t>focused set</a:t>
            </a:r>
            <a:r>
              <a:rPr lang="en-GB" sz="1800" smtClean="0"/>
              <a:t> of responsibilities and single-mindedly applies attributes and methods to implement those responsibilities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Low coupling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Collaboration of the class with other classes is kept to an </a:t>
            </a:r>
            <a:r>
              <a:rPr lang="en-GB" sz="1800" u="sng" smtClean="0"/>
              <a:t>acceptable minimum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Each class should have </a:t>
            </a:r>
            <a:r>
              <a:rPr lang="en-GB" sz="1800" u="sng" smtClean="0"/>
              <a:t>limited knowledge</a:t>
            </a:r>
            <a:r>
              <a:rPr lang="en-GB" sz="1800" smtClean="0"/>
              <a:t> of other classes in other subsystems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The Design Model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17813" y="3962400"/>
            <a:ext cx="3733800" cy="1987550"/>
            <a:chOff x="1775" y="2496"/>
            <a:chExt cx="2352" cy="1252"/>
          </a:xfrm>
        </p:grpSpPr>
        <p:sp>
          <p:nvSpPr>
            <p:cNvPr id="22532" name="AutoShape 3"/>
            <p:cNvSpPr>
              <a:spLocks noChangeArrowheads="1"/>
            </p:cNvSpPr>
            <p:nvPr/>
          </p:nvSpPr>
          <p:spPr bwMode="auto">
            <a:xfrm>
              <a:off x="2515" y="3466"/>
              <a:ext cx="858" cy="283"/>
            </a:xfrm>
            <a:prstGeom prst="roundRect">
              <a:avLst>
                <a:gd name="adj" fmla="val 34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</a:rPr>
                <a:t>Data/Class Design</a:t>
              </a:r>
            </a:p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solidFill>
                  <a:srgbClr val="000000"/>
                </a:solidFill>
              </a:endParaRPr>
            </a:p>
          </p:txBody>
        </p:sp>
        <p:sp>
          <p:nvSpPr>
            <p:cNvPr id="22533" name="AutoShape 4"/>
            <p:cNvSpPr>
              <a:spLocks noChangeArrowheads="1"/>
            </p:cNvSpPr>
            <p:nvPr/>
          </p:nvSpPr>
          <p:spPr bwMode="auto">
            <a:xfrm>
              <a:off x="2507" y="3223"/>
              <a:ext cx="968" cy="283"/>
            </a:xfrm>
            <a:prstGeom prst="roundRect">
              <a:avLst>
                <a:gd name="adj" fmla="val 34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</a:rPr>
                <a:t>Architectural Design</a:t>
              </a:r>
            </a:p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solidFill>
                  <a:srgbClr val="000000"/>
                </a:solidFill>
              </a:endParaRPr>
            </a:p>
          </p:txBody>
        </p:sp>
        <p:sp>
          <p:nvSpPr>
            <p:cNvPr id="22534" name="AutoShape 5"/>
            <p:cNvSpPr>
              <a:spLocks noChangeArrowheads="1"/>
            </p:cNvSpPr>
            <p:nvPr/>
          </p:nvSpPr>
          <p:spPr bwMode="auto">
            <a:xfrm>
              <a:off x="2584" y="2929"/>
              <a:ext cx="788" cy="283"/>
            </a:xfrm>
            <a:prstGeom prst="roundRect">
              <a:avLst>
                <a:gd name="adj" fmla="val 34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</a:rPr>
                <a:t>Interface Design</a:t>
              </a:r>
            </a:p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solidFill>
                  <a:srgbClr val="000000"/>
                </a:solidFill>
              </a:endParaRPr>
            </a:p>
          </p:txBody>
        </p:sp>
        <p:sp>
          <p:nvSpPr>
            <p:cNvPr id="22535" name="AutoShape 6"/>
            <p:cNvSpPr>
              <a:spLocks noChangeArrowheads="1"/>
            </p:cNvSpPr>
            <p:nvPr/>
          </p:nvSpPr>
          <p:spPr bwMode="auto">
            <a:xfrm>
              <a:off x="2393" y="2558"/>
              <a:ext cx="1112" cy="283"/>
            </a:xfrm>
            <a:prstGeom prst="roundRect">
              <a:avLst>
                <a:gd name="adj" fmla="val 347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200" b="1">
                  <a:solidFill>
                    <a:srgbClr val="000000"/>
                  </a:solidFill>
                </a:rPr>
                <a:t>Component-level Design</a:t>
              </a:r>
            </a:p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200" b="1">
                <a:solidFill>
                  <a:srgbClr val="000000"/>
                </a:solidFill>
              </a:endParaRPr>
            </a:p>
          </p:txBody>
        </p:sp>
        <p:sp>
          <p:nvSpPr>
            <p:cNvPr id="22536" name="Line 7"/>
            <p:cNvSpPr>
              <a:spLocks noChangeShapeType="1"/>
            </p:cNvSpPr>
            <p:nvPr/>
          </p:nvSpPr>
          <p:spPr bwMode="auto">
            <a:xfrm flipH="1">
              <a:off x="1774" y="2496"/>
              <a:ext cx="628" cy="121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>
              <a:off x="3504" y="2496"/>
              <a:ext cx="624" cy="1212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Line 9"/>
            <p:cNvSpPr>
              <a:spLocks noChangeShapeType="1"/>
            </p:cNvSpPr>
            <p:nvPr/>
          </p:nvSpPr>
          <p:spPr bwMode="auto">
            <a:xfrm>
              <a:off x="1776" y="3708"/>
              <a:ext cx="235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Line 10"/>
            <p:cNvSpPr>
              <a:spLocks noChangeShapeType="1"/>
            </p:cNvSpPr>
            <p:nvPr/>
          </p:nvSpPr>
          <p:spPr bwMode="auto">
            <a:xfrm>
              <a:off x="2400" y="2496"/>
              <a:ext cx="110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>
              <a:off x="1896" y="3451"/>
              <a:ext cx="211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>
              <a:off x="2040" y="3176"/>
              <a:ext cx="180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>
              <a:off x="2233" y="2826"/>
              <a:ext cx="143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Design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design also referred as </a:t>
            </a:r>
            <a:r>
              <a:rPr lang="en-US" i="1" dirty="0" smtClean="0">
                <a:solidFill>
                  <a:srgbClr val="FF0000"/>
                </a:solidFill>
              </a:rPr>
              <a:t>data architecting</a:t>
            </a:r>
          </a:p>
          <a:p>
            <a:r>
              <a:rPr lang="en-US" dirty="0" smtClean="0"/>
              <a:t>Creates high level data view.</a:t>
            </a:r>
          </a:p>
          <a:p>
            <a:r>
              <a:rPr lang="en-US" dirty="0" smtClean="0"/>
              <a:t>Data model is converted into database </a:t>
            </a:r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Design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Gives overall view of he software.</a:t>
            </a:r>
          </a:p>
          <a:p>
            <a:r>
              <a:rPr lang="en-US" dirty="0" smtClean="0"/>
              <a:t>Model is derived from</a:t>
            </a:r>
          </a:p>
          <a:p>
            <a:pPr lvl="1"/>
            <a:r>
              <a:rPr lang="en-US" dirty="0" smtClean="0"/>
              <a:t>Application Domain</a:t>
            </a:r>
          </a:p>
          <a:p>
            <a:pPr lvl="1"/>
            <a:r>
              <a:rPr lang="en-US" dirty="0" smtClean="0"/>
              <a:t>Data flow diagram</a:t>
            </a:r>
          </a:p>
          <a:p>
            <a:pPr lvl="1"/>
            <a:r>
              <a:rPr lang="en-US" dirty="0" smtClean="0"/>
              <a:t>Availability of pattern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Architecture?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Software Architecture of a Program or computing system is the structure or structures of the system, which comprise software components, the externally visible properties of those  components and their relationship</a:t>
            </a:r>
          </a:p>
          <a:p>
            <a:pPr algn="just"/>
            <a:r>
              <a:rPr lang="en-US" dirty="0" smtClean="0"/>
              <a:t>Architecture deals with </a:t>
            </a:r>
            <a:r>
              <a:rPr lang="en-US" i="1" dirty="0" smtClean="0"/>
              <a:t>style</a:t>
            </a:r>
            <a:r>
              <a:rPr lang="en-US" dirty="0" smtClean="0"/>
              <a:t> and </a:t>
            </a:r>
            <a:r>
              <a:rPr lang="en-US" i="1" dirty="0" smtClean="0"/>
              <a:t>pattern</a:t>
            </a:r>
            <a:endParaRPr lang="en-US" i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Centered architecture.</a:t>
            </a:r>
          </a:p>
          <a:p>
            <a:r>
              <a:rPr lang="en-US" dirty="0" smtClean="0"/>
              <a:t>Data flow architecture (Pipe and filter)</a:t>
            </a:r>
          </a:p>
          <a:p>
            <a:r>
              <a:rPr lang="en-US" dirty="0" smtClean="0"/>
              <a:t>Main program/subprogram architecture (call return)</a:t>
            </a:r>
          </a:p>
          <a:p>
            <a:r>
              <a:rPr lang="en-US" dirty="0" smtClean="0"/>
              <a:t>Object Oriented Architecture</a:t>
            </a:r>
          </a:p>
          <a:p>
            <a:r>
              <a:rPr lang="en-US" dirty="0" smtClean="0"/>
              <a:t>Layered Architecture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Pattern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</a:p>
          <a:p>
            <a:r>
              <a:rPr lang="en-US" dirty="0" smtClean="0"/>
              <a:t>Persistence</a:t>
            </a:r>
          </a:p>
          <a:p>
            <a:r>
              <a:rPr lang="en-US" dirty="0" smtClean="0"/>
              <a:t>Distribution (CORBA)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Style Broader Aspect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Pattern Limited Aspect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 Elements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</a:p>
          <a:p>
            <a:r>
              <a:rPr lang="en-US" dirty="0" smtClean="0"/>
              <a:t>External interface to other system</a:t>
            </a:r>
          </a:p>
          <a:p>
            <a:r>
              <a:rPr lang="en-US" dirty="0" smtClean="0"/>
              <a:t>Internal Interfaces between components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Rules of 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Place the user in control</a:t>
            </a:r>
          </a:p>
          <a:p>
            <a:r>
              <a:rPr lang="en-US" dirty="0" smtClean="0"/>
              <a:t>Reduce the user’s memory load</a:t>
            </a:r>
          </a:p>
          <a:p>
            <a:r>
              <a:rPr lang="en-US" dirty="0" smtClean="0"/>
              <a:t>Make the interface consistent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Response Time</a:t>
            </a:r>
          </a:p>
          <a:p>
            <a:r>
              <a:rPr lang="en-US" dirty="0" smtClean="0"/>
              <a:t>Help facilities</a:t>
            </a:r>
          </a:p>
          <a:p>
            <a:r>
              <a:rPr lang="en-US" dirty="0" smtClean="0"/>
              <a:t>Error Handling</a:t>
            </a:r>
          </a:p>
          <a:p>
            <a:r>
              <a:rPr lang="en-US" dirty="0" smtClean="0"/>
              <a:t>Menu and command labeling</a:t>
            </a:r>
          </a:p>
          <a:p>
            <a:r>
              <a:rPr lang="en-US" dirty="0" smtClean="0"/>
              <a:t>Application accessibility</a:t>
            </a:r>
          </a:p>
          <a:p>
            <a:r>
              <a:rPr lang="en-US" dirty="0" err="1" smtClean="0"/>
              <a:t>Internatilonalization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What is Design?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Level Design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Describes internal details of component</a:t>
            </a:r>
          </a:p>
          <a:p>
            <a:pPr lvl="1"/>
            <a:r>
              <a:rPr lang="en-US" dirty="0" smtClean="0"/>
              <a:t>Data structure</a:t>
            </a:r>
          </a:p>
          <a:p>
            <a:pPr lvl="1"/>
            <a:r>
              <a:rPr lang="en-US" dirty="0" smtClean="0"/>
              <a:t>Algorithm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Open Closed Principle (OCP) – The components must be open for extension but closed for modification.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Liskov</a:t>
            </a:r>
            <a:r>
              <a:rPr lang="en-US" dirty="0" smtClean="0"/>
              <a:t> Substitution Principle (LSP) – The component using base class should function properly with derive class.</a:t>
            </a:r>
          </a:p>
          <a:p>
            <a:endParaRPr lang="en-US" dirty="0" smtClean="0"/>
          </a:p>
          <a:p>
            <a:r>
              <a:rPr lang="en-US" dirty="0" smtClean="0"/>
              <a:t>Dependency Inversion Principle (DIP) – Depend on abstraction rather than concretions</a:t>
            </a:r>
          </a:p>
          <a:p>
            <a:endParaRPr lang="en-US" dirty="0" smtClean="0"/>
          </a:p>
          <a:p>
            <a:r>
              <a:rPr lang="en-US" dirty="0" smtClean="0"/>
              <a:t>Te Interface Segregation Principle (ISP) – Many client-specific interfaces are better than one general purpose interface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Release Reuse Equivalency Principle (REP) – The granule of reuse is the granule of release (</a:t>
            </a:r>
            <a:r>
              <a:rPr lang="en-US" dirty="0" smtClean="0">
                <a:solidFill>
                  <a:srgbClr val="FF0000"/>
                </a:solidFill>
              </a:rPr>
              <a:t>packages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 Common Closure Principle (CCP) – Classes that change together belong together</a:t>
            </a:r>
          </a:p>
          <a:p>
            <a:endParaRPr lang="en-US" dirty="0" smtClean="0"/>
          </a:p>
          <a:p>
            <a:r>
              <a:rPr lang="en-US" dirty="0" smtClean="0"/>
              <a:t>Common Reuse Principle (CRP) – Classes that aren’t reused together should not be grouped together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“Single Mindedness”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Functional – Performs single computation and returns result.</a:t>
            </a:r>
          </a:p>
          <a:p>
            <a:endParaRPr lang="en-US" dirty="0" smtClean="0"/>
          </a:p>
          <a:p>
            <a:r>
              <a:rPr lang="en-US" dirty="0" smtClean="0"/>
              <a:t>Layer – Higher layer accesses the services of lower layer.</a:t>
            </a:r>
          </a:p>
          <a:p>
            <a:endParaRPr lang="en-US" dirty="0" smtClean="0"/>
          </a:p>
          <a:p>
            <a:r>
              <a:rPr lang="en-US" dirty="0" smtClean="0"/>
              <a:t>Communicational – All operations that accesses same data must be in one class.</a:t>
            </a:r>
          </a:p>
          <a:p>
            <a:endParaRPr lang="en-US" dirty="0" smtClean="0"/>
          </a:p>
          <a:p>
            <a:r>
              <a:rPr lang="en-US" dirty="0" smtClean="0"/>
              <a:t>Sequential – Components or operations are grouped to provide sequential operations</a:t>
            </a:r>
          </a:p>
          <a:p>
            <a:endParaRPr lang="en-US" dirty="0" smtClean="0"/>
          </a:p>
          <a:p>
            <a:r>
              <a:rPr lang="en-US" dirty="0" smtClean="0"/>
              <a:t>Procedural – Components or operations are grouped to invoke as a part of procedure</a:t>
            </a:r>
          </a:p>
          <a:p>
            <a:endParaRPr lang="en-US" dirty="0" smtClean="0"/>
          </a:p>
          <a:p>
            <a:r>
              <a:rPr lang="en-US" dirty="0" smtClean="0"/>
              <a:t>Temporal – Operations that are performed to reflect a specific behavior or state.</a:t>
            </a:r>
          </a:p>
          <a:p>
            <a:endParaRPr lang="en-US" dirty="0" smtClean="0"/>
          </a:p>
          <a:p>
            <a:r>
              <a:rPr lang="en-US" dirty="0" smtClean="0"/>
              <a:t>Utility – Components , operations or classes that belongs to same category but are not related are grouped to </a:t>
            </a:r>
            <a:r>
              <a:rPr lang="en-US" dirty="0" err="1" smtClean="0"/>
              <a:t>gether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Content coupling– One component modifies data that is internal to another component</a:t>
            </a:r>
          </a:p>
          <a:p>
            <a:endParaRPr lang="en-US" dirty="0" smtClean="0"/>
          </a:p>
          <a:p>
            <a:r>
              <a:rPr lang="en-US" dirty="0" smtClean="0"/>
              <a:t>Common coupling – Use of global variable</a:t>
            </a:r>
          </a:p>
          <a:p>
            <a:endParaRPr lang="en-US" dirty="0" smtClean="0"/>
          </a:p>
          <a:p>
            <a:r>
              <a:rPr lang="en-US" dirty="0" smtClean="0"/>
              <a:t>Control coupling – </a:t>
            </a:r>
            <a:r>
              <a:rPr lang="en-US" dirty="0" smtClean="0"/>
              <a:t> </a:t>
            </a:r>
            <a:r>
              <a:rPr lang="en-US" dirty="0" smtClean="0"/>
              <a:t>Occurs when operation A() invokes operation B() and passes control flag to B</a:t>
            </a:r>
          </a:p>
          <a:p>
            <a:endParaRPr lang="en-US" dirty="0" smtClean="0"/>
          </a:p>
          <a:p>
            <a:r>
              <a:rPr lang="en-US" dirty="0" smtClean="0"/>
              <a:t>Stamp coupling – When class A method has class B object as parameter.</a:t>
            </a:r>
          </a:p>
          <a:p>
            <a:endParaRPr lang="en-US" dirty="0" smtClean="0"/>
          </a:p>
          <a:p>
            <a:r>
              <a:rPr lang="en-US" dirty="0" smtClean="0"/>
              <a:t>Data coupling – When operation pass long string of data argument</a:t>
            </a:r>
          </a:p>
          <a:p>
            <a:endParaRPr lang="en-US" dirty="0" smtClean="0"/>
          </a:p>
          <a:p>
            <a:r>
              <a:rPr lang="en-US" dirty="0" smtClean="0"/>
              <a:t>Routine call coupling – When one operation call another</a:t>
            </a:r>
          </a:p>
          <a:p>
            <a:endParaRPr lang="en-US" dirty="0" smtClean="0"/>
          </a:p>
          <a:p>
            <a:r>
              <a:rPr lang="en-US" dirty="0" smtClean="0"/>
              <a:t>Type use coupling – When one class has object of another class.</a:t>
            </a:r>
          </a:p>
          <a:p>
            <a:endParaRPr lang="en-US" dirty="0" smtClean="0"/>
          </a:p>
          <a:p>
            <a:r>
              <a:rPr lang="en-US" dirty="0" smtClean="0"/>
              <a:t>Inclusion or import coupling – When component A imports or includes a package or the content of component B</a:t>
            </a:r>
          </a:p>
          <a:p>
            <a:endParaRPr lang="en-US" dirty="0" smtClean="0"/>
          </a:p>
          <a:p>
            <a:r>
              <a:rPr lang="en-US" dirty="0" smtClean="0"/>
              <a:t>External coupling – When component communicates with infrastructure component (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smtClean="0"/>
              <a:t>OS)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Level Design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runtime execution environment.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9725" indent="-339725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Design is where customer requirements, business needs, and technical considerations </a:t>
            </a:r>
            <a:r>
              <a:rPr lang="en-GB" sz="2000" u="sng" dirty="0" smtClean="0"/>
              <a:t>all come together</a:t>
            </a:r>
            <a:r>
              <a:rPr lang="en-GB" sz="2000" dirty="0" smtClean="0"/>
              <a:t> in the formulation of a product or system</a:t>
            </a:r>
          </a:p>
          <a:p>
            <a:pPr marL="339725" indent="-339725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000" dirty="0" smtClean="0"/>
          </a:p>
          <a:p>
            <a:pPr marL="339725" indent="-339725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 design model provides detail about the software data structures, architecture, interfaces, and components</a:t>
            </a:r>
          </a:p>
          <a:p>
            <a:pPr marL="339725" indent="-339725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000" dirty="0" smtClean="0"/>
          </a:p>
          <a:p>
            <a:pPr marL="339725" indent="-339725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 design model can be assessed for quality and be improved before code is generated and tests are conducted</a:t>
            </a:r>
          </a:p>
          <a:p>
            <a:pPr marL="739775" lvl="1" indent="-282575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Does the design contain errors, inconsistencies, or omissions?</a:t>
            </a:r>
          </a:p>
          <a:p>
            <a:pPr marL="739775" lvl="1" indent="-282575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Are there better design alternatives?</a:t>
            </a:r>
          </a:p>
          <a:p>
            <a:pPr marL="739775" lvl="1" indent="-282575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Can the design be implemented within the constraints, schedule, and cost that have been established?</a:t>
            </a:r>
          </a:p>
          <a:p>
            <a:r>
              <a:rPr lang="en-GB" sz="1800" dirty="0" smtClean="0"/>
              <a:t>A designer must practice </a:t>
            </a:r>
            <a:r>
              <a:rPr lang="en-GB" sz="1800" u="sng" dirty="0" smtClean="0"/>
              <a:t>diversification</a:t>
            </a:r>
            <a:r>
              <a:rPr lang="en-GB" sz="1800" dirty="0" smtClean="0"/>
              <a:t> and </a:t>
            </a:r>
            <a:r>
              <a:rPr lang="en-GB" sz="1800" u="sng" dirty="0" smtClean="0"/>
              <a:t>convergence</a:t>
            </a:r>
          </a:p>
          <a:p>
            <a:endParaRPr lang="en-US" sz="1800" dirty="0" smtClean="0"/>
          </a:p>
          <a:p>
            <a:r>
              <a:rPr lang="en-GB" sz="1800" dirty="0" smtClean="0"/>
              <a:t>Software design is an </a:t>
            </a:r>
            <a:r>
              <a:rPr lang="en-GB" sz="1800" u="sng" dirty="0" smtClean="0"/>
              <a:t>iterative process</a:t>
            </a:r>
            <a:r>
              <a:rPr lang="en-GB" sz="1800" dirty="0" smtClean="0"/>
              <a:t> through which requirements are translated into a blueprint for constructing the software</a:t>
            </a:r>
          </a:p>
          <a:p>
            <a:endParaRPr lang="en-US" sz="1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Purpose of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0000"/>
                </a:solidFill>
              </a:rPr>
              <a:t/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From Analysis Model to </a:t>
            </a:r>
            <a:br>
              <a:rPr lang="en-GB" dirty="0" smtClean="0">
                <a:solidFill>
                  <a:srgbClr val="000000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Design Model </a:t>
            </a:r>
            <a:br>
              <a:rPr lang="en-GB" dirty="0" smtClean="0">
                <a:solidFill>
                  <a:srgbClr val="000000"/>
                </a:solidFill>
              </a:rPr>
            </a:br>
            <a:endParaRPr lang="en-US" dirty="0"/>
          </a:p>
        </p:txBody>
      </p:sp>
      <p:grpSp>
        <p:nvGrpSpPr>
          <p:cNvPr id="4" name="Group 5"/>
          <p:cNvGrpSpPr>
            <a:grpSpLocks noGrp="1"/>
          </p:cNvGrpSpPr>
          <p:nvPr>
            <p:ph idx="1"/>
          </p:nvPr>
        </p:nvGrpSpPr>
        <p:grpSpPr bwMode="auto">
          <a:xfrm>
            <a:off x="455451" y="1600200"/>
            <a:ext cx="8233099" cy="4527392"/>
            <a:chOff x="526" y="1008"/>
            <a:chExt cx="4706" cy="3169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1651" y="3552"/>
              <a:ext cx="2398" cy="569"/>
            </a:xfrm>
            <a:prstGeom prst="roundRect">
              <a:avLst>
                <a:gd name="adj" fmla="val 17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</a:rPr>
                <a:t>Data/Class Design</a:t>
              </a:r>
            </a:p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800">
                <a:solidFill>
                  <a:srgbClr val="000000"/>
                </a:solidFill>
              </a:endParaRPr>
            </a:p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(Class-based model, Behavioral model)</a:t>
              </a:r>
            </a:p>
          </p:txBody>
        </p:sp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1560" y="2832"/>
              <a:ext cx="2581" cy="569"/>
            </a:xfrm>
            <a:prstGeom prst="roundRect">
              <a:avLst>
                <a:gd name="adj" fmla="val 17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solidFill>
                    <a:srgbClr val="000000"/>
                  </a:solidFill>
                </a:rPr>
                <a:t>Architectural Design</a:t>
              </a:r>
            </a:p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800">
                <a:solidFill>
                  <a:srgbClr val="000000"/>
                </a:solidFill>
              </a:endParaRPr>
            </a:p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rgbClr val="000000"/>
                  </a:solidFill>
                </a:rPr>
                <a:t>(Class-based model, Flow-oriented model)</a:t>
              </a: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1588" y="1920"/>
              <a:ext cx="2523" cy="832"/>
            </a:xfrm>
            <a:prstGeom prst="roundRect">
              <a:avLst>
                <a:gd name="adj" fmla="val 13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0000"/>
                  </a:solidFill>
                </a:rPr>
                <a:t>Interface Design</a:t>
              </a:r>
            </a:p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800" dirty="0">
                <a:solidFill>
                  <a:srgbClr val="000000"/>
                </a:solidFill>
              </a:endParaRPr>
            </a:p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000000"/>
                  </a:solidFill>
                </a:rPr>
                <a:t>(Scenario-based model, Flow-oriented model</a:t>
              </a:r>
            </a:p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smtClean="0">
                  <a:solidFill>
                    <a:srgbClr val="000000"/>
                  </a:solidFill>
                </a:rPr>
                <a:t>Behavioural </a:t>
              </a:r>
              <a:r>
                <a:rPr lang="en-GB" sz="1800" dirty="0">
                  <a:solidFill>
                    <a:srgbClr val="000000"/>
                  </a:solidFill>
                </a:rPr>
                <a:t>model)</a:t>
              </a:r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1583" y="1074"/>
              <a:ext cx="2533" cy="742"/>
            </a:xfrm>
            <a:prstGeom prst="roundRect">
              <a:avLst>
                <a:gd name="adj" fmla="val 13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 dirty="0">
                  <a:solidFill>
                    <a:srgbClr val="000000"/>
                  </a:solidFill>
                </a:rPr>
                <a:t>Component-level Design</a:t>
              </a:r>
            </a:p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800" dirty="0">
                <a:solidFill>
                  <a:srgbClr val="000000"/>
                </a:solidFill>
              </a:endParaRPr>
            </a:p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rgbClr val="000000"/>
                  </a:solidFill>
                </a:rPr>
                <a:t>(Class-based model, Flow-oriented model</a:t>
              </a:r>
            </a:p>
            <a:p>
              <a:pPr algn="ctr" eaLnBrk="1" hangingPunct="1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 err="1">
                  <a:solidFill>
                    <a:srgbClr val="000000"/>
                  </a:solidFill>
                </a:rPr>
                <a:t>Behavioral</a:t>
              </a:r>
              <a:r>
                <a:rPr lang="en-GB" sz="1800" dirty="0">
                  <a:solidFill>
                    <a:srgbClr val="000000"/>
                  </a:solidFill>
                </a:rPr>
                <a:t> model)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526" y="1008"/>
              <a:ext cx="1252" cy="316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984" y="1008"/>
              <a:ext cx="1248" cy="3168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528" y="4176"/>
              <a:ext cx="470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776" y="1008"/>
              <a:ext cx="220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768" y="3504"/>
              <a:ext cx="4224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056" y="2784"/>
              <a:ext cx="360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440" y="1872"/>
              <a:ext cx="2880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Quality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 importance of design is </a:t>
            </a:r>
            <a:r>
              <a:rPr lang="en-GB" sz="2000" u="sng" dirty="0" smtClean="0"/>
              <a:t>quality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000" u="sng" dirty="0" smtClean="0"/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Design is the place where quality is fostered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Provides </a:t>
            </a:r>
            <a:r>
              <a:rPr lang="en-GB" sz="1800" u="sng" dirty="0" smtClean="0"/>
              <a:t>representations</a:t>
            </a:r>
            <a:r>
              <a:rPr lang="en-GB" sz="1800" dirty="0" smtClean="0"/>
              <a:t> of software that can be assessed for quality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Accurately translates a customer's requirements into a finished software product or system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Serves as the </a:t>
            </a:r>
            <a:r>
              <a:rPr lang="en-GB" sz="1800" u="sng" dirty="0" smtClean="0"/>
              <a:t>foundation</a:t>
            </a:r>
            <a:r>
              <a:rPr lang="en-GB" sz="1800" dirty="0" smtClean="0"/>
              <a:t> for all software engineering activities that follow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800" dirty="0" smtClean="0"/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Without design, we risk building an </a:t>
            </a:r>
            <a:r>
              <a:rPr lang="en-GB" sz="2000" u="sng" dirty="0" smtClean="0"/>
              <a:t>unstable</a:t>
            </a:r>
            <a:r>
              <a:rPr lang="en-GB" sz="2000" dirty="0" smtClean="0"/>
              <a:t> system that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Will fail when small changes are made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May be difficult to test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Cannot be assessed for quality later in the software process when time is short and most of the budget has been spent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800" dirty="0" smtClean="0"/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The quality of the design is </a:t>
            </a:r>
            <a:r>
              <a:rPr lang="en-GB" sz="2000" u="sng" dirty="0" smtClean="0"/>
              <a:t>assessed</a:t>
            </a:r>
            <a:r>
              <a:rPr lang="en-GB" sz="2000" dirty="0" smtClean="0"/>
              <a:t> through a series of </a:t>
            </a:r>
            <a:r>
              <a:rPr lang="en-GB" sz="2000" u="sng" dirty="0" smtClean="0"/>
              <a:t>formal technical reviews</a:t>
            </a:r>
            <a:r>
              <a:rPr lang="en-GB" sz="2000" dirty="0" smtClean="0"/>
              <a:t> or design walkthroughs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000" dirty="0" smtClean="0"/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000" dirty="0" smtClean="0"/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1905000" cy="296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061C817-F1DB-4D54-B3B2-206319E0CB08}" type="slidenum">
              <a:rPr lang="en-GB" sz="1400">
                <a:solidFill>
                  <a:srgbClr val="000000"/>
                </a:solidFill>
              </a:rPr>
              <a:pPr algn="r" eaLnBrk="1" hangingPunct="1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6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Design Concepts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114800"/>
          </a:xfrm>
        </p:spPr>
        <p:txBody>
          <a:bodyPr>
            <a:normAutofit lnSpcReduction="10000"/>
          </a:bodyPr>
          <a:lstStyle/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Abstraction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Procedural abstraction – a sequence of instructions that have a specific and limited function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Data abstraction – a named collection of data that describes a data object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Architecture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The overall structure of the software and the ways in which the structure provides conceptual integrity for a system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Consists of components, connectors, and the relationship between them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 smtClean="0"/>
              <a:t>Patterns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A design structure that </a:t>
            </a:r>
            <a:r>
              <a:rPr lang="en-GB" sz="1800" u="sng" dirty="0" smtClean="0"/>
              <a:t>solves a particular design problem</a:t>
            </a:r>
            <a:r>
              <a:rPr lang="en-GB" sz="1800" dirty="0" smtClean="0"/>
              <a:t> within a specific context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smtClean="0"/>
              <a:t>It provides a description that enables a designer to determine whether the pattern is applicable, whether the pattern can be reused, and whether the pattern can serve as a guide for developing similar patterns </a:t>
            </a:r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3657600" y="6172200"/>
            <a:ext cx="2032000" cy="354013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</a:rPr>
              <a:t>(more on next slide)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1905000" cy="296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4694930-EDD2-4ED4-B619-D9FB310A1B13}" type="slidenum">
              <a:rPr lang="en-GB" sz="1400">
                <a:solidFill>
                  <a:srgbClr val="000000"/>
                </a:solidFill>
              </a:rPr>
              <a:pPr algn="r" eaLnBrk="1" hangingPunct="1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7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Design Concepts (continued)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4651375"/>
          </a:xfrm>
        </p:spPr>
        <p:txBody>
          <a:bodyPr>
            <a:normAutofit lnSpcReduction="10000"/>
          </a:bodyPr>
          <a:lstStyle/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Modularity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Separately named and addressable </a:t>
            </a:r>
            <a:r>
              <a:rPr lang="en-GB" sz="1800" u="sng" smtClean="0"/>
              <a:t>components</a:t>
            </a:r>
            <a:r>
              <a:rPr lang="en-GB" sz="1800" smtClean="0"/>
              <a:t> (i.e., modules) that are integrated to satisfy requirements (divide and conquer principle)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Makes software intellectually manageable so as to grasp the control paths, span of reference, number of variables, and overall complexity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Information hiding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The designing of modules so that the algorithms and local data contained within them are </a:t>
            </a:r>
            <a:r>
              <a:rPr lang="en-GB" sz="1800" u="sng" smtClean="0"/>
              <a:t>inaccessible</a:t>
            </a:r>
            <a:r>
              <a:rPr lang="en-GB" sz="1800" smtClean="0"/>
              <a:t> to other modules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This enforces </a:t>
            </a:r>
            <a:r>
              <a:rPr lang="en-GB" sz="1800" u="sng" smtClean="0"/>
              <a:t>access constraints</a:t>
            </a:r>
            <a:r>
              <a:rPr lang="en-GB" sz="1800" smtClean="0"/>
              <a:t> to both procedural (i.e., implementation) detail and local data structures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Functional independence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Modules that have a </a:t>
            </a:r>
            <a:r>
              <a:rPr lang="en-GB" sz="1800" u="sng" smtClean="0"/>
              <a:t>"single-minded" function</a:t>
            </a:r>
            <a:r>
              <a:rPr lang="en-GB" sz="1800" smtClean="0"/>
              <a:t> and an </a:t>
            </a:r>
            <a:r>
              <a:rPr lang="en-GB" sz="1800" u="sng" smtClean="0"/>
              <a:t>aversion</a:t>
            </a:r>
            <a:r>
              <a:rPr lang="en-GB" sz="1800" smtClean="0"/>
              <a:t> to excessive interaction with other modules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u="sng" smtClean="0"/>
              <a:t>High cohesion</a:t>
            </a:r>
            <a:r>
              <a:rPr lang="en-GB" sz="1800" smtClean="0"/>
              <a:t> – a module performs only a single task 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u="sng" smtClean="0"/>
              <a:t>Low coupling</a:t>
            </a:r>
            <a:r>
              <a:rPr lang="en-GB" sz="1800" smtClean="0"/>
              <a:t> – a module has the lowest amount of connection needed with other modules </a:t>
            </a:r>
          </a:p>
        </p:txBody>
      </p:sp>
      <p:sp>
        <p:nvSpPr>
          <p:cNvPr id="18437" name="AutoShape 4"/>
          <p:cNvSpPr>
            <a:spLocks noChangeArrowheads="1"/>
          </p:cNvSpPr>
          <p:nvPr/>
        </p:nvSpPr>
        <p:spPr bwMode="auto">
          <a:xfrm>
            <a:off x="3657600" y="6415088"/>
            <a:ext cx="2032000" cy="354012"/>
          </a:xfrm>
          <a:prstGeom prst="roundRect">
            <a:avLst>
              <a:gd name="adj" fmla="val 43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>
                <a:solidFill>
                  <a:srgbClr val="000000"/>
                </a:solidFill>
              </a:rPr>
              <a:t>(more on next slide)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1905000" cy="296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CDB06E6-1895-4F5D-AC4C-3532A6DEEFA1}" type="slidenum">
              <a:rPr lang="en-GB" sz="1400">
                <a:solidFill>
                  <a:srgbClr val="000000"/>
                </a:solidFill>
              </a:rPr>
              <a:pPr algn="r" eaLnBrk="1" hangingPunct="1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8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Design Concepts (continued)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43500"/>
          </a:xfrm>
        </p:spPr>
        <p:txBody>
          <a:bodyPr/>
          <a:lstStyle/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Stepwise refinement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Development of a program by </a:t>
            </a:r>
            <a:r>
              <a:rPr lang="en-GB" sz="1800" u="sng" smtClean="0"/>
              <a:t>successively refining</a:t>
            </a:r>
            <a:r>
              <a:rPr lang="en-GB" sz="1800" smtClean="0"/>
              <a:t> levels of procedure detail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Complements abstraction, which enables a designer to specify procedure and data and yet suppress low-level details  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Refactoring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A reorganization technique that </a:t>
            </a:r>
            <a:r>
              <a:rPr lang="en-GB" sz="1800" u="sng" smtClean="0"/>
              <a:t>simplifies the design</a:t>
            </a:r>
            <a:r>
              <a:rPr lang="en-GB" sz="1800" smtClean="0"/>
              <a:t> (or internal code structure) of a component </a:t>
            </a:r>
            <a:r>
              <a:rPr lang="en-GB" sz="1800" u="sng" smtClean="0"/>
              <a:t>without changing</a:t>
            </a:r>
            <a:r>
              <a:rPr lang="en-GB" sz="1800" smtClean="0"/>
              <a:t> its function or external behavior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smtClean="0"/>
              <a:t>Removes redundancy, unused design elements, inefficient or unnecessary algorithms, poorly constructed or inappropriate data structures, or any other design failures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smtClean="0"/>
              <a:t>Design classes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u="sng" smtClean="0"/>
              <a:t>Refines</a:t>
            </a:r>
            <a:r>
              <a:rPr lang="en-GB" sz="1800" smtClean="0"/>
              <a:t> the </a:t>
            </a:r>
            <a:r>
              <a:rPr lang="en-GB" sz="1800" u="sng" smtClean="0"/>
              <a:t>analysis classes</a:t>
            </a:r>
            <a:r>
              <a:rPr lang="en-GB" sz="1800" smtClean="0"/>
              <a:t> by providing design detail that will enable the classes to be implemented</a:t>
            </a:r>
          </a:p>
          <a:p>
            <a:pPr marL="739775" lvl="1" indent="-282575" eaLnBrk="1" hangingPunct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u="sng" smtClean="0"/>
              <a:t>Creates</a:t>
            </a:r>
            <a:r>
              <a:rPr lang="en-GB" sz="1800" smtClean="0"/>
              <a:t> a new set of </a:t>
            </a:r>
            <a:r>
              <a:rPr lang="en-GB" sz="1800" u="sng" smtClean="0"/>
              <a:t>design classes</a:t>
            </a:r>
            <a:r>
              <a:rPr lang="en-GB" sz="1800" smtClean="0"/>
              <a:t> that implement a software infrastructure to support the business solution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450"/>
              </a:spcBef>
              <a:buClrTx/>
              <a:buSzTx/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8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553200" y="6248400"/>
            <a:ext cx="1905000" cy="296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508361DA-FB52-43AB-9E6F-1343286EC638}" type="slidenum">
              <a:rPr lang="en-GB" sz="1400">
                <a:solidFill>
                  <a:srgbClr val="000000"/>
                </a:solidFill>
              </a:rPr>
              <a:pPr algn="r" eaLnBrk="1" hangingPunct="1">
                <a:lnSpc>
                  <a:spcPct val="95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t>9</a:t>
            </a:fld>
            <a:endParaRPr lang="en-GB" sz="140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mtClean="0"/>
              <a:t>Types of Design Classes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114800"/>
          </a:xfrm>
        </p:spPr>
        <p:txBody>
          <a:bodyPr/>
          <a:lstStyle/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b="1" smtClean="0"/>
              <a:t>User interface classes</a:t>
            </a:r>
            <a:r>
              <a:rPr lang="en-GB" sz="2000" smtClean="0"/>
              <a:t> – define all abstractions necessary for human-computer interaction (usually via metaphors of real-world objects)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b="1" smtClean="0"/>
              <a:t>Business domain classes</a:t>
            </a:r>
            <a:r>
              <a:rPr lang="en-GB" sz="2000" smtClean="0"/>
              <a:t> – refined from analysis classes; identify attributes and services (methods) that are required to  implement some element of the business domain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b="1" smtClean="0"/>
              <a:t>Process classes</a:t>
            </a:r>
            <a:r>
              <a:rPr lang="en-GB" sz="2000" smtClean="0"/>
              <a:t> – implement business abstractions required to </a:t>
            </a:r>
            <a:r>
              <a:rPr lang="en-GB" sz="2000" u="sng" smtClean="0"/>
              <a:t>fully manage</a:t>
            </a:r>
            <a:r>
              <a:rPr lang="en-GB" sz="2000" smtClean="0"/>
              <a:t> the business domain classes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b="1" smtClean="0"/>
              <a:t>Persistent classes</a:t>
            </a:r>
            <a:r>
              <a:rPr lang="en-GB" sz="2000" smtClean="0"/>
              <a:t> – represent data stores (e.g., a database) that will persist beyond the execution of the software</a:t>
            </a:r>
          </a:p>
          <a:p>
            <a:pPr marL="339725" indent="-339725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b="1" smtClean="0"/>
              <a:t>System classes</a:t>
            </a:r>
            <a:r>
              <a:rPr lang="en-GB" sz="2000" smtClean="0"/>
              <a:t> – implement software management and control functions that enable the system to operate and communicate within its computing environment and the </a:t>
            </a:r>
            <a:r>
              <a:rPr lang="en-GB" sz="2000" u="sng" smtClean="0"/>
              <a:t>outside world</a:t>
            </a:r>
            <a:r>
              <a:rPr lang="en-GB" sz="2000" smtClean="0"/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1424</Words>
  <Application>Microsoft Office PowerPoint</Application>
  <PresentationFormat>On-screen Show (4:3)</PresentationFormat>
  <Paragraphs>206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Design Engineering</vt:lpstr>
      <vt:lpstr>Slide 2</vt:lpstr>
      <vt:lpstr>Purpose of Design</vt:lpstr>
      <vt:lpstr> From Analysis Model to  Design Model  </vt:lpstr>
      <vt:lpstr>Design Quality</vt:lpstr>
      <vt:lpstr>Design Concepts</vt:lpstr>
      <vt:lpstr>Design Concepts (continued)</vt:lpstr>
      <vt:lpstr>Design Concepts (continued)</vt:lpstr>
      <vt:lpstr>Types of Design Classes</vt:lpstr>
      <vt:lpstr>Characteristics of a Well-Formed Design Class</vt:lpstr>
      <vt:lpstr>The Design Model</vt:lpstr>
      <vt:lpstr>Data Design Elements</vt:lpstr>
      <vt:lpstr>Architectural Design Elements</vt:lpstr>
      <vt:lpstr>What is Architecture?</vt:lpstr>
      <vt:lpstr>Architectural Styles</vt:lpstr>
      <vt:lpstr>Architectural Pattern Domains</vt:lpstr>
      <vt:lpstr>Interface Design Elements </vt:lpstr>
      <vt:lpstr>Golden Rules of Interface Design</vt:lpstr>
      <vt:lpstr>Interface Design Issues</vt:lpstr>
      <vt:lpstr>Components Level Design Elements</vt:lpstr>
      <vt:lpstr>Component Design Principles</vt:lpstr>
      <vt:lpstr>Contd...</vt:lpstr>
      <vt:lpstr>Component Cohesion</vt:lpstr>
      <vt:lpstr>Types of Cohesion</vt:lpstr>
      <vt:lpstr>Types of Coupling</vt:lpstr>
      <vt:lpstr>Deployment Level Design Elements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Engineering</dc:title>
  <dc:creator/>
  <cp:lastModifiedBy>vit</cp:lastModifiedBy>
  <cp:revision>4</cp:revision>
  <dcterms:created xsi:type="dcterms:W3CDTF">2006-08-16T00:00:00Z</dcterms:created>
  <dcterms:modified xsi:type="dcterms:W3CDTF">2016-03-10T07:15:48Z</dcterms:modified>
</cp:coreProperties>
</file>