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1"/>
  </p:sldMasterIdLst>
  <p:notesMasterIdLst>
    <p:notesMasterId r:id="rId23"/>
  </p:notesMasterIdLst>
  <p:sldIdLst>
    <p:sldId id="259" r:id="rId2"/>
    <p:sldId id="258" r:id="rId3"/>
    <p:sldId id="285" r:id="rId4"/>
    <p:sldId id="292" r:id="rId5"/>
    <p:sldId id="287" r:id="rId6"/>
    <p:sldId id="291" r:id="rId7"/>
    <p:sldId id="295" r:id="rId8"/>
    <p:sldId id="288" r:id="rId9"/>
    <p:sldId id="260" r:id="rId10"/>
    <p:sldId id="262" r:id="rId11"/>
    <p:sldId id="263" r:id="rId12"/>
    <p:sldId id="261" r:id="rId13"/>
    <p:sldId id="275" r:id="rId14"/>
    <p:sldId id="276" r:id="rId15"/>
    <p:sldId id="273" r:id="rId16"/>
    <p:sldId id="274" r:id="rId17"/>
    <p:sldId id="277" r:id="rId18"/>
    <p:sldId id="289" r:id="rId19"/>
    <p:sldId id="294" r:id="rId20"/>
    <p:sldId id="290"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6952"/>
    <a:srgbClr val="DDA147"/>
    <a:srgbClr val="B54C2D"/>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226"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dirty="0"/>
            <a:t>1.arrayS</a:t>
          </a:r>
        </a:p>
        <a:p>
          <a:pPr>
            <a:defRPr cap="all"/>
          </a:pPr>
          <a:r>
            <a:rPr lang="en-US" dirty="0"/>
            <a:t>  1.1 1-D Array</a:t>
          </a:r>
        </a:p>
        <a:p>
          <a:pPr>
            <a:defRPr cap="all"/>
          </a:pPr>
          <a:r>
            <a:rPr lang="en-US" dirty="0"/>
            <a:t>  1.2 2D </a:t>
          </a:r>
          <a:r>
            <a:rPr lang="en-US" dirty="0" err="1"/>
            <a:t>ARRAy</a:t>
          </a:r>
          <a:endParaRPr lang="en-US" dirty="0"/>
        </a:p>
        <a:p>
          <a:pPr>
            <a:defRPr cap="all"/>
          </a:pPr>
          <a:r>
            <a:rPr lang="en-US" dirty="0"/>
            <a:t>  1.3 PROGRAMS</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53742231-981F-480A-940F-203EC2F7423F}">
      <dgm:prSet/>
      <dgm:spPr/>
      <dgm:t>
        <a:bodyPr/>
        <a:lstStyle/>
        <a:p>
          <a:pPr>
            <a:defRPr cap="all"/>
          </a:pPr>
          <a:r>
            <a:rPr lang="en-US" dirty="0"/>
            <a:t>2. STRINGS</a:t>
          </a:r>
        </a:p>
        <a:p>
          <a:pPr>
            <a:defRPr cap="all"/>
          </a:pPr>
          <a:r>
            <a:rPr lang="en-US" dirty="0"/>
            <a:t>  2.1 STRING INTRO</a:t>
          </a:r>
        </a:p>
        <a:p>
          <a:pPr>
            <a:defRPr cap="all"/>
          </a:pPr>
          <a:r>
            <a:rPr lang="en-US" dirty="0"/>
            <a:t>  2.2 STRING FUNCTIONS</a:t>
          </a:r>
        </a:p>
        <a:p>
          <a:pPr>
            <a:defRPr cap="all"/>
          </a:pPr>
          <a:r>
            <a:rPr lang="en-US" dirty="0"/>
            <a:t>  2.3 STRING BUFFER</a:t>
          </a:r>
        </a:p>
        <a:p>
          <a:pPr>
            <a:defRPr cap="all"/>
          </a:pPr>
          <a:r>
            <a:rPr lang="en-US" dirty="0"/>
            <a:t> </a:t>
          </a:r>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r>
            <a:rPr lang="en-US"/>
            <a:t>02</a:t>
          </a:r>
        </a:p>
      </dgm:t>
    </dgm:pt>
    <dgm:pt modelId="{96E0FE8C-51F7-469F-BA2D-E750214145E3}">
      <dgm:prSet/>
      <dgm:spPr/>
      <dgm:t>
        <a:bodyPr/>
        <a:lstStyle/>
        <a:p>
          <a:pPr>
            <a:defRPr cap="all"/>
          </a:pPr>
          <a:r>
            <a:rPr lang="en-US" dirty="0"/>
            <a:t>3. VECTORS</a:t>
          </a:r>
        </a:p>
      </dgm:t>
    </dgm:pt>
    <dgm:pt modelId="{9B623826-AA25-46EA-8521-949A70170878}" type="parTrans" cxnId="{4CEF8BC8-1798-455A-9377-5604398F2E8F}">
      <dgm:prSet/>
      <dgm:spPr/>
      <dgm:t>
        <a:bodyPr/>
        <a:lstStyle/>
        <a:p>
          <a:endParaRPr lang="en-IN"/>
        </a:p>
      </dgm:t>
    </dgm:pt>
    <dgm:pt modelId="{E555B8B8-CAB5-4245-9E94-650F34CBFC85}" type="sibTrans" cxnId="{4CEF8BC8-1798-455A-9377-5604398F2E8F}">
      <dgm:prSet phldrT="03" phldr="0"/>
      <dgm:spPr/>
      <dgm:t>
        <a:bodyPr/>
        <a:lstStyle/>
        <a:p>
          <a:r>
            <a:rPr lang="en-IN"/>
            <a:t>03</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3" custLinFactNeighborX="-20847" custLinFactNeighborY="-1609"/>
      <dgm:spPr/>
    </dgm:pt>
    <dgm:pt modelId="{BBA91679-4684-4A04-8AEB-03038C78A75C}" type="pres">
      <dgm:prSet presAssocID="{9C64CC83-643C-4E12-8F97-BC19DC031190}" presName="sibTransNodeRect" presStyleLbl="alignNode1" presStyleIdx="0" presStyleCnt="3">
        <dgm:presLayoutVars>
          <dgm:chMax val="0"/>
          <dgm:bulletEnabled val="1"/>
        </dgm:presLayoutVars>
      </dgm:prSet>
      <dgm:spPr/>
    </dgm:pt>
    <dgm:pt modelId="{5F398AEE-BC0F-4F30-99FA-92D67A176C2D}" type="pres">
      <dgm:prSet presAssocID="{DC13AB6D-DEA2-4CBB-AC69-1EF1A6AD1512}" presName="nodeRect" presStyleLbl="alignNode1" presStyleIdx="0" presStyleCnt="3">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3"/>
      <dgm:spPr/>
    </dgm:pt>
    <dgm:pt modelId="{975C752B-C37A-4BA6-A3AE-2202A141404A}" type="pres">
      <dgm:prSet presAssocID="{EF449C32-A7AE-4099-9E9B-9E2F736A89CE}" presName="sibTransNodeRect" presStyleLbl="alignNode1" presStyleIdx="1" presStyleCnt="3">
        <dgm:presLayoutVars>
          <dgm:chMax val="0"/>
          <dgm:bulletEnabled val="1"/>
        </dgm:presLayoutVars>
      </dgm:prSet>
      <dgm:spPr/>
    </dgm:pt>
    <dgm:pt modelId="{C5BDCA19-B754-421E-A6CC-628F80FC74CB}" type="pres">
      <dgm:prSet presAssocID="{53742231-981F-480A-940F-203EC2F7423F}" presName="nodeRect" presStyleLbl="alignNode1" presStyleIdx="1" presStyleCnt="3">
        <dgm:presLayoutVars>
          <dgm:bulletEnabled val="1"/>
        </dgm:presLayoutVars>
      </dgm:prSet>
      <dgm:spPr/>
    </dgm:pt>
    <dgm:pt modelId="{3E36C1DA-E751-469B-91D5-B7ADF3790DAB}" type="pres">
      <dgm:prSet presAssocID="{EF449C32-A7AE-4099-9E9B-9E2F736A89CE}" presName="sibTrans" presStyleCnt="0"/>
      <dgm:spPr/>
    </dgm:pt>
    <dgm:pt modelId="{1065C8A4-46CA-46A8-BB60-FE6D3FF011CE}" type="pres">
      <dgm:prSet presAssocID="{96E0FE8C-51F7-469F-BA2D-E750214145E3}" presName="compositeNode" presStyleCnt="0">
        <dgm:presLayoutVars>
          <dgm:bulletEnabled val="1"/>
        </dgm:presLayoutVars>
      </dgm:prSet>
      <dgm:spPr/>
    </dgm:pt>
    <dgm:pt modelId="{B672B8C8-D611-4639-9FB2-D8CC9D057F2F}" type="pres">
      <dgm:prSet presAssocID="{96E0FE8C-51F7-469F-BA2D-E750214145E3}" presName="bgRect" presStyleLbl="alignNode1" presStyleIdx="2" presStyleCnt="3"/>
      <dgm:spPr/>
    </dgm:pt>
    <dgm:pt modelId="{5930AC37-436D-411F-B19C-06EC9CAF0903}" type="pres">
      <dgm:prSet presAssocID="{E555B8B8-CAB5-4245-9E94-650F34CBFC85}" presName="sibTransNodeRect" presStyleLbl="alignNode1" presStyleIdx="2" presStyleCnt="3">
        <dgm:presLayoutVars>
          <dgm:chMax val="0"/>
          <dgm:bulletEnabled val="1"/>
        </dgm:presLayoutVars>
      </dgm:prSet>
      <dgm:spPr/>
    </dgm:pt>
    <dgm:pt modelId="{F8ECC9F7-5608-425E-B815-C53097CB977C}" type="pres">
      <dgm:prSet presAssocID="{96E0FE8C-51F7-469F-BA2D-E750214145E3}" presName="nodeRect" presStyleLbl="alignNode1" presStyleIdx="2" presStyleCnt="3">
        <dgm:presLayoutVars>
          <dgm:bulletEnabled val="1"/>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 modelId="{9416DA89-BCBD-4C94-8887-A5A934A2BCB2}" type="presOf" srcId="{96E0FE8C-51F7-469F-BA2D-E750214145E3}" destId="{F8ECC9F7-5608-425E-B815-C53097CB977C}" srcOrd="1"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9433EEA8-24C8-4C5F-9AD1-37B7009C2667}" type="presOf" srcId="{E555B8B8-CAB5-4245-9E94-650F34CBFC85}" destId="{5930AC37-436D-411F-B19C-06EC9CAF0903}" srcOrd="0" destOrd="0" presId="urn:microsoft.com/office/officeart/2016/7/layout/LinearBlockProcessNumbered"/>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4CEF8BC8-1798-455A-9377-5604398F2E8F}" srcId="{8AA20905-3954-474B-A606-562BCA026DC1}" destId="{96E0FE8C-51F7-469F-BA2D-E750214145E3}" srcOrd="2" destOrd="0" parTransId="{9B623826-AA25-46EA-8521-949A70170878}" sibTransId="{E555B8B8-CAB5-4245-9E94-650F34CBFC85}"/>
    <dgm:cxn modelId="{A35E3BF6-DDBA-4C5D-A984-D6BDF0F1C966}" type="presOf" srcId="{96E0FE8C-51F7-469F-BA2D-E750214145E3}" destId="{B672B8C8-D611-4639-9FB2-D8CC9D057F2F}" srcOrd="0"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62E69D3A-F640-4AF1-8EEE-EF5564C880DA}" type="presParOf" srcId="{579698BD-D232-4926-8D7B-29A69B90858B}" destId="{1065C8A4-46CA-46A8-BB60-FE6D3FF011CE}" srcOrd="4" destOrd="0" presId="urn:microsoft.com/office/officeart/2016/7/layout/LinearBlockProcessNumbered"/>
    <dgm:cxn modelId="{9CED85B2-B975-4E2E-B632-9FFF106ADAC9}" type="presParOf" srcId="{1065C8A4-46CA-46A8-BB60-FE6D3FF011CE}" destId="{B672B8C8-D611-4639-9FB2-D8CC9D057F2F}" srcOrd="0" destOrd="0" presId="urn:microsoft.com/office/officeart/2016/7/layout/LinearBlockProcessNumbered"/>
    <dgm:cxn modelId="{5A4742E7-2995-4660-A7C1-B3004B783248}" type="presParOf" srcId="{1065C8A4-46CA-46A8-BB60-FE6D3FF011CE}" destId="{5930AC37-436D-411F-B19C-06EC9CAF0903}" srcOrd="1" destOrd="0" presId="urn:microsoft.com/office/officeart/2016/7/layout/LinearBlockProcessNumbered"/>
    <dgm:cxn modelId="{404FF8C6-7885-4BE6-844E-14671D0506E3}" type="presParOf" srcId="{1065C8A4-46CA-46A8-BB60-FE6D3FF011CE}" destId="{F8ECC9F7-5608-425E-B815-C53097CB977C}"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0" y="0"/>
          <a:ext cx="3275967" cy="371475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800100">
            <a:lnSpc>
              <a:spcPct val="90000"/>
            </a:lnSpc>
            <a:spcBef>
              <a:spcPct val="0"/>
            </a:spcBef>
            <a:spcAft>
              <a:spcPct val="35000"/>
            </a:spcAft>
            <a:buNone/>
            <a:defRPr cap="all"/>
          </a:pPr>
          <a:r>
            <a:rPr lang="en-US" sz="1800" kern="1200" dirty="0"/>
            <a:t>1.arrayS</a:t>
          </a:r>
        </a:p>
        <a:p>
          <a:pPr marL="0" lvl="0" indent="0" algn="l" defTabSz="800100">
            <a:lnSpc>
              <a:spcPct val="90000"/>
            </a:lnSpc>
            <a:spcBef>
              <a:spcPct val="0"/>
            </a:spcBef>
            <a:spcAft>
              <a:spcPct val="35000"/>
            </a:spcAft>
            <a:buNone/>
            <a:defRPr cap="all"/>
          </a:pPr>
          <a:r>
            <a:rPr lang="en-US" sz="1800" kern="1200" dirty="0"/>
            <a:t>  1.1 1-D Array</a:t>
          </a:r>
        </a:p>
        <a:p>
          <a:pPr marL="0" lvl="0" indent="0" algn="l" defTabSz="800100">
            <a:lnSpc>
              <a:spcPct val="90000"/>
            </a:lnSpc>
            <a:spcBef>
              <a:spcPct val="0"/>
            </a:spcBef>
            <a:spcAft>
              <a:spcPct val="35000"/>
            </a:spcAft>
            <a:buNone/>
            <a:defRPr cap="all"/>
          </a:pPr>
          <a:r>
            <a:rPr lang="en-US" sz="1800" kern="1200" dirty="0"/>
            <a:t>  1.2 2D </a:t>
          </a:r>
          <a:r>
            <a:rPr lang="en-US" sz="1800" kern="1200" dirty="0" err="1"/>
            <a:t>ARRAy</a:t>
          </a:r>
          <a:endParaRPr lang="en-US" sz="1800" kern="1200" dirty="0"/>
        </a:p>
        <a:p>
          <a:pPr marL="0" lvl="0" indent="0" algn="l" defTabSz="800100">
            <a:lnSpc>
              <a:spcPct val="90000"/>
            </a:lnSpc>
            <a:spcBef>
              <a:spcPct val="0"/>
            </a:spcBef>
            <a:spcAft>
              <a:spcPct val="35000"/>
            </a:spcAft>
            <a:buNone/>
            <a:defRPr cap="all"/>
          </a:pPr>
          <a:r>
            <a:rPr lang="en-US" sz="1800" kern="1200" dirty="0"/>
            <a:t>  1.3 PROGRAMS</a:t>
          </a:r>
        </a:p>
      </dsp:txBody>
      <dsp:txXfrm>
        <a:off x="0" y="1485900"/>
        <a:ext cx="3275967" cy="2228850"/>
      </dsp:txXfrm>
    </dsp:sp>
    <dsp:sp modelId="{BBA91679-4684-4A04-8AEB-03038C78A75C}">
      <dsp:nvSpPr>
        <dsp:cNvPr id="0" name=""/>
        <dsp:cNvSpPr/>
      </dsp:nvSpPr>
      <dsp:spPr>
        <a:xfrm>
          <a:off x="80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808" y="0"/>
        <a:ext cx="3275967" cy="1485900"/>
      </dsp:txXfrm>
    </dsp:sp>
    <dsp:sp modelId="{00AE7F27-0E5D-4AFB-ACD6-B5A19E79EA42}">
      <dsp:nvSpPr>
        <dsp:cNvPr id="0" name=""/>
        <dsp:cNvSpPr/>
      </dsp:nvSpPr>
      <dsp:spPr>
        <a:xfrm>
          <a:off x="3538853" y="0"/>
          <a:ext cx="3275967" cy="371475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800100">
            <a:lnSpc>
              <a:spcPct val="90000"/>
            </a:lnSpc>
            <a:spcBef>
              <a:spcPct val="0"/>
            </a:spcBef>
            <a:spcAft>
              <a:spcPct val="35000"/>
            </a:spcAft>
            <a:buNone/>
            <a:defRPr cap="all"/>
          </a:pPr>
          <a:r>
            <a:rPr lang="en-US" sz="1800" kern="1200" dirty="0"/>
            <a:t>2. STRINGS</a:t>
          </a:r>
        </a:p>
        <a:p>
          <a:pPr marL="0" lvl="0" indent="0" algn="l" defTabSz="800100">
            <a:lnSpc>
              <a:spcPct val="90000"/>
            </a:lnSpc>
            <a:spcBef>
              <a:spcPct val="0"/>
            </a:spcBef>
            <a:spcAft>
              <a:spcPct val="35000"/>
            </a:spcAft>
            <a:buNone/>
            <a:defRPr cap="all"/>
          </a:pPr>
          <a:r>
            <a:rPr lang="en-US" sz="1800" kern="1200" dirty="0"/>
            <a:t>  2.1 STRING INTRO</a:t>
          </a:r>
        </a:p>
        <a:p>
          <a:pPr marL="0" lvl="0" indent="0" algn="l" defTabSz="800100">
            <a:lnSpc>
              <a:spcPct val="90000"/>
            </a:lnSpc>
            <a:spcBef>
              <a:spcPct val="0"/>
            </a:spcBef>
            <a:spcAft>
              <a:spcPct val="35000"/>
            </a:spcAft>
            <a:buNone/>
            <a:defRPr cap="all"/>
          </a:pPr>
          <a:r>
            <a:rPr lang="en-US" sz="1800" kern="1200" dirty="0"/>
            <a:t>  2.2 STRING FUNCTIONS</a:t>
          </a:r>
        </a:p>
        <a:p>
          <a:pPr marL="0" lvl="0" indent="0" algn="l" defTabSz="800100">
            <a:lnSpc>
              <a:spcPct val="90000"/>
            </a:lnSpc>
            <a:spcBef>
              <a:spcPct val="0"/>
            </a:spcBef>
            <a:spcAft>
              <a:spcPct val="35000"/>
            </a:spcAft>
            <a:buNone/>
            <a:defRPr cap="all"/>
          </a:pPr>
          <a:r>
            <a:rPr lang="en-US" sz="1800" kern="1200" dirty="0"/>
            <a:t>  2.3 STRING BUFFER</a:t>
          </a:r>
        </a:p>
        <a:p>
          <a:pPr marL="0" lvl="0" indent="0" algn="l" defTabSz="800100">
            <a:lnSpc>
              <a:spcPct val="90000"/>
            </a:lnSpc>
            <a:spcBef>
              <a:spcPct val="0"/>
            </a:spcBef>
            <a:spcAft>
              <a:spcPct val="35000"/>
            </a:spcAft>
            <a:buNone/>
            <a:defRPr cap="all"/>
          </a:pPr>
          <a:r>
            <a:rPr lang="en-US" sz="1800" kern="1200" dirty="0"/>
            <a:t> </a:t>
          </a:r>
        </a:p>
      </dsp:txBody>
      <dsp:txXfrm>
        <a:off x="3538853" y="1485900"/>
        <a:ext cx="3275967" cy="2228850"/>
      </dsp:txXfrm>
    </dsp:sp>
    <dsp:sp modelId="{975C752B-C37A-4BA6-A3AE-2202A141404A}">
      <dsp:nvSpPr>
        <dsp:cNvPr id="0" name=""/>
        <dsp:cNvSpPr/>
      </dsp:nvSpPr>
      <dsp:spPr>
        <a:xfrm>
          <a:off x="3538853"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485900"/>
      </dsp:txXfrm>
    </dsp:sp>
    <dsp:sp modelId="{B672B8C8-D611-4639-9FB2-D8CC9D057F2F}">
      <dsp:nvSpPr>
        <dsp:cNvPr id="0" name=""/>
        <dsp:cNvSpPr/>
      </dsp:nvSpPr>
      <dsp:spPr>
        <a:xfrm>
          <a:off x="7076898" y="0"/>
          <a:ext cx="3275967" cy="371475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800100">
            <a:lnSpc>
              <a:spcPct val="90000"/>
            </a:lnSpc>
            <a:spcBef>
              <a:spcPct val="0"/>
            </a:spcBef>
            <a:spcAft>
              <a:spcPct val="35000"/>
            </a:spcAft>
            <a:buNone/>
            <a:defRPr cap="all"/>
          </a:pPr>
          <a:r>
            <a:rPr lang="en-US" sz="1800" kern="1200" dirty="0"/>
            <a:t>3. VECTORS</a:t>
          </a:r>
        </a:p>
      </dsp:txBody>
      <dsp:txXfrm>
        <a:off x="7076898" y="1485900"/>
        <a:ext cx="3275967" cy="2228850"/>
      </dsp:txXfrm>
    </dsp:sp>
    <dsp:sp modelId="{5930AC37-436D-411F-B19C-06EC9CAF0903}">
      <dsp:nvSpPr>
        <dsp:cNvPr id="0" name=""/>
        <dsp:cNvSpPr/>
      </dsp:nvSpPr>
      <dsp:spPr>
        <a:xfrm>
          <a:off x="707689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IN" sz="6600" kern="1200"/>
            <a:t>03</a:t>
          </a:r>
        </a:p>
      </dsp:txBody>
      <dsp:txXfrm>
        <a:off x="7076898" y="0"/>
        <a:ext cx="3275967" cy="14859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AEAE0D-F30B-48F6-9962-F67D6CF1165E}" type="datetimeFigureOut">
              <a:rPr lang="en-IN" smtClean="0"/>
              <a:t>28-10-2021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0DC1D4-3EB7-4664-B837-86145CEF3CD2}" type="slidenum">
              <a:rPr lang="en-IN" smtClean="0"/>
              <a:t>‹#›</a:t>
            </a:fld>
            <a:endParaRPr lang="en-IN"/>
          </a:p>
        </p:txBody>
      </p:sp>
    </p:spTree>
    <p:extLst>
      <p:ext uri="{BB962C8B-B14F-4D97-AF65-F5344CB8AC3E}">
        <p14:creationId xmlns:p14="http://schemas.microsoft.com/office/powerpoint/2010/main" val="147147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10/28/2021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10/28/2021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1895923"/>
          </a:xfrm>
        </p:spPr>
        <p:txBody>
          <a:bodyPr>
            <a:normAutofit/>
          </a:bodyPr>
          <a:lstStyle/>
          <a:p>
            <a:r>
              <a:rPr lang="en-US" sz="7200" dirty="0"/>
              <a:t>JAVA (Skill Based Lab)</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01066" y="3429000"/>
            <a:ext cx="10276664" cy="2205338"/>
          </a:xfrm>
        </p:spPr>
        <p:txBody>
          <a:bodyPr>
            <a:normAutofit/>
          </a:bodyPr>
          <a:lstStyle/>
          <a:p>
            <a:r>
              <a:rPr lang="en-US" sz="2800" dirty="0"/>
              <a:t>MODULE 3: ARRAYS,STRINGS,VECTORS</a:t>
            </a:r>
          </a:p>
          <a:p>
            <a:r>
              <a:rPr lang="en-US" sz="2800" dirty="0"/>
              <a:t>Prof Indu Anoop</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DA7CD-D479-4343-97C9-090B52C02015}"/>
              </a:ext>
            </a:extLst>
          </p:cNvPr>
          <p:cNvSpPr>
            <a:spLocks noGrp="1"/>
          </p:cNvSpPr>
          <p:nvPr>
            <p:ph type="title"/>
          </p:nvPr>
        </p:nvSpPr>
        <p:spPr>
          <a:xfrm>
            <a:off x="913795" y="609600"/>
            <a:ext cx="3172430" cy="1590675"/>
          </a:xfrm>
        </p:spPr>
        <p:style>
          <a:lnRef idx="2">
            <a:schemeClr val="accent2"/>
          </a:lnRef>
          <a:fillRef idx="1">
            <a:schemeClr val="lt1"/>
          </a:fillRef>
          <a:effectRef idx="0">
            <a:schemeClr val="accent2"/>
          </a:effectRef>
          <a:fontRef idx="minor">
            <a:schemeClr val="dk1"/>
          </a:fontRef>
        </p:style>
        <p:txBody>
          <a:bodyPr>
            <a:normAutofit/>
          </a:bodyPr>
          <a:lstStyle/>
          <a:p>
            <a:r>
              <a:rPr lang="en-US" dirty="0"/>
              <a:t>2.2 </a:t>
            </a:r>
            <a:r>
              <a:rPr lang="en-US" sz="4000" dirty="0"/>
              <a:t>STRING FUNCTIONS</a:t>
            </a:r>
            <a:endParaRPr lang="en-IN" dirty="0"/>
          </a:p>
        </p:txBody>
      </p:sp>
      <p:pic>
        <p:nvPicPr>
          <p:cNvPr id="4" name="Picture 3">
            <a:extLst>
              <a:ext uri="{FF2B5EF4-FFF2-40B4-BE49-F238E27FC236}">
                <a16:creationId xmlns:a16="http://schemas.microsoft.com/office/drawing/2014/main" id="{C4413CE4-A5E1-4A6E-AA4C-4BC5A48B0D65}"/>
              </a:ext>
            </a:extLst>
          </p:cNvPr>
          <p:cNvPicPr>
            <a:picLocks noChangeAspect="1"/>
          </p:cNvPicPr>
          <p:nvPr/>
        </p:nvPicPr>
        <p:blipFill>
          <a:blip r:embed="rId2"/>
          <a:stretch>
            <a:fillRect/>
          </a:stretch>
        </p:blipFill>
        <p:spPr>
          <a:xfrm>
            <a:off x="5962372" y="38100"/>
            <a:ext cx="5238750" cy="6781800"/>
          </a:xfrm>
          <a:prstGeom prst="rect">
            <a:avLst/>
          </a:prstGeom>
        </p:spPr>
      </p:pic>
    </p:spTree>
    <p:extLst>
      <p:ext uri="{BB962C8B-B14F-4D97-AF65-F5344CB8AC3E}">
        <p14:creationId xmlns:p14="http://schemas.microsoft.com/office/powerpoint/2010/main" val="2693496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DA7CD-D479-4343-97C9-090B52C02015}"/>
              </a:ext>
            </a:extLst>
          </p:cNvPr>
          <p:cNvSpPr>
            <a:spLocks noGrp="1"/>
          </p:cNvSpPr>
          <p:nvPr>
            <p:ph type="title"/>
          </p:nvPr>
        </p:nvSpPr>
        <p:spPr>
          <a:xfrm>
            <a:off x="913795" y="609600"/>
            <a:ext cx="3172430" cy="1590675"/>
          </a:xfrm>
        </p:spPr>
        <p:style>
          <a:lnRef idx="2">
            <a:schemeClr val="accent2"/>
          </a:lnRef>
          <a:fillRef idx="1">
            <a:schemeClr val="lt1"/>
          </a:fillRef>
          <a:effectRef idx="0">
            <a:schemeClr val="accent2"/>
          </a:effectRef>
          <a:fontRef idx="minor">
            <a:schemeClr val="dk1"/>
          </a:fontRef>
        </p:style>
        <p:txBody>
          <a:bodyPr>
            <a:normAutofit/>
          </a:bodyPr>
          <a:lstStyle/>
          <a:p>
            <a:r>
              <a:rPr lang="en-US" dirty="0"/>
              <a:t>2.2 </a:t>
            </a:r>
            <a:r>
              <a:rPr lang="en-US" sz="4000" dirty="0"/>
              <a:t>STRING FUNCTIONS</a:t>
            </a:r>
            <a:endParaRPr lang="en-IN" dirty="0"/>
          </a:p>
        </p:txBody>
      </p:sp>
      <p:grpSp>
        <p:nvGrpSpPr>
          <p:cNvPr id="8" name="Group 7">
            <a:extLst>
              <a:ext uri="{FF2B5EF4-FFF2-40B4-BE49-F238E27FC236}">
                <a16:creationId xmlns:a16="http://schemas.microsoft.com/office/drawing/2014/main" id="{F94815DC-6432-41A1-988C-684F1941353F}"/>
              </a:ext>
            </a:extLst>
          </p:cNvPr>
          <p:cNvGrpSpPr/>
          <p:nvPr/>
        </p:nvGrpSpPr>
        <p:grpSpPr>
          <a:xfrm>
            <a:off x="6096000" y="200950"/>
            <a:ext cx="5238751" cy="6457950"/>
            <a:chOff x="6096000" y="200950"/>
            <a:chExt cx="5238751" cy="6457950"/>
          </a:xfrm>
        </p:grpSpPr>
        <p:pic>
          <p:nvPicPr>
            <p:cNvPr id="5" name="Picture 4">
              <a:extLst>
                <a:ext uri="{FF2B5EF4-FFF2-40B4-BE49-F238E27FC236}">
                  <a16:creationId xmlns:a16="http://schemas.microsoft.com/office/drawing/2014/main" id="{698567EF-26F5-4A58-91E0-18EEFF08EB04}"/>
                </a:ext>
              </a:extLst>
            </p:cNvPr>
            <p:cNvPicPr>
              <a:picLocks noChangeAspect="1"/>
            </p:cNvPicPr>
            <p:nvPr/>
          </p:nvPicPr>
          <p:blipFill>
            <a:blip r:embed="rId2"/>
            <a:stretch>
              <a:fillRect/>
            </a:stretch>
          </p:blipFill>
          <p:spPr>
            <a:xfrm>
              <a:off x="6096000" y="696250"/>
              <a:ext cx="5238750" cy="5962650"/>
            </a:xfrm>
            <a:prstGeom prst="rect">
              <a:avLst/>
            </a:prstGeom>
          </p:spPr>
        </p:pic>
        <p:pic>
          <p:nvPicPr>
            <p:cNvPr id="7" name="Picture 6">
              <a:extLst>
                <a:ext uri="{FF2B5EF4-FFF2-40B4-BE49-F238E27FC236}">
                  <a16:creationId xmlns:a16="http://schemas.microsoft.com/office/drawing/2014/main" id="{557E56DD-C1AD-4AF0-95D7-5EC64B2EC44A}"/>
                </a:ext>
              </a:extLst>
            </p:cNvPr>
            <p:cNvPicPr>
              <a:picLocks noChangeAspect="1"/>
            </p:cNvPicPr>
            <p:nvPr/>
          </p:nvPicPr>
          <p:blipFill>
            <a:blip r:embed="rId3"/>
            <a:stretch>
              <a:fillRect/>
            </a:stretch>
          </p:blipFill>
          <p:spPr>
            <a:xfrm>
              <a:off x="6096001" y="200950"/>
              <a:ext cx="5238750" cy="495300"/>
            </a:xfrm>
            <a:prstGeom prst="rect">
              <a:avLst/>
            </a:prstGeom>
          </p:spPr>
        </p:pic>
      </p:grpSp>
    </p:spTree>
    <p:extLst>
      <p:ext uri="{BB962C8B-B14F-4D97-AF65-F5344CB8AC3E}">
        <p14:creationId xmlns:p14="http://schemas.microsoft.com/office/powerpoint/2010/main" val="1053880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E9B5-BF23-4C2C-8BA4-62E0DE6E6B53}"/>
              </a:ext>
            </a:extLst>
          </p:cNvPr>
          <p:cNvSpPr>
            <a:spLocks noGrp="1"/>
          </p:cNvSpPr>
          <p:nvPr>
            <p:ph type="title"/>
          </p:nvPr>
        </p:nvSpPr>
        <p:spPr>
          <a:xfrm>
            <a:off x="1189002" y="2491666"/>
            <a:ext cx="10353762" cy="1257300"/>
          </a:xfrm>
        </p:spPr>
        <p:txBody>
          <a:bodyPr/>
          <a:lstStyle/>
          <a:p>
            <a:r>
              <a:rPr lang="en-US" dirty="0"/>
              <a:t>Exp6: Let’s learn String Functions</a:t>
            </a:r>
            <a:endParaRPr lang="en-IN" dirty="0"/>
          </a:p>
        </p:txBody>
      </p:sp>
    </p:spTree>
    <p:extLst>
      <p:ext uri="{BB962C8B-B14F-4D97-AF65-F5344CB8AC3E}">
        <p14:creationId xmlns:p14="http://schemas.microsoft.com/office/powerpoint/2010/main" val="2764046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FF0A7-6EF3-4FB6-8FB9-C1945783E7AE}"/>
              </a:ext>
            </a:extLst>
          </p:cNvPr>
          <p:cNvSpPr>
            <a:spLocks noGrp="1"/>
          </p:cNvSpPr>
          <p:nvPr>
            <p:ph type="title"/>
          </p:nvPr>
        </p:nvSpPr>
        <p:spPr>
          <a:xfrm>
            <a:off x="549638" y="729521"/>
            <a:ext cx="11092721" cy="619593"/>
          </a:xfrm>
        </p:spPr>
        <p:txBody>
          <a:bodyPr>
            <a:normAutofit fontScale="90000"/>
          </a:bodyPr>
          <a:lstStyle/>
          <a:p>
            <a:r>
              <a:rPr lang="en-IN" u="sng" dirty="0"/>
              <a:t>Major Difference Between String and </a:t>
            </a:r>
            <a:r>
              <a:rPr lang="en-IN" u="sng" dirty="0" err="1"/>
              <a:t>StringBuffer</a:t>
            </a:r>
            <a:endParaRPr lang="en-IN" u="sng" dirty="0"/>
          </a:p>
        </p:txBody>
      </p:sp>
      <p:sp>
        <p:nvSpPr>
          <p:cNvPr id="3" name="TextBox 2">
            <a:extLst>
              <a:ext uri="{FF2B5EF4-FFF2-40B4-BE49-F238E27FC236}">
                <a16:creationId xmlns:a16="http://schemas.microsoft.com/office/drawing/2014/main" id="{904A6C2B-CBA1-43AD-B0ED-D997C706AF4A}"/>
              </a:ext>
            </a:extLst>
          </p:cNvPr>
          <p:cNvSpPr txBox="1"/>
          <p:nvPr/>
        </p:nvSpPr>
        <p:spPr>
          <a:xfrm>
            <a:off x="549639" y="2096606"/>
            <a:ext cx="11092721" cy="4031873"/>
          </a:xfrm>
          <a:prstGeom prst="rect">
            <a:avLst/>
          </a:prstGeom>
          <a:noFill/>
        </p:spPr>
        <p:txBody>
          <a:bodyPr wrap="square" rtlCol="0">
            <a:spAutoFit/>
          </a:bodyPr>
          <a:lstStyle/>
          <a:p>
            <a:pPr marL="342900" indent="-342900" algn="just">
              <a:buAutoNum type="arabicPeriod"/>
            </a:pPr>
            <a:r>
              <a:rPr lang="en-IN" sz="3200" dirty="0"/>
              <a:t>Once we create a string object we can’t perform any changes in the existing object. If we are trying to perform any changes with those changes a new object will be created. This non changeable nature is called immutability of the string object</a:t>
            </a:r>
          </a:p>
          <a:p>
            <a:pPr marL="342900" indent="-342900" algn="just">
              <a:buAutoNum type="arabicPeriod"/>
            </a:pPr>
            <a:endParaRPr lang="en-IN" sz="3200" dirty="0"/>
          </a:p>
          <a:p>
            <a:pPr marL="342900" indent="-342900" algn="just">
              <a:buAutoNum type="arabicPeriod"/>
            </a:pPr>
            <a:r>
              <a:rPr lang="en-IN" sz="3200" dirty="0"/>
              <a:t>Once we create a </a:t>
            </a:r>
            <a:r>
              <a:rPr lang="en-IN" sz="3200" dirty="0" err="1"/>
              <a:t>StringBuffer</a:t>
            </a:r>
            <a:r>
              <a:rPr lang="en-IN" sz="3200" dirty="0"/>
              <a:t> object we can perform any type of changes in the existing object. This changeable nature is called mutability of the </a:t>
            </a:r>
            <a:r>
              <a:rPr lang="en-IN" sz="3200" dirty="0" err="1"/>
              <a:t>StringBuffer</a:t>
            </a:r>
            <a:r>
              <a:rPr lang="en-IN" sz="3200" dirty="0"/>
              <a:t> object.</a:t>
            </a:r>
          </a:p>
        </p:txBody>
      </p:sp>
    </p:spTree>
    <p:extLst>
      <p:ext uri="{BB962C8B-B14F-4D97-AF65-F5344CB8AC3E}">
        <p14:creationId xmlns:p14="http://schemas.microsoft.com/office/powerpoint/2010/main" val="1042627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9D55-5879-4892-A152-8AA7849BF26C}"/>
              </a:ext>
            </a:extLst>
          </p:cNvPr>
          <p:cNvSpPr>
            <a:spLocks noGrp="1"/>
          </p:cNvSpPr>
          <p:nvPr>
            <p:ph type="title"/>
          </p:nvPr>
        </p:nvSpPr>
        <p:spPr>
          <a:xfrm>
            <a:off x="1143692" y="648741"/>
            <a:ext cx="10353762" cy="334780"/>
          </a:xfrm>
        </p:spPr>
        <p:txBody>
          <a:bodyPr>
            <a:normAutofit fontScale="90000"/>
          </a:bodyPr>
          <a:lstStyle/>
          <a:p>
            <a:r>
              <a:rPr lang="en-IN" dirty="0"/>
              <a:t>Comparison</a:t>
            </a:r>
          </a:p>
        </p:txBody>
      </p:sp>
      <p:graphicFrame>
        <p:nvGraphicFramePr>
          <p:cNvPr id="5" name="Table 5">
            <a:extLst>
              <a:ext uri="{FF2B5EF4-FFF2-40B4-BE49-F238E27FC236}">
                <a16:creationId xmlns:a16="http://schemas.microsoft.com/office/drawing/2014/main" id="{21E54D32-B316-4B37-91D2-DE93ADC53D00}"/>
              </a:ext>
            </a:extLst>
          </p:cNvPr>
          <p:cNvGraphicFramePr>
            <a:graphicFrameLocks noGrp="1"/>
          </p:cNvGraphicFramePr>
          <p:nvPr/>
        </p:nvGraphicFramePr>
        <p:xfrm>
          <a:off x="356938" y="1622269"/>
          <a:ext cx="11140516" cy="4419600"/>
        </p:xfrm>
        <a:graphic>
          <a:graphicData uri="http://schemas.openxmlformats.org/drawingml/2006/table">
            <a:tbl>
              <a:tblPr firstRow="1" bandRow="1">
                <a:tableStyleId>{5C22544A-7EE6-4342-B048-85BDC9FD1C3A}</a:tableStyleId>
              </a:tblPr>
              <a:tblGrid>
                <a:gridCol w="2277010">
                  <a:extLst>
                    <a:ext uri="{9D8B030D-6E8A-4147-A177-3AD203B41FA5}">
                      <a16:colId xmlns:a16="http://schemas.microsoft.com/office/drawing/2014/main" val="3651580989"/>
                    </a:ext>
                  </a:extLst>
                </a:gridCol>
                <a:gridCol w="4620190">
                  <a:extLst>
                    <a:ext uri="{9D8B030D-6E8A-4147-A177-3AD203B41FA5}">
                      <a16:colId xmlns:a16="http://schemas.microsoft.com/office/drawing/2014/main" val="3453328417"/>
                    </a:ext>
                  </a:extLst>
                </a:gridCol>
                <a:gridCol w="4243316">
                  <a:extLst>
                    <a:ext uri="{9D8B030D-6E8A-4147-A177-3AD203B41FA5}">
                      <a16:colId xmlns:a16="http://schemas.microsoft.com/office/drawing/2014/main" val="3479643167"/>
                    </a:ext>
                  </a:extLst>
                </a:gridCol>
              </a:tblGrid>
              <a:tr h="370840">
                <a:tc>
                  <a:txBody>
                    <a:bodyPr/>
                    <a:lstStyle/>
                    <a:p>
                      <a:endParaRPr lang="en-IN" dirty="0"/>
                    </a:p>
                  </a:txBody>
                  <a:tcPr/>
                </a:tc>
                <a:tc>
                  <a:txBody>
                    <a:bodyPr/>
                    <a:lstStyle/>
                    <a:p>
                      <a:r>
                        <a:rPr lang="en-IN" dirty="0"/>
                        <a:t>String</a:t>
                      </a:r>
                    </a:p>
                  </a:txBody>
                  <a:tcPr/>
                </a:tc>
                <a:tc>
                  <a:txBody>
                    <a:bodyPr/>
                    <a:lstStyle/>
                    <a:p>
                      <a:r>
                        <a:rPr lang="en-IN" dirty="0"/>
                        <a:t>String Buffer</a:t>
                      </a:r>
                    </a:p>
                  </a:txBody>
                  <a:tcPr/>
                </a:tc>
                <a:extLst>
                  <a:ext uri="{0D108BD9-81ED-4DB2-BD59-A6C34878D82A}">
                    <a16:rowId xmlns:a16="http://schemas.microsoft.com/office/drawing/2014/main" val="1395081910"/>
                  </a:ext>
                </a:extLst>
              </a:tr>
              <a:tr h="370840">
                <a:tc>
                  <a:txBody>
                    <a:bodyPr/>
                    <a:lstStyle/>
                    <a:p>
                      <a:r>
                        <a:rPr lang="en-IN" dirty="0"/>
                        <a:t>Syntax</a:t>
                      </a:r>
                    </a:p>
                  </a:txBody>
                  <a:tcPr/>
                </a:tc>
                <a:tc>
                  <a:txBody>
                    <a:bodyPr/>
                    <a:lstStyle/>
                    <a:p>
                      <a:r>
                        <a:rPr lang="en-IN" dirty="0"/>
                        <a:t>String s =new String(“</a:t>
                      </a:r>
                      <a:r>
                        <a:rPr lang="en-IN" dirty="0" err="1"/>
                        <a:t>indu</a:t>
                      </a:r>
                      <a:r>
                        <a:rPr lang="en-IN"/>
                        <a:t>”);</a:t>
                      </a:r>
                      <a:endParaRPr lang="en-IN" dirty="0"/>
                    </a:p>
                  </a:txBody>
                  <a:tcPr/>
                </a:tc>
                <a:tc>
                  <a:txBody>
                    <a:bodyPr/>
                    <a:lstStyle/>
                    <a:p>
                      <a:r>
                        <a:rPr lang="en-IN" dirty="0" err="1"/>
                        <a:t>StringBuffer</a:t>
                      </a:r>
                      <a:r>
                        <a:rPr lang="en-IN" dirty="0"/>
                        <a:t> </a:t>
                      </a:r>
                      <a:r>
                        <a:rPr lang="en-IN" dirty="0" err="1"/>
                        <a:t>sb</a:t>
                      </a:r>
                      <a:r>
                        <a:rPr lang="en-IN" dirty="0"/>
                        <a:t>=new </a:t>
                      </a:r>
                      <a:r>
                        <a:rPr lang="en-IN" dirty="0" err="1"/>
                        <a:t>StringBuffer</a:t>
                      </a:r>
                      <a:r>
                        <a:rPr lang="en-IN" dirty="0"/>
                        <a:t>(“</a:t>
                      </a:r>
                      <a:r>
                        <a:rPr lang="en-IN" dirty="0" err="1"/>
                        <a:t>indu</a:t>
                      </a:r>
                      <a:r>
                        <a:rPr lang="en-IN" dirty="0"/>
                        <a:t>”)</a:t>
                      </a:r>
                    </a:p>
                  </a:txBody>
                  <a:tcPr/>
                </a:tc>
                <a:extLst>
                  <a:ext uri="{0D108BD9-81ED-4DB2-BD59-A6C34878D82A}">
                    <a16:rowId xmlns:a16="http://schemas.microsoft.com/office/drawing/2014/main" val="2585729384"/>
                  </a:ext>
                </a:extLst>
              </a:tr>
              <a:tr h="370840">
                <a:tc>
                  <a:txBody>
                    <a:bodyPr/>
                    <a:lstStyle/>
                    <a:p>
                      <a:r>
                        <a:rPr lang="en-IN" dirty="0"/>
                        <a:t>Storage</a:t>
                      </a:r>
                    </a:p>
                  </a:txBody>
                  <a:tcPr/>
                </a:tc>
                <a:tc>
                  <a:txBody>
                    <a:bodyPr/>
                    <a:lstStyle/>
                    <a:p>
                      <a:r>
                        <a:rPr lang="en-IN" dirty="0"/>
                        <a:t>Heap Area and SCP</a:t>
                      </a:r>
                    </a:p>
                  </a:txBody>
                  <a:tcPr/>
                </a:tc>
                <a:tc>
                  <a:txBody>
                    <a:bodyPr/>
                    <a:lstStyle/>
                    <a:p>
                      <a:r>
                        <a:rPr lang="en-IN" dirty="0"/>
                        <a:t>Heap Area</a:t>
                      </a:r>
                    </a:p>
                  </a:txBody>
                  <a:tcPr/>
                </a:tc>
                <a:extLst>
                  <a:ext uri="{0D108BD9-81ED-4DB2-BD59-A6C34878D82A}">
                    <a16:rowId xmlns:a16="http://schemas.microsoft.com/office/drawing/2014/main" val="2771343507"/>
                  </a:ext>
                </a:extLst>
              </a:tr>
              <a:tr h="370840">
                <a:tc>
                  <a:txBody>
                    <a:bodyPr/>
                    <a:lstStyle/>
                    <a:p>
                      <a:r>
                        <a:rPr lang="en-IN" dirty="0"/>
                        <a:t>Objects</a:t>
                      </a:r>
                    </a:p>
                  </a:txBody>
                  <a:tcPr/>
                </a:tc>
                <a:tc>
                  <a:txBody>
                    <a:bodyPr/>
                    <a:lstStyle/>
                    <a:p>
                      <a:r>
                        <a:rPr lang="en-IN" dirty="0"/>
                        <a:t>Immutable objects</a:t>
                      </a:r>
                    </a:p>
                  </a:txBody>
                  <a:tcPr/>
                </a:tc>
                <a:tc>
                  <a:txBody>
                    <a:bodyPr/>
                    <a:lstStyle/>
                    <a:p>
                      <a:r>
                        <a:rPr lang="en-IN" dirty="0"/>
                        <a:t>Mutable objects</a:t>
                      </a:r>
                    </a:p>
                  </a:txBody>
                  <a:tcPr/>
                </a:tc>
                <a:extLst>
                  <a:ext uri="{0D108BD9-81ED-4DB2-BD59-A6C34878D82A}">
                    <a16:rowId xmlns:a16="http://schemas.microsoft.com/office/drawing/2014/main" val="265071412"/>
                  </a:ext>
                </a:extLst>
              </a:tr>
              <a:tr h="370840">
                <a:tc>
                  <a:txBody>
                    <a:bodyPr/>
                    <a:lstStyle/>
                    <a:p>
                      <a:r>
                        <a:rPr lang="en-IN" dirty="0"/>
                        <a:t>Memory</a:t>
                      </a:r>
                    </a:p>
                  </a:txBody>
                  <a:tcPr/>
                </a:tc>
                <a:tc>
                  <a:txBody>
                    <a:bodyPr/>
                    <a:lstStyle/>
                    <a:p>
                      <a:r>
                        <a:rPr lang="en-IN" dirty="0"/>
                        <a:t>If value of string is changed multiple times then more memory is allocated</a:t>
                      </a:r>
                    </a:p>
                  </a:txBody>
                  <a:tcPr/>
                </a:tc>
                <a:tc>
                  <a:txBody>
                    <a:bodyPr/>
                    <a:lstStyle/>
                    <a:p>
                      <a:r>
                        <a:rPr lang="en-IN" dirty="0"/>
                        <a:t>Consumes less memory</a:t>
                      </a:r>
                    </a:p>
                  </a:txBody>
                  <a:tcPr/>
                </a:tc>
                <a:extLst>
                  <a:ext uri="{0D108BD9-81ED-4DB2-BD59-A6C34878D82A}">
                    <a16:rowId xmlns:a16="http://schemas.microsoft.com/office/drawing/2014/main" val="62486437"/>
                  </a:ext>
                </a:extLst>
              </a:tr>
              <a:tr h="370840">
                <a:tc>
                  <a:txBody>
                    <a:bodyPr/>
                    <a:lstStyle/>
                    <a:p>
                      <a:r>
                        <a:rPr lang="en-IN" dirty="0"/>
                        <a:t>Thread Safe</a:t>
                      </a:r>
                    </a:p>
                  </a:txBody>
                  <a:tcPr/>
                </a:tc>
                <a:tc>
                  <a:txBody>
                    <a:bodyPr/>
                    <a:lstStyle/>
                    <a:p>
                      <a:r>
                        <a:rPr lang="en-IN" dirty="0"/>
                        <a:t>Not thread safe</a:t>
                      </a:r>
                    </a:p>
                  </a:txBody>
                  <a:tcPr/>
                </a:tc>
                <a:tc>
                  <a:txBody>
                    <a:bodyPr/>
                    <a:lstStyle/>
                    <a:p>
                      <a:r>
                        <a:rPr lang="en-IN" dirty="0"/>
                        <a:t>All methods are synchronized and thus it is thread safe</a:t>
                      </a:r>
                    </a:p>
                  </a:txBody>
                  <a:tcPr/>
                </a:tc>
                <a:extLst>
                  <a:ext uri="{0D108BD9-81ED-4DB2-BD59-A6C34878D82A}">
                    <a16:rowId xmlns:a16="http://schemas.microsoft.com/office/drawing/2014/main" val="2622466631"/>
                  </a:ext>
                </a:extLst>
              </a:tr>
              <a:tr h="370840">
                <a:tc>
                  <a:txBody>
                    <a:bodyPr/>
                    <a:lstStyle/>
                    <a:p>
                      <a:r>
                        <a:rPr lang="en-IN" dirty="0"/>
                        <a:t>Performance</a:t>
                      </a:r>
                    </a:p>
                  </a:txBody>
                  <a:tcPr/>
                </a:tc>
                <a:tc>
                  <a:txBody>
                    <a:bodyPr/>
                    <a:lstStyle/>
                    <a:p>
                      <a:r>
                        <a:rPr lang="en-IN" dirty="0"/>
                        <a:t>Slow </a:t>
                      </a:r>
                    </a:p>
                  </a:txBody>
                  <a:tcPr/>
                </a:tc>
                <a:tc>
                  <a:txBody>
                    <a:bodyPr/>
                    <a:lstStyle/>
                    <a:p>
                      <a:r>
                        <a:rPr lang="en-IN" dirty="0"/>
                        <a:t>Fast compared to String</a:t>
                      </a:r>
                    </a:p>
                  </a:txBody>
                  <a:tcPr/>
                </a:tc>
                <a:extLst>
                  <a:ext uri="{0D108BD9-81ED-4DB2-BD59-A6C34878D82A}">
                    <a16:rowId xmlns:a16="http://schemas.microsoft.com/office/drawing/2014/main" val="2874868"/>
                  </a:ext>
                </a:extLst>
              </a:tr>
              <a:tr h="370840">
                <a:tc>
                  <a:txBody>
                    <a:bodyPr/>
                    <a:lstStyle/>
                    <a:p>
                      <a:r>
                        <a:rPr lang="en-IN" dirty="0"/>
                        <a:t>Uses</a:t>
                      </a:r>
                    </a:p>
                  </a:txBody>
                  <a:tcPr/>
                </a:tc>
                <a:tc>
                  <a:txBody>
                    <a:bodyPr/>
                    <a:lstStyle/>
                    <a:p>
                      <a:r>
                        <a:rPr lang="en-IN" dirty="0"/>
                        <a:t>If data is not frequently changing</a:t>
                      </a:r>
                    </a:p>
                  </a:txBody>
                  <a:tcPr/>
                </a:tc>
                <a:tc>
                  <a:txBody>
                    <a:bodyPr/>
                    <a:lstStyle/>
                    <a:p>
                      <a:r>
                        <a:rPr lang="en-IN" dirty="0"/>
                        <a:t>If data is changing frequently</a:t>
                      </a:r>
                    </a:p>
                  </a:txBody>
                  <a:tcPr/>
                </a:tc>
                <a:extLst>
                  <a:ext uri="{0D108BD9-81ED-4DB2-BD59-A6C34878D82A}">
                    <a16:rowId xmlns:a16="http://schemas.microsoft.com/office/drawing/2014/main" val="3169299452"/>
                  </a:ext>
                </a:extLst>
              </a:tr>
              <a:tr h="370840">
                <a:tc>
                  <a:txBody>
                    <a:bodyPr/>
                    <a:lstStyle/>
                    <a:p>
                      <a:r>
                        <a:rPr lang="en-IN" dirty="0"/>
                        <a:t>equals() method</a:t>
                      </a:r>
                    </a:p>
                  </a:txBody>
                  <a:tcPr/>
                </a:tc>
                <a:tc>
                  <a:txBody>
                    <a:bodyPr/>
                    <a:lstStyle/>
                    <a:p>
                      <a:r>
                        <a:rPr lang="en-IN" dirty="0"/>
                        <a:t>String class overrides the equals() method of the Object class , so contents of two strings can be compared</a:t>
                      </a:r>
                    </a:p>
                  </a:txBody>
                  <a:tcPr/>
                </a:tc>
                <a:tc>
                  <a:txBody>
                    <a:bodyPr/>
                    <a:lstStyle/>
                    <a:p>
                      <a:r>
                        <a:rPr lang="en-IN" dirty="0" err="1"/>
                        <a:t>StringBuffer</a:t>
                      </a:r>
                      <a:r>
                        <a:rPr lang="en-IN" dirty="0"/>
                        <a:t> </a:t>
                      </a:r>
                      <a:r>
                        <a:rPr lang="en-IN" dirty="0" err="1"/>
                        <a:t>doesnot</a:t>
                      </a:r>
                      <a:r>
                        <a:rPr lang="en-IN" dirty="0"/>
                        <a:t> override the equals() method of the Object class</a:t>
                      </a:r>
                    </a:p>
                  </a:txBody>
                  <a:tcPr/>
                </a:tc>
                <a:extLst>
                  <a:ext uri="{0D108BD9-81ED-4DB2-BD59-A6C34878D82A}">
                    <a16:rowId xmlns:a16="http://schemas.microsoft.com/office/drawing/2014/main" val="3238299998"/>
                  </a:ext>
                </a:extLst>
              </a:tr>
            </a:tbl>
          </a:graphicData>
        </a:graphic>
      </p:graphicFrame>
    </p:spTree>
    <p:extLst>
      <p:ext uri="{BB962C8B-B14F-4D97-AF65-F5344CB8AC3E}">
        <p14:creationId xmlns:p14="http://schemas.microsoft.com/office/powerpoint/2010/main" val="3038896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196EC-56B2-43A2-B166-7367851DE194}"/>
              </a:ext>
            </a:extLst>
          </p:cNvPr>
          <p:cNvSpPr>
            <a:spLocks noGrp="1"/>
          </p:cNvSpPr>
          <p:nvPr>
            <p:ph type="title"/>
          </p:nvPr>
        </p:nvSpPr>
        <p:spPr>
          <a:xfrm>
            <a:off x="913795" y="129915"/>
            <a:ext cx="10353762" cy="457201"/>
          </a:xfrm>
        </p:spPr>
        <p:txBody>
          <a:bodyPr>
            <a:normAutofit fontScale="90000"/>
          </a:bodyPr>
          <a:lstStyle/>
          <a:p>
            <a:r>
              <a:rPr lang="en-US" sz="3600" dirty="0">
                <a:effectLst/>
                <a:latin typeface="Times New Roman" panose="02020603050405020304" pitchFamily="18" charset="0"/>
              </a:rPr>
              <a:t> String Class and its Method calls</a:t>
            </a:r>
            <a:endParaRPr lang="en-IN" sz="7200" dirty="0"/>
          </a:p>
        </p:txBody>
      </p:sp>
      <p:pic>
        <p:nvPicPr>
          <p:cNvPr id="5" name="Picture 4" descr="A screenshot of a cell phone&#10;&#10;Description automatically generated">
            <a:extLst>
              <a:ext uri="{FF2B5EF4-FFF2-40B4-BE49-F238E27FC236}">
                <a16:creationId xmlns:a16="http://schemas.microsoft.com/office/drawing/2014/main" id="{F91A0893-CACF-4F47-B728-E3E35C562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452" y="962215"/>
            <a:ext cx="9244447" cy="5326158"/>
          </a:xfrm>
          <a:prstGeom prst="rect">
            <a:avLst/>
          </a:prstGeom>
        </p:spPr>
      </p:pic>
    </p:spTree>
    <p:extLst>
      <p:ext uri="{BB962C8B-B14F-4D97-AF65-F5344CB8AC3E}">
        <p14:creationId xmlns:p14="http://schemas.microsoft.com/office/powerpoint/2010/main" val="3243573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52A33-D8E3-41C4-881A-F73913FC5875}"/>
              </a:ext>
            </a:extLst>
          </p:cNvPr>
          <p:cNvSpPr>
            <a:spLocks noGrp="1"/>
          </p:cNvSpPr>
          <p:nvPr>
            <p:ph type="title"/>
          </p:nvPr>
        </p:nvSpPr>
        <p:spPr>
          <a:xfrm>
            <a:off x="913795" y="219855"/>
            <a:ext cx="10353762" cy="619593"/>
          </a:xfrm>
        </p:spPr>
        <p:txBody>
          <a:bodyPr>
            <a:normAutofit fontScale="90000"/>
          </a:bodyPr>
          <a:lstStyle/>
          <a:p>
            <a:r>
              <a:rPr lang="en-IN" dirty="0"/>
              <a:t>String Buffer</a:t>
            </a:r>
          </a:p>
        </p:txBody>
      </p:sp>
      <p:pic>
        <p:nvPicPr>
          <p:cNvPr id="4" name="Picture 3">
            <a:extLst>
              <a:ext uri="{FF2B5EF4-FFF2-40B4-BE49-F238E27FC236}">
                <a16:creationId xmlns:a16="http://schemas.microsoft.com/office/drawing/2014/main" id="{FB53743B-1BF0-41ED-9EB7-B3C04F4CCE43}"/>
              </a:ext>
            </a:extLst>
          </p:cNvPr>
          <p:cNvPicPr>
            <a:picLocks noChangeAspect="1"/>
          </p:cNvPicPr>
          <p:nvPr/>
        </p:nvPicPr>
        <p:blipFill>
          <a:blip r:embed="rId2"/>
          <a:stretch>
            <a:fillRect/>
          </a:stretch>
        </p:blipFill>
        <p:spPr>
          <a:xfrm>
            <a:off x="2838054" y="1186721"/>
            <a:ext cx="5995178" cy="4899285"/>
          </a:xfrm>
          <a:prstGeom prst="rect">
            <a:avLst/>
          </a:prstGeom>
        </p:spPr>
      </p:pic>
    </p:spTree>
    <p:extLst>
      <p:ext uri="{BB962C8B-B14F-4D97-AF65-F5344CB8AC3E}">
        <p14:creationId xmlns:p14="http://schemas.microsoft.com/office/powerpoint/2010/main" val="974083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E9B5-BF23-4C2C-8BA4-62E0DE6E6B53}"/>
              </a:ext>
            </a:extLst>
          </p:cNvPr>
          <p:cNvSpPr>
            <a:spLocks noGrp="1"/>
          </p:cNvSpPr>
          <p:nvPr>
            <p:ph type="title"/>
          </p:nvPr>
        </p:nvSpPr>
        <p:spPr>
          <a:xfrm>
            <a:off x="1189002" y="2491666"/>
            <a:ext cx="10353762" cy="1257300"/>
          </a:xfrm>
        </p:spPr>
        <p:txBody>
          <a:bodyPr/>
          <a:lstStyle/>
          <a:p>
            <a:r>
              <a:rPr lang="en-US" dirty="0"/>
              <a:t>Exp6(cont’d): Let’s learn </a:t>
            </a:r>
            <a:r>
              <a:rPr lang="en-US" dirty="0" err="1"/>
              <a:t>StringBuffer</a:t>
            </a:r>
            <a:endParaRPr lang="en-IN" dirty="0"/>
          </a:p>
        </p:txBody>
      </p:sp>
    </p:spTree>
    <p:extLst>
      <p:ext uri="{BB962C8B-B14F-4D97-AF65-F5344CB8AC3E}">
        <p14:creationId xmlns:p14="http://schemas.microsoft.com/office/powerpoint/2010/main" val="1264219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4440-8057-4C71-905A-64D36112E577}"/>
              </a:ext>
            </a:extLst>
          </p:cNvPr>
          <p:cNvSpPr>
            <a:spLocks noGrp="1"/>
          </p:cNvSpPr>
          <p:nvPr>
            <p:ph type="title"/>
          </p:nvPr>
        </p:nvSpPr>
        <p:spPr/>
        <p:txBody>
          <a:bodyPr/>
          <a:lstStyle/>
          <a:p>
            <a:r>
              <a:rPr lang="en-IN" dirty="0"/>
              <a:t>Vector</a:t>
            </a:r>
          </a:p>
        </p:txBody>
      </p:sp>
      <p:sp>
        <p:nvSpPr>
          <p:cNvPr id="3" name="Content Placeholder 2">
            <a:extLst>
              <a:ext uri="{FF2B5EF4-FFF2-40B4-BE49-F238E27FC236}">
                <a16:creationId xmlns:a16="http://schemas.microsoft.com/office/drawing/2014/main" id="{720BCFA8-E1BC-4B24-81FA-FE0D1C75F41B}"/>
              </a:ext>
            </a:extLst>
          </p:cNvPr>
          <p:cNvSpPr>
            <a:spLocks noGrp="1"/>
          </p:cNvSpPr>
          <p:nvPr>
            <p:ph idx="1"/>
          </p:nvPr>
        </p:nvSpPr>
        <p:spPr/>
        <p:txBody>
          <a:bodyPr/>
          <a:lstStyle/>
          <a:p>
            <a:r>
              <a:rPr lang="en-IN" dirty="0"/>
              <a:t>The Vector class implements a growable array of objects. Like an array, it contains components that can be accessed using an integer index. However, the size of a Vector can grow or shrink as needed to accommodate adding and removing items after the Vector has been created.</a:t>
            </a:r>
          </a:p>
          <a:p>
            <a:r>
              <a:rPr lang="en-IN" dirty="0"/>
              <a:t>It creates an empty Vector with the default initial capacity of 10. It means the Vector will be re-sized when the 11th elements needs to be inserted into the Vector. Note: By default vector doubles its size. i.e. In this case the Vector size would remain 10 till 10 insertions and once we try to insert the 11th element It would become 20 (double of default capacity 10).</a:t>
            </a:r>
          </a:p>
        </p:txBody>
      </p:sp>
      <p:sp>
        <p:nvSpPr>
          <p:cNvPr id="9" name="Rectangle 6">
            <a:extLst>
              <a:ext uri="{FF2B5EF4-FFF2-40B4-BE49-F238E27FC236}">
                <a16:creationId xmlns:a16="http://schemas.microsoft.com/office/drawing/2014/main" id="{6AA9C1AA-9393-4AEE-89F7-4392BC400FDF}"/>
              </a:ext>
            </a:extLst>
          </p:cNvPr>
          <p:cNvSpPr>
            <a:spLocks noChangeArrowheads="1"/>
          </p:cNvSpPr>
          <p:nvPr/>
        </p:nvSpPr>
        <p:spPr bwMode="auto">
          <a:xfrm>
            <a:off x="5605716" y="3429000"/>
            <a:ext cx="2832827" cy="40011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Vector</a:t>
            </a:r>
            <a:r>
              <a:rPr kumimoji="0" lang="en-US" alt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vec</a:t>
            </a:r>
            <a:r>
              <a:rPr kumimoji="0" lang="en-US" alt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 </a:t>
            </a:r>
            <a:r>
              <a:rPr kumimoji="0" lang="en-US" altLang="en-US" sz="1400" b="0" i="0" u="none" strike="noStrike" cap="none" normalizeH="0" baseline="0" dirty="0">
                <a:ln>
                  <a:noFill/>
                </a:ln>
                <a:solidFill>
                  <a:srgbClr val="00008B"/>
                </a:solidFill>
                <a:effectLst/>
                <a:latin typeface="Consolas" panose="020B0609020204030204" pitchFamily="49" charset="0"/>
                <a:cs typeface="Consolas" panose="020B0609020204030204" pitchFamily="49" charset="0"/>
              </a:rPr>
              <a:t>new</a:t>
            </a:r>
            <a:r>
              <a:rPr kumimoji="0" lang="en-US" alt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14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Vector</a:t>
            </a:r>
            <a:r>
              <a:rPr kumimoji="0" lang="en-US" altLang="en-US" sz="14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7836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4440-8057-4C71-905A-64D36112E577}"/>
              </a:ext>
            </a:extLst>
          </p:cNvPr>
          <p:cNvSpPr>
            <a:spLocks noGrp="1"/>
          </p:cNvSpPr>
          <p:nvPr>
            <p:ph type="title"/>
          </p:nvPr>
        </p:nvSpPr>
        <p:spPr>
          <a:xfrm>
            <a:off x="919119" y="156838"/>
            <a:ext cx="10353762" cy="349188"/>
          </a:xfrm>
        </p:spPr>
        <p:txBody>
          <a:bodyPr>
            <a:normAutofit fontScale="90000"/>
          </a:bodyPr>
          <a:lstStyle/>
          <a:p>
            <a:r>
              <a:rPr lang="en-IN" dirty="0"/>
              <a:t>Vector Constructor and Methods</a:t>
            </a:r>
          </a:p>
        </p:txBody>
      </p:sp>
      <p:sp>
        <p:nvSpPr>
          <p:cNvPr id="8" name="TextBox 7">
            <a:extLst>
              <a:ext uri="{FF2B5EF4-FFF2-40B4-BE49-F238E27FC236}">
                <a16:creationId xmlns:a16="http://schemas.microsoft.com/office/drawing/2014/main" id="{B57C6A00-C755-4CEA-99FD-F182D330EC33}"/>
              </a:ext>
            </a:extLst>
          </p:cNvPr>
          <p:cNvSpPr txBox="1"/>
          <p:nvPr/>
        </p:nvSpPr>
        <p:spPr>
          <a:xfrm>
            <a:off x="419470" y="1265003"/>
            <a:ext cx="4347839" cy="397031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342900" indent="-342900">
              <a:buAutoNum type="arabicPeriod"/>
            </a:pPr>
            <a:r>
              <a:rPr lang="en-US" dirty="0"/>
              <a:t>Vector( ) This constructor creates a default vector, which has an initial size of 10. </a:t>
            </a:r>
          </a:p>
          <a:p>
            <a:pPr marL="342900" indent="-342900">
              <a:buAutoNum type="arabicPeriod"/>
            </a:pPr>
            <a:endParaRPr lang="en-US" dirty="0"/>
          </a:p>
          <a:p>
            <a:pPr marL="342900" indent="-342900">
              <a:buAutoNum type="arabicPeriod"/>
            </a:pPr>
            <a:r>
              <a:rPr lang="en-US" dirty="0"/>
              <a:t>Vector(int size) This constructor accepts an argument that equals to the required size, and creates a vector whose initial capacity is specified by size. </a:t>
            </a:r>
          </a:p>
          <a:p>
            <a:pPr marL="342900" indent="-342900">
              <a:buAutoNum type="arabicPeriod"/>
            </a:pPr>
            <a:endParaRPr lang="en-US" dirty="0"/>
          </a:p>
          <a:p>
            <a:pPr marL="342900" indent="-342900">
              <a:buAutoNum type="arabicPeriod"/>
            </a:pPr>
            <a:r>
              <a:rPr lang="en-US" dirty="0"/>
              <a:t>Vector(int size, int </a:t>
            </a:r>
            <a:r>
              <a:rPr lang="en-US" dirty="0" err="1"/>
              <a:t>incr</a:t>
            </a:r>
            <a:r>
              <a:rPr lang="en-US" dirty="0"/>
              <a:t>) This constructor creates a vector whose initial capacity is specified by size and whose increment is specified by incr. The increment specifies the number of elements to allocate each time that a vector is resized upward. </a:t>
            </a:r>
            <a:endParaRPr lang="en-IN" dirty="0"/>
          </a:p>
        </p:txBody>
      </p:sp>
      <p:pic>
        <p:nvPicPr>
          <p:cNvPr id="10" name="Picture 9">
            <a:extLst>
              <a:ext uri="{FF2B5EF4-FFF2-40B4-BE49-F238E27FC236}">
                <a16:creationId xmlns:a16="http://schemas.microsoft.com/office/drawing/2014/main" id="{F5B878D6-4596-4E66-B5D3-E3DA316587BB}"/>
              </a:ext>
            </a:extLst>
          </p:cNvPr>
          <p:cNvPicPr>
            <a:picLocks noChangeAspect="1"/>
          </p:cNvPicPr>
          <p:nvPr/>
        </p:nvPicPr>
        <p:blipFill>
          <a:blip r:embed="rId2"/>
          <a:stretch>
            <a:fillRect/>
          </a:stretch>
        </p:blipFill>
        <p:spPr>
          <a:xfrm>
            <a:off x="4963125" y="1265003"/>
            <a:ext cx="6809405" cy="3609975"/>
          </a:xfrm>
          <a:prstGeom prst="rect">
            <a:avLst/>
          </a:prstGeom>
        </p:spPr>
      </p:pic>
      <p:pic>
        <p:nvPicPr>
          <p:cNvPr id="12" name="Picture 11">
            <a:extLst>
              <a:ext uri="{FF2B5EF4-FFF2-40B4-BE49-F238E27FC236}">
                <a16:creationId xmlns:a16="http://schemas.microsoft.com/office/drawing/2014/main" id="{2D6F8E7F-6499-4894-BB84-6E45D16593A4}"/>
              </a:ext>
            </a:extLst>
          </p:cNvPr>
          <p:cNvPicPr>
            <a:picLocks noChangeAspect="1"/>
          </p:cNvPicPr>
          <p:nvPr/>
        </p:nvPicPr>
        <p:blipFill>
          <a:blip r:embed="rId3"/>
          <a:stretch>
            <a:fillRect/>
          </a:stretch>
        </p:blipFill>
        <p:spPr>
          <a:xfrm>
            <a:off x="4963125" y="4886028"/>
            <a:ext cx="6809405" cy="1628775"/>
          </a:xfrm>
          <a:prstGeom prst="rect">
            <a:avLst/>
          </a:prstGeom>
        </p:spPr>
      </p:pic>
    </p:spTree>
    <p:extLst>
      <p:ext uri="{BB962C8B-B14F-4D97-AF65-F5344CB8AC3E}">
        <p14:creationId xmlns:p14="http://schemas.microsoft.com/office/powerpoint/2010/main" val="246075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What’s in this Module</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3357750410"/>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B2167EC-041C-44AB-B8EE-3FF2EE433C60}"/>
              </a:ext>
            </a:extLst>
          </p:cNvPr>
          <p:cNvSpPr txBox="1"/>
          <p:nvPr/>
        </p:nvSpPr>
        <p:spPr>
          <a:xfrm>
            <a:off x="824459" y="1394086"/>
            <a:ext cx="10762938" cy="4401205"/>
          </a:xfrm>
          <a:prstGeom prst="rect">
            <a:avLst/>
          </a:prstGeom>
          <a:noFill/>
        </p:spPr>
        <p:txBody>
          <a:bodyPr wrap="square">
            <a:spAutoFit/>
          </a:bodyPr>
          <a:lstStyle/>
          <a:p>
            <a:r>
              <a:rPr lang="en-IN" sz="2800" dirty="0"/>
              <a:t>When to use </a:t>
            </a:r>
            <a:r>
              <a:rPr lang="en-IN" sz="2800" dirty="0" err="1"/>
              <a:t>ArrayList</a:t>
            </a:r>
            <a:r>
              <a:rPr lang="en-IN" sz="2800" dirty="0"/>
              <a:t> and when to use vector?</a:t>
            </a:r>
          </a:p>
          <a:p>
            <a:endParaRPr lang="en-IN" sz="2800" dirty="0"/>
          </a:p>
          <a:p>
            <a:pPr algn="just"/>
            <a:r>
              <a:rPr lang="en-IN" sz="2800" dirty="0"/>
              <a:t>It totally depends on the requirement. If there is a need to perform </a:t>
            </a:r>
            <a:r>
              <a:rPr lang="en-IN" sz="2800" b="1" dirty="0">
                <a:solidFill>
                  <a:srgbClr val="FFFF00"/>
                </a:solidFill>
              </a:rPr>
              <a:t>“thread-safe” </a:t>
            </a:r>
            <a:r>
              <a:rPr lang="en-IN" sz="2800" dirty="0"/>
              <a:t>operation the vector is your best bet as it ensures that only one thread access the collection at a time.</a:t>
            </a:r>
          </a:p>
          <a:p>
            <a:pPr algn="just"/>
            <a:endParaRPr lang="en-IN" sz="2800" dirty="0"/>
          </a:p>
          <a:p>
            <a:pPr algn="just"/>
            <a:r>
              <a:rPr lang="en-IN" sz="2800" b="1" dirty="0">
                <a:solidFill>
                  <a:srgbClr val="FFFF00"/>
                </a:solidFill>
              </a:rPr>
              <a:t>Performance: </a:t>
            </a:r>
            <a:r>
              <a:rPr lang="en-IN" sz="2800" dirty="0"/>
              <a:t>Synchronized operations consumes more time compared to non-synchronized ones so if there is no need for thread safe operation, </a:t>
            </a:r>
            <a:r>
              <a:rPr lang="en-IN" sz="2800" dirty="0" err="1"/>
              <a:t>ArrayList</a:t>
            </a:r>
            <a:r>
              <a:rPr lang="en-IN" sz="2800" dirty="0"/>
              <a:t> is a better choice as performance will be improved because of the concurrent processes.</a:t>
            </a:r>
          </a:p>
        </p:txBody>
      </p:sp>
    </p:spTree>
    <p:extLst>
      <p:ext uri="{BB962C8B-B14F-4D97-AF65-F5344CB8AC3E}">
        <p14:creationId xmlns:p14="http://schemas.microsoft.com/office/powerpoint/2010/main" val="3525003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E9B5-BF23-4C2C-8BA4-62E0DE6E6B53}"/>
              </a:ext>
            </a:extLst>
          </p:cNvPr>
          <p:cNvSpPr>
            <a:spLocks noGrp="1"/>
          </p:cNvSpPr>
          <p:nvPr>
            <p:ph type="title"/>
          </p:nvPr>
        </p:nvSpPr>
        <p:spPr>
          <a:xfrm>
            <a:off x="1189002" y="2491666"/>
            <a:ext cx="10353762" cy="1257300"/>
          </a:xfrm>
        </p:spPr>
        <p:txBody>
          <a:bodyPr>
            <a:normAutofit fontScale="90000"/>
          </a:bodyPr>
          <a:lstStyle/>
          <a:p>
            <a:r>
              <a:rPr lang="en-US" dirty="0"/>
              <a:t>Exp7 : Let’s learn Array , Array List and Vector</a:t>
            </a:r>
            <a:endParaRPr lang="en-IN" dirty="0"/>
          </a:p>
        </p:txBody>
      </p:sp>
    </p:spTree>
    <p:extLst>
      <p:ext uri="{BB962C8B-B14F-4D97-AF65-F5344CB8AC3E}">
        <p14:creationId xmlns:p14="http://schemas.microsoft.com/office/powerpoint/2010/main" val="1084553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5471-9F74-4656-B549-B700B0DFB667}"/>
              </a:ext>
            </a:extLst>
          </p:cNvPr>
          <p:cNvSpPr>
            <a:spLocks noGrp="1"/>
          </p:cNvSpPr>
          <p:nvPr>
            <p:ph type="title"/>
          </p:nvPr>
        </p:nvSpPr>
        <p:spPr>
          <a:xfrm>
            <a:off x="913795" y="609600"/>
            <a:ext cx="3706889" cy="769495"/>
          </a:xfrm>
        </p:spPr>
        <p:txBody>
          <a:bodyPr anchor="b">
            <a:normAutofit/>
          </a:bodyPr>
          <a:lstStyle/>
          <a:p>
            <a:r>
              <a:rPr lang="en-IN" dirty="0"/>
              <a:t>1.  and 1.2  Arrays</a:t>
            </a:r>
          </a:p>
        </p:txBody>
      </p:sp>
      <p:pic>
        <p:nvPicPr>
          <p:cNvPr id="1026" name="Picture 2" descr="Javanotes 5.1.2, Section 7.5 -- Multi-dimensional Arrays">
            <a:extLst>
              <a:ext uri="{FF2B5EF4-FFF2-40B4-BE49-F238E27FC236}">
                <a16:creationId xmlns:a16="http://schemas.microsoft.com/office/drawing/2014/main" id="{7B562E84-93FB-45E1-8711-0EE48CE4E2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55633" y="754342"/>
            <a:ext cx="6411924" cy="4790517"/>
          </a:xfrm>
          <a:prstGeom prst="rect">
            <a:avLst/>
          </a:prstGeom>
          <a:solidFill>
            <a:srgbClr val="FFFFFF"/>
          </a:solidFill>
        </p:spPr>
      </p:pic>
      <p:sp>
        <p:nvSpPr>
          <p:cNvPr id="3" name="Content Placeholder 2">
            <a:extLst>
              <a:ext uri="{FF2B5EF4-FFF2-40B4-BE49-F238E27FC236}">
                <a16:creationId xmlns:a16="http://schemas.microsoft.com/office/drawing/2014/main" id="{C852F135-F452-454E-AF07-6910A1968FA9}"/>
              </a:ext>
            </a:extLst>
          </p:cNvPr>
          <p:cNvSpPr>
            <a:spLocks noGrp="1"/>
          </p:cNvSpPr>
          <p:nvPr>
            <p:ph type="body" sz="half" idx="2"/>
          </p:nvPr>
        </p:nvSpPr>
        <p:spPr>
          <a:xfrm>
            <a:off x="913795" y="1920875"/>
            <a:ext cx="3706889" cy="3016250"/>
          </a:xfrm>
        </p:spPr>
        <p:txBody>
          <a:bodyPr anchor="t">
            <a:normAutofit/>
          </a:bodyPr>
          <a:lstStyle/>
          <a:p>
            <a:r>
              <a:rPr lang="en-US" sz="2800" dirty="0">
                <a:effectLst/>
              </a:rPr>
              <a:t>One and </a:t>
            </a:r>
            <a:r>
              <a:rPr lang="en-US" sz="2800" dirty="0">
                <a:solidFill>
                  <a:srgbClr val="00B050"/>
                </a:solidFill>
                <a:effectLst/>
              </a:rPr>
              <a:t>Two Dimensional arrays</a:t>
            </a:r>
            <a:r>
              <a:rPr lang="en-US" sz="2800" dirty="0">
                <a:effectLst/>
              </a:rPr>
              <a:t>, </a:t>
            </a:r>
          </a:p>
          <a:p>
            <a:r>
              <a:rPr lang="en-US" sz="2800" dirty="0">
                <a:effectLst/>
              </a:rPr>
              <a:t>Irregular arrays</a:t>
            </a:r>
          </a:p>
          <a:p>
            <a:r>
              <a:rPr lang="en-US" sz="2800" dirty="0">
                <a:effectLst/>
              </a:rPr>
              <a:t>dynamic arrays</a:t>
            </a:r>
          </a:p>
          <a:p>
            <a:r>
              <a:rPr lang="en-US" sz="2800" dirty="0">
                <a:effectLst/>
              </a:rPr>
              <a:t>Array List</a:t>
            </a:r>
            <a:endParaRPr lang="en-IN" sz="2800" dirty="0"/>
          </a:p>
        </p:txBody>
      </p:sp>
    </p:spTree>
    <p:extLst>
      <p:ext uri="{BB962C8B-B14F-4D97-AF65-F5344CB8AC3E}">
        <p14:creationId xmlns:p14="http://schemas.microsoft.com/office/powerpoint/2010/main" val="65971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C5471-9F74-4656-B549-B700B0DFB667}"/>
              </a:ext>
            </a:extLst>
          </p:cNvPr>
          <p:cNvSpPr>
            <a:spLocks noGrp="1"/>
          </p:cNvSpPr>
          <p:nvPr>
            <p:ph type="title"/>
          </p:nvPr>
        </p:nvSpPr>
        <p:spPr>
          <a:xfrm>
            <a:off x="913795" y="609600"/>
            <a:ext cx="3706889" cy="769495"/>
          </a:xfrm>
        </p:spPr>
        <p:txBody>
          <a:bodyPr anchor="b">
            <a:normAutofit/>
          </a:bodyPr>
          <a:lstStyle/>
          <a:p>
            <a:r>
              <a:rPr lang="en-IN" dirty="0"/>
              <a:t>Arrays</a:t>
            </a:r>
          </a:p>
        </p:txBody>
      </p:sp>
      <p:sp>
        <p:nvSpPr>
          <p:cNvPr id="3" name="Content Placeholder 2">
            <a:extLst>
              <a:ext uri="{FF2B5EF4-FFF2-40B4-BE49-F238E27FC236}">
                <a16:creationId xmlns:a16="http://schemas.microsoft.com/office/drawing/2014/main" id="{C852F135-F452-454E-AF07-6910A1968FA9}"/>
              </a:ext>
            </a:extLst>
          </p:cNvPr>
          <p:cNvSpPr>
            <a:spLocks noGrp="1"/>
          </p:cNvSpPr>
          <p:nvPr>
            <p:ph type="body" sz="half" idx="2"/>
          </p:nvPr>
        </p:nvSpPr>
        <p:spPr>
          <a:xfrm>
            <a:off x="913795" y="1920875"/>
            <a:ext cx="3706889" cy="3016250"/>
          </a:xfrm>
        </p:spPr>
        <p:txBody>
          <a:bodyPr anchor="t">
            <a:normAutofit/>
          </a:bodyPr>
          <a:lstStyle/>
          <a:p>
            <a:r>
              <a:rPr lang="en-US" sz="2800" dirty="0">
                <a:effectLst/>
              </a:rPr>
              <a:t>One and </a:t>
            </a:r>
            <a:r>
              <a:rPr lang="en-US" sz="2800" dirty="0">
                <a:solidFill>
                  <a:schemeClr val="tx1"/>
                </a:solidFill>
                <a:effectLst/>
              </a:rPr>
              <a:t>Two Dimensional arrays</a:t>
            </a:r>
            <a:r>
              <a:rPr lang="en-US" sz="2800" dirty="0">
                <a:effectLst/>
              </a:rPr>
              <a:t>, </a:t>
            </a:r>
          </a:p>
          <a:p>
            <a:r>
              <a:rPr lang="en-US" sz="2800" dirty="0">
                <a:solidFill>
                  <a:srgbClr val="92D050"/>
                </a:solidFill>
                <a:effectLst/>
              </a:rPr>
              <a:t>Irregular arrays</a:t>
            </a:r>
          </a:p>
          <a:p>
            <a:r>
              <a:rPr lang="en-US" sz="2800" dirty="0">
                <a:effectLst/>
              </a:rPr>
              <a:t>dynamic arrays</a:t>
            </a:r>
          </a:p>
          <a:p>
            <a:r>
              <a:rPr lang="en-US" sz="2800" dirty="0">
                <a:effectLst/>
              </a:rPr>
              <a:t>Array List</a:t>
            </a:r>
            <a:endParaRPr lang="en-IN" sz="2800" dirty="0"/>
          </a:p>
        </p:txBody>
      </p:sp>
      <p:pic>
        <p:nvPicPr>
          <p:cNvPr id="4" name="Picture 3">
            <a:extLst>
              <a:ext uri="{FF2B5EF4-FFF2-40B4-BE49-F238E27FC236}">
                <a16:creationId xmlns:a16="http://schemas.microsoft.com/office/drawing/2014/main" id="{3C0817BA-AFB2-4671-B5E4-3693306BEFEC}"/>
              </a:ext>
            </a:extLst>
          </p:cNvPr>
          <p:cNvPicPr>
            <a:picLocks noChangeAspect="1"/>
          </p:cNvPicPr>
          <p:nvPr/>
        </p:nvPicPr>
        <p:blipFill>
          <a:blip r:embed="rId2"/>
          <a:stretch>
            <a:fillRect/>
          </a:stretch>
        </p:blipFill>
        <p:spPr>
          <a:xfrm>
            <a:off x="4438529" y="1465288"/>
            <a:ext cx="7155707" cy="4036101"/>
          </a:xfrm>
          <a:prstGeom prst="rect">
            <a:avLst/>
          </a:prstGeom>
        </p:spPr>
      </p:pic>
    </p:spTree>
    <p:extLst>
      <p:ext uri="{BB962C8B-B14F-4D97-AF65-F5344CB8AC3E}">
        <p14:creationId xmlns:p14="http://schemas.microsoft.com/office/powerpoint/2010/main" val="487359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EB09DFB9-5606-4DE8-9664-8C16C9040D97}"/>
              </a:ext>
            </a:extLst>
          </p:cNvPr>
          <p:cNvSpPr>
            <a:spLocks noGrp="1" noChangeArrowheads="1"/>
          </p:cNvSpPr>
          <p:nvPr>
            <p:ph idx="1"/>
          </p:nvPr>
        </p:nvSpPr>
        <p:spPr bwMode="auto">
          <a:xfrm>
            <a:off x="409607" y="1659285"/>
            <a:ext cx="11027888" cy="353943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02122"/>
                </a:solidFill>
                <a:effectLst/>
                <a:cs typeface="Arial" panose="020B0604020202020204" pitchFamily="34" charset="0"/>
              </a:rPr>
              <a:t>In Java, an array is an object. This object has a given type for the contained primitive types or objects (</a:t>
            </a:r>
            <a:r>
              <a:rPr kumimoji="0" lang="en-US" altLang="en-US" sz="1600" b="0" i="0" u="none" strike="noStrike" cap="none" normalizeH="0" baseline="0" dirty="0">
                <a:ln>
                  <a:noFill/>
                </a:ln>
                <a:solidFill>
                  <a:srgbClr val="000000"/>
                </a:solidFill>
                <a:effectLst/>
                <a:latin typeface="Courier New" panose="02070309020205020404" pitchFamily="49" charset="0"/>
              </a:rPr>
              <a:t>int</a:t>
            </a:r>
            <a:r>
              <a:rPr kumimoji="0" lang="en-US" altLang="en-US" sz="1600" b="0" i="0" u="none" strike="noStrike" cap="none" normalizeH="0" baseline="0" dirty="0">
                <a:ln>
                  <a:noFill/>
                </a:ln>
                <a:solidFill>
                  <a:srgbClr val="202122"/>
                </a:solidFill>
                <a:effectLst/>
                <a:cs typeface="Arial" panose="020B0604020202020204" pitchFamily="34"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rPr>
              <a:t>char</a:t>
            </a:r>
            <a:r>
              <a:rPr kumimoji="0" lang="en-US" altLang="en-US" sz="1600" b="0" i="0" u="none" strike="noStrike" cap="none" normalizeH="0" baseline="0" dirty="0">
                <a:ln>
                  <a:noFill/>
                </a:ln>
                <a:solidFill>
                  <a:srgbClr val="202122"/>
                </a:solidFill>
                <a:effectLst/>
                <a:cs typeface="Arial" panose="020B0604020202020204" pitchFamily="34"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rPr>
              <a:t>String</a:t>
            </a:r>
            <a:r>
              <a:rPr kumimoji="0" lang="en-US" altLang="en-US" sz="1600" b="0" i="0" u="none" strike="noStrike" cap="none" normalizeH="0" baseline="0" dirty="0">
                <a:ln>
                  <a:noFill/>
                </a:ln>
                <a:solidFill>
                  <a:srgbClr val="202122"/>
                </a:solidFill>
                <a:effectLst/>
                <a:cs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02122"/>
                </a:solidFill>
                <a:effectLst/>
                <a:cs typeface="Arial" panose="020B0604020202020204" pitchFamily="34" charset="0"/>
              </a:rPr>
              <a:t>An array can be declared in several ways:</a:t>
            </a: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n>
                  <a:noFill/>
                </a:ln>
                <a:solidFill>
                  <a:schemeClr val="bg1"/>
                </a:solidFill>
                <a:effectLst/>
              </a:rPr>
              <a:t> int [] array1=null;</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n>
                  <a:noFill/>
                </a:ln>
                <a:solidFill>
                  <a:schemeClr val="bg1"/>
                </a:solidFill>
                <a:effectLst/>
                <a:latin typeface="Arial" panose="020B0604020202020204" pitchFamily="34" charset="0"/>
              </a:rPr>
              <a:t> </a:t>
            </a:r>
            <a:r>
              <a:rPr lang="en-US" altLang="en-US" sz="2000" dirty="0">
                <a:ln>
                  <a:noFill/>
                </a:ln>
                <a:solidFill>
                  <a:schemeClr val="bg1"/>
                </a:solidFill>
                <a:effectLst/>
              </a:rPr>
              <a:t>int array2[] =null;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n>
                  <a:noFill/>
                </a:ln>
                <a:solidFill>
                  <a:srgbClr val="202122"/>
                </a:solidFill>
                <a:effectLst/>
                <a:cs typeface="Arial" panose="020B0604020202020204" pitchFamily="34" charset="0"/>
              </a:rPr>
              <a:t> Arrays </a:t>
            </a:r>
            <a:r>
              <a:rPr lang="en-IN" sz="1600" b="0" i="0" dirty="0">
                <a:solidFill>
                  <a:srgbClr val="202122"/>
                </a:solidFill>
                <a:effectLst/>
                <a:latin typeface="Arial" panose="020B0604020202020204" pitchFamily="34" charset="0"/>
              </a:rPr>
              <a:t>can also be instantiated in several ways:</a:t>
            </a:r>
          </a:p>
          <a:p>
            <a:pPr marL="0" marR="0" lvl="0" indent="0" algn="l" defTabSz="914400" rtl="0" eaLnBrk="0" fontAlgn="base" latinLnBrk="0" hangingPunct="0">
              <a:lnSpc>
                <a:spcPct val="100000"/>
              </a:lnSpc>
              <a:spcBef>
                <a:spcPct val="0"/>
              </a:spcBef>
              <a:spcAft>
                <a:spcPct val="0"/>
              </a:spcAft>
              <a:buClrTx/>
              <a:buSzTx/>
              <a:buFontTx/>
              <a:buNone/>
              <a:tabLst/>
            </a:pPr>
            <a:endParaRPr lang="en-IN" altLang="en-US" sz="1600" dirty="0">
              <a:ln>
                <a:noFill/>
              </a:ln>
              <a:solidFill>
                <a:srgbClr val="202122"/>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n>
                  <a:noFill/>
                </a:ln>
                <a:solidFill>
                  <a:schemeClr val="bg1"/>
                </a:solidFill>
                <a:effectLst/>
              </a:rPr>
              <a:t> array1 =new int[10];  //instantiate an array of 10 items that get default value (which is 0 for int)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n>
                  <a:noFill/>
                </a:ln>
                <a:solidFill>
                  <a:schemeClr val="bg1"/>
                </a:solidFill>
                <a:effectLst/>
              </a:rPr>
              <a:t> array 1= new int[] {1,2,3,4,5,6,7,8,9,10}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n>
                  <a:noFill/>
                </a:ln>
                <a:solidFill>
                  <a:schemeClr val="bg1"/>
                </a:solidFill>
                <a:effectLst/>
              </a:rPr>
              <a:t>Int[] array0={1,2,3,4,5,6,7,8,9,10}</a:t>
            </a:r>
          </a:p>
        </p:txBody>
      </p:sp>
      <p:sp>
        <p:nvSpPr>
          <p:cNvPr id="11" name="Title 10">
            <a:extLst>
              <a:ext uri="{FF2B5EF4-FFF2-40B4-BE49-F238E27FC236}">
                <a16:creationId xmlns:a16="http://schemas.microsoft.com/office/drawing/2014/main" id="{DE87C408-0C35-477A-9885-37EDDE1142D9}"/>
              </a:ext>
            </a:extLst>
          </p:cNvPr>
          <p:cNvSpPr>
            <a:spLocks noGrp="1"/>
          </p:cNvSpPr>
          <p:nvPr>
            <p:ph type="title"/>
          </p:nvPr>
        </p:nvSpPr>
        <p:spPr/>
        <p:txBody>
          <a:bodyPr/>
          <a:lstStyle/>
          <a:p>
            <a:r>
              <a:rPr lang="en-IN" dirty="0"/>
              <a:t>Arrays</a:t>
            </a:r>
          </a:p>
        </p:txBody>
      </p:sp>
    </p:spTree>
    <p:extLst>
      <p:ext uri="{BB962C8B-B14F-4D97-AF65-F5344CB8AC3E}">
        <p14:creationId xmlns:p14="http://schemas.microsoft.com/office/powerpoint/2010/main" val="351102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337BB-0256-454B-87F4-03A5C07AE218}"/>
              </a:ext>
            </a:extLst>
          </p:cNvPr>
          <p:cNvSpPr>
            <a:spLocks noGrp="1"/>
          </p:cNvSpPr>
          <p:nvPr>
            <p:ph type="title"/>
          </p:nvPr>
        </p:nvSpPr>
        <p:spPr>
          <a:xfrm>
            <a:off x="913795" y="609600"/>
            <a:ext cx="5546966" cy="649574"/>
          </a:xfrm>
        </p:spPr>
        <p:txBody>
          <a:bodyPr>
            <a:normAutofit/>
          </a:bodyPr>
          <a:lstStyle/>
          <a:p>
            <a:pPr algn="l"/>
            <a:r>
              <a:rPr lang="en-IN" sz="4000" dirty="0"/>
              <a:t>Array Real Life Example</a:t>
            </a:r>
          </a:p>
        </p:txBody>
      </p:sp>
      <p:sp>
        <p:nvSpPr>
          <p:cNvPr id="5" name="Rectangle 1">
            <a:extLst>
              <a:ext uri="{FF2B5EF4-FFF2-40B4-BE49-F238E27FC236}">
                <a16:creationId xmlns:a16="http://schemas.microsoft.com/office/drawing/2014/main" id="{48895D92-141D-4759-ADEA-190C5B228CFE}"/>
              </a:ext>
            </a:extLst>
          </p:cNvPr>
          <p:cNvSpPr>
            <a:spLocks noChangeArrowheads="1"/>
          </p:cNvSpPr>
          <p:nvPr/>
        </p:nvSpPr>
        <p:spPr bwMode="auto">
          <a:xfrm>
            <a:off x="913795" y="1736074"/>
            <a:ext cx="10476854" cy="455509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6176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alibri" panose="020F0502020204030204" pitchFamily="34" charset="0"/>
                <a:cs typeface="Times New Roman" panose="02020603050405020304" pitchFamily="18" charset="0"/>
              </a:rPr>
              <a:t>O</a:t>
            </a:r>
            <a:r>
              <a:rPr kumimoji="0" lang="en-US" altLang="en-US" sz="2000" b="0" i="0" u="none" strike="noStrike" cap="none" normalizeH="0" baseline="0" dirty="0">
                <a:ln>
                  <a:noFill/>
                </a:ln>
                <a:solidFill>
                  <a:srgbClr val="000000"/>
                </a:solidFill>
                <a:effectLst/>
                <a:latin typeface="Calibri" panose="020F0502020204030204" pitchFamily="34" charset="0"/>
                <a:cs typeface="Times New Roman" panose="02020603050405020304" pitchFamily="18" charset="0"/>
              </a:rPr>
              <a:t>ne-dimensional array </a:t>
            </a:r>
            <a:r>
              <a:rPr kumimoji="0" lang="en-US" altLang="en-US" sz="2000" b="0" i="0" u="none" strike="noStrike" cap="none" normalizeH="0" baseline="0" dirty="0">
                <a:ln>
                  <a:noFill/>
                </a:ln>
                <a:solidFill>
                  <a:srgbClr val="000000"/>
                </a:solidFill>
                <a:effectLst/>
                <a:latin typeface="Calibri" panose="020F0502020204030204" pitchFamily="34" charset="0"/>
                <a:cs typeface="Courier New" panose="02070309020205020404" pitchFamily="49" charset="0"/>
              </a:rPr>
              <a:t>profit[</a:t>
            </a:r>
            <a:r>
              <a:rPr kumimoji="0" lang="en-US" altLang="en-US" sz="2000" b="0" i="0" u="none" strike="noStrike" cap="none" normalizeH="0" baseline="0" dirty="0" err="1">
                <a:ln>
                  <a:noFill/>
                </a:ln>
                <a:solidFill>
                  <a:srgbClr val="000000"/>
                </a:solidFill>
                <a:effectLst/>
                <a:latin typeface="Calibri" panose="020F0502020204030204" pitchFamily="34" charset="0"/>
                <a:cs typeface="Courier New" panose="02070309020205020404" pitchFamily="49" charset="0"/>
              </a:rPr>
              <a:t>storeNum</a:t>
            </a:r>
            <a:r>
              <a:rPr kumimoji="0" lang="en-US" altLang="en-US" sz="2000" b="0" i="0" u="none" strike="noStrike" cap="none" normalizeH="0" baseline="0" dirty="0">
                <a:ln>
                  <a:noFill/>
                </a:ln>
                <a:solidFill>
                  <a:srgbClr val="000000"/>
                </a:solidFill>
                <a:effectLst/>
                <a:latin typeface="Calibri" panose="020F0502020204030204" pitchFamily="34"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alibri" panose="020F0502020204030204" pitchFamily="34" charset="0"/>
                <a:cs typeface="Times New Roman" panose="02020603050405020304" pitchFamily="18" charset="0"/>
              </a:rPr>
              <a:t> has a very useful meaning: It is just the profit data for one particular store for the whole year.</a:t>
            </a:r>
            <a:endParaRPr kumimoji="0" lang="en-US" altLang="en-US" sz="2000" b="0" i="0" u="none" strike="noStrike" cap="none" normalizeH="0" baseline="0" dirty="0">
              <a:ln>
                <a:noFill/>
              </a:ln>
              <a:solidFill>
                <a:schemeClr val="tx1"/>
              </a:solidFill>
              <a:effectLst/>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cs typeface="Times New Roman" panose="02020603050405020304" pitchFamily="18" charset="0"/>
              </a:rPr>
              <a:t>Let's assume that the </a:t>
            </a:r>
            <a:r>
              <a:rPr kumimoji="0" lang="en-US" altLang="en-US" sz="2000" b="0" i="0" u="none" strike="noStrike" cap="none" normalizeH="0" baseline="0" dirty="0">
                <a:ln>
                  <a:noFill/>
                </a:ln>
                <a:solidFill>
                  <a:srgbClr val="000000"/>
                </a:solidFill>
                <a:effectLst/>
                <a:latin typeface="Calibri" panose="020F0502020204030204" pitchFamily="34" charset="0"/>
                <a:cs typeface="Courier New" panose="02070309020205020404" pitchFamily="49" charset="0"/>
              </a:rPr>
              <a:t>profit</a:t>
            </a:r>
            <a:r>
              <a:rPr kumimoji="0" lang="en-US" altLang="en-US" sz="2000" b="0" i="0" u="none" strike="noStrike" cap="none" normalizeH="0" baseline="0" dirty="0">
                <a:ln>
                  <a:noFill/>
                </a:ln>
                <a:solidFill>
                  <a:srgbClr val="000000"/>
                </a:solidFill>
                <a:effectLst/>
                <a:latin typeface="Calibri" panose="020F0502020204030204" pitchFamily="34" charset="0"/>
                <a:cs typeface="Times New Roman" panose="02020603050405020304" pitchFamily="18" charset="0"/>
              </a:rPr>
              <a:t> array has already been filled with data. This data can be processed in a lot of interesting ways. For example, the total profit for the company -- for the whole year from all its stores -- can be calculated by adding up all the entries in the array: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alibri" panose="020F0502020204030204" pitchFamily="34" charset="0"/>
              </a:rPr>
              <a:t>double[] profit =new double [26][12]; //</a:t>
            </a:r>
            <a:r>
              <a:rPr lang="en-IN" sz="2000" dirty="0">
                <a:solidFill>
                  <a:srgbClr val="000000"/>
                </a:solidFill>
                <a:latin typeface="Calibri" panose="020F0502020204030204" pitchFamily="34" charset="0"/>
              </a:rPr>
              <a:t>profit[</a:t>
            </a:r>
            <a:r>
              <a:rPr lang="en-IN" sz="2000" dirty="0" err="1">
                <a:solidFill>
                  <a:srgbClr val="000000"/>
                </a:solidFill>
                <a:latin typeface="Calibri" panose="020F0502020204030204" pitchFamily="34" charset="0"/>
              </a:rPr>
              <a:t>storeNum</a:t>
            </a:r>
            <a:r>
              <a:rPr lang="en-IN" sz="2000" dirty="0">
                <a:solidFill>
                  <a:srgbClr val="000000"/>
                </a:solidFill>
                <a:latin typeface="Calibri" panose="020F0502020204030204" pitchFamily="34" charset="0"/>
              </a:rPr>
              <a:t>][</a:t>
            </a:r>
            <a:r>
              <a:rPr lang="en-IN" sz="2000" dirty="0" err="1">
                <a:solidFill>
                  <a:srgbClr val="000000"/>
                </a:solidFill>
                <a:latin typeface="Calibri" panose="020F0502020204030204" pitchFamily="34" charset="0"/>
              </a:rPr>
              <a:t>monthNum</a:t>
            </a:r>
            <a:r>
              <a:rPr lang="en-IN" sz="2000" dirty="0">
                <a:solidFill>
                  <a:srgbClr val="000000"/>
                </a:solidFill>
                <a:latin typeface="Calibri" panose="020F0502020204030204" pitchFamily="34" charset="0"/>
              </a:rPr>
              <a:t>] would be the //amount of profit earned in store number </a:t>
            </a:r>
            <a:r>
              <a:rPr lang="en-IN" sz="2000" dirty="0" err="1">
                <a:solidFill>
                  <a:srgbClr val="000000"/>
                </a:solidFill>
                <a:latin typeface="Calibri" panose="020F0502020204030204" pitchFamily="34" charset="0"/>
              </a:rPr>
              <a:t>storeNum</a:t>
            </a:r>
            <a:r>
              <a:rPr lang="en-IN" sz="2000" dirty="0">
                <a:solidFill>
                  <a:srgbClr val="000000"/>
                </a:solidFill>
                <a:latin typeface="Calibri" panose="020F0502020204030204" pitchFamily="34" charset="0"/>
              </a:rPr>
              <a:t> in month number </a:t>
            </a:r>
            <a:r>
              <a:rPr lang="en-IN" sz="2000" dirty="0" err="1">
                <a:solidFill>
                  <a:srgbClr val="000000"/>
                </a:solidFill>
                <a:latin typeface="Calibri" panose="020F0502020204030204" pitchFamily="34" charset="0"/>
              </a:rPr>
              <a:t>monthNum</a:t>
            </a:r>
            <a:endParaRPr lang="en-US" altLang="en-US" sz="2000" dirty="0">
              <a:solidFill>
                <a:srgbClr val="000000"/>
              </a:solidFill>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rPr>
              <a:t>double </a:t>
            </a:r>
            <a:r>
              <a:rPr kumimoji="0" lang="en-US" altLang="en-US" sz="2000" b="0" i="0" u="none" strike="noStrike" cap="none" normalizeH="0" baseline="0" dirty="0" err="1">
                <a:ln>
                  <a:noFill/>
                </a:ln>
                <a:solidFill>
                  <a:srgbClr val="000000"/>
                </a:solidFill>
                <a:effectLst/>
                <a:latin typeface="Calibri" panose="020F0502020204030204" pitchFamily="34" charset="0"/>
              </a:rPr>
              <a:t>totalProfit</a:t>
            </a:r>
            <a:r>
              <a:rPr kumimoji="0" lang="en-US" altLang="en-US" sz="2000" b="0" i="0" u="none" strike="noStrike" cap="none" normalizeH="0" baseline="0" dirty="0">
                <a:ln>
                  <a:noFill/>
                </a:ln>
                <a:solidFill>
                  <a:srgbClr val="000000"/>
                </a:solidFill>
                <a:effectLst/>
                <a:latin typeface="Calibri" panose="020F0502020204030204" pitchFamily="34" charset="0"/>
              </a:rPr>
              <a:t>; // Company's total profit in 2006. </a:t>
            </a:r>
          </a:p>
          <a:p>
            <a:pPr lvl="0"/>
            <a:r>
              <a:rPr kumimoji="0" lang="en-US" altLang="en-US" sz="2000" b="0" i="0" u="none" strike="noStrike" cap="none" normalizeH="0" baseline="0" dirty="0" err="1">
                <a:ln>
                  <a:noFill/>
                </a:ln>
                <a:solidFill>
                  <a:srgbClr val="000000"/>
                </a:solidFill>
                <a:effectLst/>
                <a:latin typeface="Calibri" panose="020F0502020204030204" pitchFamily="34" charset="0"/>
              </a:rPr>
              <a:t>totalProfit</a:t>
            </a:r>
            <a:r>
              <a:rPr kumimoji="0" lang="en-US" altLang="en-US" sz="2000" b="0" i="0" u="none" strike="noStrike" cap="none" normalizeH="0" baseline="0" dirty="0">
                <a:ln>
                  <a:noFill/>
                </a:ln>
                <a:solidFill>
                  <a:srgbClr val="000000"/>
                </a:solidFill>
                <a:effectLst/>
                <a:latin typeface="Calibri" panose="020F0502020204030204" pitchFamily="34" charset="0"/>
              </a:rPr>
              <a:t> = 0;</a:t>
            </a:r>
            <a:r>
              <a:rPr lang="en-US" altLang="en-US" sz="2000" dirty="0">
                <a:solidFill>
                  <a:srgbClr val="000000"/>
                </a:solidFill>
                <a:latin typeface="Calibri" panose="020F0502020204030204" pitchFamily="34" charset="0"/>
              </a:rPr>
              <a:t> </a:t>
            </a:r>
          </a:p>
          <a:p>
            <a:pPr lvl="0"/>
            <a:r>
              <a:rPr lang="en-US" altLang="en-US" sz="2000" dirty="0">
                <a:solidFill>
                  <a:srgbClr val="000000"/>
                </a:solidFill>
                <a:latin typeface="Calibri" panose="020F0502020204030204" pitchFamily="34" charset="0"/>
              </a:rPr>
              <a:t>for</a:t>
            </a:r>
            <a:r>
              <a:rPr kumimoji="0" lang="en-US" altLang="en-US" sz="2000" b="0" i="0" u="none" strike="noStrike" cap="none" normalizeH="0" baseline="0" dirty="0">
                <a:ln>
                  <a:noFill/>
                </a:ln>
                <a:solidFill>
                  <a:srgbClr val="000000"/>
                </a:solidFill>
                <a:effectLst/>
                <a:latin typeface="Calibri" panose="020F0502020204030204" pitchFamily="34" charset="0"/>
              </a:rPr>
              <a:t> (int store = 0; store &lt; 25; store++)</a:t>
            </a:r>
            <a:r>
              <a:rPr lang="en-US" altLang="en-US" sz="2000" dirty="0">
                <a:solidFill>
                  <a:srgbClr val="000000"/>
                </a:solidFill>
                <a:latin typeface="Calibri" panose="020F0502020204030204" pitchFamily="34" charset="0"/>
              </a:rPr>
              <a:t> </a:t>
            </a:r>
          </a:p>
          <a:p>
            <a:pPr lvl="0"/>
            <a:r>
              <a:rPr lang="en-US" altLang="en-US" sz="2000" dirty="0">
                <a:solidFill>
                  <a:srgbClr val="000000"/>
                </a:solidFill>
                <a:latin typeface="Calibri" panose="020F0502020204030204" pitchFamily="34" charset="0"/>
              </a:rPr>
              <a:t>{</a:t>
            </a:r>
            <a:r>
              <a:rPr kumimoji="0" lang="en-US" altLang="en-US" sz="2000" b="0" i="0" u="none" strike="noStrike" cap="none" normalizeH="0" baseline="0" dirty="0">
                <a:ln>
                  <a:noFill/>
                </a:ln>
                <a:solidFill>
                  <a:srgbClr val="000000"/>
                </a:solidFill>
                <a:effectLst/>
                <a:latin typeface="Calibri" panose="020F0502020204030204" pitchFamily="34" charset="0"/>
              </a:rPr>
              <a:t> for (int month = 0; month &lt; 12; month++) </a:t>
            </a:r>
          </a:p>
          <a:p>
            <a:pPr lvl="0"/>
            <a:r>
              <a:rPr kumimoji="0" lang="en-US" altLang="en-US" sz="2000" b="0" i="0" u="none" strike="noStrike" cap="none" normalizeH="0" baseline="0" dirty="0" err="1">
                <a:ln>
                  <a:noFill/>
                </a:ln>
                <a:solidFill>
                  <a:srgbClr val="000000"/>
                </a:solidFill>
                <a:effectLst/>
                <a:latin typeface="Calibri" panose="020F0502020204030204" pitchFamily="34" charset="0"/>
              </a:rPr>
              <a:t>totalProfit</a:t>
            </a:r>
            <a:r>
              <a:rPr kumimoji="0" lang="en-US" altLang="en-US" sz="2000" b="0" i="0" u="none" strike="noStrike" cap="none" normalizeH="0" baseline="0" dirty="0">
                <a:ln>
                  <a:noFill/>
                </a:ln>
                <a:solidFill>
                  <a:srgbClr val="000000"/>
                </a:solidFill>
                <a:effectLst/>
                <a:latin typeface="Calibri" panose="020F0502020204030204" pitchFamily="34" charset="0"/>
              </a:rPr>
              <a:t> += profit[store][month]; }</a:t>
            </a:r>
            <a:r>
              <a:rPr kumimoji="0" lang="en-US" altLang="en-US" sz="2800" b="0" i="0" u="none" strike="noStrike" cap="none" normalizeH="0" baseline="0" dirty="0">
                <a:ln>
                  <a:noFill/>
                </a:ln>
                <a:solidFill>
                  <a:schemeClr val="tx1"/>
                </a:solidFill>
                <a:effectLst/>
                <a:latin typeface="Calibri" panose="020F0502020204030204" pitchFamily="34" charset="0"/>
              </a:rPr>
              <a:t> </a:t>
            </a:r>
            <a:endParaRPr kumimoji="0" lang="en-US" altLang="en-US" sz="4400" b="0" i="0" u="none" strike="noStrike" cap="none" normalizeH="0" baseline="0" dirty="0">
              <a:ln>
                <a:noFill/>
              </a:ln>
              <a:solidFill>
                <a:schemeClr val="tx1"/>
              </a:solidFill>
              <a:effectLst/>
              <a:latin typeface="Calibri" panose="020F0502020204030204" pitchFamily="34" charset="0"/>
            </a:endParaRPr>
          </a:p>
        </p:txBody>
      </p:sp>
    </p:spTree>
    <p:extLst>
      <p:ext uri="{BB962C8B-B14F-4D97-AF65-F5344CB8AC3E}">
        <p14:creationId xmlns:p14="http://schemas.microsoft.com/office/powerpoint/2010/main" val="3092444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337BB-0256-454B-87F4-03A5C07AE218}"/>
              </a:ext>
            </a:extLst>
          </p:cNvPr>
          <p:cNvSpPr>
            <a:spLocks noGrp="1"/>
          </p:cNvSpPr>
          <p:nvPr>
            <p:ph type="title"/>
          </p:nvPr>
        </p:nvSpPr>
        <p:spPr>
          <a:xfrm>
            <a:off x="913795" y="609600"/>
            <a:ext cx="5546966" cy="649574"/>
          </a:xfrm>
        </p:spPr>
        <p:txBody>
          <a:bodyPr>
            <a:normAutofit fontScale="90000"/>
          </a:bodyPr>
          <a:lstStyle/>
          <a:p>
            <a:pPr algn="l"/>
            <a:r>
              <a:rPr lang="en-IN" sz="4000" dirty="0"/>
              <a:t>Exp7.1 : 2D Array Example</a:t>
            </a:r>
          </a:p>
        </p:txBody>
      </p:sp>
      <p:sp>
        <p:nvSpPr>
          <p:cNvPr id="6" name="TextBox 5">
            <a:extLst>
              <a:ext uri="{FF2B5EF4-FFF2-40B4-BE49-F238E27FC236}">
                <a16:creationId xmlns:a16="http://schemas.microsoft.com/office/drawing/2014/main" id="{33834B66-93AF-4257-BCD5-64C7F195C9A1}"/>
              </a:ext>
            </a:extLst>
          </p:cNvPr>
          <p:cNvSpPr txBox="1"/>
          <p:nvPr/>
        </p:nvSpPr>
        <p:spPr>
          <a:xfrm>
            <a:off x="913795" y="1357362"/>
            <a:ext cx="8372248" cy="4801314"/>
          </a:xfrm>
          <a:prstGeom prst="rect">
            <a:avLst/>
          </a:prstGeom>
          <a:noFill/>
        </p:spPr>
        <p:txBody>
          <a:bodyPr wrap="square">
            <a:spAutoFit/>
          </a:bodyPr>
          <a:lstStyle/>
          <a:p>
            <a:r>
              <a:rPr lang="en-IN" dirty="0"/>
              <a:t>//Java Program to illustrate the use of multidimensional array </a:t>
            </a:r>
          </a:p>
          <a:p>
            <a:r>
              <a:rPr lang="en-IN" dirty="0"/>
              <a:t>public class Test2DArray {</a:t>
            </a:r>
          </a:p>
          <a:p>
            <a:r>
              <a:rPr lang="en-IN" dirty="0"/>
              <a:t>	public static void main(String </a:t>
            </a:r>
            <a:r>
              <a:rPr lang="en-IN" dirty="0" err="1"/>
              <a:t>args</a:t>
            </a:r>
            <a:r>
              <a:rPr lang="en-IN" dirty="0"/>
              <a:t>[]) { </a:t>
            </a:r>
          </a:p>
          <a:p>
            <a:r>
              <a:rPr lang="en-IN" dirty="0"/>
              <a:t>		//declaring and initializing 2D array </a:t>
            </a:r>
          </a:p>
          <a:p>
            <a:r>
              <a:rPr lang="en-IN" dirty="0"/>
              <a:t>		int </a:t>
            </a:r>
            <a:r>
              <a:rPr lang="en-IN" dirty="0" err="1"/>
              <a:t>arr</a:t>
            </a:r>
            <a:r>
              <a:rPr lang="en-IN" dirty="0"/>
              <a:t>[][]={{1,2,3},{2,4,5},{4,4,5}}; </a:t>
            </a:r>
          </a:p>
          <a:p>
            <a:r>
              <a:rPr lang="en-IN" dirty="0"/>
              <a:t>		//printing 2D array </a:t>
            </a:r>
          </a:p>
          <a:p>
            <a:r>
              <a:rPr lang="en-IN" dirty="0"/>
              <a:t>			for(int </a:t>
            </a:r>
            <a:r>
              <a:rPr lang="en-IN" dirty="0" err="1"/>
              <a:t>i</a:t>
            </a:r>
            <a:r>
              <a:rPr lang="en-IN" dirty="0"/>
              <a:t>=0;i&lt;3;i++)</a:t>
            </a:r>
          </a:p>
          <a:p>
            <a:r>
              <a:rPr lang="en-IN" dirty="0"/>
              <a:t>			{</a:t>
            </a:r>
          </a:p>
          <a:p>
            <a:r>
              <a:rPr lang="en-IN" dirty="0"/>
              <a:t>				for(int j=0;j&lt;3;j++)</a:t>
            </a:r>
          </a:p>
          <a:p>
            <a:r>
              <a:rPr lang="en-IN" dirty="0"/>
              <a:t>				{</a:t>
            </a:r>
          </a:p>
          <a:p>
            <a:r>
              <a:rPr lang="en-IN" dirty="0"/>
              <a:t>					</a:t>
            </a:r>
            <a:r>
              <a:rPr lang="en-IN" dirty="0" err="1"/>
              <a:t>System.out.print</a:t>
            </a:r>
            <a:r>
              <a:rPr lang="en-IN" dirty="0"/>
              <a:t>(</a:t>
            </a:r>
            <a:r>
              <a:rPr lang="en-IN" dirty="0" err="1"/>
              <a:t>arr</a:t>
            </a:r>
            <a:r>
              <a:rPr lang="en-IN" dirty="0"/>
              <a:t>[</a:t>
            </a:r>
            <a:r>
              <a:rPr lang="en-IN" dirty="0" err="1"/>
              <a:t>i</a:t>
            </a:r>
            <a:r>
              <a:rPr lang="en-IN" dirty="0"/>
              <a:t>][j]+" ");</a:t>
            </a:r>
          </a:p>
          <a:p>
            <a:r>
              <a:rPr lang="en-IN" dirty="0"/>
              <a:t>				}</a:t>
            </a:r>
          </a:p>
          <a:p>
            <a:r>
              <a:rPr lang="en-IN" dirty="0"/>
              <a:t>				</a:t>
            </a:r>
            <a:r>
              <a:rPr lang="en-IN" dirty="0" err="1"/>
              <a:t>System.out.println</a:t>
            </a:r>
            <a:r>
              <a:rPr lang="en-IN" dirty="0"/>
              <a:t>(); </a:t>
            </a:r>
          </a:p>
          <a:p>
            <a:r>
              <a:rPr lang="en-IN" dirty="0"/>
              <a:t>			} </a:t>
            </a:r>
          </a:p>
          <a:p>
            <a:r>
              <a:rPr lang="en-IN" dirty="0"/>
              <a:t>	</a:t>
            </a:r>
          </a:p>
          <a:p>
            <a:r>
              <a:rPr lang="en-IN" dirty="0"/>
              <a:t>		} </a:t>
            </a:r>
          </a:p>
          <a:p>
            <a:r>
              <a:rPr lang="en-IN" dirty="0"/>
              <a:t>}</a:t>
            </a:r>
          </a:p>
        </p:txBody>
      </p:sp>
      <p:pic>
        <p:nvPicPr>
          <p:cNvPr id="9" name="Picture 8">
            <a:extLst>
              <a:ext uri="{FF2B5EF4-FFF2-40B4-BE49-F238E27FC236}">
                <a16:creationId xmlns:a16="http://schemas.microsoft.com/office/drawing/2014/main" id="{11FEDD59-87CE-4EF8-B0BA-0BCFB3507563}"/>
              </a:ext>
            </a:extLst>
          </p:cNvPr>
          <p:cNvPicPr>
            <a:picLocks noChangeAspect="1"/>
          </p:cNvPicPr>
          <p:nvPr/>
        </p:nvPicPr>
        <p:blipFill>
          <a:blip r:embed="rId2"/>
          <a:stretch>
            <a:fillRect/>
          </a:stretch>
        </p:blipFill>
        <p:spPr>
          <a:xfrm>
            <a:off x="8496115" y="2728449"/>
            <a:ext cx="952500" cy="1152525"/>
          </a:xfrm>
          <a:prstGeom prst="rect">
            <a:avLst/>
          </a:prstGeom>
        </p:spPr>
      </p:pic>
    </p:spTree>
    <p:extLst>
      <p:ext uri="{BB962C8B-B14F-4D97-AF65-F5344CB8AC3E}">
        <p14:creationId xmlns:p14="http://schemas.microsoft.com/office/powerpoint/2010/main" val="1171369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E87C408-0C35-477A-9885-37EDDE1142D9}"/>
              </a:ext>
            </a:extLst>
          </p:cNvPr>
          <p:cNvSpPr>
            <a:spLocks noGrp="1"/>
          </p:cNvSpPr>
          <p:nvPr>
            <p:ph type="title"/>
          </p:nvPr>
        </p:nvSpPr>
        <p:spPr/>
        <p:txBody>
          <a:bodyPr/>
          <a:lstStyle/>
          <a:p>
            <a:r>
              <a:rPr lang="en-IN" dirty="0" err="1"/>
              <a:t>ArrayList</a:t>
            </a:r>
            <a:endParaRPr lang="en-IN" dirty="0"/>
          </a:p>
        </p:txBody>
      </p:sp>
      <p:sp>
        <p:nvSpPr>
          <p:cNvPr id="2" name="Content Placeholder 1">
            <a:extLst>
              <a:ext uri="{FF2B5EF4-FFF2-40B4-BE49-F238E27FC236}">
                <a16:creationId xmlns:a16="http://schemas.microsoft.com/office/drawing/2014/main" id="{BB096001-265E-4B0A-928C-E00643430D85}"/>
              </a:ext>
            </a:extLst>
          </p:cNvPr>
          <p:cNvSpPr>
            <a:spLocks noGrp="1"/>
          </p:cNvSpPr>
          <p:nvPr>
            <p:ph idx="1"/>
          </p:nvPr>
        </p:nvSpPr>
        <p:spPr/>
        <p:txBody>
          <a:bodyPr/>
          <a:lstStyle/>
          <a:p>
            <a:r>
              <a:rPr lang="en-IN" dirty="0"/>
              <a:t>The </a:t>
            </a:r>
            <a:r>
              <a:rPr lang="en-IN" dirty="0">
                <a:solidFill>
                  <a:srgbClr val="FF0000"/>
                </a:solidFill>
              </a:rPr>
              <a:t>limitation with array </a:t>
            </a:r>
            <a:r>
              <a:rPr lang="en-IN" dirty="0"/>
              <a:t>is that it has a fixed length so if it is full you cannot add any more elements to it, likewise if there are number of elements gets removed from it the memory consumption would be the same as it doesn’t shrink.</a:t>
            </a:r>
          </a:p>
          <a:p>
            <a:r>
              <a:rPr lang="en-IN" dirty="0" err="1">
                <a:solidFill>
                  <a:srgbClr val="00B050"/>
                </a:solidFill>
              </a:rPr>
              <a:t>ArrayList</a:t>
            </a:r>
            <a:r>
              <a:rPr lang="en-IN" dirty="0">
                <a:solidFill>
                  <a:srgbClr val="00B050"/>
                </a:solidFill>
              </a:rPr>
              <a:t> </a:t>
            </a:r>
            <a:r>
              <a:rPr lang="en-IN" dirty="0"/>
              <a:t>can dynamically grow and shrink after addition and removal of elements</a:t>
            </a:r>
          </a:p>
        </p:txBody>
      </p:sp>
    </p:spTree>
    <p:extLst>
      <p:ext uri="{BB962C8B-B14F-4D97-AF65-F5344CB8AC3E}">
        <p14:creationId xmlns:p14="http://schemas.microsoft.com/office/powerpoint/2010/main" val="3168646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DA7CD-D479-4343-97C9-090B52C02015}"/>
              </a:ext>
            </a:extLst>
          </p:cNvPr>
          <p:cNvSpPr>
            <a:spLocks noGrp="1"/>
          </p:cNvSpPr>
          <p:nvPr>
            <p:ph type="title"/>
          </p:nvPr>
        </p:nvSpPr>
        <p:spPr>
          <a:xfrm>
            <a:off x="913795" y="609600"/>
            <a:ext cx="10353762" cy="216023"/>
          </a:xfrm>
        </p:spPr>
        <p:txBody>
          <a:bodyPr>
            <a:normAutofit fontScale="90000"/>
          </a:bodyPr>
          <a:lstStyle/>
          <a:p>
            <a:r>
              <a:rPr lang="en-US" dirty="0"/>
              <a:t>2.1 STRINGS: INTRODUCTION</a:t>
            </a:r>
            <a:endParaRPr lang="en-IN" dirty="0"/>
          </a:p>
        </p:txBody>
      </p:sp>
      <p:sp>
        <p:nvSpPr>
          <p:cNvPr id="5" name="TextBox 4">
            <a:extLst>
              <a:ext uri="{FF2B5EF4-FFF2-40B4-BE49-F238E27FC236}">
                <a16:creationId xmlns:a16="http://schemas.microsoft.com/office/drawing/2014/main" id="{761A79B6-2DFD-4A19-A861-FE8F974CF8E3}"/>
              </a:ext>
            </a:extLst>
          </p:cNvPr>
          <p:cNvSpPr txBox="1"/>
          <p:nvPr/>
        </p:nvSpPr>
        <p:spPr>
          <a:xfrm>
            <a:off x="552634" y="1131188"/>
            <a:ext cx="11370076" cy="1477328"/>
          </a:xfrm>
          <a:prstGeom prst="rect">
            <a:avLst/>
          </a:prstGeom>
          <a:noFill/>
        </p:spPr>
        <p:txBody>
          <a:bodyPr wrap="square">
            <a:spAutoFit/>
          </a:bodyPr>
          <a:lstStyle/>
          <a:p>
            <a:r>
              <a:rPr lang="en-US" dirty="0"/>
              <a:t>The primitive data types are specified by the keywords int, double, etc. While these keywords start with a lowercase letter, the keyword </a:t>
            </a:r>
            <a:r>
              <a:rPr lang="en-US" dirty="0">
                <a:highlight>
                  <a:srgbClr val="C0C0C0"/>
                </a:highlight>
              </a:rPr>
              <a:t>String, </a:t>
            </a:r>
            <a:r>
              <a:rPr lang="en-US" dirty="0"/>
              <a:t>which represents the string data type, starts with an uppercase letter. This is because of the fact that keyword String is the name of a predefined class. A Java string is an instantiated object of the String class. A String variable is simply a variable that stores a reference to an object of the class String. You declare a String variable in much the same way as you define a variable of one of the basic types. You can also three way to initialize it in the declaration. For example :</a:t>
            </a:r>
            <a:endParaRPr lang="en-IN" dirty="0"/>
          </a:p>
        </p:txBody>
      </p:sp>
      <p:pic>
        <p:nvPicPr>
          <p:cNvPr id="7" name="Picture 6">
            <a:extLst>
              <a:ext uri="{FF2B5EF4-FFF2-40B4-BE49-F238E27FC236}">
                <a16:creationId xmlns:a16="http://schemas.microsoft.com/office/drawing/2014/main" id="{FC4D1B2E-D607-4F28-9B80-809BFEA143C1}"/>
              </a:ext>
            </a:extLst>
          </p:cNvPr>
          <p:cNvPicPr>
            <a:picLocks noChangeAspect="1"/>
          </p:cNvPicPr>
          <p:nvPr/>
        </p:nvPicPr>
        <p:blipFill>
          <a:blip r:embed="rId2"/>
          <a:stretch>
            <a:fillRect/>
          </a:stretch>
        </p:blipFill>
        <p:spPr>
          <a:xfrm>
            <a:off x="552634" y="3078933"/>
            <a:ext cx="6562725" cy="2809875"/>
          </a:xfrm>
          <a:prstGeom prst="rect">
            <a:avLst/>
          </a:prstGeom>
        </p:spPr>
      </p:pic>
      <p:sp>
        <p:nvSpPr>
          <p:cNvPr id="9" name="TextBox 8">
            <a:extLst>
              <a:ext uri="{FF2B5EF4-FFF2-40B4-BE49-F238E27FC236}">
                <a16:creationId xmlns:a16="http://schemas.microsoft.com/office/drawing/2014/main" id="{59EA5CD8-DFE7-458A-A69F-BBC7B02DB7FD}"/>
              </a:ext>
            </a:extLst>
          </p:cNvPr>
          <p:cNvSpPr txBox="1"/>
          <p:nvPr/>
        </p:nvSpPr>
        <p:spPr>
          <a:xfrm>
            <a:off x="7838982" y="3649320"/>
            <a:ext cx="3655379"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t>This declares the variable str1, str2 and str3 as type String and initializes it with a reference to a String object encapsulating the specified </a:t>
            </a:r>
            <a:r>
              <a:rPr lang="en-US" dirty="0" err="1"/>
              <a:t>strin</a:t>
            </a:r>
            <a:endParaRPr lang="en-IN" dirty="0"/>
          </a:p>
        </p:txBody>
      </p:sp>
    </p:spTree>
    <p:extLst>
      <p:ext uri="{BB962C8B-B14F-4D97-AF65-F5344CB8AC3E}">
        <p14:creationId xmlns:p14="http://schemas.microsoft.com/office/powerpoint/2010/main" val="1964196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3B9EEA6BAB5843B36A1E4FF2AC5408" ma:contentTypeVersion="5" ma:contentTypeDescription="Create a new document." ma:contentTypeScope="" ma:versionID="57e52f9e3787028c43161666a73ebfca">
  <xsd:schema xmlns:xsd="http://www.w3.org/2001/XMLSchema" xmlns:xs="http://www.w3.org/2001/XMLSchema" xmlns:p="http://schemas.microsoft.com/office/2006/metadata/properties" xmlns:ns2="2b4bc85f-cda9-4a7e-94d1-35bcf798e38c" targetNamespace="http://schemas.microsoft.com/office/2006/metadata/properties" ma:root="true" ma:fieldsID="2d9787f7d1e06689793087236fb9ff38" ns2:_="">
    <xsd:import namespace="2b4bc85f-cda9-4a7e-94d1-35bcf798e38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4bc85f-cda9-4a7e-94d1-35bcf798e3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4B5F91-40BE-4F75-B53D-ED4E0B345D3D}"/>
</file>

<file path=customXml/itemProps2.xml><?xml version="1.0" encoding="utf-8"?>
<ds:datastoreItem xmlns:ds="http://schemas.openxmlformats.org/officeDocument/2006/customXml" ds:itemID="{135F3D57-5EB8-4AD6-892D-DE45A3E24BCB}"/>
</file>

<file path=customXml/itemProps3.xml><?xml version="1.0" encoding="utf-8"?>
<ds:datastoreItem xmlns:ds="http://schemas.openxmlformats.org/officeDocument/2006/customXml" ds:itemID="{F6B826AA-C8F0-44AB-B50C-12632B192401}"/>
</file>

<file path=docProps/app.xml><?xml version="1.0" encoding="utf-8"?>
<Properties xmlns="http://schemas.openxmlformats.org/officeDocument/2006/extended-properties" xmlns:vt="http://schemas.openxmlformats.org/officeDocument/2006/docPropsVTypes">
  <TotalTime>0</TotalTime>
  <Words>1274</Words>
  <Application>Microsoft Office PowerPoint</Application>
  <PresentationFormat>Widescreen</PresentationFormat>
  <Paragraphs>128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Consolas</vt:lpstr>
      <vt:lpstr>Courier New</vt:lpstr>
      <vt:lpstr>Goudy Old Style</vt:lpstr>
      <vt:lpstr>Times New Roman</vt:lpstr>
      <vt:lpstr>Wingdings 2</vt:lpstr>
      <vt:lpstr>SlateVTI</vt:lpstr>
      <vt:lpstr>JAVA (Skill Based Lab)</vt:lpstr>
      <vt:lpstr>What’s in this Module</vt:lpstr>
      <vt:lpstr>1.  and 1.2  Arrays</vt:lpstr>
      <vt:lpstr>Arrays</vt:lpstr>
      <vt:lpstr>Arrays</vt:lpstr>
      <vt:lpstr>Array Real Life Example</vt:lpstr>
      <vt:lpstr>Exp7.1 : 2D Array Example</vt:lpstr>
      <vt:lpstr>ArrayList</vt:lpstr>
      <vt:lpstr>2.1 STRINGS: INTRODUCTION</vt:lpstr>
      <vt:lpstr>2.2 STRING FUNCTIONS</vt:lpstr>
      <vt:lpstr>2.2 STRING FUNCTIONS</vt:lpstr>
      <vt:lpstr>Exp6: Let’s learn String Functions</vt:lpstr>
      <vt:lpstr>Major Difference Between String and StringBuffer</vt:lpstr>
      <vt:lpstr>Comparison</vt:lpstr>
      <vt:lpstr> String Class and its Method calls</vt:lpstr>
      <vt:lpstr>String Buffer</vt:lpstr>
      <vt:lpstr>Exp6(cont’d): Let’s learn StringBuffer</vt:lpstr>
      <vt:lpstr>Vector</vt:lpstr>
      <vt:lpstr>Vector Constructor and Methods</vt:lpstr>
      <vt:lpstr>PowerPoint Presentation</vt:lpstr>
      <vt:lpstr>Exp7 : Let’s learn Array , Array List and Vector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2020-08-29T07:21:12Z</dcterms:created>
  <dcterms:modified xsi:type="dcterms:W3CDTF">2021-10-28T10:36:17Z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0x010100353B9EEA6BAB5843B36A1E4FF2AC5408</vt:lpwstr>
  </property>
</Properties>
</file>