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theme/theme2.xml" ContentType="application/vnd.openxmlformats-officedocument.them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23"/>
  </p:notesMasterIdLst>
  <p:sldIdLst>
    <p:sldId id="259" r:id="rId2"/>
    <p:sldId id="258" r:id="rId3"/>
    <p:sldId id="301" r:id="rId4"/>
    <p:sldId id="305" r:id="rId5"/>
    <p:sldId id="304" r:id="rId6"/>
    <p:sldId id="306" r:id="rId7"/>
    <p:sldId id="307" r:id="rId8"/>
    <p:sldId id="302" r:id="rId9"/>
    <p:sldId id="303" r:id="rId10"/>
    <p:sldId id="308" r:id="rId11"/>
    <p:sldId id="309" r:id="rId12"/>
    <p:sldId id="310" r:id="rId13"/>
    <p:sldId id="311" r:id="rId14"/>
    <p:sldId id="313" r:id="rId15"/>
    <p:sldId id="314" r:id="rId16"/>
    <p:sldId id="315" r:id="rId17"/>
    <p:sldId id="316" r:id="rId18"/>
    <p:sldId id="317" r:id="rId19"/>
    <p:sldId id="318" r:id="rId20"/>
    <p:sldId id="319" r:id="rId21"/>
    <p:sldId id="32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985C"/>
    <a:srgbClr val="DDA147"/>
    <a:srgbClr val="B54C2D"/>
    <a:srgbClr val="B66952"/>
    <a:srgbClr val="B56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39" autoAdjust="0"/>
    <p:restoredTop sz="95226" autoAdjust="0"/>
  </p:normalViewPr>
  <p:slideViewPr>
    <p:cSldViewPr snapToGrid="0">
      <p:cViewPr varScale="1">
        <p:scale>
          <a:sx n="86" d="100"/>
          <a:sy n="86" d="100"/>
        </p:scale>
        <p:origin x="67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dgm:spPr/>
      <dgm:t>
        <a:bodyPr/>
        <a:lstStyle/>
        <a:p>
          <a:pPr>
            <a:defRPr cap="all"/>
          </a:pPr>
          <a:r>
            <a:rPr lang="en-US" dirty="0"/>
            <a:t>1.INHERITANCE</a:t>
          </a:r>
        </a:p>
        <a:p>
          <a:pPr>
            <a:defRPr cap="all"/>
          </a:pPr>
          <a:r>
            <a:rPr lang="en-US" dirty="0"/>
            <a:t>  1.1 INTRODUCTION</a:t>
          </a:r>
        </a:p>
        <a:p>
          <a:pPr>
            <a:defRPr cap="all"/>
          </a:pPr>
          <a:r>
            <a:rPr lang="en-US" dirty="0"/>
            <a:t>  1.2 TYPES</a:t>
          </a:r>
        </a:p>
        <a:p>
          <a:pPr>
            <a:defRPr cap="all"/>
          </a:pPr>
          <a:r>
            <a:rPr lang="en-US" dirty="0"/>
            <a:t>  1.3 MULTIPLE INHERITANCE USING INTERFACE</a:t>
          </a:r>
        </a:p>
      </dgm: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pPr>
            <a:defRPr cap="all"/>
          </a:pPr>
          <a:r>
            <a:rPr lang="en-US" dirty="0"/>
            <a:t>2. METHOD OVERRIDING</a:t>
          </a:r>
        </a:p>
        <a:p>
          <a:pPr>
            <a:defRPr cap="all"/>
          </a:pPr>
          <a:r>
            <a:rPr lang="en-US" dirty="0"/>
            <a:t>   </a:t>
          </a:r>
        </a:p>
      </dgm: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2" phldr="0"/>
      <dgm:spPr/>
      <dgm:t>
        <a:bodyPr/>
        <a:lstStyle/>
        <a:p>
          <a:r>
            <a:rPr lang="en-US"/>
            <a:t>02</a:t>
          </a:r>
        </a:p>
      </dgm:t>
    </dgm:pt>
    <dgm:pt modelId="{96E0FE8C-51F7-469F-BA2D-E750214145E3}">
      <dgm:prSet/>
      <dgm:spPr/>
      <dgm:t>
        <a:bodyPr/>
        <a:lstStyle/>
        <a:p>
          <a:pPr>
            <a:defRPr cap="all"/>
          </a:pPr>
          <a:r>
            <a:rPr lang="en-US" dirty="0"/>
            <a:t>3.1 SUPER KEYWORD</a:t>
          </a:r>
        </a:p>
        <a:p>
          <a:pPr>
            <a:defRPr cap="all"/>
          </a:pPr>
          <a:r>
            <a:rPr lang="en-US" dirty="0"/>
            <a:t>3.2 ABSTRACT CLASS</a:t>
          </a:r>
        </a:p>
        <a:p>
          <a:pPr>
            <a:defRPr cap="all"/>
          </a:pPr>
          <a:r>
            <a:rPr lang="en-US" dirty="0"/>
            <a:t>3.3 ABSTRACT METHOD</a:t>
          </a:r>
        </a:p>
        <a:p>
          <a:pPr>
            <a:defRPr cap="all"/>
          </a:pPr>
          <a:endParaRPr lang="en-US" dirty="0"/>
        </a:p>
      </dgm:t>
    </dgm:pt>
    <dgm:pt modelId="{9B623826-AA25-46EA-8521-949A70170878}" type="parTrans" cxnId="{4CEF8BC8-1798-455A-9377-5604398F2E8F}">
      <dgm:prSet/>
      <dgm:spPr/>
      <dgm:t>
        <a:bodyPr/>
        <a:lstStyle/>
        <a:p>
          <a:endParaRPr lang="en-IN"/>
        </a:p>
      </dgm:t>
    </dgm:pt>
    <dgm:pt modelId="{E555B8B8-CAB5-4245-9E94-650F34CBFC85}" type="sibTrans" cxnId="{4CEF8BC8-1798-455A-9377-5604398F2E8F}">
      <dgm:prSet phldrT="03" phldr="0"/>
      <dgm:spPr/>
      <dgm:t>
        <a:bodyPr/>
        <a:lstStyle/>
        <a:p>
          <a:r>
            <a:rPr lang="en-IN"/>
            <a:t>03</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3" custLinFactNeighborX="-20847" custLinFactNeighborY="-1609"/>
      <dgm:spPr/>
    </dgm:pt>
    <dgm:pt modelId="{BBA91679-4684-4A04-8AEB-03038C78A75C}" type="pres">
      <dgm:prSet presAssocID="{9C64CC83-643C-4E12-8F97-BC19DC031190}" presName="sibTransNodeRect" presStyleLbl="alignNode1" presStyleIdx="0" presStyleCnt="3">
        <dgm:presLayoutVars>
          <dgm:chMax val="0"/>
          <dgm:bulletEnabled val="1"/>
        </dgm:presLayoutVars>
      </dgm:prSet>
      <dgm:spPr/>
    </dgm:pt>
    <dgm:pt modelId="{5F398AEE-BC0F-4F30-99FA-92D67A176C2D}" type="pres">
      <dgm:prSet presAssocID="{DC13AB6D-DEA2-4CBB-AC69-1EF1A6AD1512}" presName="nodeRect" presStyleLbl="alignNode1" presStyleIdx="0" presStyleCnt="3">
        <dgm:presLayoutVars>
          <dgm:bulletEnabled val="1"/>
        </dgm:presLayoutVars>
      </dgm:prSet>
      <dgm:spPr/>
    </dgm:pt>
    <dgm:pt modelId="{3C27A223-AC17-40BD-B7C5-0447661C2934}" type="pres">
      <dgm:prSet presAssocID="{9C64CC83-643C-4E12-8F97-BC19DC031190}"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1" presStyleCnt="3"/>
      <dgm:spPr/>
    </dgm:pt>
    <dgm:pt modelId="{975C752B-C37A-4BA6-A3AE-2202A141404A}" type="pres">
      <dgm:prSet presAssocID="{EF449C32-A7AE-4099-9E9B-9E2F736A89CE}" presName="sibTransNodeRect" presStyleLbl="alignNode1" presStyleIdx="1" presStyleCnt="3">
        <dgm:presLayoutVars>
          <dgm:chMax val="0"/>
          <dgm:bulletEnabled val="1"/>
        </dgm:presLayoutVars>
      </dgm:prSet>
      <dgm:spPr/>
    </dgm:pt>
    <dgm:pt modelId="{C5BDCA19-B754-421E-A6CC-628F80FC74CB}" type="pres">
      <dgm:prSet presAssocID="{53742231-981F-480A-940F-203EC2F7423F}" presName="nodeRect" presStyleLbl="alignNode1" presStyleIdx="1" presStyleCnt="3">
        <dgm:presLayoutVars>
          <dgm:bulletEnabled val="1"/>
        </dgm:presLayoutVars>
      </dgm:prSet>
      <dgm:spPr/>
    </dgm:pt>
    <dgm:pt modelId="{3E36C1DA-E751-469B-91D5-B7ADF3790DAB}" type="pres">
      <dgm:prSet presAssocID="{EF449C32-A7AE-4099-9E9B-9E2F736A89CE}" presName="sibTrans" presStyleCnt="0"/>
      <dgm:spPr/>
    </dgm:pt>
    <dgm:pt modelId="{1065C8A4-46CA-46A8-BB60-FE6D3FF011CE}" type="pres">
      <dgm:prSet presAssocID="{96E0FE8C-51F7-469F-BA2D-E750214145E3}" presName="compositeNode" presStyleCnt="0">
        <dgm:presLayoutVars>
          <dgm:bulletEnabled val="1"/>
        </dgm:presLayoutVars>
      </dgm:prSet>
      <dgm:spPr/>
    </dgm:pt>
    <dgm:pt modelId="{B672B8C8-D611-4639-9FB2-D8CC9D057F2F}" type="pres">
      <dgm:prSet presAssocID="{96E0FE8C-51F7-469F-BA2D-E750214145E3}" presName="bgRect" presStyleLbl="alignNode1" presStyleIdx="2" presStyleCnt="3" custLinFactNeighborX="9" custLinFactNeighborY="-239"/>
      <dgm:spPr/>
    </dgm:pt>
    <dgm:pt modelId="{5930AC37-436D-411F-B19C-06EC9CAF0903}" type="pres">
      <dgm:prSet presAssocID="{E555B8B8-CAB5-4245-9E94-650F34CBFC85}" presName="sibTransNodeRect" presStyleLbl="alignNode1" presStyleIdx="2" presStyleCnt="3">
        <dgm:presLayoutVars>
          <dgm:chMax val="0"/>
          <dgm:bulletEnabled val="1"/>
        </dgm:presLayoutVars>
      </dgm:prSet>
      <dgm:spPr/>
    </dgm:pt>
    <dgm:pt modelId="{F8ECC9F7-5608-425E-B815-C53097CB977C}" type="pres">
      <dgm:prSet presAssocID="{96E0FE8C-51F7-469F-BA2D-E750214145E3}" presName="nodeRect" presStyleLbl="alignNode1" presStyleIdx="2" presStyleCnt="3">
        <dgm:presLayoutVars>
          <dgm:bulletEnabled val="1"/>
        </dgm:presLayoutVars>
      </dgm:prSet>
      <dgm:spPr/>
    </dgm:pt>
  </dgm:ptLst>
  <dgm:cxnLst>
    <dgm:cxn modelId="{0439566F-A180-439C-8FAE-14E400EF2DCF}" type="presOf" srcId="{8AA20905-3954-474B-A606-562BCA026DC1}" destId="{579698BD-D232-4926-8D7B-29A69B90858B}" srcOrd="0" destOrd="0" presId="urn:microsoft.com/office/officeart/2016/7/layout/LinearBlockProcessNumbered"/>
    <dgm:cxn modelId="{9416DA89-BCBD-4C94-8887-A5A934A2BCB2}" type="presOf" srcId="{96E0FE8C-51F7-469F-BA2D-E750214145E3}" destId="{F8ECC9F7-5608-425E-B815-C53097CB977C}" srcOrd="1"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9433EEA8-24C8-4C5F-9AD1-37B7009C2667}" type="presOf" srcId="{E555B8B8-CAB5-4245-9E94-650F34CBFC85}" destId="{5930AC37-436D-411F-B19C-06EC9CAF0903}" srcOrd="0"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1"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4CEF8BC8-1798-455A-9377-5604398F2E8F}" srcId="{8AA20905-3954-474B-A606-562BCA026DC1}" destId="{96E0FE8C-51F7-469F-BA2D-E750214145E3}" srcOrd="2" destOrd="0" parTransId="{9B623826-AA25-46EA-8521-949A70170878}" sibTransId="{E555B8B8-CAB5-4245-9E94-650F34CBFC85}"/>
    <dgm:cxn modelId="{A35E3BF6-DDBA-4C5D-A984-D6BDF0F1C966}" type="presOf" srcId="{96E0FE8C-51F7-469F-BA2D-E750214145E3}" destId="{B672B8C8-D611-4639-9FB2-D8CC9D057F2F}"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2A71550B-14EE-4B95-A40C-E132F64E84DB}" type="presParOf" srcId="{579698BD-D232-4926-8D7B-29A69B90858B}" destId="{0864151C-845B-4A50-9755-7EE613694D81}" srcOrd="2"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981D06A1-F8EB-4C14-9C2A-EA505D9C81FA}" type="presParOf" srcId="{579698BD-D232-4926-8D7B-29A69B90858B}" destId="{3E36C1DA-E751-469B-91D5-B7ADF3790DAB}" srcOrd="3" destOrd="0" presId="urn:microsoft.com/office/officeart/2016/7/layout/LinearBlockProcessNumbered"/>
    <dgm:cxn modelId="{62E69D3A-F640-4AF1-8EEE-EF5564C880DA}" type="presParOf" srcId="{579698BD-D232-4926-8D7B-29A69B90858B}" destId="{1065C8A4-46CA-46A8-BB60-FE6D3FF011CE}" srcOrd="4" destOrd="0" presId="urn:microsoft.com/office/officeart/2016/7/layout/LinearBlockProcessNumbered"/>
    <dgm:cxn modelId="{9CED85B2-B975-4E2E-B632-9FFF106ADAC9}" type="presParOf" srcId="{1065C8A4-46CA-46A8-BB60-FE6D3FF011CE}" destId="{B672B8C8-D611-4639-9FB2-D8CC9D057F2F}" srcOrd="0" destOrd="0" presId="urn:microsoft.com/office/officeart/2016/7/layout/LinearBlockProcessNumbered"/>
    <dgm:cxn modelId="{5A4742E7-2995-4660-A7C1-B3004B783248}" type="presParOf" srcId="{1065C8A4-46CA-46A8-BB60-FE6D3FF011CE}" destId="{5930AC37-436D-411F-B19C-06EC9CAF0903}" srcOrd="1" destOrd="0" presId="urn:microsoft.com/office/officeart/2016/7/layout/LinearBlockProcessNumbered"/>
    <dgm:cxn modelId="{404FF8C6-7885-4BE6-844E-14671D0506E3}" type="presParOf" srcId="{1065C8A4-46CA-46A8-BB60-FE6D3FF011CE}" destId="{F8ECC9F7-5608-425E-B815-C53097CB977C}"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0"/>
          <a:ext cx="3275967" cy="3714750"/>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1.INHERITANCE</a:t>
          </a:r>
        </a:p>
        <a:p>
          <a:pPr marL="0" lvl="0" indent="0" algn="l" defTabSz="844550">
            <a:lnSpc>
              <a:spcPct val="90000"/>
            </a:lnSpc>
            <a:spcBef>
              <a:spcPct val="0"/>
            </a:spcBef>
            <a:spcAft>
              <a:spcPct val="35000"/>
            </a:spcAft>
            <a:buNone/>
            <a:defRPr cap="all"/>
          </a:pPr>
          <a:r>
            <a:rPr lang="en-US" sz="1900" kern="1200" dirty="0"/>
            <a:t>  1.1 INTRODUCTION</a:t>
          </a:r>
        </a:p>
        <a:p>
          <a:pPr marL="0" lvl="0" indent="0" algn="l" defTabSz="844550">
            <a:lnSpc>
              <a:spcPct val="90000"/>
            </a:lnSpc>
            <a:spcBef>
              <a:spcPct val="0"/>
            </a:spcBef>
            <a:spcAft>
              <a:spcPct val="35000"/>
            </a:spcAft>
            <a:buNone/>
            <a:defRPr cap="all"/>
          </a:pPr>
          <a:r>
            <a:rPr lang="en-US" sz="1900" kern="1200" dirty="0"/>
            <a:t>  1.2 TYPES</a:t>
          </a:r>
        </a:p>
        <a:p>
          <a:pPr marL="0" lvl="0" indent="0" algn="l" defTabSz="844550">
            <a:lnSpc>
              <a:spcPct val="90000"/>
            </a:lnSpc>
            <a:spcBef>
              <a:spcPct val="0"/>
            </a:spcBef>
            <a:spcAft>
              <a:spcPct val="35000"/>
            </a:spcAft>
            <a:buNone/>
            <a:defRPr cap="all"/>
          </a:pPr>
          <a:r>
            <a:rPr lang="en-US" sz="1900" kern="1200" dirty="0"/>
            <a:t>  1.3 MULTIPLE INHERITANCE USING INTERFACE</a:t>
          </a:r>
        </a:p>
      </dsp:txBody>
      <dsp:txXfrm>
        <a:off x="0" y="1485900"/>
        <a:ext cx="3275967" cy="2228850"/>
      </dsp:txXfrm>
    </dsp:sp>
    <dsp:sp modelId="{BBA91679-4684-4A04-8AEB-03038C78A75C}">
      <dsp:nvSpPr>
        <dsp:cNvPr id="0" name=""/>
        <dsp:cNvSpPr/>
      </dsp:nvSpPr>
      <dsp:spPr>
        <a:xfrm>
          <a:off x="80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808" y="0"/>
        <a:ext cx="3275967" cy="1485900"/>
      </dsp:txXfrm>
    </dsp:sp>
    <dsp:sp modelId="{00AE7F27-0E5D-4AFB-ACD6-B5A19E79EA42}">
      <dsp:nvSpPr>
        <dsp:cNvPr id="0" name=""/>
        <dsp:cNvSpPr/>
      </dsp:nvSpPr>
      <dsp:spPr>
        <a:xfrm>
          <a:off x="3538853" y="0"/>
          <a:ext cx="3275967" cy="3714750"/>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2. METHOD OVERRIDING</a:t>
          </a:r>
        </a:p>
        <a:p>
          <a:pPr marL="0" lvl="0" indent="0" algn="l" defTabSz="844550">
            <a:lnSpc>
              <a:spcPct val="90000"/>
            </a:lnSpc>
            <a:spcBef>
              <a:spcPct val="0"/>
            </a:spcBef>
            <a:spcAft>
              <a:spcPct val="35000"/>
            </a:spcAft>
            <a:buNone/>
            <a:defRPr cap="all"/>
          </a:pPr>
          <a:r>
            <a:rPr lang="en-US" sz="1900" kern="1200" dirty="0"/>
            <a:t>   </a:t>
          </a:r>
        </a:p>
      </dsp:txBody>
      <dsp:txXfrm>
        <a:off x="3538853" y="1485900"/>
        <a:ext cx="3275967" cy="2228850"/>
      </dsp:txXfrm>
    </dsp:sp>
    <dsp:sp modelId="{975C752B-C37A-4BA6-A3AE-2202A141404A}">
      <dsp:nvSpPr>
        <dsp:cNvPr id="0" name=""/>
        <dsp:cNvSpPr/>
      </dsp:nvSpPr>
      <dsp:spPr>
        <a:xfrm>
          <a:off x="3538853"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485900"/>
      </dsp:txXfrm>
    </dsp:sp>
    <dsp:sp modelId="{B672B8C8-D611-4639-9FB2-D8CC9D057F2F}">
      <dsp:nvSpPr>
        <dsp:cNvPr id="0" name=""/>
        <dsp:cNvSpPr/>
      </dsp:nvSpPr>
      <dsp:spPr>
        <a:xfrm>
          <a:off x="7077193" y="0"/>
          <a:ext cx="3275967" cy="371475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844550">
            <a:lnSpc>
              <a:spcPct val="90000"/>
            </a:lnSpc>
            <a:spcBef>
              <a:spcPct val="0"/>
            </a:spcBef>
            <a:spcAft>
              <a:spcPct val="35000"/>
            </a:spcAft>
            <a:buNone/>
            <a:defRPr cap="all"/>
          </a:pPr>
          <a:r>
            <a:rPr lang="en-US" sz="1900" kern="1200" dirty="0"/>
            <a:t>3.1 SUPER KEYWORD</a:t>
          </a:r>
        </a:p>
        <a:p>
          <a:pPr marL="0" lvl="0" indent="0" algn="l" defTabSz="844550">
            <a:lnSpc>
              <a:spcPct val="90000"/>
            </a:lnSpc>
            <a:spcBef>
              <a:spcPct val="0"/>
            </a:spcBef>
            <a:spcAft>
              <a:spcPct val="35000"/>
            </a:spcAft>
            <a:buNone/>
            <a:defRPr cap="all"/>
          </a:pPr>
          <a:r>
            <a:rPr lang="en-US" sz="1900" kern="1200" dirty="0"/>
            <a:t>3.2 ABSTRACT CLASS</a:t>
          </a:r>
        </a:p>
        <a:p>
          <a:pPr marL="0" lvl="0" indent="0" algn="l" defTabSz="844550">
            <a:lnSpc>
              <a:spcPct val="90000"/>
            </a:lnSpc>
            <a:spcBef>
              <a:spcPct val="0"/>
            </a:spcBef>
            <a:spcAft>
              <a:spcPct val="35000"/>
            </a:spcAft>
            <a:buNone/>
            <a:defRPr cap="all"/>
          </a:pPr>
          <a:r>
            <a:rPr lang="en-US" sz="1900" kern="1200" dirty="0"/>
            <a:t>3.3 ABSTRACT METHOD</a:t>
          </a:r>
        </a:p>
        <a:p>
          <a:pPr marL="0" lvl="0" indent="0" algn="l" defTabSz="844550">
            <a:lnSpc>
              <a:spcPct val="90000"/>
            </a:lnSpc>
            <a:spcBef>
              <a:spcPct val="0"/>
            </a:spcBef>
            <a:spcAft>
              <a:spcPct val="35000"/>
            </a:spcAft>
            <a:buNone/>
            <a:defRPr cap="all"/>
          </a:pPr>
          <a:endParaRPr lang="en-US" sz="1900" kern="1200" dirty="0"/>
        </a:p>
      </dsp:txBody>
      <dsp:txXfrm>
        <a:off x="7077193" y="1485900"/>
        <a:ext cx="3275967" cy="2228850"/>
      </dsp:txXfrm>
    </dsp:sp>
    <dsp:sp modelId="{5930AC37-436D-411F-B19C-06EC9CAF0903}">
      <dsp:nvSpPr>
        <dsp:cNvPr id="0" name=""/>
        <dsp:cNvSpPr/>
      </dsp:nvSpPr>
      <dsp:spPr>
        <a:xfrm>
          <a:off x="7076898" y="0"/>
          <a:ext cx="3275967" cy="1485900"/>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IN" sz="6600" kern="1200"/>
            <a:t>03</a:t>
          </a:r>
        </a:p>
      </dsp:txBody>
      <dsp:txXfrm>
        <a:off x="7076898" y="0"/>
        <a:ext cx="3275967"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EAE0D-F30B-48F6-9962-F67D6CF1165E}" type="datetimeFigureOut">
              <a:rPr lang="en-IN" smtClean="0"/>
              <a:t>12-11-2021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DC1D4-3EB7-4664-B837-86145CEF3CD2}" type="slidenum">
              <a:rPr lang="en-IN" smtClean="0"/>
              <a:t>‹#›</a:t>
            </a:fld>
            <a:endParaRPr lang="en-IN"/>
          </a:p>
        </p:txBody>
      </p:sp>
    </p:spTree>
    <p:extLst>
      <p:ext uri="{BB962C8B-B14F-4D97-AF65-F5344CB8AC3E}">
        <p14:creationId xmlns:p14="http://schemas.microsoft.com/office/powerpoint/2010/main" val="147147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11/12/2021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1895923"/>
          </a:xfrm>
        </p:spPr>
        <p:txBody>
          <a:bodyPr>
            <a:normAutofit/>
          </a:bodyPr>
          <a:lstStyle/>
          <a:p>
            <a:r>
              <a:rPr lang="en-US" sz="7200" dirty="0"/>
              <a:t>JAVA (Skill Based Lab)</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1066" y="3429000"/>
            <a:ext cx="10276664" cy="2205338"/>
          </a:xfrm>
        </p:spPr>
        <p:txBody>
          <a:bodyPr>
            <a:normAutofit/>
          </a:bodyPr>
          <a:lstStyle/>
          <a:p>
            <a:r>
              <a:rPr lang="en-US" sz="2800" dirty="0"/>
              <a:t>MODULE 4: Inheritance</a:t>
            </a:r>
          </a:p>
          <a:p>
            <a:r>
              <a:rPr lang="en-US" sz="2800" dirty="0"/>
              <a:t>Prof Indu Anoop</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3795" y="609600"/>
            <a:ext cx="10353762" cy="559324"/>
          </a:xfrm>
        </p:spPr>
        <p:txBody>
          <a:bodyPr>
            <a:normAutofit fontScale="90000"/>
          </a:bodyPr>
          <a:lstStyle/>
          <a:p>
            <a:r>
              <a:rPr lang="en-IN" dirty="0"/>
              <a:t>Super Keyword</a:t>
            </a:r>
          </a:p>
        </p:txBody>
      </p:sp>
      <p:sp>
        <p:nvSpPr>
          <p:cNvPr id="5" name="TextBox 4">
            <a:extLst>
              <a:ext uri="{FF2B5EF4-FFF2-40B4-BE49-F238E27FC236}">
                <a16:creationId xmlns:a16="http://schemas.microsoft.com/office/drawing/2014/main" id="{B8BD6179-A97D-469D-9CF9-87D9670E9A28}"/>
              </a:ext>
            </a:extLst>
          </p:cNvPr>
          <p:cNvSpPr txBox="1"/>
          <p:nvPr/>
        </p:nvSpPr>
        <p:spPr>
          <a:xfrm>
            <a:off x="913794" y="1410628"/>
            <a:ext cx="10538399" cy="923330"/>
          </a:xfrm>
          <a:prstGeom prst="rect">
            <a:avLst/>
          </a:prstGeom>
          <a:noFill/>
        </p:spPr>
        <p:txBody>
          <a:bodyPr wrap="square">
            <a:spAutoFit/>
          </a:bodyPr>
          <a:lstStyle/>
          <a:p>
            <a:r>
              <a:rPr lang="en-US" dirty="0"/>
              <a:t>The super keyword in Java is a reference variable which is used to refer immediate parent class object. Whenever you create the instance of subclass, an instance of parent class is created implicitly which is referred by super reference variable</a:t>
            </a:r>
            <a:endParaRPr lang="en-IN" dirty="0"/>
          </a:p>
        </p:txBody>
      </p:sp>
      <p:sp>
        <p:nvSpPr>
          <p:cNvPr id="8" name="TextBox 7">
            <a:extLst>
              <a:ext uri="{FF2B5EF4-FFF2-40B4-BE49-F238E27FC236}">
                <a16:creationId xmlns:a16="http://schemas.microsoft.com/office/drawing/2014/main" id="{E246E8B6-B138-4783-AB8B-6A8EEBC8D979}"/>
              </a:ext>
            </a:extLst>
          </p:cNvPr>
          <p:cNvSpPr txBox="1"/>
          <p:nvPr/>
        </p:nvSpPr>
        <p:spPr>
          <a:xfrm>
            <a:off x="1014274" y="2475948"/>
            <a:ext cx="9310456" cy="1200329"/>
          </a:xfrm>
          <a:prstGeom prst="rect">
            <a:avLst/>
          </a:prstGeom>
          <a:noFill/>
        </p:spPr>
        <p:txBody>
          <a:bodyPr wrap="square">
            <a:spAutoFit/>
          </a:bodyPr>
          <a:lstStyle/>
          <a:p>
            <a:r>
              <a:rPr lang="en-US" dirty="0"/>
              <a:t>Usage of Java super Keyword </a:t>
            </a:r>
          </a:p>
          <a:p>
            <a:pPr marL="285750" indent="-285750">
              <a:buFont typeface="Wingdings" panose="05000000000000000000" pitchFamily="2" charset="2"/>
              <a:buChar char="§"/>
            </a:pPr>
            <a:r>
              <a:rPr lang="en-US" dirty="0"/>
              <a:t>super can be used to refer immediate parent class instance variable. </a:t>
            </a:r>
          </a:p>
          <a:p>
            <a:pPr marL="285750" indent="-285750">
              <a:buFont typeface="Wingdings" panose="05000000000000000000" pitchFamily="2" charset="2"/>
              <a:buChar char="§"/>
            </a:pPr>
            <a:r>
              <a:rPr lang="en-US" dirty="0"/>
              <a:t>super can be used to invoke immediate parent class method. </a:t>
            </a:r>
          </a:p>
          <a:p>
            <a:pPr marL="285750" indent="-285750">
              <a:buFont typeface="Wingdings" panose="05000000000000000000" pitchFamily="2" charset="2"/>
              <a:buChar char="§"/>
            </a:pPr>
            <a:r>
              <a:rPr lang="en-US" dirty="0"/>
              <a:t>super() can be used to invoke immediate parent class constructor</a:t>
            </a:r>
            <a:endParaRPr lang="en-IN" dirty="0"/>
          </a:p>
        </p:txBody>
      </p:sp>
    </p:spTree>
    <p:extLst>
      <p:ext uri="{BB962C8B-B14F-4D97-AF65-F5344CB8AC3E}">
        <p14:creationId xmlns:p14="http://schemas.microsoft.com/office/powerpoint/2010/main" val="390853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9" y="186347"/>
            <a:ext cx="10353762" cy="559324"/>
          </a:xfrm>
        </p:spPr>
        <p:txBody>
          <a:bodyPr>
            <a:normAutofit fontScale="90000"/>
          </a:bodyPr>
          <a:lstStyle/>
          <a:p>
            <a:r>
              <a:rPr lang="en-IN" dirty="0"/>
              <a:t>Super Keyword(Example1)</a:t>
            </a:r>
          </a:p>
        </p:txBody>
      </p:sp>
      <p:sp>
        <p:nvSpPr>
          <p:cNvPr id="6" name="TextBox 5">
            <a:extLst>
              <a:ext uri="{FF2B5EF4-FFF2-40B4-BE49-F238E27FC236}">
                <a16:creationId xmlns:a16="http://schemas.microsoft.com/office/drawing/2014/main" id="{CF377D8A-DF05-471C-87FE-05F003D1808F}"/>
              </a:ext>
            </a:extLst>
          </p:cNvPr>
          <p:cNvSpPr txBox="1"/>
          <p:nvPr/>
        </p:nvSpPr>
        <p:spPr>
          <a:xfrm>
            <a:off x="7803472" y="2562719"/>
            <a:ext cx="3542189" cy="2031325"/>
          </a:xfrm>
          <a:prstGeom prst="rect">
            <a:avLst/>
          </a:prstGeom>
          <a:noFill/>
        </p:spPr>
        <p:txBody>
          <a:bodyPr wrap="square">
            <a:spAutoFit/>
          </a:bodyPr>
          <a:lstStyle/>
          <a:p>
            <a:r>
              <a:rPr lang="en-US" dirty="0"/>
              <a:t>super can be used to </a:t>
            </a:r>
            <a:r>
              <a:rPr lang="en-US" dirty="0">
                <a:highlight>
                  <a:srgbClr val="C0C0C0"/>
                </a:highlight>
              </a:rPr>
              <a:t>invoke parent class method </a:t>
            </a:r>
            <a:r>
              <a:rPr lang="en-US" dirty="0"/>
              <a:t>The super keyword can also be used to invoke parent class method. It should be used if subclass contains the same method as parent class. In other words, it is used if method is overridden</a:t>
            </a:r>
            <a:endParaRPr lang="en-IN" dirty="0"/>
          </a:p>
        </p:txBody>
      </p:sp>
      <p:sp>
        <p:nvSpPr>
          <p:cNvPr id="9" name="TextBox 8">
            <a:extLst>
              <a:ext uri="{FF2B5EF4-FFF2-40B4-BE49-F238E27FC236}">
                <a16:creationId xmlns:a16="http://schemas.microsoft.com/office/drawing/2014/main" id="{CD912008-5900-4D65-9E90-8F749495F94F}"/>
              </a:ext>
            </a:extLst>
          </p:cNvPr>
          <p:cNvSpPr txBox="1"/>
          <p:nvPr/>
        </p:nvSpPr>
        <p:spPr>
          <a:xfrm>
            <a:off x="614777" y="485344"/>
            <a:ext cx="6094520" cy="6463308"/>
          </a:xfrm>
          <a:prstGeom prst="rect">
            <a:avLst/>
          </a:prstGeom>
          <a:noFill/>
        </p:spPr>
        <p:txBody>
          <a:bodyPr wrap="square">
            <a:spAutoFit/>
          </a:bodyPr>
          <a:lstStyle/>
          <a:p>
            <a:r>
              <a:rPr lang="en-IN" dirty="0"/>
              <a:t>class Animal { </a:t>
            </a:r>
          </a:p>
          <a:p>
            <a:pPr lvl="1"/>
            <a:r>
              <a:rPr lang="en-IN" dirty="0"/>
              <a:t>void eat(){</a:t>
            </a:r>
          </a:p>
          <a:p>
            <a:pPr lvl="1"/>
            <a:r>
              <a:rPr lang="en-IN" dirty="0" err="1"/>
              <a:t>System.out.println</a:t>
            </a:r>
            <a:r>
              <a:rPr lang="en-IN" dirty="0"/>
              <a:t>("eating..."); </a:t>
            </a:r>
          </a:p>
          <a:p>
            <a:pPr lvl="1"/>
            <a:r>
              <a:rPr lang="en-IN" dirty="0"/>
              <a:t>} </a:t>
            </a:r>
          </a:p>
          <a:p>
            <a:r>
              <a:rPr lang="en-IN" dirty="0"/>
              <a:t>} </a:t>
            </a:r>
          </a:p>
          <a:p>
            <a:r>
              <a:rPr lang="en-IN" dirty="0"/>
              <a:t>class Dog extends Animal{ </a:t>
            </a:r>
          </a:p>
          <a:p>
            <a:pPr lvl="1"/>
            <a:r>
              <a:rPr lang="en-IN" dirty="0"/>
              <a:t>void eat(){</a:t>
            </a:r>
          </a:p>
          <a:p>
            <a:pPr lvl="1"/>
            <a:r>
              <a:rPr lang="en-IN" dirty="0"/>
              <a:t>	</a:t>
            </a:r>
            <a:r>
              <a:rPr lang="en-IN" dirty="0" err="1"/>
              <a:t>System.out.println</a:t>
            </a:r>
            <a:r>
              <a:rPr lang="en-IN" dirty="0"/>
              <a:t>("eating bread..."); </a:t>
            </a:r>
          </a:p>
          <a:p>
            <a:pPr lvl="1"/>
            <a:r>
              <a:rPr lang="en-IN" dirty="0"/>
              <a:t>} </a:t>
            </a:r>
          </a:p>
          <a:p>
            <a:pPr lvl="1"/>
            <a:r>
              <a:rPr lang="en-IN" dirty="0"/>
              <a:t>void bark(){</a:t>
            </a:r>
          </a:p>
          <a:p>
            <a:pPr lvl="1"/>
            <a:r>
              <a:rPr lang="en-IN" dirty="0"/>
              <a:t>	</a:t>
            </a:r>
            <a:r>
              <a:rPr lang="en-IN" dirty="0" err="1"/>
              <a:t>System.out.println</a:t>
            </a:r>
            <a:r>
              <a:rPr lang="en-IN" dirty="0"/>
              <a:t>("barking..."); </a:t>
            </a:r>
          </a:p>
          <a:p>
            <a:pPr lvl="1"/>
            <a:r>
              <a:rPr lang="en-IN" dirty="0"/>
              <a:t>} </a:t>
            </a:r>
          </a:p>
          <a:p>
            <a:pPr lvl="1"/>
            <a:r>
              <a:rPr lang="en-IN" dirty="0"/>
              <a:t>void work() { </a:t>
            </a:r>
          </a:p>
          <a:p>
            <a:pPr lvl="1"/>
            <a:r>
              <a:rPr lang="en-IN" dirty="0"/>
              <a:t>	</a:t>
            </a:r>
            <a:r>
              <a:rPr lang="en-IN" dirty="0" err="1"/>
              <a:t>super.eat</a:t>
            </a:r>
            <a:r>
              <a:rPr lang="en-IN" dirty="0"/>
              <a:t>(); </a:t>
            </a:r>
          </a:p>
          <a:p>
            <a:pPr lvl="1"/>
            <a:r>
              <a:rPr lang="en-IN" dirty="0"/>
              <a:t>	bark(); </a:t>
            </a:r>
          </a:p>
          <a:p>
            <a:pPr lvl="1"/>
            <a:r>
              <a:rPr lang="en-IN" dirty="0"/>
              <a:t>} </a:t>
            </a:r>
          </a:p>
          <a:p>
            <a:r>
              <a:rPr lang="en-IN" dirty="0"/>
              <a:t>} </a:t>
            </a:r>
          </a:p>
          <a:p>
            <a:r>
              <a:rPr lang="en-IN" dirty="0"/>
              <a:t>class TestSuper2 { </a:t>
            </a:r>
          </a:p>
          <a:p>
            <a:pPr lvl="1"/>
            <a:r>
              <a:rPr lang="en-IN" dirty="0"/>
              <a:t>public static void main(String </a:t>
            </a:r>
            <a:r>
              <a:rPr lang="en-IN" dirty="0" err="1"/>
              <a:t>args</a:t>
            </a:r>
            <a:r>
              <a:rPr lang="en-IN" dirty="0"/>
              <a:t>[]) { </a:t>
            </a:r>
          </a:p>
          <a:p>
            <a:pPr lvl="2"/>
            <a:r>
              <a:rPr lang="en-IN" dirty="0"/>
              <a:t>Dog d=new Dog(); </a:t>
            </a:r>
          </a:p>
          <a:p>
            <a:pPr lvl="2"/>
            <a:r>
              <a:rPr lang="en-IN" dirty="0" err="1"/>
              <a:t>d.work</a:t>
            </a:r>
            <a:r>
              <a:rPr lang="en-IN" dirty="0"/>
              <a:t>(); </a:t>
            </a:r>
          </a:p>
          <a:p>
            <a:pPr lvl="1"/>
            <a:r>
              <a:rPr lang="en-IN" dirty="0"/>
              <a:t>} </a:t>
            </a:r>
          </a:p>
          <a:p>
            <a:r>
              <a:rPr lang="en-IN" dirty="0"/>
              <a:t>}</a:t>
            </a:r>
          </a:p>
        </p:txBody>
      </p:sp>
      <p:sp>
        <p:nvSpPr>
          <p:cNvPr id="10" name="TextBox 9">
            <a:extLst>
              <a:ext uri="{FF2B5EF4-FFF2-40B4-BE49-F238E27FC236}">
                <a16:creationId xmlns:a16="http://schemas.microsoft.com/office/drawing/2014/main" id="{B3FD10AD-B744-4EC6-ABC0-43DD86050D0B}"/>
              </a:ext>
            </a:extLst>
          </p:cNvPr>
          <p:cNvSpPr txBox="1"/>
          <p:nvPr/>
        </p:nvSpPr>
        <p:spPr>
          <a:xfrm>
            <a:off x="7803472" y="5732300"/>
            <a:ext cx="6094520" cy="369332"/>
          </a:xfrm>
          <a:prstGeom prst="rect">
            <a:avLst/>
          </a:prstGeom>
          <a:noFill/>
        </p:spPr>
        <p:txBody>
          <a:bodyPr wrap="square">
            <a:spAutoFit/>
          </a:bodyPr>
          <a:lstStyle/>
          <a:p>
            <a:r>
              <a:rPr lang="en-IN" dirty="0">
                <a:highlight>
                  <a:srgbClr val="DDA147"/>
                </a:highlight>
              </a:rPr>
              <a:t>Output: eating... barking...</a:t>
            </a:r>
          </a:p>
        </p:txBody>
      </p:sp>
    </p:spTree>
    <p:extLst>
      <p:ext uri="{BB962C8B-B14F-4D97-AF65-F5344CB8AC3E}">
        <p14:creationId xmlns:p14="http://schemas.microsoft.com/office/powerpoint/2010/main" val="718133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9" y="186347"/>
            <a:ext cx="10353762" cy="559324"/>
          </a:xfrm>
        </p:spPr>
        <p:txBody>
          <a:bodyPr>
            <a:normAutofit fontScale="90000"/>
          </a:bodyPr>
          <a:lstStyle/>
          <a:p>
            <a:r>
              <a:rPr lang="en-IN" dirty="0"/>
              <a:t>Super Keyword(Example2)</a:t>
            </a:r>
          </a:p>
        </p:txBody>
      </p:sp>
      <p:sp>
        <p:nvSpPr>
          <p:cNvPr id="6" name="TextBox 5">
            <a:extLst>
              <a:ext uri="{FF2B5EF4-FFF2-40B4-BE49-F238E27FC236}">
                <a16:creationId xmlns:a16="http://schemas.microsoft.com/office/drawing/2014/main" id="{CF377D8A-DF05-471C-87FE-05F003D1808F}"/>
              </a:ext>
            </a:extLst>
          </p:cNvPr>
          <p:cNvSpPr txBox="1"/>
          <p:nvPr/>
        </p:nvSpPr>
        <p:spPr>
          <a:xfrm>
            <a:off x="7803472" y="2562719"/>
            <a:ext cx="3542189" cy="923330"/>
          </a:xfrm>
          <a:prstGeom prst="rect">
            <a:avLst/>
          </a:prstGeom>
          <a:noFill/>
        </p:spPr>
        <p:txBody>
          <a:bodyPr wrap="square">
            <a:spAutoFit/>
          </a:bodyPr>
          <a:lstStyle/>
          <a:p>
            <a:r>
              <a:rPr lang="en-US" dirty="0"/>
              <a:t>The super keyword can also be used to invoke the </a:t>
            </a:r>
            <a:r>
              <a:rPr lang="en-US" dirty="0">
                <a:highlight>
                  <a:srgbClr val="C0C0C0"/>
                </a:highlight>
              </a:rPr>
              <a:t>parent class constructor.</a:t>
            </a:r>
            <a:endParaRPr lang="en-IN" dirty="0">
              <a:highlight>
                <a:srgbClr val="C0C0C0"/>
              </a:highlight>
            </a:endParaRPr>
          </a:p>
        </p:txBody>
      </p:sp>
      <p:sp>
        <p:nvSpPr>
          <p:cNvPr id="9" name="TextBox 8">
            <a:extLst>
              <a:ext uri="{FF2B5EF4-FFF2-40B4-BE49-F238E27FC236}">
                <a16:creationId xmlns:a16="http://schemas.microsoft.com/office/drawing/2014/main" id="{CD912008-5900-4D65-9E90-8F749495F94F}"/>
              </a:ext>
            </a:extLst>
          </p:cNvPr>
          <p:cNvSpPr txBox="1"/>
          <p:nvPr/>
        </p:nvSpPr>
        <p:spPr>
          <a:xfrm>
            <a:off x="597022" y="1392651"/>
            <a:ext cx="6094520" cy="4524315"/>
          </a:xfrm>
          <a:prstGeom prst="rect">
            <a:avLst/>
          </a:prstGeom>
          <a:noFill/>
        </p:spPr>
        <p:txBody>
          <a:bodyPr wrap="square">
            <a:spAutoFit/>
          </a:bodyPr>
          <a:lstStyle/>
          <a:p>
            <a:r>
              <a:rPr lang="en-IN" dirty="0"/>
              <a:t>class Animal { </a:t>
            </a:r>
          </a:p>
          <a:p>
            <a:pPr lvl="1"/>
            <a:r>
              <a:rPr lang="en-IN" dirty="0"/>
              <a:t>Animal(){</a:t>
            </a:r>
          </a:p>
          <a:p>
            <a:pPr lvl="1"/>
            <a:r>
              <a:rPr lang="en-IN" dirty="0"/>
              <a:t>	</a:t>
            </a:r>
            <a:r>
              <a:rPr lang="en-IN" dirty="0" err="1"/>
              <a:t>System.out.println</a:t>
            </a:r>
            <a:r>
              <a:rPr lang="en-IN" dirty="0"/>
              <a:t>("animal is created"); </a:t>
            </a:r>
          </a:p>
          <a:p>
            <a:pPr lvl="1"/>
            <a:r>
              <a:rPr lang="en-IN" dirty="0"/>
              <a:t>} </a:t>
            </a:r>
          </a:p>
          <a:p>
            <a:r>
              <a:rPr lang="en-IN" dirty="0"/>
              <a:t>} </a:t>
            </a:r>
          </a:p>
          <a:p>
            <a:r>
              <a:rPr lang="en-IN" dirty="0"/>
              <a:t>class Dog extends Animal { </a:t>
            </a:r>
          </a:p>
          <a:p>
            <a:pPr lvl="1"/>
            <a:r>
              <a:rPr lang="en-IN" dirty="0"/>
              <a:t>Dog(){ </a:t>
            </a:r>
          </a:p>
          <a:p>
            <a:pPr lvl="2"/>
            <a:r>
              <a:rPr lang="en-IN" dirty="0"/>
              <a:t>super(); </a:t>
            </a:r>
          </a:p>
          <a:p>
            <a:pPr lvl="2"/>
            <a:r>
              <a:rPr lang="en-IN" dirty="0" err="1"/>
              <a:t>System.out.println</a:t>
            </a:r>
            <a:r>
              <a:rPr lang="en-IN" dirty="0"/>
              <a:t>("dog is created"); </a:t>
            </a:r>
          </a:p>
          <a:p>
            <a:pPr lvl="1"/>
            <a:r>
              <a:rPr lang="en-IN" dirty="0"/>
              <a:t>} </a:t>
            </a:r>
          </a:p>
          <a:p>
            <a:r>
              <a:rPr lang="en-IN" dirty="0"/>
              <a:t>} </a:t>
            </a:r>
          </a:p>
          <a:p>
            <a:r>
              <a:rPr lang="en-IN" dirty="0"/>
              <a:t>class TestSuper3 { </a:t>
            </a:r>
          </a:p>
          <a:p>
            <a:pPr lvl="1"/>
            <a:r>
              <a:rPr lang="en-IN" dirty="0"/>
              <a:t>public static void main(String </a:t>
            </a:r>
            <a:r>
              <a:rPr lang="en-IN" dirty="0" err="1"/>
              <a:t>args</a:t>
            </a:r>
            <a:r>
              <a:rPr lang="en-IN" dirty="0"/>
              <a:t>[]) { </a:t>
            </a:r>
          </a:p>
          <a:p>
            <a:pPr lvl="1"/>
            <a:r>
              <a:rPr lang="en-IN" dirty="0"/>
              <a:t>	Dog d=new Dog(); </a:t>
            </a:r>
          </a:p>
          <a:p>
            <a:pPr lvl="1"/>
            <a:r>
              <a:rPr lang="en-IN" dirty="0"/>
              <a:t>} </a:t>
            </a:r>
          </a:p>
          <a:p>
            <a:r>
              <a:rPr lang="en-IN" dirty="0"/>
              <a:t>}</a:t>
            </a:r>
          </a:p>
        </p:txBody>
      </p:sp>
      <p:sp>
        <p:nvSpPr>
          <p:cNvPr id="10" name="TextBox 9">
            <a:extLst>
              <a:ext uri="{FF2B5EF4-FFF2-40B4-BE49-F238E27FC236}">
                <a16:creationId xmlns:a16="http://schemas.microsoft.com/office/drawing/2014/main" id="{B3FD10AD-B744-4EC6-ABC0-43DD86050D0B}"/>
              </a:ext>
            </a:extLst>
          </p:cNvPr>
          <p:cNvSpPr txBox="1"/>
          <p:nvPr/>
        </p:nvSpPr>
        <p:spPr>
          <a:xfrm>
            <a:off x="7803472" y="5732300"/>
            <a:ext cx="6094520" cy="646331"/>
          </a:xfrm>
          <a:prstGeom prst="rect">
            <a:avLst/>
          </a:prstGeom>
          <a:noFill/>
        </p:spPr>
        <p:txBody>
          <a:bodyPr wrap="square">
            <a:spAutoFit/>
          </a:bodyPr>
          <a:lstStyle/>
          <a:p>
            <a:r>
              <a:rPr lang="en-IN" dirty="0">
                <a:highlight>
                  <a:srgbClr val="DDA147"/>
                </a:highlight>
              </a:rPr>
              <a:t>Output: </a:t>
            </a:r>
            <a:r>
              <a:rPr lang="en-US" dirty="0"/>
              <a:t>animal is created </a:t>
            </a:r>
          </a:p>
          <a:p>
            <a:r>
              <a:rPr lang="en-US" dirty="0"/>
              <a:t>               dog is created</a:t>
            </a:r>
            <a:endParaRPr lang="en-IN" dirty="0">
              <a:highlight>
                <a:srgbClr val="DDA147"/>
              </a:highlight>
            </a:endParaRPr>
          </a:p>
        </p:txBody>
      </p:sp>
    </p:spTree>
    <p:extLst>
      <p:ext uri="{BB962C8B-B14F-4D97-AF65-F5344CB8AC3E}">
        <p14:creationId xmlns:p14="http://schemas.microsoft.com/office/powerpoint/2010/main" val="407278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IN" dirty="0"/>
              <a:t>Abstract Class and Methods</a:t>
            </a:r>
          </a:p>
        </p:txBody>
      </p:sp>
      <p:sp>
        <p:nvSpPr>
          <p:cNvPr id="7" name="TextBox 6">
            <a:extLst>
              <a:ext uri="{FF2B5EF4-FFF2-40B4-BE49-F238E27FC236}">
                <a16:creationId xmlns:a16="http://schemas.microsoft.com/office/drawing/2014/main" id="{7CFC095B-82EF-4844-953F-E2D59BFC7D95}"/>
              </a:ext>
            </a:extLst>
          </p:cNvPr>
          <p:cNvSpPr txBox="1"/>
          <p:nvPr/>
        </p:nvSpPr>
        <p:spPr>
          <a:xfrm>
            <a:off x="779385" y="940073"/>
            <a:ext cx="10899559" cy="1754326"/>
          </a:xfrm>
          <a:prstGeom prst="rect">
            <a:avLst/>
          </a:prstGeom>
          <a:noFill/>
        </p:spPr>
        <p:txBody>
          <a:bodyPr wrap="square">
            <a:spAutoFit/>
          </a:bodyPr>
          <a:lstStyle/>
          <a:p>
            <a:r>
              <a:rPr lang="en-US" dirty="0"/>
              <a:t>If you want a class to contain a particular method but you want the actual implementation of that method to be determined by child classes, you can declare the method in the parent class as an abstract.</a:t>
            </a:r>
          </a:p>
          <a:p>
            <a:pPr marL="285750" indent="-285750">
              <a:buFont typeface="Wingdings" panose="05000000000000000000" pitchFamily="2" charset="2"/>
              <a:buChar char="ü"/>
            </a:pPr>
            <a:r>
              <a:rPr lang="en-US" dirty="0"/>
              <a:t>abstract keyword is used to declare the method as abstract. </a:t>
            </a:r>
          </a:p>
          <a:p>
            <a:pPr marL="285750" indent="-285750">
              <a:buFont typeface="Wingdings" panose="05000000000000000000" pitchFamily="2" charset="2"/>
              <a:buChar char="ü"/>
            </a:pPr>
            <a:r>
              <a:rPr lang="en-US" dirty="0"/>
              <a:t>You have to place the abstract keyword before the method name in the method declaration.</a:t>
            </a:r>
          </a:p>
          <a:p>
            <a:pPr marL="285750" indent="-285750">
              <a:buFont typeface="Wingdings" panose="05000000000000000000" pitchFamily="2" charset="2"/>
              <a:buChar char="ü"/>
            </a:pPr>
            <a:r>
              <a:rPr lang="en-US" dirty="0"/>
              <a:t>An abstract method contains a method signature, but no method body.</a:t>
            </a:r>
          </a:p>
          <a:p>
            <a:pPr marL="285750" indent="-285750">
              <a:buFont typeface="Wingdings" panose="05000000000000000000" pitchFamily="2" charset="2"/>
              <a:buChar char="ü"/>
            </a:pPr>
            <a:r>
              <a:rPr lang="en-US" dirty="0"/>
              <a:t>Instead of curly braces, an abstract method will have a semi colon (;) at the end.</a:t>
            </a:r>
            <a:endParaRPr lang="en-IN" dirty="0"/>
          </a:p>
        </p:txBody>
      </p:sp>
      <p:sp>
        <p:nvSpPr>
          <p:cNvPr id="12" name="TextBox 11">
            <a:extLst>
              <a:ext uri="{FF2B5EF4-FFF2-40B4-BE49-F238E27FC236}">
                <a16:creationId xmlns:a16="http://schemas.microsoft.com/office/drawing/2014/main" id="{56A4818A-A444-44D8-90EC-B33AD393F623}"/>
              </a:ext>
            </a:extLst>
          </p:cNvPr>
          <p:cNvSpPr txBox="1"/>
          <p:nvPr/>
        </p:nvSpPr>
        <p:spPr>
          <a:xfrm>
            <a:off x="779385" y="3886602"/>
            <a:ext cx="6094520" cy="2031325"/>
          </a:xfrm>
          <a:prstGeom prst="rect">
            <a:avLst/>
          </a:prstGeom>
          <a:noFill/>
        </p:spPr>
        <p:txBody>
          <a:bodyPr wrap="square">
            <a:spAutoFit/>
          </a:bodyPr>
          <a:lstStyle/>
          <a:p>
            <a:r>
              <a:rPr lang="en-US" dirty="0"/>
              <a:t>public abstract class Employee { </a:t>
            </a:r>
          </a:p>
          <a:p>
            <a:pPr lvl="1"/>
            <a:r>
              <a:rPr lang="en-US" dirty="0"/>
              <a:t>private String name; </a:t>
            </a:r>
          </a:p>
          <a:p>
            <a:pPr lvl="1"/>
            <a:r>
              <a:rPr lang="en-US" dirty="0"/>
              <a:t>private String address; </a:t>
            </a:r>
          </a:p>
          <a:p>
            <a:pPr lvl="1"/>
            <a:r>
              <a:rPr lang="en-US" dirty="0"/>
              <a:t>private int number; </a:t>
            </a:r>
          </a:p>
          <a:p>
            <a:pPr lvl="1"/>
            <a:r>
              <a:rPr lang="en-US" dirty="0"/>
              <a:t>public abstract double </a:t>
            </a:r>
            <a:r>
              <a:rPr lang="en-US" dirty="0" err="1"/>
              <a:t>computePay</a:t>
            </a:r>
            <a:r>
              <a:rPr lang="en-US" dirty="0"/>
              <a:t>(); </a:t>
            </a:r>
          </a:p>
          <a:p>
            <a:pPr lvl="1"/>
            <a:r>
              <a:rPr lang="en-US" dirty="0"/>
              <a:t>// Remainder of class definition </a:t>
            </a:r>
          </a:p>
          <a:p>
            <a:r>
              <a:rPr lang="en-US" dirty="0"/>
              <a:t>} </a:t>
            </a:r>
          </a:p>
        </p:txBody>
      </p:sp>
      <p:sp>
        <p:nvSpPr>
          <p:cNvPr id="13" name="TextBox 12">
            <a:extLst>
              <a:ext uri="{FF2B5EF4-FFF2-40B4-BE49-F238E27FC236}">
                <a16:creationId xmlns:a16="http://schemas.microsoft.com/office/drawing/2014/main" id="{C83CF6B0-4267-404C-9CF9-FCD247D82973}"/>
              </a:ext>
            </a:extLst>
          </p:cNvPr>
          <p:cNvSpPr txBox="1"/>
          <p:nvPr/>
        </p:nvSpPr>
        <p:spPr>
          <a:xfrm>
            <a:off x="5440162" y="4414459"/>
            <a:ext cx="609452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Declaring a method as abstract has two consequences − </a:t>
            </a:r>
          </a:p>
          <a:p>
            <a:pPr marL="285750" indent="-285750">
              <a:buFont typeface="Wingdings" panose="05000000000000000000" pitchFamily="2" charset="2"/>
              <a:buChar char="q"/>
            </a:pPr>
            <a:r>
              <a:rPr lang="en-US" dirty="0"/>
              <a:t>The class containing it must be declared as abstract. </a:t>
            </a:r>
          </a:p>
          <a:p>
            <a:pPr marL="285750" indent="-285750">
              <a:buFont typeface="Wingdings" panose="05000000000000000000" pitchFamily="2" charset="2"/>
              <a:buChar char="q"/>
            </a:pPr>
            <a:r>
              <a:rPr lang="en-US" dirty="0"/>
              <a:t>Any class inheriting the current class must either override the abstract method or declare itself as abstract. </a:t>
            </a:r>
            <a:endParaRPr lang="en-IN" dirty="0"/>
          </a:p>
        </p:txBody>
      </p:sp>
    </p:spTree>
    <p:extLst>
      <p:ext uri="{BB962C8B-B14F-4D97-AF65-F5344CB8AC3E}">
        <p14:creationId xmlns:p14="http://schemas.microsoft.com/office/powerpoint/2010/main" val="257812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IN" dirty="0"/>
              <a:t>Abstract Class and Methods (Example)</a:t>
            </a:r>
          </a:p>
        </p:txBody>
      </p:sp>
      <p:sp>
        <p:nvSpPr>
          <p:cNvPr id="13" name="TextBox 12">
            <a:extLst>
              <a:ext uri="{FF2B5EF4-FFF2-40B4-BE49-F238E27FC236}">
                <a16:creationId xmlns:a16="http://schemas.microsoft.com/office/drawing/2014/main" id="{C83CF6B0-4267-404C-9CF9-FCD247D82973}"/>
              </a:ext>
            </a:extLst>
          </p:cNvPr>
          <p:cNvSpPr txBox="1"/>
          <p:nvPr/>
        </p:nvSpPr>
        <p:spPr>
          <a:xfrm>
            <a:off x="5599960" y="2594537"/>
            <a:ext cx="609452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Declaring a method as abstract has two consequences − </a:t>
            </a:r>
          </a:p>
          <a:p>
            <a:pPr marL="285750" indent="-285750">
              <a:buFont typeface="Wingdings" panose="05000000000000000000" pitchFamily="2" charset="2"/>
              <a:buChar char="q"/>
            </a:pPr>
            <a:r>
              <a:rPr lang="en-US" dirty="0"/>
              <a:t>The class containing it must be declared as abstract. </a:t>
            </a:r>
          </a:p>
          <a:p>
            <a:pPr marL="285750" indent="-285750">
              <a:buFont typeface="Wingdings" panose="05000000000000000000" pitchFamily="2" charset="2"/>
              <a:buChar char="q"/>
            </a:pPr>
            <a:r>
              <a:rPr lang="en-US" dirty="0"/>
              <a:t>Any class inheriting the current class must either override the abstract method or declare itself as abstract. </a:t>
            </a:r>
            <a:endParaRPr lang="en-IN" dirty="0"/>
          </a:p>
        </p:txBody>
      </p:sp>
      <p:sp>
        <p:nvSpPr>
          <p:cNvPr id="8" name="TextBox 7">
            <a:extLst>
              <a:ext uri="{FF2B5EF4-FFF2-40B4-BE49-F238E27FC236}">
                <a16:creationId xmlns:a16="http://schemas.microsoft.com/office/drawing/2014/main" id="{0050EFCB-8A3A-47F1-8031-87EDEAEDCD2B}"/>
              </a:ext>
            </a:extLst>
          </p:cNvPr>
          <p:cNvSpPr txBox="1"/>
          <p:nvPr/>
        </p:nvSpPr>
        <p:spPr>
          <a:xfrm>
            <a:off x="712433" y="1153176"/>
            <a:ext cx="6094520" cy="3416320"/>
          </a:xfrm>
          <a:prstGeom prst="rect">
            <a:avLst/>
          </a:prstGeom>
          <a:noFill/>
        </p:spPr>
        <p:txBody>
          <a:bodyPr wrap="square">
            <a:spAutoFit/>
          </a:bodyPr>
          <a:lstStyle/>
          <a:p>
            <a:r>
              <a:rPr lang="en-IN" dirty="0"/>
              <a:t>abstract class Bike { </a:t>
            </a:r>
          </a:p>
          <a:p>
            <a:r>
              <a:rPr lang="en-IN" dirty="0"/>
              <a:t>	abstract void run(); </a:t>
            </a:r>
          </a:p>
          <a:p>
            <a:r>
              <a:rPr lang="en-IN" dirty="0"/>
              <a:t>} </a:t>
            </a:r>
          </a:p>
          <a:p>
            <a:r>
              <a:rPr lang="en-IN" dirty="0"/>
              <a:t>class Honda4 extends Bike { </a:t>
            </a:r>
          </a:p>
          <a:p>
            <a:pPr lvl="1"/>
            <a:r>
              <a:rPr lang="en-IN" dirty="0"/>
              <a:t>void run(){</a:t>
            </a:r>
          </a:p>
          <a:p>
            <a:pPr lvl="1"/>
            <a:r>
              <a:rPr lang="en-IN" dirty="0" err="1"/>
              <a:t>System.out.println</a:t>
            </a:r>
            <a:r>
              <a:rPr lang="en-IN" dirty="0"/>
              <a:t>("running safely"); </a:t>
            </a:r>
          </a:p>
          <a:p>
            <a:r>
              <a:rPr lang="en-IN" dirty="0"/>
              <a:t>	} </a:t>
            </a:r>
          </a:p>
          <a:p>
            <a:pPr lvl="1"/>
            <a:r>
              <a:rPr lang="en-IN" dirty="0"/>
              <a:t>public static void main(String </a:t>
            </a:r>
            <a:r>
              <a:rPr lang="en-IN" dirty="0" err="1"/>
              <a:t>args</a:t>
            </a:r>
            <a:r>
              <a:rPr lang="en-IN" dirty="0"/>
              <a:t>[]) { </a:t>
            </a:r>
          </a:p>
          <a:p>
            <a:pPr lvl="1"/>
            <a:r>
              <a:rPr lang="en-IN" dirty="0"/>
              <a:t>Bike </a:t>
            </a:r>
            <a:r>
              <a:rPr lang="en-IN" dirty="0" err="1"/>
              <a:t>obj</a:t>
            </a:r>
            <a:r>
              <a:rPr lang="en-IN" dirty="0"/>
              <a:t> = new Honda4(); </a:t>
            </a:r>
          </a:p>
          <a:p>
            <a:pPr lvl="1"/>
            <a:r>
              <a:rPr lang="en-IN" dirty="0" err="1"/>
              <a:t>obj.run</a:t>
            </a:r>
            <a:r>
              <a:rPr lang="en-IN" dirty="0"/>
              <a:t>(); </a:t>
            </a:r>
          </a:p>
          <a:p>
            <a:pPr lvl="1"/>
            <a:r>
              <a:rPr lang="en-IN" dirty="0"/>
              <a:t>} </a:t>
            </a:r>
          </a:p>
          <a:p>
            <a:r>
              <a:rPr lang="en-IN" dirty="0"/>
              <a:t>} </a:t>
            </a:r>
          </a:p>
        </p:txBody>
      </p:sp>
      <p:sp>
        <p:nvSpPr>
          <p:cNvPr id="9" name="TextBox 8">
            <a:extLst>
              <a:ext uri="{FF2B5EF4-FFF2-40B4-BE49-F238E27FC236}">
                <a16:creationId xmlns:a16="http://schemas.microsoft.com/office/drawing/2014/main" id="{74996415-0174-45C7-A509-877A64591A9E}"/>
              </a:ext>
            </a:extLst>
          </p:cNvPr>
          <p:cNvSpPr txBox="1"/>
          <p:nvPr/>
        </p:nvSpPr>
        <p:spPr>
          <a:xfrm>
            <a:off x="712433" y="5245456"/>
            <a:ext cx="6094520" cy="369332"/>
          </a:xfrm>
          <a:prstGeom prst="rect">
            <a:avLst/>
          </a:prstGeom>
          <a:noFill/>
        </p:spPr>
        <p:txBody>
          <a:bodyPr wrap="square">
            <a:spAutoFit/>
          </a:bodyPr>
          <a:lstStyle/>
          <a:p>
            <a:r>
              <a:rPr lang="en-IN" dirty="0">
                <a:highlight>
                  <a:srgbClr val="DF985C"/>
                </a:highlight>
              </a:rPr>
              <a:t>Output: running safely</a:t>
            </a:r>
          </a:p>
        </p:txBody>
      </p:sp>
    </p:spTree>
    <p:extLst>
      <p:ext uri="{BB962C8B-B14F-4D97-AF65-F5344CB8AC3E}">
        <p14:creationId xmlns:p14="http://schemas.microsoft.com/office/powerpoint/2010/main" val="215742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IN" dirty="0"/>
              <a:t>final Keyword </a:t>
            </a:r>
          </a:p>
        </p:txBody>
      </p:sp>
      <p:sp>
        <p:nvSpPr>
          <p:cNvPr id="7" name="TextBox 6">
            <a:extLst>
              <a:ext uri="{FF2B5EF4-FFF2-40B4-BE49-F238E27FC236}">
                <a16:creationId xmlns:a16="http://schemas.microsoft.com/office/drawing/2014/main" id="{A4AD1EDE-6332-41DE-B73B-7BFD68F887B5}"/>
              </a:ext>
            </a:extLst>
          </p:cNvPr>
          <p:cNvSpPr txBox="1"/>
          <p:nvPr/>
        </p:nvSpPr>
        <p:spPr>
          <a:xfrm>
            <a:off x="801209" y="1154928"/>
            <a:ext cx="10730883" cy="1200329"/>
          </a:xfrm>
          <a:prstGeom prst="rect">
            <a:avLst/>
          </a:prstGeom>
          <a:noFill/>
        </p:spPr>
        <p:txBody>
          <a:bodyPr wrap="square">
            <a:spAutoFit/>
          </a:bodyPr>
          <a:lstStyle/>
          <a:p>
            <a:r>
              <a:rPr lang="en-US" dirty="0"/>
              <a:t>The final keyword in java is used to restrict the user. The java final keyword can be used in many context. Final can be: o variable o method o class The final keyword can be applied with the variables, a final variable that have no value it is called blank final variable or uninitialized final variable. It can be initialized in the constructor only. The blank final variable can be static also which will be initialized in the static block only</a:t>
            </a:r>
            <a:endParaRPr lang="en-IN" dirty="0"/>
          </a:p>
        </p:txBody>
      </p:sp>
      <p:sp>
        <p:nvSpPr>
          <p:cNvPr id="10" name="TextBox 9">
            <a:extLst>
              <a:ext uri="{FF2B5EF4-FFF2-40B4-BE49-F238E27FC236}">
                <a16:creationId xmlns:a16="http://schemas.microsoft.com/office/drawing/2014/main" id="{335EDCE1-C383-4AD0-843E-4BD4DABCA94C}"/>
              </a:ext>
            </a:extLst>
          </p:cNvPr>
          <p:cNvSpPr txBox="1"/>
          <p:nvPr/>
        </p:nvSpPr>
        <p:spPr>
          <a:xfrm>
            <a:off x="801209" y="2379085"/>
            <a:ext cx="6094520" cy="4247317"/>
          </a:xfrm>
          <a:prstGeom prst="rect">
            <a:avLst/>
          </a:prstGeom>
          <a:noFill/>
        </p:spPr>
        <p:txBody>
          <a:bodyPr wrap="square">
            <a:spAutoFit/>
          </a:bodyPr>
          <a:lstStyle/>
          <a:p>
            <a:pPr marL="342900" indent="-342900">
              <a:buAutoNum type="arabicParenR"/>
            </a:pPr>
            <a:r>
              <a:rPr lang="en-IN" dirty="0"/>
              <a:t>Java final variable If you make any variable as final, you cannot change the value of final variable(It will be constant). </a:t>
            </a:r>
          </a:p>
          <a:p>
            <a:endParaRPr lang="en-IN" dirty="0"/>
          </a:p>
          <a:p>
            <a:r>
              <a:rPr lang="en-IN" dirty="0"/>
              <a:t>Example: </a:t>
            </a:r>
          </a:p>
          <a:p>
            <a:r>
              <a:rPr lang="en-IN" dirty="0"/>
              <a:t>class Bike9 { </a:t>
            </a:r>
          </a:p>
          <a:p>
            <a:pPr lvl="1"/>
            <a:r>
              <a:rPr lang="en-IN" dirty="0"/>
              <a:t>final int </a:t>
            </a:r>
            <a:r>
              <a:rPr lang="en-IN" dirty="0" err="1"/>
              <a:t>speedlimit</a:t>
            </a:r>
            <a:r>
              <a:rPr lang="en-IN" dirty="0"/>
              <a:t>=90;//final variable </a:t>
            </a:r>
          </a:p>
          <a:p>
            <a:pPr lvl="1"/>
            <a:r>
              <a:rPr lang="en-IN" dirty="0"/>
              <a:t>void run(){ </a:t>
            </a:r>
          </a:p>
          <a:p>
            <a:pPr lvl="1"/>
            <a:r>
              <a:rPr lang="en-IN" dirty="0" err="1"/>
              <a:t>speedlimit</a:t>
            </a:r>
            <a:r>
              <a:rPr lang="en-IN" dirty="0"/>
              <a:t>=400; </a:t>
            </a:r>
          </a:p>
          <a:p>
            <a:r>
              <a:rPr lang="en-IN" dirty="0"/>
              <a:t>	} </a:t>
            </a:r>
          </a:p>
          <a:p>
            <a:r>
              <a:rPr lang="en-IN" dirty="0"/>
              <a:t>       public static void main(String </a:t>
            </a:r>
            <a:r>
              <a:rPr lang="en-IN" dirty="0" err="1"/>
              <a:t>args</a:t>
            </a:r>
            <a:r>
              <a:rPr lang="en-IN" dirty="0"/>
              <a:t>[]) { </a:t>
            </a:r>
          </a:p>
          <a:p>
            <a:pPr lvl="1"/>
            <a:r>
              <a:rPr lang="en-IN" dirty="0"/>
              <a:t>Bike9 </a:t>
            </a:r>
            <a:r>
              <a:rPr lang="en-IN" dirty="0" err="1"/>
              <a:t>obj</a:t>
            </a:r>
            <a:r>
              <a:rPr lang="en-IN" dirty="0"/>
              <a:t>=new Bike9(); </a:t>
            </a:r>
          </a:p>
          <a:p>
            <a:pPr lvl="1"/>
            <a:r>
              <a:rPr lang="en-IN" dirty="0" err="1"/>
              <a:t>obj.run</a:t>
            </a:r>
            <a:r>
              <a:rPr lang="en-IN" dirty="0"/>
              <a:t>(); </a:t>
            </a:r>
          </a:p>
          <a:p>
            <a:pPr lvl="1"/>
            <a:r>
              <a:rPr lang="en-IN" dirty="0"/>
              <a:t>}</a:t>
            </a:r>
          </a:p>
          <a:p>
            <a:r>
              <a:rPr lang="en-IN" dirty="0"/>
              <a:t>}//end of class </a:t>
            </a:r>
          </a:p>
          <a:p>
            <a:r>
              <a:rPr lang="en-IN" dirty="0"/>
              <a:t>Output: Compile Time Error</a:t>
            </a:r>
          </a:p>
        </p:txBody>
      </p:sp>
    </p:spTree>
    <p:extLst>
      <p:ext uri="{BB962C8B-B14F-4D97-AF65-F5344CB8AC3E}">
        <p14:creationId xmlns:p14="http://schemas.microsoft.com/office/powerpoint/2010/main" val="59887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IN" dirty="0"/>
              <a:t>final Keyword </a:t>
            </a:r>
          </a:p>
        </p:txBody>
      </p:sp>
      <p:sp>
        <p:nvSpPr>
          <p:cNvPr id="6" name="TextBox 5">
            <a:extLst>
              <a:ext uri="{FF2B5EF4-FFF2-40B4-BE49-F238E27FC236}">
                <a16:creationId xmlns:a16="http://schemas.microsoft.com/office/drawing/2014/main" id="{4EEC5F22-AE5D-4F12-902D-B1E24C9B9CCD}"/>
              </a:ext>
            </a:extLst>
          </p:cNvPr>
          <p:cNvSpPr txBox="1"/>
          <p:nvPr/>
        </p:nvSpPr>
        <p:spPr>
          <a:xfrm>
            <a:off x="919117" y="1195773"/>
            <a:ext cx="8615499" cy="5355312"/>
          </a:xfrm>
          <a:prstGeom prst="rect">
            <a:avLst/>
          </a:prstGeom>
          <a:noFill/>
        </p:spPr>
        <p:txBody>
          <a:bodyPr wrap="square">
            <a:spAutoFit/>
          </a:bodyPr>
          <a:lstStyle/>
          <a:p>
            <a:r>
              <a:rPr lang="en-IN" dirty="0"/>
              <a:t>2) Java final method If you make any method as final, you cannot override it. </a:t>
            </a:r>
          </a:p>
          <a:p>
            <a:r>
              <a:rPr lang="en-IN" dirty="0"/>
              <a:t>Example: </a:t>
            </a:r>
          </a:p>
          <a:p>
            <a:endParaRPr lang="en-IN" dirty="0"/>
          </a:p>
          <a:p>
            <a:r>
              <a:rPr lang="en-IN" dirty="0"/>
              <a:t>class Bike { </a:t>
            </a:r>
          </a:p>
          <a:p>
            <a:pPr lvl="1"/>
            <a:r>
              <a:rPr lang="en-IN" dirty="0"/>
              <a:t>final void run(){</a:t>
            </a:r>
          </a:p>
          <a:p>
            <a:pPr lvl="1"/>
            <a:r>
              <a:rPr lang="en-IN" dirty="0"/>
              <a:t>	</a:t>
            </a:r>
            <a:r>
              <a:rPr lang="en-IN" dirty="0" err="1"/>
              <a:t>System.out.println</a:t>
            </a:r>
            <a:r>
              <a:rPr lang="en-IN" dirty="0"/>
              <a:t>("running"); </a:t>
            </a:r>
          </a:p>
          <a:p>
            <a:pPr lvl="1"/>
            <a:r>
              <a:rPr lang="en-IN" dirty="0"/>
              <a:t>} </a:t>
            </a:r>
          </a:p>
          <a:p>
            <a:r>
              <a:rPr lang="en-IN" dirty="0"/>
              <a:t>} </a:t>
            </a:r>
          </a:p>
          <a:p>
            <a:r>
              <a:rPr lang="en-IN" dirty="0"/>
              <a:t>class Honda extends Bike { </a:t>
            </a:r>
          </a:p>
          <a:p>
            <a:pPr lvl="1"/>
            <a:r>
              <a:rPr lang="en-IN" dirty="0"/>
              <a:t>void run(){</a:t>
            </a:r>
          </a:p>
          <a:p>
            <a:pPr lvl="1"/>
            <a:r>
              <a:rPr lang="en-IN" dirty="0"/>
              <a:t>	</a:t>
            </a:r>
            <a:r>
              <a:rPr lang="en-IN" dirty="0" err="1"/>
              <a:t>System.out.println</a:t>
            </a:r>
            <a:r>
              <a:rPr lang="en-IN" dirty="0"/>
              <a:t>("running safely with 100kmph"); </a:t>
            </a:r>
          </a:p>
          <a:p>
            <a:pPr lvl="1"/>
            <a:r>
              <a:rPr lang="en-IN" dirty="0"/>
              <a:t>} </a:t>
            </a:r>
          </a:p>
          <a:p>
            <a:pPr lvl="1"/>
            <a:r>
              <a:rPr lang="en-IN" dirty="0"/>
              <a:t>public static void main(String </a:t>
            </a:r>
            <a:r>
              <a:rPr lang="en-IN" dirty="0" err="1"/>
              <a:t>args</a:t>
            </a:r>
            <a:r>
              <a:rPr lang="en-IN" dirty="0"/>
              <a:t>[]) { </a:t>
            </a:r>
          </a:p>
          <a:p>
            <a:pPr lvl="2"/>
            <a:r>
              <a:rPr lang="en-IN" dirty="0"/>
              <a:t>Honda </a:t>
            </a:r>
            <a:r>
              <a:rPr lang="en-IN" dirty="0" err="1"/>
              <a:t>honda</a:t>
            </a:r>
            <a:r>
              <a:rPr lang="en-IN" dirty="0"/>
              <a:t>= new Honda(); </a:t>
            </a:r>
          </a:p>
          <a:p>
            <a:pPr lvl="2"/>
            <a:r>
              <a:rPr lang="en-IN" dirty="0" err="1"/>
              <a:t>honda.run</a:t>
            </a:r>
            <a:r>
              <a:rPr lang="en-IN" dirty="0"/>
              <a:t>(); </a:t>
            </a:r>
          </a:p>
          <a:p>
            <a:pPr lvl="1"/>
            <a:r>
              <a:rPr lang="en-IN" dirty="0"/>
              <a:t>} </a:t>
            </a:r>
          </a:p>
          <a:p>
            <a:r>
              <a:rPr lang="en-IN" dirty="0"/>
              <a:t>} </a:t>
            </a:r>
          </a:p>
          <a:p>
            <a:endParaRPr lang="en-IN" dirty="0"/>
          </a:p>
          <a:p>
            <a:r>
              <a:rPr lang="en-IN" dirty="0"/>
              <a:t>Output: Compile Time Error</a:t>
            </a:r>
          </a:p>
        </p:txBody>
      </p:sp>
    </p:spTree>
    <p:extLst>
      <p:ext uri="{BB962C8B-B14F-4D97-AF65-F5344CB8AC3E}">
        <p14:creationId xmlns:p14="http://schemas.microsoft.com/office/powerpoint/2010/main" val="3542107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IN" dirty="0"/>
              <a:t>final Keyword </a:t>
            </a:r>
          </a:p>
        </p:txBody>
      </p:sp>
      <p:sp>
        <p:nvSpPr>
          <p:cNvPr id="5" name="TextBox 4">
            <a:extLst>
              <a:ext uri="{FF2B5EF4-FFF2-40B4-BE49-F238E27FC236}">
                <a16:creationId xmlns:a16="http://schemas.microsoft.com/office/drawing/2014/main" id="{5E23DBFE-37BA-4F68-AEDF-DEFAE1CCB3CC}"/>
              </a:ext>
            </a:extLst>
          </p:cNvPr>
          <p:cNvSpPr txBox="1"/>
          <p:nvPr/>
        </p:nvSpPr>
        <p:spPr>
          <a:xfrm>
            <a:off x="827843" y="1147840"/>
            <a:ext cx="9789850" cy="4247317"/>
          </a:xfrm>
          <a:prstGeom prst="rect">
            <a:avLst/>
          </a:prstGeom>
          <a:noFill/>
        </p:spPr>
        <p:txBody>
          <a:bodyPr wrap="square">
            <a:spAutoFit/>
          </a:bodyPr>
          <a:lstStyle/>
          <a:p>
            <a:r>
              <a:rPr lang="en-IN" dirty="0"/>
              <a:t>3) Java final class If you make any class as final, you cannot extend it. </a:t>
            </a:r>
          </a:p>
          <a:p>
            <a:endParaRPr lang="en-IN" dirty="0"/>
          </a:p>
          <a:p>
            <a:r>
              <a:rPr lang="en-IN" dirty="0"/>
              <a:t>Example: </a:t>
            </a:r>
          </a:p>
          <a:p>
            <a:endParaRPr lang="en-IN" dirty="0"/>
          </a:p>
          <a:p>
            <a:r>
              <a:rPr lang="en-IN" dirty="0"/>
              <a:t>final class Bike{} </a:t>
            </a:r>
          </a:p>
          <a:p>
            <a:r>
              <a:rPr lang="en-IN" dirty="0"/>
              <a:t>class Honda1 extends Bike { </a:t>
            </a:r>
          </a:p>
          <a:p>
            <a:pPr lvl="1"/>
            <a:r>
              <a:rPr lang="en-IN" dirty="0"/>
              <a:t>void run(){</a:t>
            </a:r>
          </a:p>
          <a:p>
            <a:pPr lvl="1"/>
            <a:r>
              <a:rPr lang="en-IN" dirty="0" err="1"/>
              <a:t>System.out.println</a:t>
            </a:r>
            <a:r>
              <a:rPr lang="en-IN" dirty="0"/>
              <a:t>("running safely with 100kmph"); </a:t>
            </a:r>
          </a:p>
          <a:p>
            <a:pPr lvl="1"/>
            <a:r>
              <a:rPr lang="en-IN" dirty="0"/>
              <a:t>} </a:t>
            </a:r>
          </a:p>
          <a:p>
            <a:pPr lvl="1"/>
            <a:r>
              <a:rPr lang="en-IN" dirty="0"/>
              <a:t>public static void main(String </a:t>
            </a:r>
            <a:r>
              <a:rPr lang="en-IN" dirty="0" err="1"/>
              <a:t>args</a:t>
            </a:r>
            <a:r>
              <a:rPr lang="en-IN" dirty="0"/>
              <a:t>[]) { </a:t>
            </a:r>
          </a:p>
          <a:p>
            <a:pPr lvl="1"/>
            <a:r>
              <a:rPr lang="en-IN" dirty="0"/>
              <a:t>Honda1 </a:t>
            </a:r>
            <a:r>
              <a:rPr lang="en-IN" dirty="0" err="1"/>
              <a:t>honda</a:t>
            </a:r>
            <a:r>
              <a:rPr lang="en-IN" dirty="0"/>
              <a:t>= new Honda1(); </a:t>
            </a:r>
          </a:p>
          <a:p>
            <a:pPr lvl="1"/>
            <a:r>
              <a:rPr lang="en-IN" dirty="0" err="1"/>
              <a:t>honda.run</a:t>
            </a:r>
            <a:r>
              <a:rPr lang="en-IN" dirty="0"/>
              <a:t>(); </a:t>
            </a:r>
          </a:p>
          <a:p>
            <a:pPr lvl="1"/>
            <a:r>
              <a:rPr lang="en-IN" dirty="0"/>
              <a:t>} </a:t>
            </a:r>
          </a:p>
          <a:p>
            <a:r>
              <a:rPr lang="en-IN" dirty="0"/>
              <a:t>} </a:t>
            </a:r>
          </a:p>
          <a:p>
            <a:r>
              <a:rPr lang="en-IN" dirty="0"/>
              <a:t>Output: Compile Time Error</a:t>
            </a:r>
          </a:p>
        </p:txBody>
      </p:sp>
    </p:spTree>
    <p:extLst>
      <p:ext uri="{BB962C8B-B14F-4D97-AF65-F5344CB8AC3E}">
        <p14:creationId xmlns:p14="http://schemas.microsoft.com/office/powerpoint/2010/main" val="28252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US" dirty="0"/>
              <a:t>I</a:t>
            </a:r>
            <a:r>
              <a:rPr lang="en-IN" dirty="0" err="1"/>
              <a:t>nterface</a:t>
            </a:r>
            <a:endParaRPr lang="en-IN" dirty="0"/>
          </a:p>
        </p:txBody>
      </p:sp>
      <p:sp>
        <p:nvSpPr>
          <p:cNvPr id="6" name="TextBox 5">
            <a:extLst>
              <a:ext uri="{FF2B5EF4-FFF2-40B4-BE49-F238E27FC236}">
                <a16:creationId xmlns:a16="http://schemas.microsoft.com/office/drawing/2014/main" id="{528DE4CA-0D03-426E-9CEF-1CD27CB4D7FF}"/>
              </a:ext>
            </a:extLst>
          </p:cNvPr>
          <p:cNvSpPr txBox="1"/>
          <p:nvPr/>
        </p:nvSpPr>
        <p:spPr>
          <a:xfrm>
            <a:off x="848096" y="898266"/>
            <a:ext cx="10213480" cy="369332"/>
          </a:xfrm>
          <a:prstGeom prst="rect">
            <a:avLst/>
          </a:prstGeom>
          <a:noFill/>
        </p:spPr>
        <p:txBody>
          <a:bodyPr wrap="square">
            <a:spAutoFit/>
          </a:bodyPr>
          <a:lstStyle/>
          <a:p>
            <a:r>
              <a:rPr lang="en-US"/>
              <a:t>An interface is a completely "abstract class" that is used to group related methods with empty bodies</a:t>
            </a:r>
            <a:endParaRPr lang="en-IN" dirty="0"/>
          </a:p>
        </p:txBody>
      </p:sp>
      <p:sp>
        <p:nvSpPr>
          <p:cNvPr id="7" name="TextBox 6">
            <a:extLst>
              <a:ext uri="{FF2B5EF4-FFF2-40B4-BE49-F238E27FC236}">
                <a16:creationId xmlns:a16="http://schemas.microsoft.com/office/drawing/2014/main" id="{BF00EADB-0DA8-44ED-A203-C24520AB5857}"/>
              </a:ext>
            </a:extLst>
          </p:cNvPr>
          <p:cNvSpPr txBox="1"/>
          <p:nvPr/>
        </p:nvSpPr>
        <p:spPr>
          <a:xfrm>
            <a:off x="919118" y="1942237"/>
            <a:ext cx="7756865" cy="2031325"/>
          </a:xfrm>
          <a:prstGeom prst="rect">
            <a:avLst/>
          </a:prstGeom>
          <a:noFill/>
        </p:spPr>
        <p:txBody>
          <a:bodyPr wrap="square">
            <a:spAutoFit/>
          </a:bodyPr>
          <a:lstStyle/>
          <a:p>
            <a:r>
              <a:rPr lang="en-US" dirty="0"/>
              <a:t>Example: </a:t>
            </a:r>
          </a:p>
          <a:p>
            <a:r>
              <a:rPr lang="en-US" dirty="0"/>
              <a:t>// interface </a:t>
            </a:r>
          </a:p>
          <a:p>
            <a:r>
              <a:rPr lang="en-US" dirty="0"/>
              <a:t>interface Animal { </a:t>
            </a:r>
          </a:p>
          <a:p>
            <a:pPr lvl="2"/>
            <a:r>
              <a:rPr lang="en-US" dirty="0"/>
              <a:t>public void </a:t>
            </a:r>
            <a:r>
              <a:rPr lang="en-US" dirty="0" err="1"/>
              <a:t>animalSound</a:t>
            </a:r>
            <a:r>
              <a:rPr lang="en-US" dirty="0"/>
              <a:t>(); // interface method (does not have a body) </a:t>
            </a:r>
          </a:p>
          <a:p>
            <a:pPr lvl="2"/>
            <a:r>
              <a:rPr lang="en-US" dirty="0"/>
              <a:t>public void run(); // interface method (does not have a body) </a:t>
            </a:r>
          </a:p>
          <a:p>
            <a:r>
              <a:rPr lang="en-US" dirty="0"/>
              <a:t>} </a:t>
            </a:r>
          </a:p>
          <a:p>
            <a:endParaRPr lang="en-US" dirty="0"/>
          </a:p>
        </p:txBody>
      </p:sp>
      <p:sp>
        <p:nvSpPr>
          <p:cNvPr id="9" name="TextBox 8">
            <a:extLst>
              <a:ext uri="{FF2B5EF4-FFF2-40B4-BE49-F238E27FC236}">
                <a16:creationId xmlns:a16="http://schemas.microsoft.com/office/drawing/2014/main" id="{5DDBE303-2086-4305-B1AC-60F8D8C9242C}"/>
              </a:ext>
            </a:extLst>
          </p:cNvPr>
          <p:cNvSpPr txBox="1"/>
          <p:nvPr/>
        </p:nvSpPr>
        <p:spPr>
          <a:xfrm>
            <a:off x="848096" y="4232105"/>
            <a:ext cx="10781652"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To access the interface methods, the interface must be "implemented" (</a:t>
            </a:r>
            <a:r>
              <a:rPr lang="en-US" dirty="0" err="1"/>
              <a:t>kinda</a:t>
            </a:r>
            <a:r>
              <a:rPr lang="en-US" dirty="0"/>
              <a:t> like inherited) by another class with the implements keyword (instead of extends). The body of the interface method is provided by the "implement" class</a:t>
            </a:r>
            <a:endParaRPr lang="en-IN" dirty="0"/>
          </a:p>
        </p:txBody>
      </p:sp>
    </p:spTree>
    <p:extLst>
      <p:ext uri="{BB962C8B-B14F-4D97-AF65-F5344CB8AC3E}">
        <p14:creationId xmlns:p14="http://schemas.microsoft.com/office/powerpoint/2010/main" val="2801899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9118" y="310634"/>
            <a:ext cx="10353762" cy="559324"/>
          </a:xfrm>
        </p:spPr>
        <p:txBody>
          <a:bodyPr>
            <a:normAutofit fontScale="90000"/>
          </a:bodyPr>
          <a:lstStyle/>
          <a:p>
            <a:r>
              <a:rPr lang="en-US" dirty="0"/>
              <a:t>I</a:t>
            </a:r>
            <a:r>
              <a:rPr lang="en-IN" dirty="0" err="1"/>
              <a:t>nterface</a:t>
            </a:r>
            <a:r>
              <a:rPr lang="en-IN" dirty="0"/>
              <a:t> Example</a:t>
            </a:r>
          </a:p>
        </p:txBody>
      </p:sp>
      <p:sp>
        <p:nvSpPr>
          <p:cNvPr id="8" name="TextBox 7">
            <a:extLst>
              <a:ext uri="{FF2B5EF4-FFF2-40B4-BE49-F238E27FC236}">
                <a16:creationId xmlns:a16="http://schemas.microsoft.com/office/drawing/2014/main" id="{B469E063-2A54-4150-B6E6-8BF3D5C77EBD}"/>
              </a:ext>
            </a:extLst>
          </p:cNvPr>
          <p:cNvSpPr txBox="1"/>
          <p:nvPr/>
        </p:nvSpPr>
        <p:spPr>
          <a:xfrm>
            <a:off x="668044" y="783817"/>
            <a:ext cx="11165890" cy="6186309"/>
          </a:xfrm>
          <a:prstGeom prst="rect">
            <a:avLst/>
          </a:prstGeom>
          <a:noFill/>
        </p:spPr>
        <p:txBody>
          <a:bodyPr wrap="square">
            <a:spAutoFit/>
          </a:bodyPr>
          <a:lstStyle/>
          <a:p>
            <a:r>
              <a:rPr lang="en-IN" dirty="0"/>
              <a:t>Example: // Interface </a:t>
            </a:r>
          </a:p>
          <a:p>
            <a:r>
              <a:rPr lang="en-IN" dirty="0"/>
              <a:t>interface Animal { </a:t>
            </a:r>
          </a:p>
          <a:p>
            <a:pPr lvl="1"/>
            <a:r>
              <a:rPr lang="en-IN" dirty="0"/>
              <a:t>public void </a:t>
            </a:r>
            <a:r>
              <a:rPr lang="en-IN" dirty="0" err="1"/>
              <a:t>animalSound</a:t>
            </a:r>
            <a:r>
              <a:rPr lang="en-IN" dirty="0"/>
              <a:t>(); // interface method (does not have a body) </a:t>
            </a:r>
          </a:p>
          <a:p>
            <a:pPr lvl="1"/>
            <a:r>
              <a:rPr lang="en-IN" dirty="0"/>
              <a:t>public void sleep(); // interface method (does not have a body) </a:t>
            </a:r>
          </a:p>
          <a:p>
            <a:r>
              <a:rPr lang="en-IN" dirty="0"/>
              <a:t>} </a:t>
            </a:r>
          </a:p>
          <a:p>
            <a:r>
              <a:rPr lang="en-IN" dirty="0"/>
              <a:t>// Pig "implements" the Animal interface </a:t>
            </a:r>
          </a:p>
          <a:p>
            <a:r>
              <a:rPr lang="en-IN" dirty="0"/>
              <a:t>class Pig implements Animal { </a:t>
            </a:r>
          </a:p>
          <a:p>
            <a:pPr lvl="1"/>
            <a:r>
              <a:rPr lang="en-IN" dirty="0"/>
              <a:t>public void </a:t>
            </a:r>
            <a:r>
              <a:rPr lang="en-IN" dirty="0" err="1"/>
              <a:t>animalSound</a:t>
            </a:r>
            <a:r>
              <a:rPr lang="en-IN" dirty="0"/>
              <a:t>() { </a:t>
            </a:r>
          </a:p>
          <a:p>
            <a:pPr lvl="2"/>
            <a:r>
              <a:rPr lang="en-IN" dirty="0"/>
              <a:t>// The body of </a:t>
            </a:r>
            <a:r>
              <a:rPr lang="en-IN" dirty="0" err="1"/>
              <a:t>animalSound</a:t>
            </a:r>
            <a:r>
              <a:rPr lang="en-IN" dirty="0"/>
              <a:t>() is provided here </a:t>
            </a:r>
          </a:p>
          <a:p>
            <a:pPr lvl="2"/>
            <a:r>
              <a:rPr lang="en-IN" dirty="0" err="1"/>
              <a:t>System.out.println</a:t>
            </a:r>
            <a:r>
              <a:rPr lang="en-IN" dirty="0"/>
              <a:t>("The pig says: wee wee"); </a:t>
            </a:r>
          </a:p>
          <a:p>
            <a:pPr lvl="1"/>
            <a:r>
              <a:rPr lang="en-IN" dirty="0"/>
              <a:t>} </a:t>
            </a:r>
          </a:p>
          <a:p>
            <a:pPr lvl="1"/>
            <a:r>
              <a:rPr lang="en-IN" dirty="0"/>
              <a:t>public void sleep() { // The body of sleep() is provided here </a:t>
            </a:r>
          </a:p>
          <a:p>
            <a:pPr lvl="1"/>
            <a:r>
              <a:rPr lang="en-IN" dirty="0"/>
              <a:t>	</a:t>
            </a:r>
            <a:r>
              <a:rPr lang="en-IN" dirty="0" err="1"/>
              <a:t>System.out.println</a:t>
            </a:r>
            <a:r>
              <a:rPr lang="en-IN" dirty="0"/>
              <a:t>("</a:t>
            </a:r>
            <a:r>
              <a:rPr lang="en-IN" dirty="0" err="1"/>
              <a:t>Zzz</a:t>
            </a:r>
            <a:r>
              <a:rPr lang="en-IN" dirty="0"/>
              <a:t>"); </a:t>
            </a:r>
          </a:p>
          <a:p>
            <a:pPr lvl="1"/>
            <a:r>
              <a:rPr lang="en-IN" dirty="0"/>
              <a:t>} </a:t>
            </a:r>
          </a:p>
          <a:p>
            <a:r>
              <a:rPr lang="en-IN" dirty="0"/>
              <a:t>} </a:t>
            </a:r>
          </a:p>
          <a:p>
            <a:r>
              <a:rPr lang="en-IN" dirty="0"/>
              <a:t>class </a:t>
            </a:r>
            <a:r>
              <a:rPr lang="en-IN" dirty="0" err="1"/>
              <a:t>MyMainClass</a:t>
            </a:r>
            <a:r>
              <a:rPr lang="en-IN" dirty="0"/>
              <a:t> { </a:t>
            </a:r>
          </a:p>
          <a:p>
            <a:pPr lvl="1"/>
            <a:r>
              <a:rPr lang="en-IN" dirty="0"/>
              <a:t>public static void main(String[] </a:t>
            </a:r>
            <a:r>
              <a:rPr lang="en-IN" dirty="0" err="1"/>
              <a:t>args</a:t>
            </a:r>
            <a:r>
              <a:rPr lang="en-IN" dirty="0"/>
              <a:t>) { </a:t>
            </a:r>
          </a:p>
          <a:p>
            <a:pPr lvl="2"/>
            <a:r>
              <a:rPr lang="en-IN" dirty="0"/>
              <a:t>Pig </a:t>
            </a:r>
            <a:r>
              <a:rPr lang="en-IN" dirty="0" err="1"/>
              <a:t>myPig</a:t>
            </a:r>
            <a:r>
              <a:rPr lang="en-IN" dirty="0"/>
              <a:t> = new Pig(); // Create a Pig object </a:t>
            </a:r>
          </a:p>
          <a:p>
            <a:pPr lvl="2"/>
            <a:r>
              <a:rPr lang="en-IN" dirty="0" err="1"/>
              <a:t>myPig.animalSound</a:t>
            </a:r>
            <a:r>
              <a:rPr lang="en-IN" dirty="0"/>
              <a:t>(); </a:t>
            </a:r>
          </a:p>
          <a:p>
            <a:pPr lvl="2"/>
            <a:r>
              <a:rPr lang="en-IN" dirty="0" err="1"/>
              <a:t>myPig.sleep</a:t>
            </a:r>
            <a:r>
              <a:rPr lang="en-IN" dirty="0"/>
              <a:t>(); </a:t>
            </a:r>
          </a:p>
          <a:p>
            <a:pPr lvl="1"/>
            <a:r>
              <a:rPr lang="en-IN" dirty="0"/>
              <a:t>} </a:t>
            </a:r>
          </a:p>
          <a:p>
            <a:r>
              <a:rPr lang="en-IN" dirty="0"/>
              <a:t>}</a:t>
            </a:r>
          </a:p>
        </p:txBody>
      </p:sp>
      <p:sp>
        <p:nvSpPr>
          <p:cNvPr id="10" name="TextBox 9">
            <a:extLst>
              <a:ext uri="{FF2B5EF4-FFF2-40B4-BE49-F238E27FC236}">
                <a16:creationId xmlns:a16="http://schemas.microsoft.com/office/drawing/2014/main" id="{88CEFEDD-D81D-446C-861A-4FC87B87A833}"/>
              </a:ext>
            </a:extLst>
          </p:cNvPr>
          <p:cNvSpPr txBox="1"/>
          <p:nvPr/>
        </p:nvSpPr>
        <p:spPr>
          <a:xfrm>
            <a:off x="6929762" y="2190850"/>
            <a:ext cx="4498758" cy="424731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Notes on Interfaces: </a:t>
            </a:r>
          </a:p>
          <a:p>
            <a:pPr marL="285750" indent="-285750">
              <a:buFont typeface="Arial" panose="020B0604020202020204" pitchFamily="34" charset="0"/>
              <a:buChar char="•"/>
            </a:pPr>
            <a:r>
              <a:rPr lang="en-US" dirty="0"/>
              <a:t>Like abstract classes, interfaces cannot be used to create objects (in the example above, it is not possible to create an "Animal" object in the </a:t>
            </a:r>
            <a:r>
              <a:rPr lang="en-US" dirty="0" err="1"/>
              <a:t>MyMainClass</a:t>
            </a:r>
            <a:r>
              <a:rPr lang="en-US" dirty="0"/>
              <a:t>)</a:t>
            </a:r>
          </a:p>
          <a:p>
            <a:pPr marL="285750" indent="-285750">
              <a:buFont typeface="Arial" panose="020B0604020202020204" pitchFamily="34" charset="0"/>
              <a:buChar char="•"/>
            </a:pPr>
            <a:r>
              <a:rPr lang="en-US" dirty="0"/>
              <a:t>Interface methods do not have a body - the body is provided by the "implement" class</a:t>
            </a:r>
          </a:p>
          <a:p>
            <a:pPr marL="285750" indent="-285750">
              <a:buFont typeface="Arial" panose="020B0604020202020204" pitchFamily="34" charset="0"/>
              <a:buChar char="•"/>
            </a:pPr>
            <a:r>
              <a:rPr lang="en-US" dirty="0"/>
              <a:t>On implementation of an interface, you must override all of its methods</a:t>
            </a:r>
          </a:p>
          <a:p>
            <a:pPr marL="285750" indent="-285750">
              <a:buFont typeface="Arial" panose="020B0604020202020204" pitchFamily="34" charset="0"/>
              <a:buChar char="•"/>
            </a:pPr>
            <a:r>
              <a:rPr lang="en-US" dirty="0"/>
              <a:t>Interface methods are by default abstract and public</a:t>
            </a:r>
          </a:p>
          <a:p>
            <a:pPr marL="285750" indent="-285750">
              <a:buFont typeface="Arial" panose="020B0604020202020204" pitchFamily="34" charset="0"/>
              <a:buChar char="•"/>
            </a:pPr>
            <a:r>
              <a:rPr lang="en-US" dirty="0"/>
              <a:t>Interface attributes are by default public, static and final</a:t>
            </a:r>
          </a:p>
          <a:p>
            <a:pPr marL="285750" indent="-285750">
              <a:buFont typeface="Arial" panose="020B0604020202020204" pitchFamily="34" charset="0"/>
              <a:buChar char="•"/>
            </a:pPr>
            <a:r>
              <a:rPr lang="en-US" dirty="0"/>
              <a:t>An interface cannot contain a constructor (as it cannot be used to create objects)</a:t>
            </a:r>
            <a:endParaRPr lang="en-IN" dirty="0"/>
          </a:p>
        </p:txBody>
      </p:sp>
    </p:spTree>
    <p:extLst>
      <p:ext uri="{BB962C8B-B14F-4D97-AF65-F5344CB8AC3E}">
        <p14:creationId xmlns:p14="http://schemas.microsoft.com/office/powerpoint/2010/main" val="213423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What’s in this Module</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2090114556"/>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7AEE-C2A3-42A6-BC7F-DCFB45F942F9}"/>
              </a:ext>
            </a:extLst>
          </p:cNvPr>
          <p:cNvSpPr>
            <a:spLocks noGrp="1"/>
          </p:cNvSpPr>
          <p:nvPr>
            <p:ph type="title"/>
          </p:nvPr>
        </p:nvSpPr>
        <p:spPr>
          <a:xfrm>
            <a:off x="919119" y="2686974"/>
            <a:ext cx="10353762" cy="1257300"/>
          </a:xfrm>
        </p:spPr>
        <p:txBody>
          <a:bodyPr>
            <a:normAutofit fontScale="90000"/>
          </a:bodyPr>
          <a:lstStyle/>
          <a:p>
            <a:r>
              <a:rPr lang="en-US" dirty="0"/>
              <a:t>Exp9 : Let’s solve Program on Multiple Inheritance</a:t>
            </a:r>
            <a:endParaRPr lang="en-IN" dirty="0"/>
          </a:p>
        </p:txBody>
      </p:sp>
    </p:spTree>
    <p:extLst>
      <p:ext uri="{BB962C8B-B14F-4D97-AF65-F5344CB8AC3E}">
        <p14:creationId xmlns:p14="http://schemas.microsoft.com/office/powerpoint/2010/main" val="3015172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75C3BBF-27AC-4ED3-9467-84AE39C8A973}"/>
              </a:ext>
            </a:extLst>
          </p:cNvPr>
          <p:cNvSpPr txBox="1"/>
          <p:nvPr/>
        </p:nvSpPr>
        <p:spPr>
          <a:xfrm>
            <a:off x="674703" y="884898"/>
            <a:ext cx="10484528" cy="5262979"/>
          </a:xfrm>
          <a:prstGeom prst="rect">
            <a:avLst/>
          </a:prstGeom>
          <a:noFill/>
        </p:spPr>
        <p:txBody>
          <a:bodyPr wrap="square">
            <a:spAutoFit/>
          </a:bodyPr>
          <a:lstStyle/>
          <a:p>
            <a:pPr algn="l"/>
            <a:r>
              <a:rPr lang="en-IN" sz="1400" b="1" dirty="0">
                <a:latin typeface="Consolas" panose="020B0609020204030204" pitchFamily="49" charset="0"/>
              </a:rPr>
              <a:t>interface </a:t>
            </a:r>
            <a:r>
              <a:rPr lang="en-IN" sz="1400" b="1" dirty="0" err="1">
                <a:latin typeface="Consolas" panose="020B0609020204030204" pitchFamily="49" charset="0"/>
              </a:rPr>
              <a:t>AnimalEat</a:t>
            </a:r>
            <a:r>
              <a:rPr lang="en-IN" sz="1400" b="1" dirty="0">
                <a:latin typeface="Consolas" panose="020B0609020204030204" pitchFamily="49" charset="0"/>
              </a:rPr>
              <a:t> { </a:t>
            </a:r>
          </a:p>
          <a:p>
            <a:pPr algn="l"/>
            <a:r>
              <a:rPr lang="en-IN" sz="1400" b="1" dirty="0">
                <a:latin typeface="Consolas" panose="020B0609020204030204" pitchFamily="49" charset="0"/>
              </a:rPr>
              <a:t>void eat(); </a:t>
            </a:r>
          </a:p>
          <a:p>
            <a:pPr algn="l"/>
            <a:r>
              <a:rPr lang="en-IN" sz="1400" dirty="0">
                <a:latin typeface="Consolas" panose="020B0609020204030204" pitchFamily="49" charset="0"/>
              </a:rPr>
              <a:t>} </a:t>
            </a:r>
          </a:p>
          <a:p>
            <a:pPr algn="l"/>
            <a:r>
              <a:rPr lang="en-IN" sz="1400" b="1" dirty="0">
                <a:latin typeface="Consolas" panose="020B0609020204030204" pitchFamily="49" charset="0"/>
              </a:rPr>
              <a:t>interface </a:t>
            </a:r>
            <a:r>
              <a:rPr lang="en-IN" sz="1400" b="1" dirty="0" err="1">
                <a:latin typeface="Consolas" panose="020B0609020204030204" pitchFamily="49" charset="0"/>
              </a:rPr>
              <a:t>AnimalTravel</a:t>
            </a:r>
            <a:r>
              <a:rPr lang="en-IN" sz="1400" b="1" dirty="0">
                <a:latin typeface="Consolas" panose="020B0609020204030204" pitchFamily="49" charset="0"/>
              </a:rPr>
              <a:t> { </a:t>
            </a:r>
          </a:p>
          <a:p>
            <a:pPr algn="l"/>
            <a:r>
              <a:rPr lang="en-IN" sz="1400" b="1" dirty="0">
                <a:latin typeface="Consolas" panose="020B0609020204030204" pitchFamily="49" charset="0"/>
              </a:rPr>
              <a:t>void travel(); </a:t>
            </a:r>
          </a:p>
          <a:p>
            <a:pPr algn="l"/>
            <a:r>
              <a:rPr lang="en-IN" sz="1400" dirty="0">
                <a:latin typeface="Consolas" panose="020B0609020204030204" pitchFamily="49" charset="0"/>
              </a:rPr>
              <a:t>} </a:t>
            </a:r>
          </a:p>
          <a:p>
            <a:pPr algn="l"/>
            <a:r>
              <a:rPr lang="en-IN" sz="1400" b="1" dirty="0">
                <a:latin typeface="Consolas" panose="020B0609020204030204" pitchFamily="49" charset="0"/>
              </a:rPr>
              <a:t>class Animal implements </a:t>
            </a:r>
            <a:r>
              <a:rPr lang="en-IN" sz="1400" b="1" dirty="0" err="1">
                <a:latin typeface="Consolas" panose="020B0609020204030204" pitchFamily="49" charset="0"/>
              </a:rPr>
              <a:t>AnimalEat,AnimalTravel</a:t>
            </a:r>
            <a:r>
              <a:rPr lang="en-IN" sz="1400" b="1" dirty="0">
                <a:latin typeface="Consolas" panose="020B0609020204030204" pitchFamily="49" charset="0"/>
              </a:rPr>
              <a:t> {</a:t>
            </a:r>
          </a:p>
          <a:p>
            <a:pPr algn="l"/>
            <a:r>
              <a:rPr lang="en-IN" sz="1400" b="1" dirty="0">
                <a:latin typeface="Consolas" panose="020B0609020204030204" pitchFamily="49" charset="0"/>
              </a:rPr>
              <a:t>public void eat() {</a:t>
            </a:r>
          </a:p>
          <a:p>
            <a:pPr algn="l"/>
            <a:r>
              <a:rPr lang="en-US" sz="1400" dirty="0" err="1">
                <a:latin typeface="Consolas" panose="020B0609020204030204" pitchFamily="49" charset="0"/>
              </a:rPr>
              <a:t>System.</a:t>
            </a:r>
            <a:r>
              <a:rPr lang="en-US" sz="1400" b="1" i="1" dirty="0" err="1">
                <a:latin typeface="Consolas" panose="020B0609020204030204" pitchFamily="49" charset="0"/>
              </a:rPr>
              <a:t>out.println</a:t>
            </a:r>
            <a:r>
              <a:rPr lang="en-US" sz="1400" b="1" i="1" dirty="0">
                <a:latin typeface="Consolas" panose="020B0609020204030204" pitchFamily="49" charset="0"/>
              </a:rPr>
              <a:t>("Animal is eating");</a:t>
            </a:r>
          </a:p>
          <a:p>
            <a:pPr algn="l"/>
            <a:r>
              <a:rPr lang="en-IN" sz="1400" dirty="0">
                <a:latin typeface="Consolas" panose="020B0609020204030204" pitchFamily="49" charset="0"/>
              </a:rPr>
              <a:t>}</a:t>
            </a:r>
          </a:p>
          <a:p>
            <a:pPr algn="l"/>
            <a:endParaRPr lang="en-IN" sz="1400" dirty="0">
              <a:latin typeface="Consolas" panose="020B0609020204030204" pitchFamily="49" charset="0"/>
            </a:endParaRPr>
          </a:p>
          <a:p>
            <a:pPr algn="l"/>
            <a:r>
              <a:rPr lang="en-IN" sz="1400" dirty="0">
                <a:latin typeface="Consolas" panose="020B0609020204030204" pitchFamily="49" charset="0"/>
              </a:rPr>
              <a:t> </a:t>
            </a:r>
            <a:r>
              <a:rPr lang="en-IN" sz="1400" b="1" dirty="0">
                <a:latin typeface="Consolas" panose="020B0609020204030204" pitchFamily="49" charset="0"/>
              </a:rPr>
              <a:t>public void travel() { </a:t>
            </a:r>
          </a:p>
          <a:p>
            <a:pPr algn="l"/>
            <a:r>
              <a:rPr lang="en-US" sz="1400" dirty="0">
                <a:latin typeface="Consolas" panose="020B0609020204030204" pitchFamily="49" charset="0"/>
              </a:rPr>
              <a:t> </a:t>
            </a:r>
            <a:r>
              <a:rPr lang="en-US" sz="1400" dirty="0" err="1">
                <a:latin typeface="Consolas" panose="020B0609020204030204" pitchFamily="49" charset="0"/>
              </a:rPr>
              <a:t>System.</a:t>
            </a:r>
            <a:r>
              <a:rPr lang="en-US" sz="1400" b="1" i="1" dirty="0" err="1">
                <a:latin typeface="Consolas" panose="020B0609020204030204" pitchFamily="49" charset="0"/>
              </a:rPr>
              <a:t>out.println</a:t>
            </a:r>
            <a:r>
              <a:rPr lang="en-US" sz="1400" b="1" i="1" dirty="0">
                <a:latin typeface="Consolas" panose="020B0609020204030204" pitchFamily="49" charset="0"/>
              </a:rPr>
              <a:t>("Animal is travelling"); </a:t>
            </a:r>
          </a:p>
          <a:p>
            <a:pPr algn="l"/>
            <a:r>
              <a:rPr lang="en-IN" sz="1400" dirty="0">
                <a:latin typeface="Consolas" panose="020B0609020204030204" pitchFamily="49" charset="0"/>
              </a:rPr>
              <a:t>    }</a:t>
            </a:r>
          </a:p>
          <a:p>
            <a:pPr algn="l"/>
            <a:r>
              <a:rPr lang="en-IN" sz="1400" dirty="0">
                <a:latin typeface="Consolas" panose="020B0609020204030204" pitchFamily="49" charset="0"/>
              </a:rPr>
              <a:t> </a:t>
            </a:r>
          </a:p>
          <a:p>
            <a:pPr algn="l"/>
            <a:endParaRPr lang="en-IN" sz="1400" dirty="0">
              <a:latin typeface="Consolas" panose="020B0609020204030204" pitchFamily="49" charset="0"/>
            </a:endParaRPr>
          </a:p>
          <a:p>
            <a:pPr algn="l"/>
            <a:r>
              <a:rPr lang="en-IN" sz="1400" dirty="0">
                <a:latin typeface="Consolas" panose="020B0609020204030204" pitchFamily="49" charset="0"/>
              </a:rPr>
              <a:t>} </a:t>
            </a:r>
          </a:p>
          <a:p>
            <a:pPr algn="l"/>
            <a:r>
              <a:rPr lang="en-IN" sz="1400" b="1" dirty="0">
                <a:latin typeface="Consolas" panose="020B0609020204030204" pitchFamily="49" charset="0"/>
              </a:rPr>
              <a:t>public class </a:t>
            </a:r>
            <a:r>
              <a:rPr lang="en-IN" sz="1400" b="1" dirty="0" err="1">
                <a:latin typeface="Consolas" panose="020B0609020204030204" pitchFamily="49" charset="0"/>
              </a:rPr>
              <a:t>MultipleInheritaceDemoUsingInterfaces</a:t>
            </a:r>
            <a:r>
              <a:rPr lang="en-IN" sz="1400" b="1" dirty="0">
                <a:latin typeface="Consolas" panose="020B0609020204030204" pitchFamily="49" charset="0"/>
              </a:rPr>
              <a:t> {</a:t>
            </a:r>
          </a:p>
          <a:p>
            <a:pPr algn="l"/>
            <a:r>
              <a:rPr lang="en-US" sz="1400" b="1" dirty="0">
                <a:latin typeface="Consolas" panose="020B0609020204030204" pitchFamily="49" charset="0"/>
              </a:rPr>
              <a:t>public static void main(String </a:t>
            </a:r>
            <a:r>
              <a:rPr lang="en-US" sz="1400" b="1" dirty="0" err="1">
                <a:latin typeface="Consolas" panose="020B0609020204030204" pitchFamily="49" charset="0"/>
              </a:rPr>
              <a:t>args</a:t>
            </a:r>
            <a:r>
              <a:rPr lang="en-US" sz="1400" b="1" dirty="0">
                <a:latin typeface="Consolas" panose="020B0609020204030204" pitchFamily="49" charset="0"/>
              </a:rPr>
              <a:t>[]) {</a:t>
            </a:r>
          </a:p>
          <a:p>
            <a:pPr algn="l"/>
            <a:r>
              <a:rPr lang="en-IN" sz="1400" dirty="0">
                <a:latin typeface="Consolas" panose="020B0609020204030204" pitchFamily="49" charset="0"/>
              </a:rPr>
              <a:t>Animal a = </a:t>
            </a:r>
            <a:r>
              <a:rPr lang="en-IN" sz="1400" b="1" dirty="0">
                <a:latin typeface="Consolas" panose="020B0609020204030204" pitchFamily="49" charset="0"/>
              </a:rPr>
              <a:t>new Animal(); </a:t>
            </a:r>
          </a:p>
          <a:p>
            <a:pPr algn="l"/>
            <a:r>
              <a:rPr lang="en-IN" sz="1400" dirty="0" err="1">
                <a:latin typeface="Consolas" panose="020B0609020204030204" pitchFamily="49" charset="0"/>
              </a:rPr>
              <a:t>a.eat</a:t>
            </a:r>
            <a:r>
              <a:rPr lang="en-IN" sz="1400" dirty="0">
                <a:latin typeface="Consolas" panose="020B0609020204030204" pitchFamily="49" charset="0"/>
              </a:rPr>
              <a:t>(); </a:t>
            </a:r>
          </a:p>
          <a:p>
            <a:pPr algn="l"/>
            <a:r>
              <a:rPr lang="en-IN" sz="1400" dirty="0">
                <a:latin typeface="Consolas" panose="020B0609020204030204" pitchFamily="49" charset="0"/>
              </a:rPr>
              <a:t>a.travel();</a:t>
            </a:r>
          </a:p>
          <a:p>
            <a:pPr algn="l"/>
            <a:r>
              <a:rPr lang="en-IN" sz="1400" dirty="0">
                <a:latin typeface="Consolas" panose="020B0609020204030204" pitchFamily="49" charset="0"/>
              </a:rPr>
              <a:t>} </a:t>
            </a:r>
          </a:p>
          <a:p>
            <a:pPr algn="l"/>
            <a:r>
              <a:rPr lang="en-IN" sz="1400" dirty="0">
                <a:latin typeface="Consolas" panose="020B0609020204030204" pitchFamily="49" charset="0"/>
              </a:rPr>
              <a:t>} </a:t>
            </a:r>
            <a:endParaRPr lang="en-IN" sz="1400" dirty="0"/>
          </a:p>
        </p:txBody>
      </p:sp>
    </p:spTree>
    <p:extLst>
      <p:ext uri="{BB962C8B-B14F-4D97-AF65-F5344CB8AC3E}">
        <p14:creationId xmlns:p14="http://schemas.microsoft.com/office/powerpoint/2010/main" val="226011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EDC7-E05B-4BBE-B5EB-3AFD09F9DAD3}"/>
              </a:ext>
            </a:extLst>
          </p:cNvPr>
          <p:cNvSpPr>
            <a:spLocks noGrp="1"/>
          </p:cNvSpPr>
          <p:nvPr>
            <p:ph type="title"/>
          </p:nvPr>
        </p:nvSpPr>
        <p:spPr>
          <a:xfrm>
            <a:off x="913795" y="609600"/>
            <a:ext cx="10353762" cy="457201"/>
          </a:xfrm>
        </p:spPr>
        <p:txBody>
          <a:bodyPr>
            <a:normAutofit fontScale="90000"/>
          </a:bodyPr>
          <a:lstStyle/>
          <a:p>
            <a:r>
              <a:rPr lang="en-US" dirty="0"/>
              <a:t>Inheritance</a:t>
            </a:r>
            <a:endParaRPr lang="en-IN" dirty="0"/>
          </a:p>
        </p:txBody>
      </p:sp>
      <p:sp>
        <p:nvSpPr>
          <p:cNvPr id="3" name="Content Placeholder 2">
            <a:extLst>
              <a:ext uri="{FF2B5EF4-FFF2-40B4-BE49-F238E27FC236}">
                <a16:creationId xmlns:a16="http://schemas.microsoft.com/office/drawing/2014/main" id="{4035F3D5-C87D-4C05-8D8D-04F61BBC53E3}"/>
              </a:ext>
            </a:extLst>
          </p:cNvPr>
          <p:cNvSpPr>
            <a:spLocks noGrp="1"/>
          </p:cNvSpPr>
          <p:nvPr>
            <p:ph idx="1"/>
          </p:nvPr>
        </p:nvSpPr>
        <p:spPr>
          <a:xfrm>
            <a:off x="913795" y="1650083"/>
            <a:ext cx="10353762" cy="1187385"/>
          </a:xfrm>
        </p:spPr>
        <p:txBody>
          <a:bodyPr>
            <a:normAutofit lnSpcReduction="10000"/>
          </a:bodyPr>
          <a:lstStyle/>
          <a:p>
            <a:r>
              <a:rPr lang="en-US" dirty="0"/>
              <a:t>On the basis of class, there can be three types of inheritance in java: single, multilevel and hierarchical. </a:t>
            </a:r>
            <a:r>
              <a:rPr lang="en-US" dirty="0">
                <a:highlight>
                  <a:srgbClr val="B54C2D"/>
                </a:highlight>
              </a:rPr>
              <a:t>In java programming, multiple and hybrid inheritance is supported through interface only</a:t>
            </a:r>
            <a:r>
              <a:rPr lang="en-US" dirty="0"/>
              <a:t>. We will learn about interfaces later.</a:t>
            </a:r>
            <a:endParaRPr lang="en-IN" dirty="0"/>
          </a:p>
        </p:txBody>
      </p:sp>
      <p:pic>
        <p:nvPicPr>
          <p:cNvPr id="7" name="Picture 6">
            <a:extLst>
              <a:ext uri="{FF2B5EF4-FFF2-40B4-BE49-F238E27FC236}">
                <a16:creationId xmlns:a16="http://schemas.microsoft.com/office/drawing/2014/main" id="{EBB0E3E2-060D-4138-9210-5171075AE120}"/>
              </a:ext>
            </a:extLst>
          </p:cNvPr>
          <p:cNvPicPr>
            <a:picLocks noChangeAspect="1"/>
          </p:cNvPicPr>
          <p:nvPr/>
        </p:nvPicPr>
        <p:blipFill>
          <a:blip r:embed="rId2"/>
          <a:stretch>
            <a:fillRect/>
          </a:stretch>
        </p:blipFill>
        <p:spPr>
          <a:xfrm>
            <a:off x="213843" y="3032780"/>
            <a:ext cx="5018033" cy="3333750"/>
          </a:xfrm>
          <a:prstGeom prst="rect">
            <a:avLst/>
          </a:prstGeom>
        </p:spPr>
      </p:pic>
      <p:pic>
        <p:nvPicPr>
          <p:cNvPr id="9" name="Picture 8">
            <a:extLst>
              <a:ext uri="{FF2B5EF4-FFF2-40B4-BE49-F238E27FC236}">
                <a16:creationId xmlns:a16="http://schemas.microsoft.com/office/drawing/2014/main" id="{2343AD90-A816-40E4-9516-6A3F4B6780C0}"/>
              </a:ext>
            </a:extLst>
          </p:cNvPr>
          <p:cNvPicPr>
            <a:picLocks noChangeAspect="1"/>
          </p:cNvPicPr>
          <p:nvPr/>
        </p:nvPicPr>
        <p:blipFill>
          <a:blip r:embed="rId3"/>
          <a:stretch>
            <a:fillRect/>
          </a:stretch>
        </p:blipFill>
        <p:spPr>
          <a:xfrm>
            <a:off x="5413784" y="3032780"/>
            <a:ext cx="5853773" cy="3333750"/>
          </a:xfrm>
          <a:prstGeom prst="rect">
            <a:avLst/>
          </a:prstGeom>
        </p:spPr>
      </p:pic>
    </p:spTree>
    <p:extLst>
      <p:ext uri="{BB962C8B-B14F-4D97-AF65-F5344CB8AC3E}">
        <p14:creationId xmlns:p14="http://schemas.microsoft.com/office/powerpoint/2010/main" val="225140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4612-EE9B-4644-BD9A-A8191F3FF767}"/>
              </a:ext>
            </a:extLst>
          </p:cNvPr>
          <p:cNvSpPr>
            <a:spLocks noGrp="1"/>
          </p:cNvSpPr>
          <p:nvPr>
            <p:ph type="title"/>
          </p:nvPr>
        </p:nvSpPr>
        <p:spPr/>
        <p:txBody>
          <a:bodyPr/>
          <a:lstStyle/>
          <a:p>
            <a:r>
              <a:rPr lang="en-US" dirty="0"/>
              <a:t>Let’s solve:  </a:t>
            </a:r>
            <a:endParaRPr lang="en-IN" dirty="0"/>
          </a:p>
        </p:txBody>
      </p:sp>
      <p:sp>
        <p:nvSpPr>
          <p:cNvPr id="3" name="Content Placeholder 2">
            <a:extLst>
              <a:ext uri="{FF2B5EF4-FFF2-40B4-BE49-F238E27FC236}">
                <a16:creationId xmlns:a16="http://schemas.microsoft.com/office/drawing/2014/main" id="{566D2575-92C3-4995-8886-BFD4C9E4720C}"/>
              </a:ext>
            </a:extLst>
          </p:cNvPr>
          <p:cNvSpPr>
            <a:spLocks noGrp="1"/>
          </p:cNvSpPr>
          <p:nvPr>
            <p:ph idx="1"/>
          </p:nvPr>
        </p:nvSpPr>
        <p:spPr>
          <a:xfrm>
            <a:off x="919119" y="2636669"/>
            <a:ext cx="10353762" cy="870012"/>
          </a:xfrm>
        </p:spPr>
        <p:txBody>
          <a:bodyPr>
            <a:normAutofit/>
          </a:bodyPr>
          <a:lstStyle/>
          <a:p>
            <a:r>
              <a:rPr lang="en-US" sz="3200" dirty="0"/>
              <a:t>Exp8 : Program on Types of inheritance</a:t>
            </a:r>
          </a:p>
        </p:txBody>
      </p:sp>
    </p:spTree>
    <p:extLst>
      <p:ext uri="{BB962C8B-B14F-4D97-AF65-F5344CB8AC3E}">
        <p14:creationId xmlns:p14="http://schemas.microsoft.com/office/powerpoint/2010/main" val="3636436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EDC7-E05B-4BBE-B5EB-3AFD09F9DAD3}"/>
              </a:ext>
            </a:extLst>
          </p:cNvPr>
          <p:cNvSpPr>
            <a:spLocks noGrp="1"/>
          </p:cNvSpPr>
          <p:nvPr>
            <p:ph type="title"/>
          </p:nvPr>
        </p:nvSpPr>
        <p:spPr>
          <a:xfrm>
            <a:off x="798386" y="0"/>
            <a:ext cx="10353762" cy="457201"/>
          </a:xfrm>
        </p:spPr>
        <p:txBody>
          <a:bodyPr>
            <a:normAutofit fontScale="90000"/>
          </a:bodyPr>
          <a:lstStyle/>
          <a:p>
            <a:r>
              <a:rPr lang="en-US" dirty="0"/>
              <a:t>Single Inheritance (Example)</a:t>
            </a:r>
            <a:endParaRPr lang="en-IN" dirty="0"/>
          </a:p>
        </p:txBody>
      </p:sp>
      <p:sp>
        <p:nvSpPr>
          <p:cNvPr id="10" name="TextBox 9">
            <a:extLst>
              <a:ext uri="{FF2B5EF4-FFF2-40B4-BE49-F238E27FC236}">
                <a16:creationId xmlns:a16="http://schemas.microsoft.com/office/drawing/2014/main" id="{292FC66B-A8E3-4416-ABC0-286283C88F71}"/>
              </a:ext>
            </a:extLst>
          </p:cNvPr>
          <p:cNvSpPr txBox="1"/>
          <p:nvPr/>
        </p:nvSpPr>
        <p:spPr>
          <a:xfrm>
            <a:off x="1218415" y="1285196"/>
            <a:ext cx="6094428" cy="5355312"/>
          </a:xfrm>
          <a:prstGeom prst="rect">
            <a:avLst/>
          </a:prstGeom>
          <a:noFill/>
        </p:spPr>
        <p:txBody>
          <a:bodyPr wrap="square">
            <a:spAutoFit/>
          </a:bodyPr>
          <a:lstStyle/>
          <a:p>
            <a:r>
              <a:rPr lang="en-IN" dirty="0"/>
              <a:t>class Animal { </a:t>
            </a:r>
          </a:p>
          <a:p>
            <a:pPr lvl="1"/>
            <a:r>
              <a:rPr lang="en-IN" dirty="0"/>
              <a:t>void eat(){</a:t>
            </a:r>
          </a:p>
          <a:p>
            <a:pPr lvl="1"/>
            <a:r>
              <a:rPr lang="en-IN" dirty="0"/>
              <a:t>	</a:t>
            </a:r>
            <a:r>
              <a:rPr lang="en-IN" dirty="0" err="1"/>
              <a:t>System.out.println</a:t>
            </a:r>
            <a:r>
              <a:rPr lang="en-IN" dirty="0"/>
              <a:t>("eating..."); </a:t>
            </a:r>
          </a:p>
          <a:p>
            <a:pPr lvl="1"/>
            <a:r>
              <a:rPr lang="en-IN" dirty="0"/>
              <a:t>} </a:t>
            </a:r>
          </a:p>
          <a:p>
            <a:r>
              <a:rPr lang="en-IN" dirty="0"/>
              <a:t>} </a:t>
            </a:r>
          </a:p>
          <a:p>
            <a:r>
              <a:rPr lang="en-IN" dirty="0"/>
              <a:t>class Dog extends Animal { </a:t>
            </a:r>
          </a:p>
          <a:p>
            <a:pPr lvl="1"/>
            <a:r>
              <a:rPr lang="en-IN" dirty="0"/>
              <a:t>void bark(){</a:t>
            </a:r>
          </a:p>
          <a:p>
            <a:pPr lvl="1"/>
            <a:r>
              <a:rPr lang="en-IN" dirty="0"/>
              <a:t>	</a:t>
            </a:r>
            <a:r>
              <a:rPr lang="en-IN" dirty="0" err="1"/>
              <a:t>System.out.println</a:t>
            </a:r>
            <a:r>
              <a:rPr lang="en-IN" dirty="0"/>
              <a:t>("barking..."); </a:t>
            </a:r>
          </a:p>
          <a:p>
            <a:pPr lvl="1"/>
            <a:r>
              <a:rPr lang="en-IN" dirty="0"/>
              <a:t>}</a:t>
            </a:r>
          </a:p>
          <a:p>
            <a:r>
              <a:rPr lang="en-IN" dirty="0"/>
              <a:t>} </a:t>
            </a:r>
          </a:p>
          <a:p>
            <a:r>
              <a:rPr lang="en-IN" dirty="0"/>
              <a:t>class </a:t>
            </a:r>
            <a:r>
              <a:rPr lang="en-IN" dirty="0" err="1"/>
              <a:t>TestSingleInheritance</a:t>
            </a:r>
            <a:r>
              <a:rPr lang="en-IN" dirty="0"/>
              <a:t> { </a:t>
            </a:r>
          </a:p>
          <a:p>
            <a:r>
              <a:rPr lang="en-IN" dirty="0"/>
              <a:t>public static void main(String </a:t>
            </a:r>
            <a:r>
              <a:rPr lang="en-IN" dirty="0" err="1"/>
              <a:t>args</a:t>
            </a:r>
            <a:r>
              <a:rPr lang="en-IN" dirty="0"/>
              <a:t>[]) { </a:t>
            </a:r>
          </a:p>
          <a:p>
            <a:pPr lvl="2"/>
            <a:r>
              <a:rPr lang="en-IN" dirty="0"/>
              <a:t>Dog d=new Dog(); </a:t>
            </a:r>
          </a:p>
          <a:p>
            <a:pPr lvl="2"/>
            <a:r>
              <a:rPr lang="en-IN" dirty="0" err="1"/>
              <a:t>d.bark</a:t>
            </a:r>
            <a:r>
              <a:rPr lang="en-IN" dirty="0"/>
              <a:t>(); </a:t>
            </a:r>
          </a:p>
          <a:p>
            <a:pPr lvl="2"/>
            <a:r>
              <a:rPr lang="en-IN" dirty="0" err="1"/>
              <a:t>d.eat</a:t>
            </a:r>
            <a:r>
              <a:rPr lang="en-IN" dirty="0"/>
              <a:t>(); </a:t>
            </a:r>
          </a:p>
          <a:p>
            <a:pPr lvl="1"/>
            <a:r>
              <a:rPr lang="en-IN" dirty="0"/>
              <a:t>} </a:t>
            </a:r>
          </a:p>
          <a:p>
            <a:r>
              <a:rPr lang="en-IN" dirty="0"/>
              <a:t>} </a:t>
            </a:r>
          </a:p>
          <a:p>
            <a:r>
              <a:rPr lang="en-IN" dirty="0">
                <a:highlight>
                  <a:srgbClr val="808000"/>
                </a:highlight>
              </a:rPr>
              <a:t>Output: barking... </a:t>
            </a:r>
          </a:p>
          <a:p>
            <a:r>
              <a:rPr lang="en-IN" dirty="0">
                <a:highlight>
                  <a:srgbClr val="808000"/>
                </a:highlight>
              </a:rPr>
              <a:t>              eating...</a:t>
            </a:r>
          </a:p>
        </p:txBody>
      </p:sp>
    </p:spTree>
    <p:extLst>
      <p:ext uri="{BB962C8B-B14F-4D97-AF65-F5344CB8AC3E}">
        <p14:creationId xmlns:p14="http://schemas.microsoft.com/office/powerpoint/2010/main" val="3565127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EDC7-E05B-4BBE-B5EB-3AFD09F9DAD3}"/>
              </a:ext>
            </a:extLst>
          </p:cNvPr>
          <p:cNvSpPr>
            <a:spLocks noGrp="1"/>
          </p:cNvSpPr>
          <p:nvPr>
            <p:ph type="title"/>
          </p:nvPr>
        </p:nvSpPr>
        <p:spPr>
          <a:xfrm>
            <a:off x="913795" y="0"/>
            <a:ext cx="10353762" cy="457201"/>
          </a:xfrm>
        </p:spPr>
        <p:txBody>
          <a:bodyPr>
            <a:normAutofit fontScale="90000"/>
          </a:bodyPr>
          <a:lstStyle/>
          <a:p>
            <a:r>
              <a:rPr lang="en-US" dirty="0"/>
              <a:t>Multi-level  Inheritance (Example)</a:t>
            </a:r>
            <a:endParaRPr lang="en-IN" dirty="0"/>
          </a:p>
        </p:txBody>
      </p:sp>
      <p:sp>
        <p:nvSpPr>
          <p:cNvPr id="5" name="TextBox 4">
            <a:extLst>
              <a:ext uri="{FF2B5EF4-FFF2-40B4-BE49-F238E27FC236}">
                <a16:creationId xmlns:a16="http://schemas.microsoft.com/office/drawing/2014/main" id="{0ABB54B7-1A6E-46FB-8234-B1F0DCB5C082}"/>
              </a:ext>
            </a:extLst>
          </p:cNvPr>
          <p:cNvSpPr txBox="1"/>
          <p:nvPr/>
        </p:nvSpPr>
        <p:spPr>
          <a:xfrm>
            <a:off x="7467916" y="2772455"/>
            <a:ext cx="379964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Multilevel Inheritance Example When there is a chain of inheritance, it is known as multilevel inheritance. As you can see in the example given below, </a:t>
            </a:r>
            <a:r>
              <a:rPr lang="en-US" dirty="0" err="1"/>
              <a:t>BabyDog</a:t>
            </a:r>
            <a:r>
              <a:rPr lang="en-US" dirty="0"/>
              <a:t> class inherits the Dog class which again inherits the Animal class, so there is a multilevel inheritance.</a:t>
            </a:r>
            <a:endParaRPr lang="en-IN" dirty="0"/>
          </a:p>
        </p:txBody>
      </p:sp>
      <p:sp>
        <p:nvSpPr>
          <p:cNvPr id="9" name="TextBox 8">
            <a:extLst>
              <a:ext uri="{FF2B5EF4-FFF2-40B4-BE49-F238E27FC236}">
                <a16:creationId xmlns:a16="http://schemas.microsoft.com/office/drawing/2014/main" id="{D0E2109D-AC14-4782-87C5-37134563AD7A}"/>
              </a:ext>
            </a:extLst>
          </p:cNvPr>
          <p:cNvSpPr txBox="1"/>
          <p:nvPr/>
        </p:nvSpPr>
        <p:spPr>
          <a:xfrm>
            <a:off x="543756" y="58846"/>
            <a:ext cx="6094520" cy="6740307"/>
          </a:xfrm>
          <a:prstGeom prst="rect">
            <a:avLst/>
          </a:prstGeom>
          <a:noFill/>
        </p:spPr>
        <p:txBody>
          <a:bodyPr wrap="square">
            <a:spAutoFit/>
          </a:bodyPr>
          <a:lstStyle/>
          <a:p>
            <a:r>
              <a:rPr lang="en-IN" dirty="0"/>
              <a:t>class Animal { </a:t>
            </a:r>
          </a:p>
          <a:p>
            <a:pPr lvl="1"/>
            <a:r>
              <a:rPr lang="en-IN" dirty="0"/>
              <a:t>void eat(){</a:t>
            </a:r>
          </a:p>
          <a:p>
            <a:pPr lvl="1"/>
            <a:r>
              <a:rPr lang="en-IN" dirty="0" err="1"/>
              <a:t>System.out.println</a:t>
            </a:r>
            <a:r>
              <a:rPr lang="en-IN" dirty="0"/>
              <a:t>("eating..."); </a:t>
            </a:r>
          </a:p>
          <a:p>
            <a:pPr lvl="1"/>
            <a:r>
              <a:rPr lang="en-IN" dirty="0"/>
              <a:t>} </a:t>
            </a:r>
          </a:p>
          <a:p>
            <a:r>
              <a:rPr lang="en-IN" dirty="0"/>
              <a:t>} </a:t>
            </a:r>
          </a:p>
          <a:p>
            <a:r>
              <a:rPr lang="en-IN" dirty="0"/>
              <a:t>class Dog extends Animal { </a:t>
            </a:r>
          </a:p>
          <a:p>
            <a:pPr lvl="1"/>
            <a:r>
              <a:rPr lang="en-IN" dirty="0"/>
              <a:t>void bark(){</a:t>
            </a:r>
          </a:p>
          <a:p>
            <a:pPr lvl="1"/>
            <a:r>
              <a:rPr lang="en-IN" dirty="0" err="1"/>
              <a:t>System.out.println</a:t>
            </a:r>
            <a:r>
              <a:rPr lang="en-IN" dirty="0"/>
              <a:t>("barking..."); </a:t>
            </a:r>
          </a:p>
          <a:p>
            <a:pPr lvl="1"/>
            <a:r>
              <a:rPr lang="en-IN" dirty="0"/>
              <a:t>} </a:t>
            </a:r>
          </a:p>
          <a:p>
            <a:r>
              <a:rPr lang="en-IN" dirty="0"/>
              <a:t>} </a:t>
            </a:r>
          </a:p>
          <a:p>
            <a:r>
              <a:rPr lang="en-IN" dirty="0"/>
              <a:t>class </a:t>
            </a:r>
            <a:r>
              <a:rPr lang="en-IN" dirty="0" err="1"/>
              <a:t>BabyDog</a:t>
            </a:r>
            <a:r>
              <a:rPr lang="en-IN" dirty="0"/>
              <a:t> extends Dog { </a:t>
            </a:r>
          </a:p>
          <a:p>
            <a:pPr lvl="1"/>
            <a:r>
              <a:rPr lang="en-IN" dirty="0"/>
              <a:t>void weep(){</a:t>
            </a:r>
          </a:p>
          <a:p>
            <a:pPr lvl="1"/>
            <a:r>
              <a:rPr lang="en-IN" dirty="0" err="1"/>
              <a:t>System.out.println</a:t>
            </a:r>
            <a:r>
              <a:rPr lang="en-IN" dirty="0"/>
              <a:t>("weeping..."); </a:t>
            </a:r>
          </a:p>
          <a:p>
            <a:pPr lvl="1"/>
            <a:r>
              <a:rPr lang="en-IN" dirty="0"/>
              <a:t>} </a:t>
            </a:r>
          </a:p>
          <a:p>
            <a:r>
              <a:rPr lang="en-IN" dirty="0"/>
              <a:t>} </a:t>
            </a:r>
          </a:p>
          <a:p>
            <a:r>
              <a:rPr lang="en-IN" dirty="0"/>
              <a:t>class </a:t>
            </a:r>
            <a:r>
              <a:rPr lang="en-IN" dirty="0" err="1"/>
              <a:t>TestMultiLevelInheritance</a:t>
            </a:r>
            <a:r>
              <a:rPr lang="en-IN" dirty="0"/>
              <a:t> { </a:t>
            </a:r>
          </a:p>
          <a:p>
            <a:pPr lvl="1"/>
            <a:r>
              <a:rPr lang="en-IN" dirty="0"/>
              <a:t>public static void main(String </a:t>
            </a:r>
            <a:r>
              <a:rPr lang="en-IN" dirty="0" err="1"/>
              <a:t>args</a:t>
            </a:r>
            <a:r>
              <a:rPr lang="en-IN" dirty="0"/>
              <a:t>[]) { </a:t>
            </a:r>
          </a:p>
          <a:p>
            <a:pPr lvl="1"/>
            <a:r>
              <a:rPr lang="en-IN" dirty="0" err="1"/>
              <a:t>BabyDog</a:t>
            </a:r>
            <a:r>
              <a:rPr lang="en-IN" dirty="0"/>
              <a:t> d=new </a:t>
            </a:r>
            <a:r>
              <a:rPr lang="en-IN" dirty="0" err="1"/>
              <a:t>BabyDog</a:t>
            </a:r>
            <a:r>
              <a:rPr lang="en-IN" dirty="0"/>
              <a:t>(); </a:t>
            </a:r>
          </a:p>
          <a:p>
            <a:pPr lvl="1"/>
            <a:r>
              <a:rPr lang="en-IN" dirty="0" err="1"/>
              <a:t>d.weep</a:t>
            </a:r>
            <a:r>
              <a:rPr lang="en-IN" dirty="0"/>
              <a:t>(); </a:t>
            </a:r>
          </a:p>
          <a:p>
            <a:pPr lvl="1"/>
            <a:r>
              <a:rPr lang="en-IN" dirty="0" err="1"/>
              <a:t>d.bark</a:t>
            </a:r>
            <a:r>
              <a:rPr lang="en-IN" dirty="0"/>
              <a:t>(); </a:t>
            </a:r>
          </a:p>
          <a:p>
            <a:pPr lvl="1"/>
            <a:r>
              <a:rPr lang="en-IN" dirty="0" err="1"/>
              <a:t>d.eat</a:t>
            </a:r>
            <a:r>
              <a:rPr lang="en-IN" dirty="0"/>
              <a:t>(); </a:t>
            </a:r>
          </a:p>
          <a:p>
            <a:pPr lvl="1"/>
            <a:r>
              <a:rPr lang="en-IN" dirty="0"/>
              <a:t>} </a:t>
            </a:r>
          </a:p>
          <a:p>
            <a:r>
              <a:rPr lang="en-IN" dirty="0"/>
              <a:t>} </a:t>
            </a:r>
          </a:p>
          <a:p>
            <a:r>
              <a:rPr lang="en-IN" dirty="0">
                <a:highlight>
                  <a:srgbClr val="808000"/>
                </a:highlight>
              </a:rPr>
              <a:t>Output: weeping... barking... eating</a:t>
            </a:r>
            <a:r>
              <a:rPr lang="en-IN" dirty="0"/>
              <a:t>..</a:t>
            </a:r>
          </a:p>
        </p:txBody>
      </p:sp>
    </p:spTree>
    <p:extLst>
      <p:ext uri="{BB962C8B-B14F-4D97-AF65-F5344CB8AC3E}">
        <p14:creationId xmlns:p14="http://schemas.microsoft.com/office/powerpoint/2010/main" val="108430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3EDC7-E05B-4BBE-B5EB-3AFD09F9DAD3}"/>
              </a:ext>
            </a:extLst>
          </p:cNvPr>
          <p:cNvSpPr>
            <a:spLocks noGrp="1"/>
          </p:cNvSpPr>
          <p:nvPr>
            <p:ph type="title"/>
          </p:nvPr>
        </p:nvSpPr>
        <p:spPr>
          <a:xfrm>
            <a:off x="913795" y="0"/>
            <a:ext cx="10353762" cy="457201"/>
          </a:xfrm>
        </p:spPr>
        <p:txBody>
          <a:bodyPr>
            <a:normAutofit fontScale="90000"/>
          </a:bodyPr>
          <a:lstStyle/>
          <a:p>
            <a:r>
              <a:rPr lang="en-US" dirty="0" err="1"/>
              <a:t>Hierarchial</a:t>
            </a:r>
            <a:r>
              <a:rPr lang="en-US" dirty="0"/>
              <a:t>  Inheritance (Example)</a:t>
            </a:r>
            <a:endParaRPr lang="en-IN" dirty="0"/>
          </a:p>
        </p:txBody>
      </p:sp>
      <p:sp>
        <p:nvSpPr>
          <p:cNvPr id="6" name="TextBox 5">
            <a:extLst>
              <a:ext uri="{FF2B5EF4-FFF2-40B4-BE49-F238E27FC236}">
                <a16:creationId xmlns:a16="http://schemas.microsoft.com/office/drawing/2014/main" id="{B8153DB9-24B8-4D05-979E-C24C995002EA}"/>
              </a:ext>
            </a:extLst>
          </p:cNvPr>
          <p:cNvSpPr txBox="1"/>
          <p:nvPr/>
        </p:nvSpPr>
        <p:spPr>
          <a:xfrm>
            <a:off x="8469296" y="2036503"/>
            <a:ext cx="2661081"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When two or more classes inherits a single class, it is known as hierarchical inheritance. In the example given below, Dog and Cat classes inherits the Animal class, so there is hierarchical inheritance.</a:t>
            </a:r>
            <a:endParaRPr lang="en-IN" dirty="0"/>
          </a:p>
        </p:txBody>
      </p:sp>
      <p:sp>
        <p:nvSpPr>
          <p:cNvPr id="8" name="TextBox 7">
            <a:extLst>
              <a:ext uri="{FF2B5EF4-FFF2-40B4-BE49-F238E27FC236}">
                <a16:creationId xmlns:a16="http://schemas.microsoft.com/office/drawing/2014/main" id="{AB1BCA0E-9F1C-4D29-B509-249BC7E009DF}"/>
              </a:ext>
            </a:extLst>
          </p:cNvPr>
          <p:cNvSpPr txBox="1"/>
          <p:nvPr/>
        </p:nvSpPr>
        <p:spPr>
          <a:xfrm>
            <a:off x="499369" y="0"/>
            <a:ext cx="6094520" cy="6740307"/>
          </a:xfrm>
          <a:prstGeom prst="rect">
            <a:avLst/>
          </a:prstGeom>
          <a:noFill/>
        </p:spPr>
        <p:txBody>
          <a:bodyPr wrap="square">
            <a:spAutoFit/>
          </a:bodyPr>
          <a:lstStyle/>
          <a:p>
            <a:r>
              <a:rPr lang="en-IN" dirty="0"/>
              <a:t>class Animal { </a:t>
            </a:r>
          </a:p>
          <a:p>
            <a:pPr lvl="1"/>
            <a:r>
              <a:rPr lang="en-IN" dirty="0"/>
              <a:t>void eat(){</a:t>
            </a:r>
          </a:p>
          <a:p>
            <a:pPr lvl="1"/>
            <a:r>
              <a:rPr lang="en-IN" dirty="0" err="1"/>
              <a:t>System.out.println</a:t>
            </a:r>
            <a:r>
              <a:rPr lang="en-IN" dirty="0"/>
              <a:t>("eating..."); </a:t>
            </a:r>
          </a:p>
          <a:p>
            <a:pPr lvl="1"/>
            <a:r>
              <a:rPr lang="en-IN" dirty="0"/>
              <a:t>} </a:t>
            </a:r>
          </a:p>
          <a:p>
            <a:r>
              <a:rPr lang="en-IN" dirty="0"/>
              <a:t>} </a:t>
            </a:r>
          </a:p>
          <a:p>
            <a:r>
              <a:rPr lang="en-IN" dirty="0"/>
              <a:t>class Dog extends Animal { </a:t>
            </a:r>
          </a:p>
          <a:p>
            <a:pPr lvl="1"/>
            <a:r>
              <a:rPr lang="en-IN" dirty="0"/>
              <a:t>void bark(){</a:t>
            </a:r>
          </a:p>
          <a:p>
            <a:pPr lvl="1"/>
            <a:r>
              <a:rPr lang="en-IN" dirty="0" err="1"/>
              <a:t>System.out.println</a:t>
            </a:r>
            <a:r>
              <a:rPr lang="en-IN" dirty="0"/>
              <a:t>("barking..."); </a:t>
            </a:r>
          </a:p>
          <a:p>
            <a:pPr lvl="1"/>
            <a:r>
              <a:rPr lang="en-IN" dirty="0"/>
              <a:t>} </a:t>
            </a:r>
          </a:p>
          <a:p>
            <a:r>
              <a:rPr lang="en-IN" dirty="0"/>
              <a:t>}</a:t>
            </a:r>
          </a:p>
          <a:p>
            <a:r>
              <a:rPr lang="en-IN" dirty="0"/>
              <a:t>class Cat extends Animal { </a:t>
            </a:r>
          </a:p>
          <a:p>
            <a:pPr lvl="1"/>
            <a:r>
              <a:rPr lang="en-IN" dirty="0"/>
              <a:t>void meow(){</a:t>
            </a:r>
          </a:p>
          <a:p>
            <a:pPr lvl="1"/>
            <a:r>
              <a:rPr lang="en-IN" dirty="0" err="1"/>
              <a:t>System.out.println</a:t>
            </a:r>
            <a:r>
              <a:rPr lang="en-IN" dirty="0"/>
              <a:t>("meowing...");</a:t>
            </a:r>
          </a:p>
          <a:p>
            <a:pPr lvl="1"/>
            <a:r>
              <a:rPr lang="en-IN" dirty="0"/>
              <a:t>} </a:t>
            </a:r>
          </a:p>
          <a:p>
            <a:r>
              <a:rPr lang="en-IN" dirty="0"/>
              <a:t>} </a:t>
            </a:r>
          </a:p>
          <a:p>
            <a:r>
              <a:rPr lang="en-IN" dirty="0"/>
              <a:t>class </a:t>
            </a:r>
            <a:r>
              <a:rPr lang="en-IN" dirty="0" err="1"/>
              <a:t>TestHeirarchialInheritance</a:t>
            </a:r>
            <a:r>
              <a:rPr lang="en-IN" dirty="0"/>
              <a:t> { </a:t>
            </a:r>
          </a:p>
          <a:p>
            <a:pPr lvl="1"/>
            <a:r>
              <a:rPr lang="en-IN" dirty="0"/>
              <a:t>public static void main(String </a:t>
            </a:r>
            <a:r>
              <a:rPr lang="en-IN" dirty="0" err="1"/>
              <a:t>args</a:t>
            </a:r>
            <a:r>
              <a:rPr lang="en-IN" dirty="0"/>
              <a:t>[]) { </a:t>
            </a:r>
          </a:p>
          <a:p>
            <a:pPr lvl="1"/>
            <a:r>
              <a:rPr lang="en-IN" dirty="0"/>
              <a:t>Cat c=new Cat(); </a:t>
            </a:r>
          </a:p>
          <a:p>
            <a:pPr lvl="1"/>
            <a:r>
              <a:rPr lang="en-IN" dirty="0" err="1"/>
              <a:t>c.meow</a:t>
            </a:r>
            <a:r>
              <a:rPr lang="en-IN" dirty="0"/>
              <a:t>(); </a:t>
            </a:r>
          </a:p>
          <a:p>
            <a:pPr lvl="1"/>
            <a:r>
              <a:rPr lang="en-IN" dirty="0" err="1"/>
              <a:t>c.eat</a:t>
            </a:r>
            <a:r>
              <a:rPr lang="en-IN" dirty="0"/>
              <a:t>(); </a:t>
            </a:r>
          </a:p>
          <a:p>
            <a:pPr lvl="1"/>
            <a:r>
              <a:rPr lang="en-IN" dirty="0"/>
              <a:t>//</a:t>
            </a:r>
            <a:r>
              <a:rPr lang="en-IN" dirty="0" err="1"/>
              <a:t>c.bark</a:t>
            </a:r>
            <a:r>
              <a:rPr lang="en-IN" dirty="0"/>
              <a:t>();//</a:t>
            </a:r>
            <a:r>
              <a:rPr lang="en-IN" dirty="0" err="1"/>
              <a:t>C.T.Error</a:t>
            </a:r>
            <a:r>
              <a:rPr lang="en-IN" dirty="0"/>
              <a:t> </a:t>
            </a:r>
          </a:p>
          <a:p>
            <a:pPr lvl="1"/>
            <a:r>
              <a:rPr lang="en-IN" dirty="0"/>
              <a:t>} </a:t>
            </a:r>
          </a:p>
          <a:p>
            <a:r>
              <a:rPr lang="en-IN" dirty="0"/>
              <a:t>} </a:t>
            </a:r>
          </a:p>
          <a:p>
            <a:r>
              <a:rPr lang="en-IN" dirty="0">
                <a:highlight>
                  <a:srgbClr val="808000"/>
                </a:highlight>
              </a:rPr>
              <a:t>Output: meowing... eating...</a:t>
            </a:r>
          </a:p>
        </p:txBody>
      </p:sp>
    </p:spTree>
    <p:extLst>
      <p:ext uri="{BB962C8B-B14F-4D97-AF65-F5344CB8AC3E}">
        <p14:creationId xmlns:p14="http://schemas.microsoft.com/office/powerpoint/2010/main" val="89160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3795" y="609600"/>
            <a:ext cx="10353762" cy="559324"/>
          </a:xfrm>
        </p:spPr>
        <p:txBody>
          <a:bodyPr>
            <a:normAutofit fontScale="90000"/>
          </a:bodyPr>
          <a:lstStyle/>
          <a:p>
            <a:r>
              <a:rPr lang="en-IN" dirty="0"/>
              <a:t>Method Overriding</a:t>
            </a:r>
          </a:p>
        </p:txBody>
      </p:sp>
      <p:sp>
        <p:nvSpPr>
          <p:cNvPr id="3" name="Content Placeholder 2">
            <a:extLst>
              <a:ext uri="{FF2B5EF4-FFF2-40B4-BE49-F238E27FC236}">
                <a16:creationId xmlns:a16="http://schemas.microsoft.com/office/drawing/2014/main" id="{B3F9612D-C92F-44BB-95B0-FE16BA3DF59E}"/>
              </a:ext>
            </a:extLst>
          </p:cNvPr>
          <p:cNvSpPr>
            <a:spLocks noGrp="1"/>
          </p:cNvSpPr>
          <p:nvPr>
            <p:ph idx="1"/>
          </p:nvPr>
        </p:nvSpPr>
        <p:spPr>
          <a:xfrm>
            <a:off x="919119" y="1369441"/>
            <a:ext cx="10353762" cy="3211986"/>
          </a:xfrm>
        </p:spPr>
        <p:txBody>
          <a:bodyPr>
            <a:normAutofit fontScale="92500" lnSpcReduction="20000"/>
          </a:bodyPr>
          <a:lstStyle/>
          <a:p>
            <a:r>
              <a:rPr lang="en-US" dirty="0"/>
              <a:t>If subclass (child class) has the same method as declared in the parent class, it is known as method overriding in Java. In other words, If a subclass provides the specific implementation of the method that has been declared by one of its parent class, it is known as method overriding. </a:t>
            </a:r>
          </a:p>
          <a:p>
            <a:endParaRPr lang="en-US" dirty="0"/>
          </a:p>
          <a:p>
            <a:r>
              <a:rPr lang="en-US" dirty="0"/>
              <a:t>Method overriding is used for runtime polymorphism </a:t>
            </a:r>
          </a:p>
          <a:p>
            <a:r>
              <a:rPr lang="en-US" dirty="0"/>
              <a:t>Rules for Java Method Overriding </a:t>
            </a:r>
          </a:p>
          <a:p>
            <a:pPr lvl="2"/>
            <a:r>
              <a:rPr lang="en-US" dirty="0"/>
              <a:t>The method must have the same name as in the parent class </a:t>
            </a:r>
          </a:p>
          <a:p>
            <a:pPr lvl="2"/>
            <a:r>
              <a:rPr lang="en-US" dirty="0"/>
              <a:t>The method must have the same parameter as in the parent class</a:t>
            </a:r>
            <a:endParaRPr lang="en-IN" dirty="0"/>
          </a:p>
        </p:txBody>
      </p:sp>
    </p:spTree>
    <p:extLst>
      <p:ext uri="{BB962C8B-B14F-4D97-AF65-F5344CB8AC3E}">
        <p14:creationId xmlns:p14="http://schemas.microsoft.com/office/powerpoint/2010/main" val="388109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0907-DD51-4499-8665-3796D853E871}"/>
              </a:ext>
            </a:extLst>
          </p:cNvPr>
          <p:cNvSpPr>
            <a:spLocks noGrp="1"/>
          </p:cNvSpPr>
          <p:nvPr>
            <p:ph type="title"/>
          </p:nvPr>
        </p:nvSpPr>
        <p:spPr>
          <a:xfrm>
            <a:off x="913795" y="609600"/>
            <a:ext cx="10353762" cy="559324"/>
          </a:xfrm>
        </p:spPr>
        <p:txBody>
          <a:bodyPr>
            <a:normAutofit fontScale="90000"/>
          </a:bodyPr>
          <a:lstStyle/>
          <a:p>
            <a:r>
              <a:rPr lang="en-IN" dirty="0"/>
              <a:t>Method Overriding (Example)</a:t>
            </a:r>
          </a:p>
        </p:txBody>
      </p:sp>
      <p:sp>
        <p:nvSpPr>
          <p:cNvPr id="7" name="TextBox 6">
            <a:extLst>
              <a:ext uri="{FF2B5EF4-FFF2-40B4-BE49-F238E27FC236}">
                <a16:creationId xmlns:a16="http://schemas.microsoft.com/office/drawing/2014/main" id="{DC294CD8-BFBA-4901-812E-0433AFE1C3B8}"/>
              </a:ext>
            </a:extLst>
          </p:cNvPr>
          <p:cNvSpPr txBox="1"/>
          <p:nvPr/>
        </p:nvSpPr>
        <p:spPr>
          <a:xfrm>
            <a:off x="1614341" y="1071359"/>
            <a:ext cx="6094428" cy="5355312"/>
          </a:xfrm>
          <a:prstGeom prst="rect">
            <a:avLst/>
          </a:prstGeom>
          <a:noFill/>
        </p:spPr>
        <p:txBody>
          <a:bodyPr wrap="square">
            <a:spAutoFit/>
          </a:bodyPr>
          <a:lstStyle/>
          <a:p>
            <a:r>
              <a:rPr lang="en-IN" dirty="0">
                <a:highlight>
                  <a:srgbClr val="008080"/>
                </a:highlight>
              </a:rPr>
              <a:t>Example: </a:t>
            </a:r>
          </a:p>
          <a:p>
            <a:r>
              <a:rPr lang="en-IN" dirty="0"/>
              <a:t>class Vehicle { </a:t>
            </a:r>
          </a:p>
          <a:p>
            <a:pPr lvl="1"/>
            <a:r>
              <a:rPr lang="en-IN" dirty="0"/>
              <a:t>void run() { </a:t>
            </a:r>
          </a:p>
          <a:p>
            <a:pPr lvl="1"/>
            <a:r>
              <a:rPr lang="en-IN" dirty="0"/>
              <a:t>	</a:t>
            </a:r>
            <a:r>
              <a:rPr lang="en-IN" dirty="0" err="1"/>
              <a:t>System.out.println</a:t>
            </a:r>
            <a:r>
              <a:rPr lang="en-IN" dirty="0"/>
              <a:t>("Vehicle is running"); </a:t>
            </a:r>
          </a:p>
          <a:p>
            <a:pPr lvl="1"/>
            <a:r>
              <a:rPr lang="en-IN" dirty="0"/>
              <a:t>} </a:t>
            </a:r>
          </a:p>
          <a:p>
            <a:r>
              <a:rPr lang="en-IN" dirty="0"/>
              <a:t>} </a:t>
            </a:r>
          </a:p>
          <a:p>
            <a:r>
              <a:rPr lang="en-IN" dirty="0"/>
              <a:t>//Creating a child class </a:t>
            </a:r>
          </a:p>
          <a:p>
            <a:r>
              <a:rPr lang="en-IN" dirty="0"/>
              <a:t>class Bike2 extends Vehicle { </a:t>
            </a:r>
          </a:p>
          <a:p>
            <a:pPr lvl="1"/>
            <a:r>
              <a:rPr lang="en-IN" dirty="0"/>
              <a:t>void run() { </a:t>
            </a:r>
          </a:p>
          <a:p>
            <a:pPr lvl="1"/>
            <a:r>
              <a:rPr lang="en-IN" dirty="0"/>
              <a:t>	</a:t>
            </a:r>
            <a:r>
              <a:rPr lang="en-IN" dirty="0" err="1"/>
              <a:t>System.out.println</a:t>
            </a:r>
            <a:r>
              <a:rPr lang="en-IN" dirty="0"/>
              <a:t>("Bike is running safely"); </a:t>
            </a:r>
          </a:p>
          <a:p>
            <a:pPr lvl="1"/>
            <a:r>
              <a:rPr lang="en-IN" dirty="0"/>
              <a:t>} </a:t>
            </a:r>
          </a:p>
          <a:p>
            <a:pPr lvl="1"/>
            <a:r>
              <a:rPr lang="en-IN" dirty="0"/>
              <a:t>public static void main(String </a:t>
            </a:r>
            <a:r>
              <a:rPr lang="en-IN" dirty="0" err="1"/>
              <a:t>args</a:t>
            </a:r>
            <a:r>
              <a:rPr lang="en-IN" dirty="0"/>
              <a:t>[]) { </a:t>
            </a:r>
          </a:p>
          <a:p>
            <a:pPr lvl="3"/>
            <a:r>
              <a:rPr lang="en-IN" dirty="0"/>
              <a:t>//creating object </a:t>
            </a:r>
          </a:p>
          <a:p>
            <a:pPr lvl="3"/>
            <a:r>
              <a:rPr lang="en-IN" dirty="0"/>
              <a:t>Bike2 </a:t>
            </a:r>
            <a:r>
              <a:rPr lang="en-IN" dirty="0" err="1"/>
              <a:t>obj</a:t>
            </a:r>
            <a:r>
              <a:rPr lang="en-IN" dirty="0"/>
              <a:t> = new Bike2();</a:t>
            </a:r>
          </a:p>
          <a:p>
            <a:pPr lvl="3"/>
            <a:r>
              <a:rPr lang="en-IN" dirty="0"/>
              <a:t>//calling method</a:t>
            </a:r>
          </a:p>
          <a:p>
            <a:pPr lvl="3"/>
            <a:r>
              <a:rPr lang="en-IN" dirty="0" err="1"/>
              <a:t>obj.run</a:t>
            </a:r>
            <a:r>
              <a:rPr lang="en-IN" dirty="0"/>
              <a:t>();</a:t>
            </a:r>
          </a:p>
          <a:p>
            <a:pPr lvl="2"/>
            <a:r>
              <a:rPr lang="en-IN" dirty="0"/>
              <a:t>} </a:t>
            </a:r>
          </a:p>
          <a:p>
            <a:pPr lvl="1"/>
            <a:r>
              <a:rPr lang="en-IN" dirty="0"/>
              <a:t>} </a:t>
            </a:r>
          </a:p>
          <a:p>
            <a:r>
              <a:rPr lang="en-IN" dirty="0">
                <a:highlight>
                  <a:srgbClr val="808000"/>
                </a:highlight>
              </a:rPr>
              <a:t>Output: Bike is running safely</a:t>
            </a:r>
          </a:p>
        </p:txBody>
      </p:sp>
    </p:spTree>
    <p:extLst>
      <p:ext uri="{BB962C8B-B14F-4D97-AF65-F5344CB8AC3E}">
        <p14:creationId xmlns:p14="http://schemas.microsoft.com/office/powerpoint/2010/main" val="218409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3B9EEA6BAB5843B36A1E4FF2AC5408" ma:contentTypeVersion="5" ma:contentTypeDescription="Create a new document." ma:contentTypeScope="" ma:versionID="57e52f9e3787028c43161666a73ebfca">
  <xsd:schema xmlns:xsd="http://www.w3.org/2001/XMLSchema" xmlns:xs="http://www.w3.org/2001/XMLSchema" xmlns:p="http://schemas.microsoft.com/office/2006/metadata/properties" xmlns:ns2="2b4bc85f-cda9-4a7e-94d1-35bcf798e38c" targetNamespace="http://schemas.microsoft.com/office/2006/metadata/properties" ma:root="true" ma:fieldsID="2d9787f7d1e06689793087236fb9ff38" ns2:_="">
    <xsd:import namespace="2b4bc85f-cda9-4a7e-94d1-35bcf798e3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4bc85f-cda9-4a7e-94d1-35bcf798e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3BF2470-0724-4BE2-9DFC-1DCBE5086CAB}"/>
</file>

<file path=customXml/itemProps2.xml><?xml version="1.0" encoding="utf-8"?>
<ds:datastoreItem xmlns:ds="http://schemas.openxmlformats.org/officeDocument/2006/customXml" ds:itemID="{EF00FAE9-3300-4053-B9FF-4F30C7EB1E6D}"/>
</file>

<file path=customXml/itemProps3.xml><?xml version="1.0" encoding="utf-8"?>
<ds:datastoreItem xmlns:ds="http://schemas.openxmlformats.org/officeDocument/2006/customXml" ds:itemID="{ECA316C1-1436-4741-8E85-8984BE651EA8}"/>
</file>

<file path=docProps/app.xml><?xml version="1.0" encoding="utf-8"?>
<Properties xmlns="http://schemas.openxmlformats.org/officeDocument/2006/extended-properties" xmlns:vt="http://schemas.openxmlformats.org/officeDocument/2006/docPropsVTypes">
  <TotalTime>0</TotalTime>
  <Words>1986</Words>
  <Application>Microsoft Office PowerPoint</Application>
  <PresentationFormat>Widescreen</PresentationFormat>
  <Paragraphs>320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Goudy Old Style</vt:lpstr>
      <vt:lpstr>Wingdings</vt:lpstr>
      <vt:lpstr>Wingdings 2</vt:lpstr>
      <vt:lpstr>SlateVTI</vt:lpstr>
      <vt:lpstr>JAVA (Skill Based Lab)</vt:lpstr>
      <vt:lpstr>What’s in this Module</vt:lpstr>
      <vt:lpstr>Inheritance</vt:lpstr>
      <vt:lpstr>Let’s solve:  </vt:lpstr>
      <vt:lpstr>Single Inheritance (Example)</vt:lpstr>
      <vt:lpstr>Multi-level  Inheritance (Example)</vt:lpstr>
      <vt:lpstr>Hierarchial  Inheritance (Example)</vt:lpstr>
      <vt:lpstr>Method Overriding</vt:lpstr>
      <vt:lpstr>Method Overriding (Example)</vt:lpstr>
      <vt:lpstr>Super Keyword</vt:lpstr>
      <vt:lpstr>Super Keyword(Example1)</vt:lpstr>
      <vt:lpstr>Super Keyword(Example2)</vt:lpstr>
      <vt:lpstr>Abstract Class and Methods</vt:lpstr>
      <vt:lpstr>Abstract Class and Methods (Example)</vt:lpstr>
      <vt:lpstr>final Keyword </vt:lpstr>
      <vt:lpstr>final Keyword </vt:lpstr>
      <vt:lpstr>final Keyword </vt:lpstr>
      <vt:lpstr>Interface</vt:lpstr>
      <vt:lpstr>Interface Example</vt:lpstr>
      <vt:lpstr>Exp9 : Let’s solve Program on Multiple Inheritance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2020-08-29T07:21:12Z</dcterms:created>
  <dcterms:modified xsi:type="dcterms:W3CDTF">2021-11-12T08:36:55Z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0x010100353B9EEA6BAB5843B36A1E4FF2AC5408</vt:lpwstr>
  </property>
</Properties>
</file>