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19"/>
  </p:notesMasterIdLst>
  <p:sldIdLst>
    <p:sldId id="259" r:id="rId2"/>
    <p:sldId id="299" r:id="rId3"/>
    <p:sldId id="315" r:id="rId4"/>
    <p:sldId id="316" r:id="rId5"/>
    <p:sldId id="317" r:id="rId6"/>
    <p:sldId id="318" r:id="rId7"/>
    <p:sldId id="319" r:id="rId8"/>
    <p:sldId id="302" r:id="rId9"/>
    <p:sldId id="300" r:id="rId10"/>
    <p:sldId id="307" r:id="rId11"/>
    <p:sldId id="303" r:id="rId12"/>
    <p:sldId id="304" r:id="rId13"/>
    <p:sldId id="305" r:id="rId14"/>
    <p:sldId id="312" r:id="rId15"/>
    <p:sldId id="313" r:id="rId16"/>
    <p:sldId id="306" r:id="rId17"/>
    <p:sldId id="3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985C"/>
    <a:srgbClr val="DDA147"/>
    <a:srgbClr val="B54C2D"/>
    <a:srgbClr val="B66952"/>
    <a:srgbClr val="B56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5226" autoAdjust="0"/>
  </p:normalViewPr>
  <p:slideViewPr>
    <p:cSldViewPr snapToGrid="0">
      <p:cViewPr varScale="1">
        <p:scale>
          <a:sx n="86" d="100"/>
          <a:sy n="86"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EAE0D-F30B-48F6-9962-F67D6CF1165E}" type="datetimeFigureOut">
              <a:rPr lang="en-IN" smtClean="0"/>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DC1D4-3EB7-4664-B837-86145CEF3CD2}" type="slidenum">
              <a:rPr lang="en-IN" smtClean="0"/>
              <a:t>‹#›</a:t>
            </a:fld>
            <a:endParaRPr lang="en-IN"/>
          </a:p>
        </p:txBody>
      </p:sp>
    </p:spTree>
    <p:extLst>
      <p:ext uri="{BB962C8B-B14F-4D97-AF65-F5344CB8AC3E}">
        <p14:creationId xmlns:p14="http://schemas.microsoft.com/office/powerpoint/2010/main" val="147147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1895923"/>
          </a:xfrm>
        </p:spPr>
        <p:txBody>
          <a:bodyPr>
            <a:normAutofit/>
          </a:bodyPr>
          <a:lstStyle/>
          <a:p>
            <a:r>
              <a:rPr lang="en-US" sz="7200" dirty="0"/>
              <a:t>JAVA (Skill Based Lab)</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1066" y="3429000"/>
            <a:ext cx="10276664" cy="2205338"/>
          </a:xfrm>
        </p:spPr>
        <p:txBody>
          <a:bodyPr>
            <a:normAutofit/>
          </a:bodyPr>
          <a:lstStyle/>
          <a:p>
            <a:r>
              <a:rPr lang="en-US" sz="2800" dirty="0"/>
              <a:t>MODULE 5: Exception Handling and Threads</a:t>
            </a:r>
          </a:p>
          <a:p>
            <a:r>
              <a:rPr lang="en-US" sz="2800" dirty="0"/>
              <a:t>Prof Indu Anoop</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FD21-53AA-45F9-980B-BFA7924D348A}"/>
              </a:ext>
            </a:extLst>
          </p:cNvPr>
          <p:cNvSpPr>
            <a:spLocks noGrp="1"/>
          </p:cNvSpPr>
          <p:nvPr>
            <p:ph type="title"/>
          </p:nvPr>
        </p:nvSpPr>
        <p:spPr>
          <a:xfrm>
            <a:off x="913795" y="609600"/>
            <a:ext cx="10353762" cy="123825"/>
          </a:xfrm>
        </p:spPr>
        <p:txBody>
          <a:bodyPr>
            <a:normAutofit fontScale="90000"/>
          </a:bodyPr>
          <a:lstStyle/>
          <a:p>
            <a:r>
              <a:rPr lang="en-IN" dirty="0"/>
              <a:t>What is thread?</a:t>
            </a:r>
          </a:p>
        </p:txBody>
      </p:sp>
      <p:sp>
        <p:nvSpPr>
          <p:cNvPr id="3" name="Content Placeholder 2">
            <a:extLst>
              <a:ext uri="{FF2B5EF4-FFF2-40B4-BE49-F238E27FC236}">
                <a16:creationId xmlns:a16="http://schemas.microsoft.com/office/drawing/2014/main" id="{791BB931-2B42-44B7-9D83-2B127FC1B93C}"/>
              </a:ext>
            </a:extLst>
          </p:cNvPr>
          <p:cNvSpPr>
            <a:spLocks noGrp="1"/>
          </p:cNvSpPr>
          <p:nvPr>
            <p:ph idx="1"/>
          </p:nvPr>
        </p:nvSpPr>
        <p:spPr>
          <a:xfrm>
            <a:off x="913795" y="1266825"/>
            <a:ext cx="10353762" cy="2720713"/>
          </a:xfrm>
        </p:spPr>
        <p:txBody>
          <a:bodyPr>
            <a:normAutofit lnSpcReduction="10000"/>
          </a:bodyPr>
          <a:lstStyle/>
          <a:p>
            <a:r>
              <a:rPr lang="en-IN" sz="1800" dirty="0"/>
              <a:t>A thread is a light weight process.</a:t>
            </a:r>
          </a:p>
          <a:p>
            <a:r>
              <a:rPr lang="en-IN" sz="1800" dirty="0"/>
              <a:t>A thread is a subpart of a process that can run individually.</a:t>
            </a:r>
          </a:p>
          <a:p>
            <a:r>
              <a:rPr lang="en-IN" sz="1800" dirty="0"/>
              <a:t>In java, a thread goes through different states throughout its execution. These stages are called thread life cycle</a:t>
            </a:r>
          </a:p>
          <a:p>
            <a:r>
              <a:rPr lang="en-IN" sz="1800" dirty="0"/>
              <a:t>The thread base is an instantiation of a class  which either</a:t>
            </a:r>
          </a:p>
          <a:p>
            <a:pPr lvl="1"/>
            <a:r>
              <a:rPr lang="en-IN" sz="1600" dirty="0"/>
              <a:t>implements Runnable</a:t>
            </a:r>
          </a:p>
          <a:p>
            <a:pPr lvl="1"/>
            <a:r>
              <a:rPr lang="en-IN" sz="1600" dirty="0"/>
              <a:t>extends Thread</a:t>
            </a:r>
          </a:p>
        </p:txBody>
      </p:sp>
      <p:sp>
        <p:nvSpPr>
          <p:cNvPr id="5" name="TextBox 4">
            <a:extLst>
              <a:ext uri="{FF2B5EF4-FFF2-40B4-BE49-F238E27FC236}">
                <a16:creationId xmlns:a16="http://schemas.microsoft.com/office/drawing/2014/main" id="{92EC45E3-C329-47C6-A046-469A386B6EFA}"/>
              </a:ext>
            </a:extLst>
          </p:cNvPr>
          <p:cNvSpPr txBox="1"/>
          <p:nvPr/>
        </p:nvSpPr>
        <p:spPr>
          <a:xfrm>
            <a:off x="992955" y="4625734"/>
            <a:ext cx="10507745" cy="1477328"/>
          </a:xfrm>
          <a:prstGeom prst="rect">
            <a:avLst/>
          </a:prstGeom>
          <a:noFill/>
        </p:spPr>
        <p:txBody>
          <a:bodyPr wrap="square">
            <a:spAutoFit/>
          </a:bodyPr>
          <a:lstStyle/>
          <a:p>
            <a:r>
              <a:rPr lang="en-US" b="1" dirty="0"/>
              <a:t>Thread class: </a:t>
            </a:r>
            <a:r>
              <a:rPr lang="en-US" dirty="0"/>
              <a:t>Thread class provide constructors and methods to create and perform operations on a thread. Thread class extends Object class and implements Runnable interface. </a:t>
            </a:r>
          </a:p>
          <a:p>
            <a:endParaRPr lang="en-US" dirty="0"/>
          </a:p>
          <a:p>
            <a:r>
              <a:rPr lang="en-US" b="1" dirty="0"/>
              <a:t>Runnable interface: </a:t>
            </a:r>
            <a:r>
              <a:rPr lang="en-US" dirty="0"/>
              <a:t>The Runnable interface should be implemented by any class whose instances are intended to be executed by a thread. Runnable interface have only one method named run()</a:t>
            </a:r>
            <a:endParaRPr lang="en-IN" dirty="0"/>
          </a:p>
        </p:txBody>
      </p:sp>
    </p:spTree>
    <p:extLst>
      <p:ext uri="{BB962C8B-B14F-4D97-AF65-F5344CB8AC3E}">
        <p14:creationId xmlns:p14="http://schemas.microsoft.com/office/powerpoint/2010/main" val="5403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3548F14-24B1-4CF5-9EEB-2DBCB4F623ED}"/>
              </a:ext>
            </a:extLst>
          </p:cNvPr>
          <p:cNvSpPr>
            <a:spLocks noGrp="1"/>
          </p:cNvSpPr>
          <p:nvPr>
            <p:ph type="title"/>
          </p:nvPr>
        </p:nvSpPr>
        <p:spPr>
          <a:xfrm>
            <a:off x="919119" y="142454"/>
            <a:ext cx="10353762" cy="457201"/>
          </a:xfrm>
        </p:spPr>
        <p:txBody>
          <a:bodyPr>
            <a:normAutofit fontScale="90000"/>
          </a:bodyPr>
          <a:lstStyle/>
          <a:p>
            <a:r>
              <a:rPr lang="en-US" dirty="0"/>
              <a:t>Thread Life Cycle</a:t>
            </a:r>
          </a:p>
        </p:txBody>
      </p:sp>
      <p:pic>
        <p:nvPicPr>
          <p:cNvPr id="3" name="Picture 2">
            <a:extLst>
              <a:ext uri="{FF2B5EF4-FFF2-40B4-BE49-F238E27FC236}">
                <a16:creationId xmlns:a16="http://schemas.microsoft.com/office/drawing/2014/main" id="{A37A800B-4ACD-4729-BC48-88A18BC47A1C}"/>
              </a:ext>
            </a:extLst>
          </p:cNvPr>
          <p:cNvPicPr>
            <a:picLocks noChangeAspect="1"/>
          </p:cNvPicPr>
          <p:nvPr/>
        </p:nvPicPr>
        <p:blipFill>
          <a:blip r:embed="rId2"/>
          <a:stretch>
            <a:fillRect/>
          </a:stretch>
        </p:blipFill>
        <p:spPr>
          <a:xfrm>
            <a:off x="2371725" y="1733550"/>
            <a:ext cx="7448550" cy="3390900"/>
          </a:xfrm>
          <a:prstGeom prst="rect">
            <a:avLst/>
          </a:prstGeom>
        </p:spPr>
      </p:pic>
    </p:spTree>
    <p:extLst>
      <p:ext uri="{BB962C8B-B14F-4D97-AF65-F5344CB8AC3E}">
        <p14:creationId xmlns:p14="http://schemas.microsoft.com/office/powerpoint/2010/main" val="24899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D365CEBC-7046-4227-A392-9E73F579C2A9}"/>
              </a:ext>
            </a:extLst>
          </p:cNvPr>
          <p:cNvSpPr>
            <a:spLocks noGrp="1"/>
          </p:cNvSpPr>
          <p:nvPr>
            <p:ph type="body" idx="1"/>
          </p:nvPr>
        </p:nvSpPr>
        <p:spPr>
          <a:xfrm>
            <a:off x="913795" y="284217"/>
            <a:ext cx="3300984" cy="223589"/>
          </a:xfrm>
        </p:spPr>
        <p:txBody>
          <a:bodyPr/>
          <a:lstStyle/>
          <a:p>
            <a:r>
              <a:rPr lang="en-US" dirty="0"/>
              <a:t>New Born State</a:t>
            </a:r>
          </a:p>
        </p:txBody>
      </p:sp>
      <p:sp>
        <p:nvSpPr>
          <p:cNvPr id="12" name="Text Placeholder 3">
            <a:extLst>
              <a:ext uri="{FF2B5EF4-FFF2-40B4-BE49-F238E27FC236}">
                <a16:creationId xmlns:a16="http://schemas.microsoft.com/office/drawing/2014/main" id="{780246F8-F368-4208-99A0-E25E1168A0F3}"/>
              </a:ext>
            </a:extLst>
          </p:cNvPr>
          <p:cNvSpPr>
            <a:spLocks noGrp="1"/>
          </p:cNvSpPr>
          <p:nvPr>
            <p:ph type="body" sz="half" idx="15"/>
          </p:nvPr>
        </p:nvSpPr>
        <p:spPr>
          <a:xfrm>
            <a:off x="924445" y="603315"/>
            <a:ext cx="3300984" cy="3722628"/>
          </a:xfrm>
        </p:spPr>
        <p:txBody>
          <a:bodyPr>
            <a:normAutofit/>
          </a:bodyPr>
          <a:lstStyle/>
          <a:p>
            <a:pPr marL="285750" indent="-285750" algn="just">
              <a:buFont typeface="Wingdings" panose="05000000000000000000" pitchFamily="2" charset="2"/>
              <a:buChar char="§"/>
            </a:pPr>
            <a:r>
              <a:rPr lang="en-IN" sz="1600" dirty="0"/>
              <a:t>The thread enters the new born state as soon as it is created. The thread is created using the new operator.</a:t>
            </a:r>
          </a:p>
          <a:p>
            <a:pPr marL="285750" indent="-285750" algn="just">
              <a:buFont typeface="Wingdings" panose="05000000000000000000" pitchFamily="2" charset="2"/>
              <a:buChar char="§"/>
            </a:pPr>
            <a:r>
              <a:rPr lang="en-IN" sz="1600" dirty="0"/>
              <a:t>From the new born state the thread can go to ready to run mode or dead state.</a:t>
            </a:r>
          </a:p>
          <a:p>
            <a:pPr marL="285750" indent="-285750" algn="just">
              <a:buFont typeface="Wingdings" panose="05000000000000000000" pitchFamily="2" charset="2"/>
              <a:buChar char="§"/>
            </a:pPr>
            <a:r>
              <a:rPr lang="en-IN" sz="1600" dirty="0"/>
              <a:t>If start( ) method is called then the thread goes to ready to run mode. If the stop( ) method is called then the thread goes to dead state.</a:t>
            </a:r>
          </a:p>
          <a:p>
            <a:endParaRPr lang="en-US" dirty="0"/>
          </a:p>
        </p:txBody>
      </p:sp>
      <p:sp>
        <p:nvSpPr>
          <p:cNvPr id="14" name="Text Placeholder 4">
            <a:extLst>
              <a:ext uri="{FF2B5EF4-FFF2-40B4-BE49-F238E27FC236}">
                <a16:creationId xmlns:a16="http://schemas.microsoft.com/office/drawing/2014/main" id="{10B783D6-E6E6-42CD-AAC5-B81D98EB2F69}"/>
              </a:ext>
            </a:extLst>
          </p:cNvPr>
          <p:cNvSpPr>
            <a:spLocks noGrp="1"/>
          </p:cNvSpPr>
          <p:nvPr>
            <p:ph type="body" sz="quarter" idx="3"/>
          </p:nvPr>
        </p:nvSpPr>
        <p:spPr>
          <a:xfrm>
            <a:off x="4441435" y="344177"/>
            <a:ext cx="3300984" cy="400541"/>
          </a:xfrm>
        </p:spPr>
        <p:txBody>
          <a:bodyPr/>
          <a:lstStyle/>
          <a:p>
            <a:r>
              <a:rPr lang="en-IN" dirty="0"/>
              <a:t>Ready to run mode (Runnable Mode)</a:t>
            </a:r>
            <a:endParaRPr lang="en-US" dirty="0"/>
          </a:p>
        </p:txBody>
      </p:sp>
      <p:sp>
        <p:nvSpPr>
          <p:cNvPr id="16" name="Text Placeholder 5">
            <a:extLst>
              <a:ext uri="{FF2B5EF4-FFF2-40B4-BE49-F238E27FC236}">
                <a16:creationId xmlns:a16="http://schemas.microsoft.com/office/drawing/2014/main" id="{DD815446-E726-425A-B793-D69DE5721916}"/>
              </a:ext>
            </a:extLst>
          </p:cNvPr>
          <p:cNvSpPr>
            <a:spLocks noGrp="1"/>
          </p:cNvSpPr>
          <p:nvPr>
            <p:ph type="body" sz="half" idx="16"/>
          </p:nvPr>
        </p:nvSpPr>
        <p:spPr>
          <a:xfrm>
            <a:off x="4441435" y="775741"/>
            <a:ext cx="3300984" cy="5306518"/>
          </a:xfrm>
        </p:spPr>
        <p:txBody>
          <a:bodyPr>
            <a:normAutofit/>
          </a:bodyPr>
          <a:lstStyle/>
          <a:p>
            <a:pPr marL="285750" indent="-285750" algn="just">
              <a:buFont typeface="Arial" panose="020B0604020202020204" pitchFamily="34" charset="0"/>
              <a:buChar char="•"/>
            </a:pPr>
            <a:r>
              <a:rPr lang="en-IN" sz="1600" dirty="0"/>
              <a:t>If the thread is ready for execution but waiting for the CPU the thread is said to be in ready to run mode. </a:t>
            </a:r>
          </a:p>
          <a:p>
            <a:pPr marL="285750" indent="-285750" algn="just">
              <a:buFont typeface="Arial" panose="020B0604020202020204" pitchFamily="34" charset="0"/>
              <a:buChar char="•"/>
            </a:pPr>
            <a:r>
              <a:rPr lang="en-IN" sz="1600" dirty="0"/>
              <a:t>All the events that are waiting for the processor are queued up in the ready to run mode and are served in FIFO manner or priority scheduling.</a:t>
            </a:r>
          </a:p>
          <a:p>
            <a:pPr marL="285750" indent="-285750" algn="just">
              <a:buFont typeface="Arial" panose="020B0604020202020204" pitchFamily="34" charset="0"/>
              <a:buChar char="•"/>
            </a:pPr>
            <a:r>
              <a:rPr lang="en-IN" sz="1600" dirty="0"/>
              <a:t>From this state the thread can go to running state if the processor is available using the scheduled( ) method. </a:t>
            </a:r>
          </a:p>
          <a:p>
            <a:pPr marL="285750" indent="-285750" algn="just">
              <a:buFont typeface="Arial" panose="020B0604020202020204" pitchFamily="34" charset="0"/>
              <a:buChar char="•"/>
            </a:pPr>
            <a:r>
              <a:rPr lang="en-IN" sz="1600" dirty="0"/>
              <a:t>From the running mode the thread can again join the queue of runnable threads. </a:t>
            </a:r>
          </a:p>
          <a:p>
            <a:pPr marL="285750" indent="-285750" algn="just">
              <a:buFont typeface="Arial" panose="020B0604020202020204" pitchFamily="34" charset="0"/>
              <a:buChar char="•"/>
            </a:pPr>
            <a:r>
              <a:rPr lang="en-IN" sz="1600" dirty="0"/>
              <a:t>The process of allotting time for the threads is called time slicing.</a:t>
            </a:r>
            <a:endParaRPr lang="en-US" sz="1600" dirty="0"/>
          </a:p>
        </p:txBody>
      </p:sp>
      <p:sp>
        <p:nvSpPr>
          <p:cNvPr id="18" name="Text Placeholder 6">
            <a:extLst>
              <a:ext uri="{FF2B5EF4-FFF2-40B4-BE49-F238E27FC236}">
                <a16:creationId xmlns:a16="http://schemas.microsoft.com/office/drawing/2014/main" id="{D70D0551-9982-4BF2-8455-91830CC8BB05}"/>
              </a:ext>
            </a:extLst>
          </p:cNvPr>
          <p:cNvSpPr>
            <a:spLocks noGrp="1"/>
          </p:cNvSpPr>
          <p:nvPr>
            <p:ph type="body" sz="quarter" idx="13"/>
          </p:nvPr>
        </p:nvSpPr>
        <p:spPr>
          <a:xfrm>
            <a:off x="8086494" y="507806"/>
            <a:ext cx="3300984" cy="95509"/>
          </a:xfrm>
        </p:spPr>
        <p:txBody>
          <a:bodyPr/>
          <a:lstStyle/>
          <a:p>
            <a:r>
              <a:rPr lang="en-US" dirty="0"/>
              <a:t>Running State:--</a:t>
            </a:r>
          </a:p>
        </p:txBody>
      </p:sp>
      <p:sp>
        <p:nvSpPr>
          <p:cNvPr id="20" name="Text Placeholder 7">
            <a:extLst>
              <a:ext uri="{FF2B5EF4-FFF2-40B4-BE49-F238E27FC236}">
                <a16:creationId xmlns:a16="http://schemas.microsoft.com/office/drawing/2014/main" id="{7B2D53A8-5793-43C6-AA48-78306E3A8326}"/>
              </a:ext>
            </a:extLst>
          </p:cNvPr>
          <p:cNvSpPr>
            <a:spLocks noGrp="1"/>
          </p:cNvSpPr>
          <p:nvPr>
            <p:ph type="body" sz="half" idx="17"/>
          </p:nvPr>
        </p:nvSpPr>
        <p:spPr>
          <a:xfrm>
            <a:off x="7966571" y="655664"/>
            <a:ext cx="3300984" cy="5546672"/>
          </a:xfrm>
        </p:spPr>
        <p:txBody>
          <a:bodyPr>
            <a:normAutofit fontScale="92500" lnSpcReduction="10000"/>
          </a:bodyPr>
          <a:lstStyle/>
          <a:p>
            <a:pPr algn="just"/>
            <a:r>
              <a:rPr lang="en-IN" sz="1600" dirty="0"/>
              <a:t>If the thread is in execution then it is said to be in running state. </a:t>
            </a:r>
          </a:p>
          <a:p>
            <a:pPr algn="just"/>
            <a:r>
              <a:rPr lang="en-IN" sz="1600" dirty="0"/>
              <a:t>The thread can finish its work and end normally. </a:t>
            </a:r>
          </a:p>
          <a:p>
            <a:pPr algn="just"/>
            <a:r>
              <a:rPr lang="en-IN" sz="1600" dirty="0"/>
              <a:t>The thread can also be forced to give up the control when one of the following conditions arise</a:t>
            </a:r>
          </a:p>
          <a:p>
            <a:pPr algn="just"/>
            <a:r>
              <a:rPr lang="en-IN" sz="1600" dirty="0"/>
              <a:t>A thread can be suspended by suspend( ) method. A suspended thread can be revived by using the resume() method.</a:t>
            </a:r>
          </a:p>
          <a:p>
            <a:pPr algn="just"/>
            <a:r>
              <a:rPr lang="en-IN" sz="1600" dirty="0"/>
              <a:t>     2. A thread can be made to sleep for a particular time by using the sleep(milliseconds) method.</a:t>
            </a:r>
          </a:p>
          <a:p>
            <a:pPr algn="just"/>
            <a:r>
              <a:rPr lang="en-IN" sz="1600" dirty="0"/>
              <a:t>         The sleeping method re-enters runnable state when the time elapses.</a:t>
            </a:r>
          </a:p>
          <a:p>
            <a:pPr algn="just"/>
            <a:r>
              <a:rPr lang="en-IN" sz="1600" dirty="0"/>
              <a:t>     3. A thread can be made to wait until a particular event occur using the wait() method, which can</a:t>
            </a:r>
          </a:p>
          <a:p>
            <a:pPr algn="just"/>
            <a:r>
              <a:rPr lang="en-IN" sz="1600" dirty="0"/>
              <a:t>         be run again using the notify( ) method.</a:t>
            </a:r>
            <a:endParaRPr lang="en-US" sz="1600" dirty="0"/>
          </a:p>
        </p:txBody>
      </p:sp>
      <p:sp>
        <p:nvSpPr>
          <p:cNvPr id="8" name="Text Placeholder 4">
            <a:extLst>
              <a:ext uri="{FF2B5EF4-FFF2-40B4-BE49-F238E27FC236}">
                <a16:creationId xmlns:a16="http://schemas.microsoft.com/office/drawing/2014/main" id="{4FC3EC74-ADC2-447E-93B6-2B7AF5A9EFF5}"/>
              </a:ext>
            </a:extLst>
          </p:cNvPr>
          <p:cNvSpPr txBox="1">
            <a:spLocks/>
          </p:cNvSpPr>
          <p:nvPr/>
        </p:nvSpPr>
        <p:spPr>
          <a:xfrm>
            <a:off x="913795" y="3675558"/>
            <a:ext cx="3300984" cy="764783"/>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a:t>Dead State</a:t>
            </a:r>
            <a:endParaRPr lang="en-US" dirty="0"/>
          </a:p>
        </p:txBody>
      </p:sp>
      <p:sp>
        <p:nvSpPr>
          <p:cNvPr id="9" name="Text Placeholder 5">
            <a:extLst>
              <a:ext uri="{FF2B5EF4-FFF2-40B4-BE49-F238E27FC236}">
                <a16:creationId xmlns:a16="http://schemas.microsoft.com/office/drawing/2014/main" id="{7ADCC963-F224-4A93-A725-268335FAE1D9}"/>
              </a:ext>
            </a:extLst>
          </p:cNvPr>
          <p:cNvSpPr txBox="1">
            <a:spLocks/>
          </p:cNvSpPr>
          <p:nvPr/>
        </p:nvSpPr>
        <p:spPr>
          <a:xfrm>
            <a:off x="913795" y="4620535"/>
            <a:ext cx="3300984" cy="1977829"/>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285750" indent="-285750" algn="just">
              <a:buFont typeface="Arial" panose="020B0604020202020204" pitchFamily="34" charset="0"/>
              <a:buChar char="•"/>
            </a:pPr>
            <a:r>
              <a:rPr lang="en-IN" sz="1600"/>
              <a:t>The running thread ends its life when it has completed executing the run() method which is called natural dead. </a:t>
            </a:r>
          </a:p>
          <a:p>
            <a:pPr marL="285750" indent="-285750" algn="just">
              <a:buFont typeface="Arial" panose="020B0604020202020204" pitchFamily="34" charset="0"/>
              <a:buChar char="•"/>
            </a:pPr>
            <a:r>
              <a:rPr lang="en-IN" sz="1600"/>
              <a:t>The thread can also be killed at any stage by using the stop( ) method.</a:t>
            </a:r>
            <a:endParaRPr lang="en-US" sz="1600" dirty="0"/>
          </a:p>
        </p:txBody>
      </p:sp>
    </p:spTree>
    <p:extLst>
      <p:ext uri="{BB962C8B-B14F-4D97-AF65-F5344CB8AC3E}">
        <p14:creationId xmlns:p14="http://schemas.microsoft.com/office/powerpoint/2010/main" val="22294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0B783D6-E6E6-42CD-AAC5-B81D98EB2F69}"/>
              </a:ext>
            </a:extLst>
          </p:cNvPr>
          <p:cNvSpPr>
            <a:spLocks noGrp="1"/>
          </p:cNvSpPr>
          <p:nvPr>
            <p:ph type="body" sz="quarter" idx="3"/>
          </p:nvPr>
        </p:nvSpPr>
        <p:spPr>
          <a:xfrm>
            <a:off x="4441435" y="344177"/>
            <a:ext cx="3300984" cy="764783"/>
          </a:xfrm>
        </p:spPr>
        <p:txBody>
          <a:bodyPr/>
          <a:lstStyle/>
          <a:p>
            <a:r>
              <a:rPr lang="en-IN" dirty="0"/>
              <a:t>Dead State</a:t>
            </a:r>
            <a:endParaRPr lang="en-US" dirty="0"/>
          </a:p>
        </p:txBody>
      </p:sp>
      <p:sp>
        <p:nvSpPr>
          <p:cNvPr id="16" name="Text Placeholder 5">
            <a:extLst>
              <a:ext uri="{FF2B5EF4-FFF2-40B4-BE49-F238E27FC236}">
                <a16:creationId xmlns:a16="http://schemas.microsoft.com/office/drawing/2014/main" id="{DD815446-E726-425A-B793-D69DE5721916}"/>
              </a:ext>
            </a:extLst>
          </p:cNvPr>
          <p:cNvSpPr>
            <a:spLocks noGrp="1"/>
          </p:cNvSpPr>
          <p:nvPr>
            <p:ph type="body" sz="half" idx="16"/>
          </p:nvPr>
        </p:nvSpPr>
        <p:spPr>
          <a:xfrm>
            <a:off x="4441435" y="1289154"/>
            <a:ext cx="3300984" cy="1977829"/>
          </a:xfrm>
        </p:spPr>
        <p:txBody>
          <a:bodyPr>
            <a:normAutofit lnSpcReduction="10000"/>
          </a:bodyPr>
          <a:lstStyle/>
          <a:p>
            <a:pPr marL="285750" indent="-285750" algn="just">
              <a:buFont typeface="Arial" panose="020B0604020202020204" pitchFamily="34" charset="0"/>
              <a:buChar char="•"/>
            </a:pPr>
            <a:r>
              <a:rPr lang="en-IN" sz="1600" dirty="0"/>
              <a:t>The running thread ends its life when it has completed executing the run() method which is called natural dead. </a:t>
            </a:r>
          </a:p>
          <a:p>
            <a:pPr marL="285750" indent="-285750" algn="just">
              <a:buFont typeface="Arial" panose="020B0604020202020204" pitchFamily="34" charset="0"/>
              <a:buChar char="•"/>
            </a:pPr>
            <a:r>
              <a:rPr lang="en-IN" sz="1600" dirty="0"/>
              <a:t>The thread can also be killed at any stage by using the stop( ) method.</a:t>
            </a:r>
            <a:endParaRPr lang="en-US" sz="1600" dirty="0"/>
          </a:p>
        </p:txBody>
      </p:sp>
    </p:spTree>
    <p:extLst>
      <p:ext uri="{BB962C8B-B14F-4D97-AF65-F5344CB8AC3E}">
        <p14:creationId xmlns:p14="http://schemas.microsoft.com/office/powerpoint/2010/main" val="15341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988C56-89C8-48F1-A377-DBAF13EAF092}"/>
              </a:ext>
            </a:extLst>
          </p:cNvPr>
          <p:cNvSpPr txBox="1"/>
          <p:nvPr/>
        </p:nvSpPr>
        <p:spPr>
          <a:xfrm>
            <a:off x="1011026" y="739628"/>
            <a:ext cx="3664669" cy="369332"/>
          </a:xfrm>
          <a:prstGeom prst="rect">
            <a:avLst/>
          </a:prstGeom>
          <a:noFill/>
        </p:spPr>
        <p:txBody>
          <a:bodyPr wrap="square">
            <a:spAutoFit/>
          </a:bodyPr>
          <a:lstStyle/>
          <a:p>
            <a:r>
              <a:rPr lang="en-IN" dirty="0"/>
              <a:t>Thread Class Methods</a:t>
            </a:r>
          </a:p>
        </p:txBody>
      </p:sp>
      <p:pic>
        <p:nvPicPr>
          <p:cNvPr id="7" name="Picture 6">
            <a:extLst>
              <a:ext uri="{FF2B5EF4-FFF2-40B4-BE49-F238E27FC236}">
                <a16:creationId xmlns:a16="http://schemas.microsoft.com/office/drawing/2014/main" id="{DFF3A6DF-5FAB-4353-B70A-8DD05DA7B87D}"/>
              </a:ext>
            </a:extLst>
          </p:cNvPr>
          <p:cNvPicPr>
            <a:picLocks noChangeAspect="1"/>
          </p:cNvPicPr>
          <p:nvPr/>
        </p:nvPicPr>
        <p:blipFill>
          <a:blip r:embed="rId2"/>
          <a:stretch>
            <a:fillRect/>
          </a:stretch>
        </p:blipFill>
        <p:spPr>
          <a:xfrm>
            <a:off x="2273087" y="1319458"/>
            <a:ext cx="7381875" cy="5086350"/>
          </a:xfrm>
          <a:prstGeom prst="rect">
            <a:avLst/>
          </a:prstGeom>
        </p:spPr>
      </p:pic>
    </p:spTree>
    <p:extLst>
      <p:ext uri="{BB962C8B-B14F-4D97-AF65-F5344CB8AC3E}">
        <p14:creationId xmlns:p14="http://schemas.microsoft.com/office/powerpoint/2010/main" val="22470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988C56-89C8-48F1-A377-DBAF13EAF092}"/>
              </a:ext>
            </a:extLst>
          </p:cNvPr>
          <p:cNvSpPr txBox="1"/>
          <p:nvPr/>
        </p:nvSpPr>
        <p:spPr>
          <a:xfrm>
            <a:off x="1011026" y="739628"/>
            <a:ext cx="7501378" cy="369332"/>
          </a:xfrm>
          <a:prstGeom prst="rect">
            <a:avLst/>
          </a:prstGeom>
          <a:noFill/>
        </p:spPr>
        <p:txBody>
          <a:bodyPr wrap="square">
            <a:spAutoFit/>
          </a:bodyPr>
          <a:lstStyle/>
          <a:p>
            <a:r>
              <a:rPr lang="en-US" dirty="0"/>
              <a:t>1) Java Thread Example by extending Thread class</a:t>
            </a:r>
            <a:endParaRPr lang="en-IN" dirty="0"/>
          </a:p>
        </p:txBody>
      </p:sp>
      <p:sp>
        <p:nvSpPr>
          <p:cNvPr id="8" name="TextBox 7">
            <a:extLst>
              <a:ext uri="{FF2B5EF4-FFF2-40B4-BE49-F238E27FC236}">
                <a16:creationId xmlns:a16="http://schemas.microsoft.com/office/drawing/2014/main" id="{FBD51786-5EC2-4361-BAB4-015D5818AC1A}"/>
              </a:ext>
            </a:extLst>
          </p:cNvPr>
          <p:cNvSpPr txBox="1"/>
          <p:nvPr/>
        </p:nvSpPr>
        <p:spPr>
          <a:xfrm>
            <a:off x="1208988" y="1574524"/>
            <a:ext cx="6094428" cy="2585323"/>
          </a:xfrm>
          <a:prstGeom prst="rect">
            <a:avLst/>
          </a:prstGeom>
          <a:noFill/>
        </p:spPr>
        <p:txBody>
          <a:bodyPr wrap="square">
            <a:spAutoFit/>
          </a:bodyPr>
          <a:lstStyle/>
          <a:p>
            <a:r>
              <a:rPr lang="en-IN" dirty="0"/>
              <a:t>class Multi extends Thread { </a:t>
            </a:r>
          </a:p>
          <a:p>
            <a:pPr lvl="1"/>
            <a:r>
              <a:rPr lang="en-IN" dirty="0"/>
              <a:t>public void run() { </a:t>
            </a:r>
          </a:p>
          <a:p>
            <a:pPr lvl="1"/>
            <a:r>
              <a:rPr lang="en-IN" dirty="0"/>
              <a:t>	</a:t>
            </a:r>
            <a:r>
              <a:rPr lang="en-IN" dirty="0" err="1"/>
              <a:t>System.out.println</a:t>
            </a:r>
            <a:r>
              <a:rPr lang="en-IN" dirty="0"/>
              <a:t>("thread is running..."); </a:t>
            </a:r>
          </a:p>
          <a:p>
            <a:pPr lvl="1"/>
            <a:r>
              <a:rPr lang="en-IN" dirty="0"/>
              <a:t>	} </a:t>
            </a:r>
          </a:p>
          <a:p>
            <a:pPr lvl="1"/>
            <a:r>
              <a:rPr lang="en-IN" dirty="0"/>
              <a:t>public static void main(String </a:t>
            </a:r>
            <a:r>
              <a:rPr lang="en-IN" dirty="0" err="1"/>
              <a:t>args</a:t>
            </a:r>
            <a:r>
              <a:rPr lang="en-IN" dirty="0"/>
              <a:t>[]) { </a:t>
            </a:r>
          </a:p>
          <a:p>
            <a:pPr lvl="2"/>
            <a:r>
              <a:rPr lang="en-IN" dirty="0"/>
              <a:t>Multi t1=new Multi(); </a:t>
            </a:r>
          </a:p>
          <a:p>
            <a:pPr lvl="2"/>
            <a:r>
              <a:rPr lang="en-IN" dirty="0"/>
              <a:t>t1.start(); </a:t>
            </a:r>
          </a:p>
          <a:p>
            <a:pPr lvl="1"/>
            <a:r>
              <a:rPr lang="en-IN" dirty="0"/>
              <a:t>	} </a:t>
            </a:r>
          </a:p>
          <a:p>
            <a:r>
              <a:rPr lang="en-IN" dirty="0"/>
              <a:t>} </a:t>
            </a:r>
          </a:p>
        </p:txBody>
      </p:sp>
      <p:sp>
        <p:nvSpPr>
          <p:cNvPr id="9" name="TextBox 8">
            <a:extLst>
              <a:ext uri="{FF2B5EF4-FFF2-40B4-BE49-F238E27FC236}">
                <a16:creationId xmlns:a16="http://schemas.microsoft.com/office/drawing/2014/main" id="{890FD8BB-9FC9-4110-94F0-E61345E86907}"/>
              </a:ext>
            </a:extLst>
          </p:cNvPr>
          <p:cNvSpPr txBox="1"/>
          <p:nvPr/>
        </p:nvSpPr>
        <p:spPr>
          <a:xfrm>
            <a:off x="1114720" y="5198038"/>
            <a:ext cx="6094428" cy="369332"/>
          </a:xfrm>
          <a:prstGeom prst="rect">
            <a:avLst/>
          </a:prstGeom>
          <a:noFill/>
        </p:spPr>
        <p:txBody>
          <a:bodyPr wrap="square">
            <a:spAutoFit/>
          </a:bodyPr>
          <a:lstStyle/>
          <a:p>
            <a:r>
              <a:rPr lang="en-IN" dirty="0">
                <a:highlight>
                  <a:srgbClr val="DDA147"/>
                </a:highlight>
              </a:rPr>
              <a:t>Output: thread is running..</a:t>
            </a:r>
          </a:p>
        </p:txBody>
      </p:sp>
      <p:sp>
        <p:nvSpPr>
          <p:cNvPr id="12" name="TextBox 11">
            <a:extLst>
              <a:ext uri="{FF2B5EF4-FFF2-40B4-BE49-F238E27FC236}">
                <a16:creationId xmlns:a16="http://schemas.microsoft.com/office/drawing/2014/main" id="{E1DD54A5-0C62-4AD8-A65F-4927A45EA5A6}"/>
              </a:ext>
            </a:extLst>
          </p:cNvPr>
          <p:cNvSpPr txBox="1"/>
          <p:nvPr/>
        </p:nvSpPr>
        <p:spPr>
          <a:xfrm>
            <a:off x="6290035" y="739628"/>
            <a:ext cx="6094428" cy="369332"/>
          </a:xfrm>
          <a:prstGeom prst="rect">
            <a:avLst/>
          </a:prstGeom>
          <a:noFill/>
        </p:spPr>
        <p:txBody>
          <a:bodyPr wrap="square">
            <a:spAutoFit/>
          </a:bodyPr>
          <a:lstStyle/>
          <a:p>
            <a:r>
              <a:rPr lang="en-US" dirty="0"/>
              <a:t>2) Java Thread Example by implementing Runnable interface</a:t>
            </a:r>
            <a:endParaRPr lang="en-IN" dirty="0"/>
          </a:p>
        </p:txBody>
      </p:sp>
      <p:sp>
        <p:nvSpPr>
          <p:cNvPr id="13" name="TextBox 12">
            <a:extLst>
              <a:ext uri="{FF2B5EF4-FFF2-40B4-BE49-F238E27FC236}">
                <a16:creationId xmlns:a16="http://schemas.microsoft.com/office/drawing/2014/main" id="{740AE46F-7DF3-4DEC-8480-FC12A7F7F56D}"/>
              </a:ext>
            </a:extLst>
          </p:cNvPr>
          <p:cNvSpPr txBox="1"/>
          <p:nvPr/>
        </p:nvSpPr>
        <p:spPr>
          <a:xfrm>
            <a:off x="6414941" y="1411002"/>
            <a:ext cx="6193410" cy="2862322"/>
          </a:xfrm>
          <a:prstGeom prst="rect">
            <a:avLst/>
          </a:prstGeom>
          <a:noFill/>
        </p:spPr>
        <p:txBody>
          <a:bodyPr wrap="square">
            <a:spAutoFit/>
          </a:bodyPr>
          <a:lstStyle/>
          <a:p>
            <a:r>
              <a:rPr lang="en-IN" dirty="0"/>
              <a:t>class Multi3 implements Runnable { </a:t>
            </a:r>
          </a:p>
          <a:p>
            <a:pPr lvl="1"/>
            <a:r>
              <a:rPr lang="en-IN" dirty="0"/>
              <a:t>public void run() { </a:t>
            </a:r>
          </a:p>
          <a:p>
            <a:pPr lvl="1"/>
            <a:r>
              <a:rPr lang="en-IN" dirty="0"/>
              <a:t>	</a:t>
            </a:r>
            <a:r>
              <a:rPr lang="en-IN" dirty="0" err="1"/>
              <a:t>System.out.println</a:t>
            </a:r>
            <a:r>
              <a:rPr lang="en-IN" dirty="0"/>
              <a:t>("thread is running..."); </a:t>
            </a:r>
          </a:p>
          <a:p>
            <a:pPr lvl="1"/>
            <a:r>
              <a:rPr lang="en-IN" dirty="0"/>
              <a:t>} </a:t>
            </a:r>
          </a:p>
          <a:p>
            <a:pPr lvl="1"/>
            <a:r>
              <a:rPr lang="en-IN" dirty="0"/>
              <a:t>public static void main(String </a:t>
            </a:r>
            <a:r>
              <a:rPr lang="en-IN" dirty="0" err="1"/>
              <a:t>args</a:t>
            </a:r>
            <a:r>
              <a:rPr lang="en-IN" dirty="0"/>
              <a:t>[]) { </a:t>
            </a:r>
          </a:p>
          <a:p>
            <a:pPr lvl="2"/>
            <a:r>
              <a:rPr lang="en-IN" dirty="0"/>
              <a:t>Multi3 m1=new Multi3(); </a:t>
            </a:r>
          </a:p>
          <a:p>
            <a:pPr lvl="2"/>
            <a:r>
              <a:rPr lang="en-IN" dirty="0"/>
              <a:t>Thread t1 =new Thread(m1); </a:t>
            </a:r>
          </a:p>
          <a:p>
            <a:pPr lvl="2"/>
            <a:r>
              <a:rPr lang="en-IN" dirty="0"/>
              <a:t>t1.start(); </a:t>
            </a:r>
          </a:p>
          <a:p>
            <a:pPr lvl="1"/>
            <a:r>
              <a:rPr lang="en-IN" dirty="0"/>
              <a:t>} </a:t>
            </a:r>
          </a:p>
          <a:p>
            <a:r>
              <a:rPr lang="en-IN" dirty="0"/>
              <a:t>} </a:t>
            </a:r>
          </a:p>
        </p:txBody>
      </p:sp>
      <p:sp>
        <p:nvSpPr>
          <p:cNvPr id="15" name="TextBox 14">
            <a:extLst>
              <a:ext uri="{FF2B5EF4-FFF2-40B4-BE49-F238E27FC236}">
                <a16:creationId xmlns:a16="http://schemas.microsoft.com/office/drawing/2014/main" id="{C7170CA3-CA05-4C8A-BF55-744CF2F8E2B4}"/>
              </a:ext>
            </a:extLst>
          </p:cNvPr>
          <p:cNvSpPr txBox="1"/>
          <p:nvPr/>
        </p:nvSpPr>
        <p:spPr>
          <a:xfrm>
            <a:off x="6697744" y="5198038"/>
            <a:ext cx="6306532" cy="369332"/>
          </a:xfrm>
          <a:prstGeom prst="rect">
            <a:avLst/>
          </a:prstGeom>
          <a:noFill/>
        </p:spPr>
        <p:txBody>
          <a:bodyPr wrap="square">
            <a:spAutoFit/>
          </a:bodyPr>
          <a:lstStyle/>
          <a:p>
            <a:r>
              <a:rPr lang="en-IN" dirty="0">
                <a:highlight>
                  <a:srgbClr val="DDA147"/>
                </a:highlight>
              </a:rPr>
              <a:t>Output: thread is running...</a:t>
            </a:r>
          </a:p>
        </p:txBody>
      </p:sp>
    </p:spTree>
    <p:extLst>
      <p:ext uri="{BB962C8B-B14F-4D97-AF65-F5344CB8AC3E}">
        <p14:creationId xmlns:p14="http://schemas.microsoft.com/office/powerpoint/2010/main" val="3605866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03A86CB-0428-47C3-BCEF-84DC80AA0671}"/>
              </a:ext>
            </a:extLst>
          </p:cNvPr>
          <p:cNvSpPr>
            <a:spLocks noGrp="1"/>
          </p:cNvSpPr>
          <p:nvPr>
            <p:ph type="title"/>
          </p:nvPr>
        </p:nvSpPr>
        <p:spPr/>
        <p:txBody>
          <a:bodyPr/>
          <a:lstStyle/>
          <a:p>
            <a:r>
              <a:rPr lang="en-IN" dirty="0"/>
              <a:t>Synchronization</a:t>
            </a:r>
          </a:p>
        </p:txBody>
      </p:sp>
      <p:sp>
        <p:nvSpPr>
          <p:cNvPr id="14" name="TextBox 13">
            <a:extLst>
              <a:ext uri="{FF2B5EF4-FFF2-40B4-BE49-F238E27FC236}">
                <a16:creationId xmlns:a16="http://schemas.microsoft.com/office/drawing/2014/main" id="{3262B827-260D-4C5D-8D2C-FA639EBCA844}"/>
              </a:ext>
            </a:extLst>
          </p:cNvPr>
          <p:cNvSpPr txBox="1"/>
          <p:nvPr/>
        </p:nvSpPr>
        <p:spPr>
          <a:xfrm>
            <a:off x="1304144" y="2548089"/>
            <a:ext cx="10193312" cy="2677656"/>
          </a:xfrm>
          <a:prstGeom prst="rect">
            <a:avLst/>
          </a:prstGeom>
          <a:noFill/>
        </p:spPr>
        <p:txBody>
          <a:bodyPr wrap="square">
            <a:spAutoFit/>
          </a:bodyPr>
          <a:lstStyle/>
          <a:p>
            <a:r>
              <a:rPr lang="en-IN" sz="2800" dirty="0"/>
              <a:t>Java threads enforce asynchronous </a:t>
            </a:r>
            <a:r>
              <a:rPr lang="en-IN" sz="2800" dirty="0" err="1"/>
              <a:t>behavior</a:t>
            </a:r>
            <a:r>
              <a:rPr lang="en-IN" sz="2800" dirty="0"/>
              <a:t>; as a result, they must be synchronized explicitly, especially when dealing with shared resources. For example, when we have an idea that the executing threads may compete for a single resource, we must enclose them in a synchronization block to ensure that a conflicting situation do not arise. </a:t>
            </a:r>
          </a:p>
        </p:txBody>
      </p:sp>
    </p:spTree>
    <p:extLst>
      <p:ext uri="{BB962C8B-B14F-4D97-AF65-F5344CB8AC3E}">
        <p14:creationId xmlns:p14="http://schemas.microsoft.com/office/powerpoint/2010/main" val="319745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10A-F24A-4D30-BD2D-35A0679A5C5D}"/>
              </a:ext>
            </a:extLst>
          </p:cNvPr>
          <p:cNvSpPr>
            <a:spLocks noGrp="1"/>
          </p:cNvSpPr>
          <p:nvPr>
            <p:ph type="title"/>
          </p:nvPr>
        </p:nvSpPr>
        <p:spPr>
          <a:xfrm>
            <a:off x="1003960" y="642980"/>
            <a:ext cx="10353762" cy="1257300"/>
          </a:xfrm>
        </p:spPr>
        <p:txBody>
          <a:bodyPr>
            <a:normAutofit fontScale="90000"/>
          </a:bodyPr>
          <a:lstStyle/>
          <a:p>
            <a:r>
              <a:rPr lang="en-IN" dirty="0"/>
              <a:t>Program (Exp 14: WAP to demonstrate Multithreading )</a:t>
            </a:r>
          </a:p>
        </p:txBody>
      </p:sp>
      <p:sp>
        <p:nvSpPr>
          <p:cNvPr id="6" name="TextBox 5">
            <a:extLst>
              <a:ext uri="{FF2B5EF4-FFF2-40B4-BE49-F238E27FC236}">
                <a16:creationId xmlns:a16="http://schemas.microsoft.com/office/drawing/2014/main" id="{CFB85E6D-B99F-4F17-9541-DBB8E84B87D9}"/>
              </a:ext>
            </a:extLst>
          </p:cNvPr>
          <p:cNvSpPr txBox="1"/>
          <p:nvPr/>
        </p:nvSpPr>
        <p:spPr>
          <a:xfrm>
            <a:off x="1657154" y="2607851"/>
            <a:ext cx="8877692" cy="1938992"/>
          </a:xfrm>
          <a:prstGeom prst="rect">
            <a:avLst/>
          </a:prstGeom>
          <a:noFill/>
        </p:spPr>
        <p:txBody>
          <a:bodyPr wrap="square">
            <a:spAutoFit/>
          </a:bodyPr>
          <a:lstStyle/>
          <a:p>
            <a:r>
              <a:rPr lang="en-US" sz="2400" dirty="0"/>
              <a:t>Assume that two brothers, Joe and John, share a common bank account. They both can, independently, read the balance, make a deposit, and withdraw some money. Implement  java application demonstrate how the transaction in a bank can be carried out concurrently.</a:t>
            </a:r>
            <a:endParaRPr lang="en-IN" sz="2400" dirty="0"/>
          </a:p>
        </p:txBody>
      </p:sp>
    </p:spTree>
    <p:extLst>
      <p:ext uri="{BB962C8B-B14F-4D97-AF65-F5344CB8AC3E}">
        <p14:creationId xmlns:p14="http://schemas.microsoft.com/office/powerpoint/2010/main" val="183590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C855F4-43DC-48C5-97A8-6B9A5EFAE9FA}"/>
              </a:ext>
            </a:extLst>
          </p:cNvPr>
          <p:cNvSpPr txBox="1"/>
          <p:nvPr/>
        </p:nvSpPr>
        <p:spPr>
          <a:xfrm>
            <a:off x="1322881" y="1652267"/>
            <a:ext cx="9964711" cy="2554545"/>
          </a:xfrm>
          <a:prstGeom prst="rect">
            <a:avLst/>
          </a:prstGeom>
          <a:noFill/>
        </p:spPr>
        <p:txBody>
          <a:bodyPr wrap="square">
            <a:spAutoFit/>
          </a:bodyPr>
          <a:lstStyle/>
          <a:p>
            <a:r>
              <a:rPr lang="en-IN" sz="3200" b="1" dirty="0">
                <a:solidFill>
                  <a:srgbClr val="00B050"/>
                </a:solidFill>
              </a:rPr>
              <a:t>Exception Handling: </a:t>
            </a:r>
            <a:r>
              <a:rPr lang="en-IN" sz="3200" b="1" dirty="0"/>
              <a:t>Exception-Handling Fundamentals, Exception Types, Exception class Hierarchy, Using try and catch, Multiple catch Clauses, Nested try Statements, throw, throws, finally , Java’s Built-in Exceptions, Creating Your Own Exception Subclasses </a:t>
            </a:r>
          </a:p>
        </p:txBody>
      </p:sp>
    </p:spTree>
    <p:extLst>
      <p:ext uri="{BB962C8B-B14F-4D97-AF65-F5344CB8AC3E}">
        <p14:creationId xmlns:p14="http://schemas.microsoft.com/office/powerpoint/2010/main" val="150969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C855F4-43DC-48C5-97A8-6B9A5EFAE9FA}"/>
              </a:ext>
            </a:extLst>
          </p:cNvPr>
          <p:cNvSpPr txBox="1"/>
          <p:nvPr/>
        </p:nvSpPr>
        <p:spPr>
          <a:xfrm>
            <a:off x="851541" y="700160"/>
            <a:ext cx="9964711" cy="1015663"/>
          </a:xfrm>
          <a:prstGeom prst="rect">
            <a:avLst/>
          </a:prstGeom>
          <a:noFill/>
        </p:spPr>
        <p:txBody>
          <a:bodyPr wrap="square">
            <a:spAutoFit/>
          </a:bodyPr>
          <a:lstStyle/>
          <a:p>
            <a:r>
              <a:rPr lang="en-IN" sz="2000" b="1" dirty="0">
                <a:solidFill>
                  <a:srgbClr val="00B050"/>
                </a:solidFill>
              </a:rPr>
              <a:t>Exception: </a:t>
            </a:r>
            <a:r>
              <a:rPr lang="en-US" sz="2000" b="0" dirty="0"/>
              <a:t>Exception is any unwanted or unexpected event which occurs during the execution of a program, that disrupts the normal flow of the program. When the programmer does something (use of try –catch block) to handle the exception then it’s called exception handling</a:t>
            </a:r>
            <a:r>
              <a:rPr lang="en-IN" sz="2000" b="1" dirty="0">
                <a:solidFill>
                  <a:srgbClr val="00B050"/>
                </a:solidFill>
              </a:rPr>
              <a:t>  </a:t>
            </a:r>
            <a:endParaRPr lang="en-IN" sz="2000" b="1" dirty="0"/>
          </a:p>
        </p:txBody>
      </p:sp>
      <p:sp>
        <p:nvSpPr>
          <p:cNvPr id="3" name="TextBox 2">
            <a:extLst>
              <a:ext uri="{FF2B5EF4-FFF2-40B4-BE49-F238E27FC236}">
                <a16:creationId xmlns:a16="http://schemas.microsoft.com/office/drawing/2014/main" id="{393D158A-2D12-47F6-9029-CA99A37DFAF2}"/>
              </a:ext>
            </a:extLst>
          </p:cNvPr>
          <p:cNvSpPr txBox="1"/>
          <p:nvPr/>
        </p:nvSpPr>
        <p:spPr>
          <a:xfrm>
            <a:off x="851540" y="2276007"/>
            <a:ext cx="9964711" cy="1631216"/>
          </a:xfrm>
          <a:prstGeom prst="rect">
            <a:avLst/>
          </a:prstGeom>
          <a:noFill/>
        </p:spPr>
        <p:txBody>
          <a:bodyPr wrap="square">
            <a:spAutoFit/>
          </a:bodyPr>
          <a:lstStyle/>
          <a:p>
            <a:r>
              <a:rPr lang="en-IN" sz="2000" b="1" dirty="0">
                <a:solidFill>
                  <a:srgbClr val="00B050"/>
                </a:solidFill>
              </a:rPr>
              <a:t>Types of Exception:</a:t>
            </a:r>
            <a:r>
              <a:rPr lang="en-US" sz="2000" b="0" dirty="0"/>
              <a:t>Checked and Unchecked</a:t>
            </a:r>
          </a:p>
          <a:p>
            <a:endParaRPr lang="en-US" sz="2000" dirty="0"/>
          </a:p>
          <a:p>
            <a:r>
              <a:rPr lang="en-US" sz="2000" b="1" dirty="0"/>
              <a:t>Checked exception (Compile Time Exception)</a:t>
            </a:r>
          </a:p>
          <a:p>
            <a:endParaRPr lang="en-US" sz="2000" b="1" dirty="0"/>
          </a:p>
          <a:p>
            <a:r>
              <a:rPr lang="en-US" sz="2000" b="1" dirty="0"/>
              <a:t>Unchecked exception (Runtime Exception)</a:t>
            </a:r>
            <a:endParaRPr lang="en-IN" sz="2000" b="1" dirty="0"/>
          </a:p>
        </p:txBody>
      </p:sp>
      <p:sp>
        <p:nvSpPr>
          <p:cNvPr id="5" name="TextBox 4">
            <a:extLst>
              <a:ext uri="{FF2B5EF4-FFF2-40B4-BE49-F238E27FC236}">
                <a16:creationId xmlns:a16="http://schemas.microsoft.com/office/drawing/2014/main" id="{DEAB412A-1E45-4263-AE10-048ACF54E84D}"/>
              </a:ext>
            </a:extLst>
          </p:cNvPr>
          <p:cNvSpPr txBox="1"/>
          <p:nvPr/>
        </p:nvSpPr>
        <p:spPr>
          <a:xfrm>
            <a:off x="705712" y="4680513"/>
            <a:ext cx="10851549" cy="1231106"/>
          </a:xfrm>
          <a:prstGeom prst="rect">
            <a:avLst/>
          </a:prstGeom>
          <a:noFill/>
        </p:spPr>
        <p:txBody>
          <a:bodyPr wrap="square">
            <a:spAutoFit/>
          </a:bodyPr>
          <a:lstStyle/>
          <a:p>
            <a:r>
              <a:rPr lang="en-US" sz="2000" b="1" dirty="0">
                <a:solidFill>
                  <a:srgbClr val="00B050"/>
                </a:solidFill>
              </a:rPr>
              <a:t>User Defined Exception </a:t>
            </a:r>
            <a:r>
              <a:rPr lang="en-US" dirty="0"/>
              <a:t>or custom exception is creating your own exception class and throw that exception using ‘throw’ keyword. </a:t>
            </a:r>
          </a:p>
          <a:p>
            <a:r>
              <a:rPr lang="en-US" dirty="0"/>
              <a:t>This can be done by extending the class Exception which makes it a checked Exception Type or by extending the </a:t>
            </a:r>
            <a:r>
              <a:rPr lang="en-US" dirty="0" err="1"/>
              <a:t>RuntimeException</a:t>
            </a:r>
            <a:r>
              <a:rPr lang="en-US" dirty="0"/>
              <a:t> Class which makes it an unchecked Exception  </a:t>
            </a:r>
            <a:endParaRPr lang="en-IN" dirty="0"/>
          </a:p>
        </p:txBody>
      </p:sp>
    </p:spTree>
    <p:extLst>
      <p:ext uri="{BB962C8B-B14F-4D97-AF65-F5344CB8AC3E}">
        <p14:creationId xmlns:p14="http://schemas.microsoft.com/office/powerpoint/2010/main" val="128718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B988-9BB5-43B6-B48A-589A694EA17D}"/>
              </a:ext>
            </a:extLst>
          </p:cNvPr>
          <p:cNvSpPr>
            <a:spLocks noGrp="1"/>
          </p:cNvSpPr>
          <p:nvPr>
            <p:ph type="title"/>
          </p:nvPr>
        </p:nvSpPr>
        <p:spPr>
          <a:xfrm>
            <a:off x="828954" y="166540"/>
            <a:ext cx="10353762" cy="457201"/>
          </a:xfrm>
        </p:spPr>
        <p:txBody>
          <a:bodyPr>
            <a:normAutofit fontScale="90000"/>
          </a:bodyPr>
          <a:lstStyle/>
          <a:p>
            <a:r>
              <a:rPr lang="en-US" dirty="0"/>
              <a:t>Concepts: Try block</a:t>
            </a:r>
            <a:endParaRPr lang="en-IN" dirty="0"/>
          </a:p>
        </p:txBody>
      </p:sp>
      <p:sp>
        <p:nvSpPr>
          <p:cNvPr id="5" name="TextBox 4">
            <a:extLst>
              <a:ext uri="{FF2B5EF4-FFF2-40B4-BE49-F238E27FC236}">
                <a16:creationId xmlns:a16="http://schemas.microsoft.com/office/drawing/2014/main" id="{EAFB3B22-AAD4-49E9-A53C-637681F14147}"/>
              </a:ext>
            </a:extLst>
          </p:cNvPr>
          <p:cNvSpPr txBox="1"/>
          <p:nvPr/>
        </p:nvSpPr>
        <p:spPr>
          <a:xfrm>
            <a:off x="756501" y="1249673"/>
            <a:ext cx="10951589" cy="4832092"/>
          </a:xfrm>
          <a:prstGeom prst="rect">
            <a:avLst/>
          </a:prstGeom>
          <a:noFill/>
        </p:spPr>
        <p:txBody>
          <a:bodyPr wrap="square">
            <a:spAutoFit/>
          </a:bodyPr>
          <a:lstStyle/>
          <a:p>
            <a:r>
              <a:rPr lang="en-US" sz="2800" dirty="0">
                <a:highlight>
                  <a:srgbClr val="008000"/>
                </a:highlight>
              </a:rPr>
              <a:t>try block: </a:t>
            </a:r>
            <a:r>
              <a:rPr lang="en-US" sz="2800" dirty="0"/>
              <a:t>The try block contains set of statements where an exception can occur. A try block is always followed by a catch block, which handles the exception that occurs in associated try block. A try block must be followed by catch blocks or finally block or both. </a:t>
            </a:r>
          </a:p>
          <a:p>
            <a:r>
              <a:rPr lang="en-US" sz="2800" u="sng" dirty="0"/>
              <a:t>Syntax of try block </a:t>
            </a:r>
          </a:p>
          <a:p>
            <a:endParaRPr lang="en-US" sz="2800" dirty="0"/>
          </a:p>
          <a:p>
            <a:r>
              <a:rPr lang="en-US" sz="2800" dirty="0"/>
              <a:t>try { //statements that may cause an exception </a:t>
            </a:r>
          </a:p>
          <a:p>
            <a:r>
              <a:rPr lang="en-US" sz="2800" dirty="0"/>
              <a:t>} </a:t>
            </a:r>
          </a:p>
          <a:p>
            <a:endParaRPr lang="en-US" sz="2800" dirty="0"/>
          </a:p>
          <a:p>
            <a:r>
              <a:rPr lang="en-US" sz="2800" dirty="0"/>
              <a:t>While writing a program, if you think that certain statements in a program can throw a exception, enclosed them in try block and handle that exception </a:t>
            </a:r>
            <a:endParaRPr lang="en-IN" sz="2800" dirty="0"/>
          </a:p>
        </p:txBody>
      </p:sp>
    </p:spTree>
    <p:extLst>
      <p:ext uri="{BB962C8B-B14F-4D97-AF65-F5344CB8AC3E}">
        <p14:creationId xmlns:p14="http://schemas.microsoft.com/office/powerpoint/2010/main" val="356046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B988-9BB5-43B6-B48A-589A694EA17D}"/>
              </a:ext>
            </a:extLst>
          </p:cNvPr>
          <p:cNvSpPr>
            <a:spLocks noGrp="1"/>
          </p:cNvSpPr>
          <p:nvPr>
            <p:ph type="title"/>
          </p:nvPr>
        </p:nvSpPr>
        <p:spPr>
          <a:xfrm>
            <a:off x="828954" y="166540"/>
            <a:ext cx="10353762" cy="457201"/>
          </a:xfrm>
        </p:spPr>
        <p:txBody>
          <a:bodyPr>
            <a:normAutofit fontScale="90000"/>
          </a:bodyPr>
          <a:lstStyle/>
          <a:p>
            <a:r>
              <a:rPr lang="en-US" dirty="0"/>
              <a:t>Concepts: Catch block</a:t>
            </a:r>
            <a:endParaRPr lang="en-IN" dirty="0"/>
          </a:p>
        </p:txBody>
      </p:sp>
      <p:sp>
        <p:nvSpPr>
          <p:cNvPr id="5" name="TextBox 4">
            <a:extLst>
              <a:ext uri="{FF2B5EF4-FFF2-40B4-BE49-F238E27FC236}">
                <a16:creationId xmlns:a16="http://schemas.microsoft.com/office/drawing/2014/main" id="{EAFB3B22-AAD4-49E9-A53C-637681F14147}"/>
              </a:ext>
            </a:extLst>
          </p:cNvPr>
          <p:cNvSpPr txBox="1"/>
          <p:nvPr/>
        </p:nvSpPr>
        <p:spPr>
          <a:xfrm>
            <a:off x="620205" y="929161"/>
            <a:ext cx="10951589" cy="1631216"/>
          </a:xfrm>
          <a:prstGeom prst="rect">
            <a:avLst/>
          </a:prstGeom>
          <a:noFill/>
        </p:spPr>
        <p:txBody>
          <a:bodyPr wrap="square">
            <a:spAutoFit/>
          </a:bodyPr>
          <a:lstStyle/>
          <a:p>
            <a:r>
              <a:rPr lang="en-US" sz="2000" dirty="0"/>
              <a:t>A </a:t>
            </a:r>
            <a:r>
              <a:rPr lang="en-US" sz="2000" dirty="0">
                <a:highlight>
                  <a:srgbClr val="008000"/>
                </a:highlight>
              </a:rPr>
              <a:t>catch block </a:t>
            </a:r>
            <a:r>
              <a:rPr lang="en-US" sz="2000" dirty="0"/>
              <a:t>is where you handle the exceptions, this block must follow the try block. A single try block can have several catch blocks associated with it. You can catch different exceptions in different catch blocks. When an exception occurs in try block, the corresponding catch block that handles that particular exception executes. For example if an arithmetic exception occurs in try block then the statements enclosed in catch block for arithmetic exception executes.</a:t>
            </a:r>
            <a:endParaRPr lang="en-IN" sz="2000" dirty="0"/>
          </a:p>
        </p:txBody>
      </p:sp>
      <p:sp>
        <p:nvSpPr>
          <p:cNvPr id="6" name="TextBox 5">
            <a:extLst>
              <a:ext uri="{FF2B5EF4-FFF2-40B4-BE49-F238E27FC236}">
                <a16:creationId xmlns:a16="http://schemas.microsoft.com/office/drawing/2014/main" id="{900BDE15-6ED6-43CB-BBB3-DF73A68516CB}"/>
              </a:ext>
            </a:extLst>
          </p:cNvPr>
          <p:cNvSpPr txBox="1"/>
          <p:nvPr/>
        </p:nvSpPr>
        <p:spPr>
          <a:xfrm>
            <a:off x="828954" y="2742729"/>
            <a:ext cx="6094428" cy="3139321"/>
          </a:xfrm>
          <a:prstGeom prst="rect">
            <a:avLst/>
          </a:prstGeom>
          <a:noFill/>
        </p:spPr>
        <p:txBody>
          <a:bodyPr wrap="square">
            <a:spAutoFit/>
          </a:bodyPr>
          <a:lstStyle/>
          <a:p>
            <a:r>
              <a:rPr lang="en-US" u="sng" dirty="0"/>
              <a:t>Syntax of try catch in java </a:t>
            </a:r>
          </a:p>
          <a:p>
            <a:endParaRPr lang="en-US" dirty="0"/>
          </a:p>
          <a:p>
            <a:r>
              <a:rPr lang="en-US" dirty="0"/>
              <a:t>try { //statements that may cause an exception </a:t>
            </a:r>
          </a:p>
          <a:p>
            <a:r>
              <a:rPr lang="en-US" dirty="0"/>
              <a:t>} </a:t>
            </a:r>
          </a:p>
          <a:p>
            <a:r>
              <a:rPr lang="en-US" dirty="0"/>
              <a:t>catch (exception(type) e(object)) { </a:t>
            </a:r>
          </a:p>
          <a:p>
            <a:r>
              <a:rPr lang="en-US" dirty="0"/>
              <a:t>//error handling code </a:t>
            </a:r>
          </a:p>
          <a:p>
            <a:r>
              <a:rPr lang="en-US" dirty="0"/>
              <a:t>} </a:t>
            </a:r>
          </a:p>
          <a:p>
            <a:endParaRPr lang="en-US" dirty="0"/>
          </a:p>
          <a:p>
            <a:r>
              <a:rPr lang="en-US" u="sng" dirty="0"/>
              <a:t>Example: </a:t>
            </a:r>
            <a:r>
              <a:rPr lang="en-US" dirty="0"/>
              <a:t>If an exception occurs in try block then the control of execution is passed to the corresponding catch block. A single try block can have multiple catch blocks associated with it</a:t>
            </a:r>
            <a:endParaRPr lang="en-IN" dirty="0"/>
          </a:p>
        </p:txBody>
      </p:sp>
    </p:spTree>
    <p:extLst>
      <p:ext uri="{BB962C8B-B14F-4D97-AF65-F5344CB8AC3E}">
        <p14:creationId xmlns:p14="http://schemas.microsoft.com/office/powerpoint/2010/main" val="410747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B988-9BB5-43B6-B48A-589A694EA17D}"/>
              </a:ext>
            </a:extLst>
          </p:cNvPr>
          <p:cNvSpPr>
            <a:spLocks noGrp="1"/>
          </p:cNvSpPr>
          <p:nvPr>
            <p:ph type="title"/>
          </p:nvPr>
        </p:nvSpPr>
        <p:spPr>
          <a:xfrm>
            <a:off x="828954" y="166540"/>
            <a:ext cx="10353762" cy="457201"/>
          </a:xfrm>
        </p:spPr>
        <p:txBody>
          <a:bodyPr>
            <a:normAutofit fontScale="90000"/>
          </a:bodyPr>
          <a:lstStyle/>
          <a:p>
            <a:r>
              <a:rPr lang="en-US" dirty="0"/>
              <a:t>Concepts: finally block</a:t>
            </a:r>
            <a:endParaRPr lang="en-IN" dirty="0"/>
          </a:p>
        </p:txBody>
      </p:sp>
      <p:sp>
        <p:nvSpPr>
          <p:cNvPr id="5" name="TextBox 4">
            <a:extLst>
              <a:ext uri="{FF2B5EF4-FFF2-40B4-BE49-F238E27FC236}">
                <a16:creationId xmlns:a16="http://schemas.microsoft.com/office/drawing/2014/main" id="{EAFB3B22-AAD4-49E9-A53C-637681F14147}"/>
              </a:ext>
            </a:extLst>
          </p:cNvPr>
          <p:cNvSpPr txBox="1"/>
          <p:nvPr/>
        </p:nvSpPr>
        <p:spPr>
          <a:xfrm>
            <a:off x="620205" y="929161"/>
            <a:ext cx="10951589" cy="1323439"/>
          </a:xfrm>
          <a:prstGeom prst="rect">
            <a:avLst/>
          </a:prstGeom>
          <a:noFill/>
        </p:spPr>
        <p:txBody>
          <a:bodyPr wrap="square">
            <a:spAutoFit/>
          </a:bodyPr>
          <a:lstStyle/>
          <a:p>
            <a:r>
              <a:rPr lang="en-US" sz="2000" dirty="0"/>
              <a:t>Java </a:t>
            </a:r>
            <a:r>
              <a:rPr lang="en-US" sz="2000" dirty="0">
                <a:highlight>
                  <a:srgbClr val="008000"/>
                </a:highlight>
              </a:rPr>
              <a:t>finally</a:t>
            </a:r>
            <a:r>
              <a:rPr lang="en-US" sz="2000" dirty="0"/>
              <a:t> block is a block that is used to execute important code such as closing connection, stream etc. Java finally block is always executed whether exception is handled or not. Java finally block follows try or catch block. Finally block in java can be used to put "cleanup" code such as closing a file, closing connection etc. .</a:t>
            </a:r>
            <a:endParaRPr lang="en-IN" sz="2000" dirty="0"/>
          </a:p>
        </p:txBody>
      </p:sp>
      <p:sp>
        <p:nvSpPr>
          <p:cNvPr id="7" name="TextBox 6">
            <a:extLst>
              <a:ext uri="{FF2B5EF4-FFF2-40B4-BE49-F238E27FC236}">
                <a16:creationId xmlns:a16="http://schemas.microsoft.com/office/drawing/2014/main" id="{F66064E3-5D9B-4C9F-A737-167AE8FEF290}"/>
              </a:ext>
            </a:extLst>
          </p:cNvPr>
          <p:cNvSpPr txBox="1"/>
          <p:nvPr/>
        </p:nvSpPr>
        <p:spPr>
          <a:xfrm>
            <a:off x="828954" y="2519907"/>
            <a:ext cx="8456448" cy="3970318"/>
          </a:xfrm>
          <a:prstGeom prst="rect">
            <a:avLst/>
          </a:prstGeom>
          <a:noFill/>
        </p:spPr>
        <p:txBody>
          <a:bodyPr wrap="square">
            <a:spAutoFit/>
          </a:bodyPr>
          <a:lstStyle/>
          <a:p>
            <a:r>
              <a:rPr lang="en-IN" dirty="0"/>
              <a:t>Let's see the java finally example where exception occurs and not handled. </a:t>
            </a:r>
          </a:p>
          <a:p>
            <a:r>
              <a:rPr lang="en-IN" dirty="0"/>
              <a:t>class </a:t>
            </a:r>
            <a:r>
              <a:rPr lang="en-IN" dirty="0" err="1"/>
              <a:t>TestFinallyBlock</a:t>
            </a:r>
            <a:r>
              <a:rPr lang="en-IN" dirty="0"/>
              <a:t>{ </a:t>
            </a:r>
          </a:p>
          <a:p>
            <a:pPr lvl="1"/>
            <a:r>
              <a:rPr lang="en-IN" dirty="0"/>
              <a:t>public static void main(String </a:t>
            </a:r>
            <a:r>
              <a:rPr lang="en-IN" dirty="0" err="1"/>
              <a:t>args</a:t>
            </a:r>
            <a:r>
              <a:rPr lang="en-IN" dirty="0"/>
              <a:t>[]){ </a:t>
            </a:r>
          </a:p>
          <a:p>
            <a:pPr lvl="2"/>
            <a:r>
              <a:rPr lang="en-IN" dirty="0"/>
              <a:t>try{ 	int data=25/0; </a:t>
            </a:r>
          </a:p>
          <a:p>
            <a:pPr lvl="2"/>
            <a:r>
              <a:rPr lang="en-IN" dirty="0"/>
              <a:t>	</a:t>
            </a:r>
            <a:r>
              <a:rPr lang="en-IN" dirty="0" err="1"/>
              <a:t>System.out.println</a:t>
            </a:r>
            <a:r>
              <a:rPr lang="en-IN" dirty="0"/>
              <a:t>(data); </a:t>
            </a:r>
          </a:p>
          <a:p>
            <a:pPr lvl="2"/>
            <a:r>
              <a:rPr lang="en-IN" dirty="0"/>
              <a:t>} </a:t>
            </a:r>
          </a:p>
          <a:p>
            <a:pPr lvl="2"/>
            <a:r>
              <a:rPr lang="en-IN" dirty="0"/>
              <a:t>catch(</a:t>
            </a:r>
            <a:r>
              <a:rPr lang="en-IN" dirty="0" err="1"/>
              <a:t>NullPointerException</a:t>
            </a:r>
            <a:r>
              <a:rPr lang="en-IN" dirty="0"/>
              <a:t> e){</a:t>
            </a:r>
          </a:p>
          <a:p>
            <a:pPr lvl="2"/>
            <a:r>
              <a:rPr lang="en-IN" dirty="0"/>
              <a:t>	</a:t>
            </a:r>
            <a:r>
              <a:rPr lang="en-IN" dirty="0" err="1"/>
              <a:t>System.out.println</a:t>
            </a:r>
            <a:r>
              <a:rPr lang="en-IN" dirty="0"/>
              <a:t>(e);</a:t>
            </a:r>
          </a:p>
          <a:p>
            <a:pPr lvl="2"/>
            <a:r>
              <a:rPr lang="en-IN" dirty="0"/>
              <a:t>} </a:t>
            </a:r>
          </a:p>
          <a:p>
            <a:pPr lvl="2"/>
            <a:r>
              <a:rPr lang="en-IN" dirty="0"/>
              <a:t>finally{</a:t>
            </a:r>
          </a:p>
          <a:p>
            <a:pPr lvl="2"/>
            <a:r>
              <a:rPr lang="en-IN" dirty="0"/>
              <a:t>	</a:t>
            </a:r>
            <a:r>
              <a:rPr lang="en-IN" dirty="0" err="1"/>
              <a:t>System.out.println</a:t>
            </a:r>
            <a:r>
              <a:rPr lang="en-IN" dirty="0"/>
              <a:t>("finally block is always executed");</a:t>
            </a:r>
          </a:p>
          <a:p>
            <a:pPr lvl="2"/>
            <a:r>
              <a:rPr lang="en-IN" dirty="0"/>
              <a:t>} </a:t>
            </a:r>
          </a:p>
          <a:p>
            <a:pPr lvl="1"/>
            <a:r>
              <a:rPr lang="en-IN" dirty="0" err="1"/>
              <a:t>System.out.println</a:t>
            </a:r>
            <a:r>
              <a:rPr lang="en-IN" dirty="0"/>
              <a:t>("rest of the code..."); } </a:t>
            </a:r>
          </a:p>
          <a:p>
            <a:r>
              <a:rPr lang="en-IN" dirty="0"/>
              <a:t>}</a:t>
            </a:r>
          </a:p>
        </p:txBody>
      </p:sp>
      <p:sp>
        <p:nvSpPr>
          <p:cNvPr id="8" name="TextBox 7">
            <a:extLst>
              <a:ext uri="{FF2B5EF4-FFF2-40B4-BE49-F238E27FC236}">
                <a16:creationId xmlns:a16="http://schemas.microsoft.com/office/drawing/2014/main" id="{11E66C67-21BF-4804-84BE-81E0C528AF09}"/>
              </a:ext>
            </a:extLst>
          </p:cNvPr>
          <p:cNvSpPr txBox="1"/>
          <p:nvPr/>
        </p:nvSpPr>
        <p:spPr>
          <a:xfrm>
            <a:off x="8297946" y="4267687"/>
            <a:ext cx="3589254" cy="1200329"/>
          </a:xfrm>
          <a:prstGeom prst="rect">
            <a:avLst/>
          </a:prstGeom>
          <a:noFill/>
        </p:spPr>
        <p:txBody>
          <a:bodyPr wrap="square">
            <a:spAutoFit/>
          </a:bodyPr>
          <a:lstStyle/>
          <a:p>
            <a:r>
              <a:rPr lang="en-IN" dirty="0">
                <a:highlight>
                  <a:srgbClr val="B54C2D"/>
                </a:highlight>
              </a:rPr>
              <a:t>Output: finally block is always executed Exception in thread main </a:t>
            </a:r>
            <a:r>
              <a:rPr lang="en-IN" dirty="0" err="1">
                <a:highlight>
                  <a:srgbClr val="B54C2D"/>
                </a:highlight>
              </a:rPr>
              <a:t>java.lang.ArithmeticException</a:t>
            </a:r>
            <a:r>
              <a:rPr lang="en-IN" dirty="0">
                <a:highlight>
                  <a:srgbClr val="B54C2D"/>
                </a:highlight>
              </a:rPr>
              <a:t>:/ by zero</a:t>
            </a:r>
          </a:p>
        </p:txBody>
      </p:sp>
    </p:spTree>
    <p:extLst>
      <p:ext uri="{BB962C8B-B14F-4D97-AF65-F5344CB8AC3E}">
        <p14:creationId xmlns:p14="http://schemas.microsoft.com/office/powerpoint/2010/main" val="355546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10A-F24A-4D30-BD2D-35A0679A5C5D}"/>
              </a:ext>
            </a:extLst>
          </p:cNvPr>
          <p:cNvSpPr>
            <a:spLocks noGrp="1"/>
          </p:cNvSpPr>
          <p:nvPr>
            <p:ph type="title"/>
          </p:nvPr>
        </p:nvSpPr>
        <p:spPr>
          <a:xfrm>
            <a:off x="1003960" y="642980"/>
            <a:ext cx="10353762" cy="1257300"/>
          </a:xfrm>
        </p:spPr>
        <p:txBody>
          <a:bodyPr>
            <a:normAutofit/>
          </a:bodyPr>
          <a:lstStyle/>
          <a:p>
            <a:r>
              <a:rPr lang="en-IN" sz="3600" dirty="0"/>
              <a:t>Program (Exp 9:User Defined Exception handling: </a:t>
            </a:r>
            <a:r>
              <a:rPr lang="en-IN" sz="3600" dirty="0" err="1"/>
              <a:t>PasswordException</a:t>
            </a:r>
            <a:r>
              <a:rPr lang="en-IN" sz="3600" dirty="0"/>
              <a:t>)</a:t>
            </a:r>
          </a:p>
        </p:txBody>
      </p:sp>
      <p:sp>
        <p:nvSpPr>
          <p:cNvPr id="6" name="TextBox 5">
            <a:extLst>
              <a:ext uri="{FF2B5EF4-FFF2-40B4-BE49-F238E27FC236}">
                <a16:creationId xmlns:a16="http://schemas.microsoft.com/office/drawing/2014/main" id="{CFB85E6D-B99F-4F17-9541-DBB8E84B87D9}"/>
              </a:ext>
            </a:extLst>
          </p:cNvPr>
          <p:cNvSpPr txBox="1"/>
          <p:nvPr/>
        </p:nvSpPr>
        <p:spPr>
          <a:xfrm>
            <a:off x="1657154" y="2607851"/>
            <a:ext cx="8877692" cy="2308324"/>
          </a:xfrm>
          <a:prstGeom prst="rect">
            <a:avLst/>
          </a:prstGeom>
          <a:noFill/>
        </p:spPr>
        <p:txBody>
          <a:bodyPr wrap="square">
            <a:spAutoFit/>
          </a:bodyPr>
          <a:lstStyle/>
          <a:p>
            <a:r>
              <a:rPr lang="en-US" sz="2400" dirty="0"/>
              <a:t>Write java program where user will enter </a:t>
            </a:r>
            <a:r>
              <a:rPr lang="en-US" sz="2400" dirty="0" err="1"/>
              <a:t>loginid</a:t>
            </a:r>
            <a:r>
              <a:rPr lang="en-US" sz="2400" dirty="0"/>
              <a:t> and password as input. The password should be 8 digit containing one digit and one special symbol. If user enter valid password satisfying above criteria then show “Login Successful Message”. If user enter invalid Password then create </a:t>
            </a:r>
            <a:r>
              <a:rPr lang="en-US" sz="2400" dirty="0" err="1"/>
              <a:t>InvalidPasswordException</a:t>
            </a:r>
            <a:r>
              <a:rPr lang="en-US" sz="2400" dirty="0"/>
              <a:t> stating Please enter valid password of length 8 containing one digit and one Special Symbol. </a:t>
            </a:r>
            <a:endParaRPr lang="en-IN" sz="2400" dirty="0"/>
          </a:p>
        </p:txBody>
      </p:sp>
    </p:spTree>
    <p:extLst>
      <p:ext uri="{BB962C8B-B14F-4D97-AF65-F5344CB8AC3E}">
        <p14:creationId xmlns:p14="http://schemas.microsoft.com/office/powerpoint/2010/main" val="47183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ain Java Exception Class Hierarchy">
            <a:extLst>
              <a:ext uri="{FF2B5EF4-FFF2-40B4-BE49-F238E27FC236}">
                <a16:creationId xmlns:a16="http://schemas.microsoft.com/office/drawing/2014/main" id="{535E3652-CA8D-43A6-BEDC-A9800AFE88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4946" y="68263"/>
            <a:ext cx="9602108" cy="6721475"/>
          </a:xfrm>
          <a:prstGeom prst="rect">
            <a:avLst/>
          </a:prstGeom>
          <a:solidFill>
            <a:srgbClr val="FFFFFF"/>
          </a:solidFill>
        </p:spPr>
      </p:pic>
    </p:spTree>
    <p:extLst>
      <p:ext uri="{BB962C8B-B14F-4D97-AF65-F5344CB8AC3E}">
        <p14:creationId xmlns:p14="http://schemas.microsoft.com/office/powerpoint/2010/main" val="328802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C855F4-43DC-48C5-97A8-6B9A5EFAE9FA}"/>
              </a:ext>
            </a:extLst>
          </p:cNvPr>
          <p:cNvSpPr txBox="1"/>
          <p:nvPr/>
        </p:nvSpPr>
        <p:spPr>
          <a:xfrm>
            <a:off x="1322881" y="1652267"/>
            <a:ext cx="9964711" cy="923330"/>
          </a:xfrm>
          <a:prstGeom prst="rect">
            <a:avLst/>
          </a:prstGeom>
          <a:noFill/>
        </p:spPr>
        <p:txBody>
          <a:bodyPr wrap="square">
            <a:spAutoFit/>
          </a:bodyPr>
          <a:lstStyle>
            <a:defPPr>
              <a:defRPr lang="en-US"/>
            </a:defPPr>
            <a:lvl1pPr>
              <a:defRPr sz="3200" b="1"/>
            </a:lvl1pPr>
          </a:lstStyle>
          <a:p>
            <a:r>
              <a:rPr lang="en-US" dirty="0">
                <a:solidFill>
                  <a:srgbClr val="00B050"/>
                </a:solidFill>
              </a:rPr>
              <a:t>Multithreaded Programming:  </a:t>
            </a:r>
            <a:r>
              <a:rPr lang="en-US" b="0" dirty="0"/>
              <a:t>The Java Thread Model  and Thread Life Cycle, Thread Priorities, Creating a Thread,   Implementing Runnable, Extending Thread, Creating Multiple Threads, Synchronization: Using Synchronized Methods, The synchronized Statement </a:t>
            </a:r>
          </a:p>
        </p:txBody>
      </p:sp>
    </p:spTree>
    <p:extLst>
      <p:ext uri="{BB962C8B-B14F-4D97-AF65-F5344CB8AC3E}">
        <p14:creationId xmlns:p14="http://schemas.microsoft.com/office/powerpoint/2010/main" val="3599589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3B9EEA6BAB5843B36A1E4FF2AC5408" ma:contentTypeVersion="5" ma:contentTypeDescription="Create a new document." ma:contentTypeScope="" ma:versionID="57e52f9e3787028c43161666a73ebfca">
  <xsd:schema xmlns:xsd="http://www.w3.org/2001/XMLSchema" xmlns:xs="http://www.w3.org/2001/XMLSchema" xmlns:p="http://schemas.microsoft.com/office/2006/metadata/properties" xmlns:ns2="2b4bc85f-cda9-4a7e-94d1-35bcf798e38c" targetNamespace="http://schemas.microsoft.com/office/2006/metadata/properties" ma:root="true" ma:fieldsID="2d9787f7d1e06689793087236fb9ff38" ns2:_="">
    <xsd:import namespace="2b4bc85f-cda9-4a7e-94d1-35bcf798e38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4bc85f-cda9-4a7e-94d1-35bcf798e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6D4C76-7E8B-43E1-9CE1-EC2921EA8A19}"/>
</file>

<file path=customXml/itemProps2.xml><?xml version="1.0" encoding="utf-8"?>
<ds:datastoreItem xmlns:ds="http://schemas.openxmlformats.org/officeDocument/2006/customXml" ds:itemID="{FA65535D-7D9C-4569-A381-51395AE2F30D}"/>
</file>

<file path=customXml/itemProps3.xml><?xml version="1.0" encoding="utf-8"?>
<ds:datastoreItem xmlns:ds="http://schemas.openxmlformats.org/officeDocument/2006/customXml" ds:itemID="{A7747DE5-F2A8-4FD3-B26D-0EE2241626FE}"/>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Goudy Old Style</vt:lpstr>
      <vt:lpstr>Wingdings</vt:lpstr>
      <vt:lpstr>Wingdings 2</vt:lpstr>
      <vt:lpstr>SlateVTI</vt:lpstr>
      <vt:lpstr>JAVA (Skill Based Lab)</vt:lpstr>
      <vt:lpstr>PowerPoint Presentation</vt:lpstr>
      <vt:lpstr>PowerPoint Presentation</vt:lpstr>
      <vt:lpstr>Concepts: Try block</vt:lpstr>
      <vt:lpstr>Concepts: Catch block</vt:lpstr>
      <vt:lpstr>Concepts: finally block</vt:lpstr>
      <vt:lpstr>Program (Exp 9:User Defined Exception handling: PasswordException)</vt:lpstr>
      <vt:lpstr>PowerPoint Presentation</vt:lpstr>
      <vt:lpstr>PowerPoint Presentation</vt:lpstr>
      <vt:lpstr>What is thread?</vt:lpstr>
      <vt:lpstr>Thread Life Cycle</vt:lpstr>
      <vt:lpstr>PowerPoint Presentation</vt:lpstr>
      <vt:lpstr>PowerPoint Presentation</vt:lpstr>
      <vt:lpstr>PowerPoint Presentation</vt:lpstr>
      <vt:lpstr>PowerPoint Presentation</vt:lpstr>
      <vt:lpstr>Synchronization</vt:lpstr>
      <vt:lpstr>Program (Exp 14: WAP to demonstrate Multithreading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2020-08-29T07:21:12Z</dcterms:created>
  <dcterms:modified xsi:type="dcterms:W3CDTF">2021-11-25T11:07:35Z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0x010100353B9EEA6BAB5843B36A1E4FF2AC5408</vt:lpwstr>
  </property>
</Properties>
</file>