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05" r:id="rId1"/>
  </p:sldMasterIdLst>
  <p:notesMasterIdLst>
    <p:notesMasterId r:id="rId17"/>
  </p:notesMasterIdLst>
  <p:sldIdLst>
    <p:sldId id="259" r:id="rId2"/>
    <p:sldId id="299" r:id="rId3"/>
    <p:sldId id="300" r:id="rId4"/>
    <p:sldId id="313" r:id="rId5"/>
    <p:sldId id="312" r:id="rId6"/>
    <p:sldId id="314" r:id="rId7"/>
    <p:sldId id="315" r:id="rId8"/>
    <p:sldId id="316" r:id="rId9"/>
    <p:sldId id="317" r:id="rId10"/>
    <p:sldId id="318" r:id="rId11"/>
    <p:sldId id="319" r:id="rId12"/>
    <p:sldId id="302" r:id="rId13"/>
    <p:sldId id="321" r:id="rId14"/>
    <p:sldId id="322" r:id="rId15"/>
    <p:sldId id="32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AEAE0D-F30B-48F6-9962-F67D6CF1165E}" type="datetimeFigureOut">
              <a:rPr lang="en-IN" smtClean="0"/>
              <a:t>25-11-2021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0DC1D4-3EB7-4664-B837-86145CEF3CD2}" type="slidenum">
              <a:rPr lang="en-IN" smtClean="0"/>
              <a:t>‹#›</a:t>
            </a:fld>
            <a:endParaRPr lang="en-IN"/>
          </a:p>
        </p:txBody>
      </p:sp>
    </p:spTree>
    <p:extLst>
      <p:ext uri="{BB962C8B-B14F-4D97-AF65-F5344CB8AC3E}">
        <p14:creationId xmlns:p14="http://schemas.microsoft.com/office/powerpoint/2010/main" val="1471477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11/25/2021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11/25/2021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11/25/2021</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1895923"/>
          </a:xfrm>
        </p:spPr>
        <p:txBody>
          <a:bodyPr>
            <a:normAutofit/>
          </a:bodyPr>
          <a:lstStyle/>
          <a:p>
            <a:r>
              <a:rPr lang="en-US" sz="7200" dirty="0"/>
              <a:t>JAVA (Skill Based Lab)</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801066" y="3429000"/>
            <a:ext cx="10276664" cy="2205338"/>
          </a:xfrm>
        </p:spPr>
        <p:txBody>
          <a:bodyPr>
            <a:normAutofit/>
          </a:bodyPr>
          <a:lstStyle/>
          <a:p>
            <a:r>
              <a:rPr lang="en-US" sz="2800" dirty="0"/>
              <a:t>MODULE 6: GUI Programming</a:t>
            </a:r>
          </a:p>
          <a:p>
            <a:r>
              <a:rPr lang="en-US" sz="2800" dirty="0"/>
              <a:t>Prof Indu Anoop</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BBCCF-127F-4978-9445-FEE1CDEDFF69}"/>
              </a:ext>
            </a:extLst>
          </p:cNvPr>
          <p:cNvSpPr>
            <a:spLocks noGrp="1"/>
          </p:cNvSpPr>
          <p:nvPr>
            <p:ph type="title"/>
          </p:nvPr>
        </p:nvSpPr>
        <p:spPr>
          <a:xfrm>
            <a:off x="913795" y="609600"/>
            <a:ext cx="10353762" cy="87984"/>
          </a:xfrm>
        </p:spPr>
        <p:txBody>
          <a:bodyPr>
            <a:noAutofit/>
          </a:bodyPr>
          <a:lstStyle/>
          <a:p>
            <a:r>
              <a:rPr lang="en-US" sz="3200" dirty="0"/>
              <a:t>Exp 15: WAP to explain Graphics class methods</a:t>
            </a:r>
            <a:br>
              <a:rPr lang="en-US" sz="3200" dirty="0"/>
            </a:br>
            <a:endParaRPr lang="en-IN" sz="3200" dirty="0"/>
          </a:p>
        </p:txBody>
      </p:sp>
      <p:sp>
        <p:nvSpPr>
          <p:cNvPr id="6" name="TextBox 5">
            <a:extLst>
              <a:ext uri="{FF2B5EF4-FFF2-40B4-BE49-F238E27FC236}">
                <a16:creationId xmlns:a16="http://schemas.microsoft.com/office/drawing/2014/main" id="{86FE3BD9-507F-40AD-8856-DF5040242BE7}"/>
              </a:ext>
            </a:extLst>
          </p:cNvPr>
          <p:cNvSpPr txBox="1"/>
          <p:nvPr/>
        </p:nvSpPr>
        <p:spPr>
          <a:xfrm>
            <a:off x="567966" y="1165550"/>
            <a:ext cx="6094428" cy="3693319"/>
          </a:xfrm>
          <a:prstGeom prst="rect">
            <a:avLst/>
          </a:prstGeom>
          <a:noFill/>
        </p:spPr>
        <p:txBody>
          <a:bodyPr wrap="square">
            <a:spAutoFit/>
          </a:bodyPr>
          <a:lstStyle/>
          <a:p>
            <a:r>
              <a:rPr lang="en-IN" dirty="0"/>
              <a:t>import </a:t>
            </a:r>
            <a:r>
              <a:rPr lang="en-IN" dirty="0" err="1"/>
              <a:t>java.awt</a:t>
            </a:r>
            <a:r>
              <a:rPr lang="en-IN" dirty="0"/>
              <a:t>.*; </a:t>
            </a:r>
          </a:p>
          <a:p>
            <a:r>
              <a:rPr lang="en-IN" dirty="0"/>
              <a:t>import </a:t>
            </a:r>
            <a:r>
              <a:rPr lang="en-IN" dirty="0" err="1"/>
              <a:t>java.applet</a:t>
            </a:r>
            <a:r>
              <a:rPr lang="en-IN" dirty="0"/>
              <a:t>.*; </a:t>
            </a:r>
          </a:p>
          <a:p>
            <a:r>
              <a:rPr lang="en-IN" dirty="0"/>
              <a:t>public class applet4 extends Applet { </a:t>
            </a:r>
          </a:p>
          <a:p>
            <a:pPr lvl="1"/>
            <a:r>
              <a:rPr lang="en-IN" dirty="0"/>
              <a:t>public void paint(Graphics g) { </a:t>
            </a:r>
          </a:p>
          <a:p>
            <a:pPr lvl="2"/>
            <a:r>
              <a:rPr lang="en-IN" dirty="0" err="1"/>
              <a:t>Color</a:t>
            </a:r>
            <a:r>
              <a:rPr lang="en-IN" dirty="0"/>
              <a:t> c1=new </a:t>
            </a:r>
            <a:r>
              <a:rPr lang="en-IN" dirty="0" err="1"/>
              <a:t>Color</a:t>
            </a:r>
            <a:r>
              <a:rPr lang="en-IN" dirty="0"/>
              <a:t>(255,0,0); </a:t>
            </a:r>
          </a:p>
          <a:p>
            <a:pPr lvl="2"/>
            <a:r>
              <a:rPr lang="en-IN" dirty="0" err="1"/>
              <a:t>g.setColor</a:t>
            </a:r>
            <a:r>
              <a:rPr lang="en-IN" dirty="0"/>
              <a:t>(c1); </a:t>
            </a:r>
          </a:p>
          <a:p>
            <a:pPr lvl="2"/>
            <a:r>
              <a:rPr lang="en-IN" dirty="0" err="1"/>
              <a:t>g.drawLine</a:t>
            </a:r>
            <a:r>
              <a:rPr lang="en-IN" dirty="0"/>
              <a:t>(20,10,20,50); </a:t>
            </a:r>
          </a:p>
          <a:p>
            <a:pPr lvl="2"/>
            <a:r>
              <a:rPr lang="en-IN" dirty="0" err="1"/>
              <a:t>g.fillRect</a:t>
            </a:r>
            <a:r>
              <a:rPr lang="en-IN" dirty="0"/>
              <a:t>(80,10,80,50); </a:t>
            </a:r>
          </a:p>
          <a:p>
            <a:pPr lvl="2"/>
            <a:r>
              <a:rPr lang="en-IN" dirty="0" err="1"/>
              <a:t>Color</a:t>
            </a:r>
            <a:r>
              <a:rPr lang="en-IN" dirty="0"/>
              <a:t> c2=new </a:t>
            </a:r>
            <a:r>
              <a:rPr lang="en-IN" dirty="0" err="1"/>
              <a:t>Color</a:t>
            </a:r>
            <a:r>
              <a:rPr lang="en-IN" dirty="0"/>
              <a:t>(0,0,255); </a:t>
            </a:r>
          </a:p>
          <a:p>
            <a:pPr lvl="2"/>
            <a:r>
              <a:rPr lang="en-IN" dirty="0" err="1"/>
              <a:t>g.setColor</a:t>
            </a:r>
            <a:r>
              <a:rPr lang="en-IN" dirty="0"/>
              <a:t>(c2); </a:t>
            </a:r>
          </a:p>
          <a:p>
            <a:pPr lvl="2"/>
            <a:r>
              <a:rPr lang="en-IN" dirty="0" err="1"/>
              <a:t>g.fillOval</a:t>
            </a:r>
            <a:r>
              <a:rPr lang="en-IN" dirty="0"/>
              <a:t>(20,110,100,80); </a:t>
            </a:r>
          </a:p>
          <a:p>
            <a:pPr lvl="1"/>
            <a:r>
              <a:rPr lang="en-IN" dirty="0"/>
              <a:t>} </a:t>
            </a:r>
          </a:p>
          <a:p>
            <a:r>
              <a:rPr lang="en-IN" dirty="0"/>
              <a:t>} </a:t>
            </a:r>
          </a:p>
        </p:txBody>
      </p:sp>
      <p:sp>
        <p:nvSpPr>
          <p:cNvPr id="8" name="TextBox 7">
            <a:extLst>
              <a:ext uri="{FF2B5EF4-FFF2-40B4-BE49-F238E27FC236}">
                <a16:creationId xmlns:a16="http://schemas.microsoft.com/office/drawing/2014/main" id="{34768047-97B9-4E93-962A-1EF4F57E5A3A}"/>
              </a:ext>
            </a:extLst>
          </p:cNvPr>
          <p:cNvSpPr txBox="1"/>
          <p:nvPr/>
        </p:nvSpPr>
        <p:spPr>
          <a:xfrm>
            <a:off x="5574733" y="1378132"/>
            <a:ext cx="6094428" cy="2031325"/>
          </a:xfrm>
          <a:prstGeom prst="rect">
            <a:avLst/>
          </a:prstGeom>
          <a:noFill/>
        </p:spPr>
        <p:txBody>
          <a:bodyPr wrap="square">
            <a:spAutoFit/>
          </a:bodyPr>
          <a:lstStyle/>
          <a:p>
            <a:r>
              <a:rPr lang="en-IN" u="sng" dirty="0"/>
              <a:t>//applet4.html</a:t>
            </a:r>
          </a:p>
          <a:p>
            <a:endParaRPr lang="en-IN" dirty="0"/>
          </a:p>
          <a:p>
            <a:r>
              <a:rPr lang="en-IN" dirty="0"/>
              <a:t>&lt;html&gt;</a:t>
            </a:r>
          </a:p>
          <a:p>
            <a:r>
              <a:rPr lang="en-IN" dirty="0"/>
              <a:t>&lt;body&gt;</a:t>
            </a:r>
          </a:p>
          <a:p>
            <a:r>
              <a:rPr lang="en-IN" dirty="0"/>
              <a:t>&lt;applet code=applet4 width=500 height=500&gt;&lt;/applet&gt;</a:t>
            </a:r>
          </a:p>
          <a:p>
            <a:r>
              <a:rPr lang="en-IN" dirty="0"/>
              <a:t>&lt;/body&gt;</a:t>
            </a:r>
          </a:p>
          <a:p>
            <a:r>
              <a:rPr lang="en-IN" dirty="0"/>
              <a:t>&lt;/html&gt;</a:t>
            </a:r>
          </a:p>
        </p:txBody>
      </p:sp>
      <p:pic>
        <p:nvPicPr>
          <p:cNvPr id="9" name="Picture 8">
            <a:extLst>
              <a:ext uri="{FF2B5EF4-FFF2-40B4-BE49-F238E27FC236}">
                <a16:creationId xmlns:a16="http://schemas.microsoft.com/office/drawing/2014/main" id="{73FEDBFC-6590-49E7-BD8F-471A00FA8A24}"/>
              </a:ext>
            </a:extLst>
          </p:cNvPr>
          <p:cNvPicPr>
            <a:picLocks noChangeAspect="1"/>
          </p:cNvPicPr>
          <p:nvPr/>
        </p:nvPicPr>
        <p:blipFill>
          <a:blip r:embed="rId2"/>
          <a:stretch>
            <a:fillRect/>
          </a:stretch>
        </p:blipFill>
        <p:spPr>
          <a:xfrm>
            <a:off x="5707241" y="3716320"/>
            <a:ext cx="3804403" cy="2960339"/>
          </a:xfrm>
          <a:prstGeom prst="rect">
            <a:avLst/>
          </a:prstGeom>
        </p:spPr>
      </p:pic>
    </p:spTree>
    <p:extLst>
      <p:ext uri="{BB962C8B-B14F-4D97-AF65-F5344CB8AC3E}">
        <p14:creationId xmlns:p14="http://schemas.microsoft.com/office/powerpoint/2010/main" val="1459110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BBCCF-127F-4978-9445-FEE1CDEDFF69}"/>
              </a:ext>
            </a:extLst>
          </p:cNvPr>
          <p:cNvSpPr>
            <a:spLocks noGrp="1"/>
          </p:cNvSpPr>
          <p:nvPr>
            <p:ph type="title"/>
          </p:nvPr>
        </p:nvSpPr>
        <p:spPr>
          <a:xfrm>
            <a:off x="913795" y="609600"/>
            <a:ext cx="10353762" cy="87984"/>
          </a:xfrm>
        </p:spPr>
        <p:txBody>
          <a:bodyPr>
            <a:noAutofit/>
          </a:bodyPr>
          <a:lstStyle/>
          <a:p>
            <a:r>
              <a:rPr lang="en-US" sz="3200" dirty="0"/>
              <a:t>6.5 AWT Components:</a:t>
            </a:r>
            <a:endParaRPr lang="en-IN" sz="3200" dirty="0"/>
          </a:p>
        </p:txBody>
      </p:sp>
      <p:sp>
        <p:nvSpPr>
          <p:cNvPr id="7" name="TextBox 6">
            <a:extLst>
              <a:ext uri="{FF2B5EF4-FFF2-40B4-BE49-F238E27FC236}">
                <a16:creationId xmlns:a16="http://schemas.microsoft.com/office/drawing/2014/main" id="{EE6182E6-B965-4201-9B70-61666F9298CC}"/>
              </a:ext>
            </a:extLst>
          </p:cNvPr>
          <p:cNvSpPr txBox="1"/>
          <p:nvPr/>
        </p:nvSpPr>
        <p:spPr>
          <a:xfrm>
            <a:off x="615099" y="1642697"/>
            <a:ext cx="3843779" cy="4247317"/>
          </a:xfrm>
          <a:prstGeom prst="rect">
            <a:avLst/>
          </a:prstGeom>
          <a:noFill/>
        </p:spPr>
        <p:txBody>
          <a:bodyPr wrap="square">
            <a:spAutoFit/>
          </a:bodyPr>
          <a:lstStyle/>
          <a:p>
            <a:pPr algn="just"/>
            <a:r>
              <a:rPr lang="en-US" dirty="0"/>
              <a:t>AWT (Abstract Window Toolkit) is an API to develop GUI or window-based applications in java. </a:t>
            </a:r>
          </a:p>
          <a:p>
            <a:pPr algn="just"/>
            <a:endParaRPr lang="en-US" dirty="0"/>
          </a:p>
          <a:p>
            <a:pPr algn="just"/>
            <a:r>
              <a:rPr lang="en-US" dirty="0"/>
              <a:t>Java AWT components are platform-dependent i.e. components are displayed according to the view of operating system. AWT is heavyweight i.e. its components are using the resources of OS. </a:t>
            </a:r>
          </a:p>
          <a:p>
            <a:pPr algn="just"/>
            <a:endParaRPr lang="en-US" dirty="0"/>
          </a:p>
          <a:p>
            <a:pPr algn="just"/>
            <a:r>
              <a:rPr lang="en-US" dirty="0"/>
              <a:t>The </a:t>
            </a:r>
            <a:r>
              <a:rPr lang="en-US" dirty="0" err="1"/>
              <a:t>java.awt</a:t>
            </a:r>
            <a:r>
              <a:rPr lang="en-US" dirty="0"/>
              <a:t> package provides classes for AWT </a:t>
            </a:r>
            <a:r>
              <a:rPr lang="en-US" dirty="0" err="1"/>
              <a:t>api</a:t>
            </a:r>
            <a:r>
              <a:rPr lang="en-US" dirty="0"/>
              <a:t> such as </a:t>
            </a:r>
            <a:r>
              <a:rPr lang="en-US" dirty="0" err="1"/>
              <a:t>TextField</a:t>
            </a:r>
            <a:r>
              <a:rPr lang="en-US" dirty="0"/>
              <a:t>, Label, </a:t>
            </a:r>
            <a:r>
              <a:rPr lang="en-US" dirty="0" err="1"/>
              <a:t>TextArea</a:t>
            </a:r>
            <a:r>
              <a:rPr lang="en-US" dirty="0"/>
              <a:t>, </a:t>
            </a:r>
            <a:r>
              <a:rPr lang="en-US" dirty="0" err="1"/>
              <a:t>RadioButton</a:t>
            </a:r>
            <a:r>
              <a:rPr lang="en-US" dirty="0"/>
              <a:t>, </a:t>
            </a:r>
            <a:r>
              <a:rPr lang="en-US" dirty="0" err="1"/>
              <a:t>CheckBox</a:t>
            </a:r>
            <a:r>
              <a:rPr lang="en-US" dirty="0"/>
              <a:t>, Choice, List </a:t>
            </a:r>
            <a:r>
              <a:rPr lang="en-US" dirty="0" err="1"/>
              <a:t>etc</a:t>
            </a:r>
            <a:endParaRPr lang="en-IN" dirty="0"/>
          </a:p>
        </p:txBody>
      </p:sp>
      <p:pic>
        <p:nvPicPr>
          <p:cNvPr id="10" name="Picture 2">
            <a:extLst>
              <a:ext uri="{FF2B5EF4-FFF2-40B4-BE49-F238E27FC236}">
                <a16:creationId xmlns:a16="http://schemas.microsoft.com/office/drawing/2014/main" id="{CF6027A6-12EA-4AAB-BF61-2FDD138D35B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90" t="4285" r="2021" b="3579"/>
          <a:stretch/>
        </p:blipFill>
        <p:spPr bwMode="auto">
          <a:xfrm>
            <a:off x="4682274" y="1714501"/>
            <a:ext cx="7460390" cy="3571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64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8EACDF-46F7-45BF-9E1D-20AC73CA3DD1}"/>
              </a:ext>
            </a:extLst>
          </p:cNvPr>
          <p:cNvPicPr>
            <a:picLocks noChangeAspect="1"/>
          </p:cNvPicPr>
          <p:nvPr/>
        </p:nvPicPr>
        <p:blipFill>
          <a:blip r:embed="rId2"/>
          <a:stretch>
            <a:fillRect/>
          </a:stretch>
        </p:blipFill>
        <p:spPr>
          <a:xfrm>
            <a:off x="5279305" y="446988"/>
            <a:ext cx="4819650" cy="6096000"/>
          </a:xfrm>
          <a:prstGeom prst="rect">
            <a:avLst/>
          </a:prstGeom>
        </p:spPr>
      </p:pic>
      <p:sp>
        <p:nvSpPr>
          <p:cNvPr id="5" name="Title 1">
            <a:extLst>
              <a:ext uri="{FF2B5EF4-FFF2-40B4-BE49-F238E27FC236}">
                <a16:creationId xmlns:a16="http://schemas.microsoft.com/office/drawing/2014/main" id="{957616E9-58EB-4058-908D-448B44E40820}"/>
              </a:ext>
            </a:extLst>
          </p:cNvPr>
          <p:cNvSpPr>
            <a:spLocks noGrp="1"/>
          </p:cNvSpPr>
          <p:nvPr>
            <p:ph type="title"/>
          </p:nvPr>
        </p:nvSpPr>
        <p:spPr>
          <a:xfrm>
            <a:off x="-2664632" y="463485"/>
            <a:ext cx="10353762" cy="87984"/>
          </a:xfrm>
        </p:spPr>
        <p:txBody>
          <a:bodyPr>
            <a:noAutofit/>
          </a:bodyPr>
          <a:lstStyle/>
          <a:p>
            <a:r>
              <a:rPr lang="en-US" sz="3200"/>
              <a:t>Java AWT Hierarchy:</a:t>
            </a:r>
            <a:endParaRPr lang="en-IN" sz="3200" dirty="0"/>
          </a:p>
        </p:txBody>
      </p:sp>
      <p:sp>
        <p:nvSpPr>
          <p:cNvPr id="7" name="TextBox 6">
            <a:extLst>
              <a:ext uri="{FF2B5EF4-FFF2-40B4-BE49-F238E27FC236}">
                <a16:creationId xmlns:a16="http://schemas.microsoft.com/office/drawing/2014/main" id="{750478E6-0207-4C09-9588-BE31268FF081}"/>
              </a:ext>
            </a:extLst>
          </p:cNvPr>
          <p:cNvSpPr txBox="1"/>
          <p:nvPr/>
        </p:nvSpPr>
        <p:spPr>
          <a:xfrm>
            <a:off x="384143" y="961905"/>
            <a:ext cx="4602636" cy="4801314"/>
          </a:xfrm>
          <a:prstGeom prst="rect">
            <a:avLst/>
          </a:prstGeom>
          <a:noFill/>
        </p:spPr>
        <p:txBody>
          <a:bodyPr wrap="square">
            <a:spAutoFit/>
          </a:bodyPr>
          <a:lstStyle/>
          <a:p>
            <a:pPr algn="just"/>
            <a:r>
              <a:rPr lang="en-US" dirty="0">
                <a:solidFill>
                  <a:srgbClr val="00B050"/>
                </a:solidFill>
              </a:rPr>
              <a:t>Container: </a:t>
            </a:r>
            <a:r>
              <a:rPr lang="en-US" dirty="0"/>
              <a:t>The Container is a component in AWT that can contain another components like buttons, </a:t>
            </a:r>
            <a:r>
              <a:rPr lang="en-US" dirty="0" err="1"/>
              <a:t>textfields</a:t>
            </a:r>
            <a:r>
              <a:rPr lang="en-US" dirty="0"/>
              <a:t>, labels etc. The classes that extends Container class are known as container such as Frame, Dialog and Panel. </a:t>
            </a:r>
          </a:p>
          <a:p>
            <a:pPr algn="just"/>
            <a:endParaRPr lang="en-US" dirty="0"/>
          </a:p>
          <a:p>
            <a:pPr algn="just"/>
            <a:r>
              <a:rPr lang="en-US" dirty="0">
                <a:solidFill>
                  <a:srgbClr val="00B050"/>
                </a:solidFill>
              </a:rPr>
              <a:t>Window: </a:t>
            </a:r>
            <a:r>
              <a:rPr lang="en-US" dirty="0"/>
              <a:t>The window is the container that have no borders and menu bars. You must use frame, dialog or another window for creating a window. </a:t>
            </a:r>
          </a:p>
          <a:p>
            <a:pPr algn="just"/>
            <a:endParaRPr lang="en-US" dirty="0"/>
          </a:p>
          <a:p>
            <a:pPr algn="just"/>
            <a:r>
              <a:rPr lang="en-US" dirty="0">
                <a:solidFill>
                  <a:srgbClr val="00B050"/>
                </a:solidFill>
              </a:rPr>
              <a:t>Panel: </a:t>
            </a:r>
            <a:r>
              <a:rPr lang="en-US" dirty="0"/>
              <a:t>The Panel is the container that doesn't contain title bar and menu bars. It can have other components like button, </a:t>
            </a:r>
            <a:r>
              <a:rPr lang="en-US" dirty="0" err="1"/>
              <a:t>textfield</a:t>
            </a:r>
            <a:r>
              <a:rPr lang="en-US" dirty="0"/>
              <a:t> etc. </a:t>
            </a:r>
          </a:p>
          <a:p>
            <a:pPr algn="just"/>
            <a:endParaRPr lang="en-US" dirty="0"/>
          </a:p>
          <a:p>
            <a:pPr algn="just"/>
            <a:r>
              <a:rPr lang="en-US" dirty="0">
                <a:solidFill>
                  <a:srgbClr val="00B050"/>
                </a:solidFill>
              </a:rPr>
              <a:t>Frame: </a:t>
            </a:r>
            <a:r>
              <a:rPr lang="en-US" dirty="0"/>
              <a:t>The Frame is the container that contain title bar and can have menu bars. It can have other components like button, </a:t>
            </a:r>
            <a:r>
              <a:rPr lang="en-US" dirty="0" err="1"/>
              <a:t>textfield</a:t>
            </a:r>
            <a:r>
              <a:rPr lang="en-US" dirty="0"/>
              <a:t> etc.</a:t>
            </a:r>
            <a:endParaRPr lang="en-IN" dirty="0"/>
          </a:p>
        </p:txBody>
      </p:sp>
    </p:spTree>
    <p:extLst>
      <p:ext uri="{BB962C8B-B14F-4D97-AF65-F5344CB8AC3E}">
        <p14:creationId xmlns:p14="http://schemas.microsoft.com/office/powerpoint/2010/main" val="410787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57616E9-58EB-4058-908D-448B44E40820}"/>
              </a:ext>
            </a:extLst>
          </p:cNvPr>
          <p:cNvSpPr>
            <a:spLocks noGrp="1"/>
          </p:cNvSpPr>
          <p:nvPr>
            <p:ph type="title"/>
          </p:nvPr>
        </p:nvSpPr>
        <p:spPr>
          <a:xfrm>
            <a:off x="-1816220" y="463485"/>
            <a:ext cx="10353762" cy="87984"/>
          </a:xfrm>
        </p:spPr>
        <p:txBody>
          <a:bodyPr>
            <a:noAutofit/>
          </a:bodyPr>
          <a:lstStyle/>
          <a:p>
            <a:r>
              <a:rPr lang="en-US" sz="3200" dirty="0"/>
              <a:t>AWT Component Class Methods</a:t>
            </a:r>
            <a:endParaRPr lang="en-IN" sz="3200" dirty="0"/>
          </a:p>
        </p:txBody>
      </p:sp>
      <p:sp>
        <p:nvSpPr>
          <p:cNvPr id="6" name="TextBox 5">
            <a:extLst>
              <a:ext uri="{FF2B5EF4-FFF2-40B4-BE49-F238E27FC236}">
                <a16:creationId xmlns:a16="http://schemas.microsoft.com/office/drawing/2014/main" id="{3233A83B-678B-41BA-B484-FAB5B2537B8D}"/>
              </a:ext>
            </a:extLst>
          </p:cNvPr>
          <p:cNvSpPr txBox="1"/>
          <p:nvPr/>
        </p:nvSpPr>
        <p:spPr>
          <a:xfrm>
            <a:off x="393569" y="1083611"/>
            <a:ext cx="7157301" cy="5078313"/>
          </a:xfrm>
          <a:prstGeom prst="rect">
            <a:avLst/>
          </a:prstGeom>
          <a:noFill/>
        </p:spPr>
        <p:txBody>
          <a:bodyPr wrap="square">
            <a:spAutoFit/>
          </a:bodyPr>
          <a:lstStyle/>
          <a:p>
            <a:r>
              <a:rPr lang="en-IN" dirty="0"/>
              <a:t>Program: </a:t>
            </a:r>
          </a:p>
          <a:p>
            <a:endParaRPr lang="en-IN" dirty="0"/>
          </a:p>
          <a:p>
            <a:r>
              <a:rPr lang="en-IN" dirty="0"/>
              <a:t>import </a:t>
            </a:r>
            <a:r>
              <a:rPr lang="en-IN" dirty="0" err="1"/>
              <a:t>java.awt</a:t>
            </a:r>
            <a:r>
              <a:rPr lang="en-IN" dirty="0"/>
              <a:t>.*; </a:t>
            </a:r>
          </a:p>
          <a:p>
            <a:r>
              <a:rPr lang="en-IN" dirty="0"/>
              <a:t>class First extends Frame { </a:t>
            </a:r>
          </a:p>
          <a:p>
            <a:pPr lvl="1"/>
            <a:r>
              <a:rPr lang="en-IN" dirty="0"/>
              <a:t>First() { </a:t>
            </a:r>
          </a:p>
          <a:p>
            <a:pPr lvl="2"/>
            <a:r>
              <a:rPr lang="en-IN" dirty="0"/>
              <a:t>Button b=new Button("click me"); </a:t>
            </a:r>
            <a:r>
              <a:rPr lang="en-IN" dirty="0" err="1"/>
              <a:t>b.setBounds</a:t>
            </a:r>
            <a:r>
              <a:rPr lang="en-IN" dirty="0"/>
              <a:t>(30,100,80,30);</a:t>
            </a:r>
          </a:p>
          <a:p>
            <a:pPr lvl="2"/>
            <a:r>
              <a:rPr lang="en-IN" dirty="0"/>
              <a:t>// setting button position </a:t>
            </a:r>
          </a:p>
          <a:p>
            <a:pPr lvl="2"/>
            <a:r>
              <a:rPr lang="en-IN" dirty="0">
                <a:highlight>
                  <a:srgbClr val="DDA147"/>
                </a:highlight>
              </a:rPr>
              <a:t>add(b);</a:t>
            </a:r>
          </a:p>
          <a:p>
            <a:pPr lvl="2"/>
            <a:r>
              <a:rPr lang="en-IN" dirty="0"/>
              <a:t>//adding button into frame </a:t>
            </a:r>
          </a:p>
          <a:p>
            <a:pPr lvl="2"/>
            <a:r>
              <a:rPr lang="en-IN" dirty="0" err="1">
                <a:highlight>
                  <a:srgbClr val="DDA147"/>
                </a:highlight>
              </a:rPr>
              <a:t>setSize</a:t>
            </a:r>
            <a:r>
              <a:rPr lang="en-IN" dirty="0">
                <a:highlight>
                  <a:srgbClr val="DDA147"/>
                </a:highlight>
              </a:rPr>
              <a:t>(300,300);</a:t>
            </a:r>
          </a:p>
          <a:p>
            <a:pPr lvl="2"/>
            <a:r>
              <a:rPr lang="en-IN" dirty="0"/>
              <a:t>//frame size 300 width and 300 height </a:t>
            </a:r>
          </a:p>
          <a:p>
            <a:pPr lvl="2"/>
            <a:r>
              <a:rPr lang="en-IN" dirty="0" err="1">
                <a:highlight>
                  <a:srgbClr val="DDA147"/>
                </a:highlight>
              </a:rPr>
              <a:t>setLayout</a:t>
            </a:r>
            <a:r>
              <a:rPr lang="en-IN" dirty="0">
                <a:highlight>
                  <a:srgbClr val="DDA147"/>
                </a:highlight>
              </a:rPr>
              <a:t>(null);</a:t>
            </a:r>
            <a:r>
              <a:rPr lang="en-IN" dirty="0"/>
              <a:t>//no layout manager </a:t>
            </a:r>
          </a:p>
          <a:p>
            <a:pPr lvl="2"/>
            <a:r>
              <a:rPr lang="en-IN" dirty="0" err="1">
                <a:highlight>
                  <a:srgbClr val="DDA147"/>
                </a:highlight>
              </a:rPr>
              <a:t>setVisible</a:t>
            </a:r>
            <a:r>
              <a:rPr lang="en-IN" dirty="0">
                <a:highlight>
                  <a:srgbClr val="DDA147"/>
                </a:highlight>
              </a:rPr>
              <a:t>(true)</a:t>
            </a:r>
            <a:r>
              <a:rPr lang="en-IN" dirty="0"/>
              <a:t>;//now frame will be visible, by default not visible </a:t>
            </a:r>
          </a:p>
          <a:p>
            <a:pPr lvl="1"/>
            <a:r>
              <a:rPr lang="en-IN" dirty="0"/>
              <a:t>} </a:t>
            </a:r>
          </a:p>
          <a:p>
            <a:pPr lvl="1"/>
            <a:r>
              <a:rPr lang="en-IN" dirty="0"/>
              <a:t>public static void main(String </a:t>
            </a:r>
            <a:r>
              <a:rPr lang="en-IN" dirty="0" err="1"/>
              <a:t>args</a:t>
            </a:r>
            <a:r>
              <a:rPr lang="en-IN" dirty="0"/>
              <a:t>[]) { </a:t>
            </a:r>
          </a:p>
          <a:p>
            <a:pPr lvl="1"/>
            <a:r>
              <a:rPr lang="en-IN" dirty="0"/>
              <a:t>First f=new First(); </a:t>
            </a:r>
          </a:p>
          <a:p>
            <a:pPr lvl="1"/>
            <a:r>
              <a:rPr lang="en-IN" dirty="0"/>
              <a:t>} </a:t>
            </a:r>
          </a:p>
          <a:p>
            <a:r>
              <a:rPr lang="en-IN" dirty="0"/>
              <a:t>}</a:t>
            </a:r>
          </a:p>
        </p:txBody>
      </p:sp>
      <p:pic>
        <p:nvPicPr>
          <p:cNvPr id="8" name="Picture 7">
            <a:extLst>
              <a:ext uri="{FF2B5EF4-FFF2-40B4-BE49-F238E27FC236}">
                <a16:creationId xmlns:a16="http://schemas.microsoft.com/office/drawing/2014/main" id="{C027E819-4C64-4EE9-8E53-1D12BAB87AB5}"/>
              </a:ext>
            </a:extLst>
          </p:cNvPr>
          <p:cNvPicPr>
            <a:picLocks noChangeAspect="1"/>
          </p:cNvPicPr>
          <p:nvPr/>
        </p:nvPicPr>
        <p:blipFill>
          <a:blip r:embed="rId2"/>
          <a:stretch>
            <a:fillRect/>
          </a:stretch>
        </p:blipFill>
        <p:spPr>
          <a:xfrm>
            <a:off x="7771061" y="1595437"/>
            <a:ext cx="3638550" cy="3667125"/>
          </a:xfrm>
          <a:prstGeom prst="rect">
            <a:avLst/>
          </a:prstGeom>
        </p:spPr>
      </p:pic>
    </p:spTree>
    <p:extLst>
      <p:ext uri="{BB962C8B-B14F-4D97-AF65-F5344CB8AC3E}">
        <p14:creationId xmlns:p14="http://schemas.microsoft.com/office/powerpoint/2010/main" val="1513481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57616E9-58EB-4058-908D-448B44E40820}"/>
              </a:ext>
            </a:extLst>
          </p:cNvPr>
          <p:cNvSpPr>
            <a:spLocks noGrp="1"/>
          </p:cNvSpPr>
          <p:nvPr>
            <p:ph type="title"/>
          </p:nvPr>
        </p:nvSpPr>
        <p:spPr>
          <a:xfrm>
            <a:off x="730583" y="244801"/>
            <a:ext cx="10353762" cy="87984"/>
          </a:xfrm>
        </p:spPr>
        <p:txBody>
          <a:bodyPr>
            <a:noAutofit/>
          </a:bodyPr>
          <a:lstStyle/>
          <a:p>
            <a:r>
              <a:rPr lang="en-US" sz="3200" dirty="0"/>
              <a:t>6.6 SWING Classes in Java</a:t>
            </a:r>
            <a:endParaRPr lang="en-IN" sz="3200" dirty="0"/>
          </a:p>
        </p:txBody>
      </p:sp>
      <p:pic>
        <p:nvPicPr>
          <p:cNvPr id="3" name="Picture 2">
            <a:extLst>
              <a:ext uri="{FF2B5EF4-FFF2-40B4-BE49-F238E27FC236}">
                <a16:creationId xmlns:a16="http://schemas.microsoft.com/office/drawing/2014/main" id="{A067AFC8-924A-426E-9D9D-1540165ECAB9}"/>
              </a:ext>
            </a:extLst>
          </p:cNvPr>
          <p:cNvPicPr>
            <a:picLocks noChangeAspect="1"/>
          </p:cNvPicPr>
          <p:nvPr/>
        </p:nvPicPr>
        <p:blipFill>
          <a:blip r:embed="rId2"/>
          <a:stretch>
            <a:fillRect/>
          </a:stretch>
        </p:blipFill>
        <p:spPr>
          <a:xfrm>
            <a:off x="2326064" y="2048465"/>
            <a:ext cx="7162800" cy="4476750"/>
          </a:xfrm>
          <a:prstGeom prst="rect">
            <a:avLst/>
          </a:prstGeom>
        </p:spPr>
      </p:pic>
      <p:sp>
        <p:nvSpPr>
          <p:cNvPr id="9" name="TextBox 8">
            <a:extLst>
              <a:ext uri="{FF2B5EF4-FFF2-40B4-BE49-F238E27FC236}">
                <a16:creationId xmlns:a16="http://schemas.microsoft.com/office/drawing/2014/main" id="{E6EBA31C-8913-4065-AAF8-056BA4AD5159}"/>
              </a:ext>
            </a:extLst>
          </p:cNvPr>
          <p:cNvSpPr txBox="1"/>
          <p:nvPr/>
        </p:nvSpPr>
        <p:spPr>
          <a:xfrm>
            <a:off x="756500" y="725393"/>
            <a:ext cx="11064712" cy="1477328"/>
          </a:xfrm>
          <a:prstGeom prst="rect">
            <a:avLst/>
          </a:prstGeom>
          <a:noFill/>
        </p:spPr>
        <p:txBody>
          <a:bodyPr wrap="square">
            <a:spAutoFit/>
          </a:bodyPr>
          <a:lstStyle/>
          <a:p>
            <a:pPr algn="just"/>
            <a:r>
              <a:rPr lang="en-US" dirty="0"/>
              <a:t>Swing in Java is a lightweight GUI toolkit which has a wide variety of widgets for building optimized window based applications. It is a part of the JFC( Java Foundation Classes). It is build on top of the AWT API and entirely written in java. It is platform independent unlike AWT and has lightweight components. It becomes easier to build applications since we already have GUI components like button, checkbox </a:t>
            </a:r>
            <a:r>
              <a:rPr lang="en-US" dirty="0" err="1"/>
              <a:t>etc</a:t>
            </a:r>
            <a:r>
              <a:rPr lang="en-US" dirty="0"/>
              <a:t> </a:t>
            </a:r>
            <a:r>
              <a:rPr lang="en-US" dirty="0">
                <a:highlight>
                  <a:srgbClr val="008080"/>
                </a:highlight>
              </a:rPr>
              <a:t>[Refer JavaSwingDemo.java from Class Materials (Teams)]</a:t>
            </a:r>
            <a:endParaRPr lang="en-IN" dirty="0">
              <a:highlight>
                <a:srgbClr val="008080"/>
              </a:highlight>
            </a:endParaRPr>
          </a:p>
        </p:txBody>
      </p:sp>
    </p:spTree>
    <p:extLst>
      <p:ext uri="{BB962C8B-B14F-4D97-AF65-F5344CB8AC3E}">
        <p14:creationId xmlns:p14="http://schemas.microsoft.com/office/powerpoint/2010/main" val="2840129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57616E9-58EB-4058-908D-448B44E40820}"/>
              </a:ext>
            </a:extLst>
          </p:cNvPr>
          <p:cNvSpPr>
            <a:spLocks noGrp="1"/>
          </p:cNvSpPr>
          <p:nvPr>
            <p:ph type="title"/>
          </p:nvPr>
        </p:nvSpPr>
        <p:spPr>
          <a:xfrm>
            <a:off x="756500" y="244801"/>
            <a:ext cx="10353762" cy="87984"/>
          </a:xfrm>
        </p:spPr>
        <p:txBody>
          <a:bodyPr>
            <a:noAutofit/>
          </a:bodyPr>
          <a:lstStyle/>
          <a:p>
            <a:r>
              <a:rPr lang="en-US" sz="3200" dirty="0"/>
              <a:t>6.7 JDBC</a:t>
            </a:r>
            <a:endParaRPr lang="en-IN" sz="3200" dirty="0"/>
          </a:p>
        </p:txBody>
      </p:sp>
      <p:sp>
        <p:nvSpPr>
          <p:cNvPr id="6" name="TextBox 5">
            <a:extLst>
              <a:ext uri="{FF2B5EF4-FFF2-40B4-BE49-F238E27FC236}">
                <a16:creationId xmlns:a16="http://schemas.microsoft.com/office/drawing/2014/main" id="{2985507A-2937-429E-9854-43153CC52B89}"/>
              </a:ext>
            </a:extLst>
          </p:cNvPr>
          <p:cNvSpPr txBox="1"/>
          <p:nvPr/>
        </p:nvSpPr>
        <p:spPr>
          <a:xfrm>
            <a:off x="398282" y="474345"/>
            <a:ext cx="4767608" cy="5909310"/>
          </a:xfrm>
          <a:prstGeom prst="rect">
            <a:avLst/>
          </a:prstGeom>
          <a:noFill/>
        </p:spPr>
        <p:txBody>
          <a:bodyPr wrap="square">
            <a:spAutoFit/>
          </a:bodyPr>
          <a:lstStyle/>
          <a:p>
            <a:pPr algn="just"/>
            <a:r>
              <a:rPr lang="en-US" dirty="0"/>
              <a:t>JDBC stands for Java Database Connectivity, which is a standard Java API for </a:t>
            </a:r>
            <a:r>
              <a:rPr lang="en-US" dirty="0" err="1"/>
              <a:t>databaseindependent</a:t>
            </a:r>
            <a:r>
              <a:rPr lang="en-US" dirty="0"/>
              <a:t> connectivity between the Java programming language and a wide range of databases. </a:t>
            </a:r>
          </a:p>
          <a:p>
            <a:pPr algn="just"/>
            <a:r>
              <a:rPr lang="en-US" dirty="0"/>
              <a:t>The JDBC library includes APIs for each of the tasks mentioned below that are commonly associated with database usage. </a:t>
            </a:r>
          </a:p>
          <a:p>
            <a:pPr algn="just"/>
            <a:r>
              <a:rPr lang="en-US" dirty="0"/>
              <a:t>o Making a connection to a database. </a:t>
            </a:r>
          </a:p>
          <a:p>
            <a:pPr algn="just"/>
            <a:r>
              <a:rPr lang="en-US" dirty="0"/>
              <a:t>o Creating SQL or MySQL statements. </a:t>
            </a:r>
          </a:p>
          <a:p>
            <a:pPr algn="just"/>
            <a:r>
              <a:rPr lang="en-US" dirty="0"/>
              <a:t>o Executing SQL or MySQL queries in the database. </a:t>
            </a:r>
          </a:p>
          <a:p>
            <a:pPr algn="just"/>
            <a:r>
              <a:rPr lang="en-US" dirty="0"/>
              <a:t>o Viewing &amp; Modifying the resulting records. </a:t>
            </a:r>
          </a:p>
          <a:p>
            <a:pPr algn="just"/>
            <a:endParaRPr lang="en-US" dirty="0"/>
          </a:p>
          <a:p>
            <a:pPr algn="just"/>
            <a:r>
              <a:rPr lang="en-US" dirty="0"/>
              <a:t>We can use JDBC API to handle database using Java program and can perform the following activities: </a:t>
            </a:r>
          </a:p>
          <a:p>
            <a:pPr algn="just"/>
            <a:r>
              <a:rPr lang="en-US" dirty="0"/>
              <a:t>o Connect to the database </a:t>
            </a:r>
          </a:p>
          <a:p>
            <a:pPr algn="just"/>
            <a:r>
              <a:rPr lang="en-US" dirty="0"/>
              <a:t>o Execute queries and update statements to the database </a:t>
            </a:r>
          </a:p>
          <a:p>
            <a:pPr algn="just"/>
            <a:r>
              <a:rPr lang="en-US" dirty="0"/>
              <a:t>o Retrieve the result received from the database</a:t>
            </a:r>
            <a:endParaRPr lang="en-IN" dirty="0"/>
          </a:p>
        </p:txBody>
      </p:sp>
      <p:pic>
        <p:nvPicPr>
          <p:cNvPr id="7" name="Picture 6">
            <a:extLst>
              <a:ext uri="{FF2B5EF4-FFF2-40B4-BE49-F238E27FC236}">
                <a16:creationId xmlns:a16="http://schemas.microsoft.com/office/drawing/2014/main" id="{3EE897C7-E5E8-413F-BEFA-45F56181FB80}"/>
              </a:ext>
            </a:extLst>
          </p:cNvPr>
          <p:cNvPicPr>
            <a:picLocks noChangeAspect="1"/>
          </p:cNvPicPr>
          <p:nvPr/>
        </p:nvPicPr>
        <p:blipFill>
          <a:blip r:embed="rId2"/>
          <a:stretch>
            <a:fillRect/>
          </a:stretch>
        </p:blipFill>
        <p:spPr>
          <a:xfrm>
            <a:off x="5793753" y="709760"/>
            <a:ext cx="5600700" cy="4495800"/>
          </a:xfrm>
          <a:prstGeom prst="rect">
            <a:avLst/>
          </a:prstGeom>
        </p:spPr>
      </p:pic>
      <p:sp>
        <p:nvSpPr>
          <p:cNvPr id="10" name="TextBox 9">
            <a:extLst>
              <a:ext uri="{FF2B5EF4-FFF2-40B4-BE49-F238E27FC236}">
                <a16:creationId xmlns:a16="http://schemas.microsoft.com/office/drawing/2014/main" id="{58ED6BC6-5EC6-48E0-88DB-A969C60A4E82}"/>
              </a:ext>
            </a:extLst>
          </p:cNvPr>
          <p:cNvSpPr txBox="1"/>
          <p:nvPr/>
        </p:nvSpPr>
        <p:spPr>
          <a:xfrm>
            <a:off x="5699290" y="5678805"/>
            <a:ext cx="6094428" cy="369332"/>
          </a:xfrm>
          <a:prstGeom prst="rect">
            <a:avLst/>
          </a:prstGeom>
          <a:noFill/>
        </p:spPr>
        <p:txBody>
          <a:bodyPr wrap="square">
            <a:spAutoFit/>
          </a:bodyPr>
          <a:lstStyle/>
          <a:p>
            <a:r>
              <a:rPr lang="en-US" dirty="0">
                <a:highlight>
                  <a:srgbClr val="008080"/>
                </a:highlight>
              </a:rPr>
              <a:t>[Refer LoginDemo.java from Class Materials (Teams)]</a:t>
            </a:r>
            <a:endParaRPr lang="en-IN" dirty="0"/>
          </a:p>
        </p:txBody>
      </p:sp>
    </p:spTree>
    <p:extLst>
      <p:ext uri="{BB962C8B-B14F-4D97-AF65-F5344CB8AC3E}">
        <p14:creationId xmlns:p14="http://schemas.microsoft.com/office/powerpoint/2010/main" val="1174483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6C855F4-43DC-48C5-97A8-6B9A5EFAE9FA}"/>
              </a:ext>
            </a:extLst>
          </p:cNvPr>
          <p:cNvSpPr txBox="1"/>
          <p:nvPr/>
        </p:nvSpPr>
        <p:spPr>
          <a:xfrm>
            <a:off x="3432638" y="1531563"/>
            <a:ext cx="9964711" cy="2754600"/>
          </a:xfrm>
          <a:prstGeom prst="rect">
            <a:avLst/>
          </a:prstGeom>
          <a:noFill/>
        </p:spPr>
        <p:txBody>
          <a:bodyPr wrap="square">
            <a:spAutoFit/>
          </a:bodyPr>
          <a:lstStyle/>
          <a:p>
            <a:pPr algn="just">
              <a:spcBef>
                <a:spcPts val="100"/>
              </a:spcBef>
              <a:spcAft>
                <a:spcPts val="0"/>
              </a:spcAft>
            </a:pPr>
            <a:r>
              <a:rPr lang="en-US" sz="2400" dirty="0"/>
              <a:t>6.1 Applet and Applet Life Cycle</a:t>
            </a:r>
          </a:p>
          <a:p>
            <a:pPr algn="just">
              <a:spcBef>
                <a:spcPts val="100"/>
              </a:spcBef>
              <a:spcAft>
                <a:spcPts val="0"/>
              </a:spcAft>
            </a:pPr>
            <a:r>
              <a:rPr lang="en-IN" sz="2400" dirty="0"/>
              <a:t>6.2 Creating Applet</a:t>
            </a:r>
            <a:endParaRPr lang="en-US" sz="2400" dirty="0"/>
          </a:p>
          <a:p>
            <a:pPr algn="just">
              <a:spcBef>
                <a:spcPts val="100"/>
              </a:spcBef>
              <a:spcAft>
                <a:spcPts val="0"/>
              </a:spcAft>
            </a:pPr>
            <a:r>
              <a:rPr lang="en-US" sz="2400" dirty="0"/>
              <a:t>6.3 Parameter Passing to Applet</a:t>
            </a:r>
          </a:p>
          <a:p>
            <a:pPr algn="just">
              <a:spcBef>
                <a:spcPts val="100"/>
              </a:spcBef>
              <a:spcAft>
                <a:spcPts val="0"/>
              </a:spcAft>
            </a:pPr>
            <a:r>
              <a:rPr lang="en-US" sz="2400" dirty="0"/>
              <a:t>6.4 Font and Color Class</a:t>
            </a:r>
          </a:p>
          <a:p>
            <a:pPr algn="just">
              <a:spcBef>
                <a:spcPts val="100"/>
              </a:spcBef>
              <a:spcAft>
                <a:spcPts val="0"/>
              </a:spcAft>
            </a:pPr>
            <a:r>
              <a:rPr lang="en-IN" sz="2400" dirty="0"/>
              <a:t>6.5 AWT Components</a:t>
            </a:r>
            <a:endParaRPr lang="en-US" sz="2400" dirty="0"/>
          </a:p>
          <a:p>
            <a:pPr algn="just">
              <a:spcBef>
                <a:spcPts val="100"/>
              </a:spcBef>
              <a:spcAft>
                <a:spcPts val="0"/>
              </a:spcAft>
            </a:pPr>
            <a:r>
              <a:rPr lang="en-US" sz="2400" dirty="0"/>
              <a:t>6.6 SWING Classes in Java</a:t>
            </a:r>
          </a:p>
          <a:p>
            <a:pPr algn="just">
              <a:spcBef>
                <a:spcPts val="100"/>
              </a:spcBef>
              <a:spcAft>
                <a:spcPts val="0"/>
              </a:spcAft>
            </a:pPr>
            <a:r>
              <a:rPr lang="en-IN" sz="2400" dirty="0"/>
              <a:t>6.7 JDBC</a:t>
            </a:r>
            <a:endParaRPr lang="en-US" sz="2400" dirty="0"/>
          </a:p>
        </p:txBody>
      </p:sp>
    </p:spTree>
    <p:extLst>
      <p:ext uri="{BB962C8B-B14F-4D97-AF65-F5344CB8AC3E}">
        <p14:creationId xmlns:p14="http://schemas.microsoft.com/office/powerpoint/2010/main" val="150969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BBCCF-127F-4978-9445-FEE1CDEDFF69}"/>
              </a:ext>
            </a:extLst>
          </p:cNvPr>
          <p:cNvSpPr>
            <a:spLocks noGrp="1"/>
          </p:cNvSpPr>
          <p:nvPr>
            <p:ph type="title"/>
          </p:nvPr>
        </p:nvSpPr>
        <p:spPr>
          <a:xfrm>
            <a:off x="913795" y="609600"/>
            <a:ext cx="10353762" cy="87984"/>
          </a:xfrm>
        </p:spPr>
        <p:txBody>
          <a:bodyPr>
            <a:normAutofit fontScale="90000"/>
          </a:bodyPr>
          <a:lstStyle/>
          <a:p>
            <a:r>
              <a:rPr lang="en-IN" dirty="0"/>
              <a:t>6.1 </a:t>
            </a:r>
            <a:r>
              <a:rPr lang="en-US" sz="4800" dirty="0"/>
              <a:t>Applet and Applet Life Cycle</a:t>
            </a:r>
            <a:br>
              <a:rPr lang="en-US" sz="4800" dirty="0"/>
            </a:br>
            <a:endParaRPr lang="en-IN" dirty="0"/>
          </a:p>
        </p:txBody>
      </p:sp>
      <p:sp>
        <p:nvSpPr>
          <p:cNvPr id="7" name="TextBox 6">
            <a:extLst>
              <a:ext uri="{FF2B5EF4-FFF2-40B4-BE49-F238E27FC236}">
                <a16:creationId xmlns:a16="http://schemas.microsoft.com/office/drawing/2014/main" id="{C7776F7E-A865-40BB-9FFC-45385A97DC39}"/>
              </a:ext>
            </a:extLst>
          </p:cNvPr>
          <p:cNvSpPr txBox="1"/>
          <p:nvPr/>
        </p:nvSpPr>
        <p:spPr>
          <a:xfrm>
            <a:off x="595809" y="697584"/>
            <a:ext cx="10671747" cy="2031325"/>
          </a:xfrm>
          <a:prstGeom prst="rect">
            <a:avLst/>
          </a:prstGeom>
          <a:noFill/>
        </p:spPr>
        <p:txBody>
          <a:bodyPr wrap="square">
            <a:spAutoFit/>
          </a:bodyPr>
          <a:lstStyle/>
          <a:p>
            <a:r>
              <a:rPr lang="en-US" dirty="0"/>
              <a:t>Applet is a special type of program that is embedded in the webpage to generate the dynamic content. It runs inside the browser and works at client side. </a:t>
            </a:r>
          </a:p>
          <a:p>
            <a:r>
              <a:rPr lang="en-US" dirty="0"/>
              <a:t>Advantage of Applet There are many advantages of applet. They are as follows: </a:t>
            </a:r>
          </a:p>
          <a:p>
            <a:r>
              <a:rPr lang="en-US" dirty="0"/>
              <a:t>It works at client side so less response time.</a:t>
            </a:r>
          </a:p>
          <a:p>
            <a:r>
              <a:rPr lang="en-US" dirty="0"/>
              <a:t>Secured</a:t>
            </a:r>
          </a:p>
          <a:p>
            <a:r>
              <a:rPr lang="en-US" dirty="0"/>
              <a:t>It can be executed by browsers running under many platforms, including Linux, Windows, Mac </a:t>
            </a:r>
            <a:r>
              <a:rPr lang="en-US" dirty="0" err="1"/>
              <a:t>Os</a:t>
            </a:r>
            <a:r>
              <a:rPr lang="en-US" dirty="0"/>
              <a:t> etc. The life cycle of an applet is as shown in the figure below</a:t>
            </a:r>
            <a:endParaRPr lang="en-IN" dirty="0"/>
          </a:p>
        </p:txBody>
      </p:sp>
      <p:pic>
        <p:nvPicPr>
          <p:cNvPr id="9" name="Picture 8">
            <a:extLst>
              <a:ext uri="{FF2B5EF4-FFF2-40B4-BE49-F238E27FC236}">
                <a16:creationId xmlns:a16="http://schemas.microsoft.com/office/drawing/2014/main" id="{7F7FAAB2-429C-4214-B38B-D8317A137DAC}"/>
              </a:ext>
            </a:extLst>
          </p:cNvPr>
          <p:cNvPicPr>
            <a:picLocks noChangeAspect="1"/>
          </p:cNvPicPr>
          <p:nvPr/>
        </p:nvPicPr>
        <p:blipFill>
          <a:blip r:embed="rId2"/>
          <a:stretch>
            <a:fillRect/>
          </a:stretch>
        </p:blipFill>
        <p:spPr>
          <a:xfrm>
            <a:off x="2288847" y="2905861"/>
            <a:ext cx="7067550" cy="3648075"/>
          </a:xfrm>
          <a:prstGeom prst="rect">
            <a:avLst/>
          </a:prstGeom>
        </p:spPr>
      </p:pic>
    </p:spTree>
    <p:extLst>
      <p:ext uri="{BB962C8B-B14F-4D97-AF65-F5344CB8AC3E}">
        <p14:creationId xmlns:p14="http://schemas.microsoft.com/office/powerpoint/2010/main" val="2846835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BBCCF-127F-4978-9445-FEE1CDEDFF69}"/>
              </a:ext>
            </a:extLst>
          </p:cNvPr>
          <p:cNvSpPr>
            <a:spLocks noGrp="1"/>
          </p:cNvSpPr>
          <p:nvPr>
            <p:ph type="title"/>
          </p:nvPr>
        </p:nvSpPr>
        <p:spPr>
          <a:xfrm>
            <a:off x="913795" y="609600"/>
            <a:ext cx="10353762" cy="87984"/>
          </a:xfrm>
        </p:spPr>
        <p:txBody>
          <a:bodyPr>
            <a:normAutofit fontScale="90000"/>
          </a:bodyPr>
          <a:lstStyle/>
          <a:p>
            <a:r>
              <a:rPr lang="en-IN" dirty="0"/>
              <a:t>6.1 </a:t>
            </a:r>
            <a:r>
              <a:rPr lang="en-US" sz="4800" dirty="0"/>
              <a:t>Applet and Applet Life Cycle</a:t>
            </a:r>
            <a:br>
              <a:rPr lang="en-US" sz="4800" dirty="0"/>
            </a:br>
            <a:endParaRPr lang="en-IN" dirty="0"/>
          </a:p>
        </p:txBody>
      </p:sp>
      <p:sp>
        <p:nvSpPr>
          <p:cNvPr id="6" name="TextBox 5">
            <a:extLst>
              <a:ext uri="{FF2B5EF4-FFF2-40B4-BE49-F238E27FC236}">
                <a16:creationId xmlns:a16="http://schemas.microsoft.com/office/drawing/2014/main" id="{25C9B5D6-8424-4B0C-82C8-80E67FA5089B}"/>
              </a:ext>
            </a:extLst>
          </p:cNvPr>
          <p:cNvSpPr txBox="1"/>
          <p:nvPr/>
        </p:nvSpPr>
        <p:spPr>
          <a:xfrm>
            <a:off x="624525" y="1028343"/>
            <a:ext cx="10451969" cy="4524315"/>
          </a:xfrm>
          <a:prstGeom prst="rect">
            <a:avLst/>
          </a:prstGeom>
          <a:noFill/>
        </p:spPr>
        <p:txBody>
          <a:bodyPr wrap="square">
            <a:spAutoFit/>
          </a:bodyPr>
          <a:lstStyle/>
          <a:p>
            <a:pPr algn="just"/>
            <a:r>
              <a:rPr lang="en-US" dirty="0" err="1">
                <a:highlight>
                  <a:srgbClr val="DDA147"/>
                </a:highlight>
              </a:rPr>
              <a:t>init</a:t>
            </a:r>
            <a:r>
              <a:rPr lang="en-US" dirty="0">
                <a:highlight>
                  <a:srgbClr val="DDA147"/>
                </a:highlight>
              </a:rPr>
              <a:t>(): </a:t>
            </a:r>
            <a:r>
              <a:rPr lang="en-US" dirty="0"/>
              <a:t>The </a:t>
            </a:r>
            <a:r>
              <a:rPr lang="en-US" dirty="0" err="1"/>
              <a:t>init</a:t>
            </a:r>
            <a:r>
              <a:rPr lang="en-US" dirty="0"/>
              <a:t>() method is the first method to execute when the applet is executed. Variable declaration and initialization operations are performed in this method. </a:t>
            </a:r>
          </a:p>
          <a:p>
            <a:pPr algn="just"/>
            <a:endParaRPr lang="en-US" dirty="0"/>
          </a:p>
          <a:p>
            <a:pPr algn="just"/>
            <a:r>
              <a:rPr lang="en-US" dirty="0">
                <a:highlight>
                  <a:srgbClr val="DDA147"/>
                </a:highlight>
              </a:rPr>
              <a:t>start(): </a:t>
            </a:r>
            <a:r>
              <a:rPr lang="en-US" dirty="0"/>
              <a:t>The start() method contains the actual code of the applet that should run. The start() method executes immediately after the </a:t>
            </a:r>
            <a:r>
              <a:rPr lang="en-US" dirty="0" err="1"/>
              <a:t>init</a:t>
            </a:r>
            <a:r>
              <a:rPr lang="en-US" dirty="0"/>
              <a:t>() method. It also executes whenever the applet is restored, maximized or moving from one tab to another tab in the browser. </a:t>
            </a:r>
          </a:p>
          <a:p>
            <a:pPr algn="just"/>
            <a:endParaRPr lang="en-US" dirty="0"/>
          </a:p>
          <a:p>
            <a:pPr algn="just"/>
            <a:r>
              <a:rPr lang="en-US" dirty="0">
                <a:highlight>
                  <a:srgbClr val="DDA147"/>
                </a:highlight>
              </a:rPr>
              <a:t>stop(): </a:t>
            </a:r>
            <a:r>
              <a:rPr lang="en-US" dirty="0"/>
              <a:t>The stop() method stops the execution of the applet. The stop() method executes when the applet is minimized or when moving from one tab to another in the browser. </a:t>
            </a:r>
          </a:p>
          <a:p>
            <a:pPr algn="just"/>
            <a:endParaRPr lang="en-US" dirty="0"/>
          </a:p>
          <a:p>
            <a:pPr algn="just"/>
            <a:r>
              <a:rPr lang="en-US" dirty="0">
                <a:highlight>
                  <a:srgbClr val="DDA147"/>
                </a:highlight>
              </a:rPr>
              <a:t>destroy(): </a:t>
            </a:r>
            <a:r>
              <a:rPr lang="en-US" dirty="0"/>
              <a:t>The destroy() method executes when the applet window is closed or when the tab containing the webpage is closed. stop() method executes just before when destroy() method is invoked. The destroy() method removes the applet object from memory. </a:t>
            </a:r>
          </a:p>
          <a:p>
            <a:pPr algn="just"/>
            <a:endParaRPr lang="en-US" dirty="0"/>
          </a:p>
          <a:p>
            <a:pPr algn="just"/>
            <a:r>
              <a:rPr lang="en-US" dirty="0">
                <a:highlight>
                  <a:srgbClr val="DDA147"/>
                </a:highlight>
              </a:rPr>
              <a:t>paint(): </a:t>
            </a:r>
            <a:r>
              <a:rPr lang="en-US" dirty="0"/>
              <a:t>The paint() method is used to redraw the output on the applet display area. The paint() method executes after the execution of start() method and whenever the applet or browser is resized. </a:t>
            </a:r>
            <a:endParaRPr lang="en-IN" dirty="0"/>
          </a:p>
        </p:txBody>
      </p:sp>
    </p:spTree>
    <p:extLst>
      <p:ext uri="{BB962C8B-B14F-4D97-AF65-F5344CB8AC3E}">
        <p14:creationId xmlns:p14="http://schemas.microsoft.com/office/powerpoint/2010/main" val="259558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BBCCF-127F-4978-9445-FEE1CDEDFF69}"/>
              </a:ext>
            </a:extLst>
          </p:cNvPr>
          <p:cNvSpPr>
            <a:spLocks noGrp="1"/>
          </p:cNvSpPr>
          <p:nvPr>
            <p:ph type="title"/>
          </p:nvPr>
        </p:nvSpPr>
        <p:spPr>
          <a:xfrm>
            <a:off x="913795" y="609600"/>
            <a:ext cx="10353762" cy="87984"/>
          </a:xfrm>
        </p:spPr>
        <p:txBody>
          <a:bodyPr>
            <a:normAutofit fontScale="90000"/>
          </a:bodyPr>
          <a:lstStyle/>
          <a:p>
            <a:r>
              <a:rPr lang="en-IN" sz="3600" dirty="0"/>
              <a:t>6.2 Creating Applet: Exp 16: Program on Applet Class</a:t>
            </a:r>
            <a:br>
              <a:rPr lang="en-US" sz="4800" dirty="0"/>
            </a:br>
            <a:endParaRPr lang="en-IN" dirty="0"/>
          </a:p>
        </p:txBody>
      </p:sp>
      <p:sp>
        <p:nvSpPr>
          <p:cNvPr id="7" name="TextBox 6">
            <a:extLst>
              <a:ext uri="{FF2B5EF4-FFF2-40B4-BE49-F238E27FC236}">
                <a16:creationId xmlns:a16="http://schemas.microsoft.com/office/drawing/2014/main" id="{C7776F7E-A865-40BB-9FFC-45385A97DC39}"/>
              </a:ext>
            </a:extLst>
          </p:cNvPr>
          <p:cNvSpPr txBox="1"/>
          <p:nvPr/>
        </p:nvSpPr>
        <p:spPr>
          <a:xfrm>
            <a:off x="595809" y="697584"/>
            <a:ext cx="10671747" cy="646331"/>
          </a:xfrm>
          <a:prstGeom prst="rect">
            <a:avLst/>
          </a:prstGeom>
          <a:noFill/>
        </p:spPr>
        <p:txBody>
          <a:bodyPr wrap="square">
            <a:spAutoFit/>
          </a:bodyPr>
          <a:lstStyle/>
          <a:p>
            <a:r>
              <a:rPr lang="en-US" dirty="0"/>
              <a:t>Write a program to print “Hello Applet” on applet viewer     </a:t>
            </a:r>
          </a:p>
          <a:p>
            <a:r>
              <a:rPr lang="en-US" dirty="0">
                <a:highlight>
                  <a:srgbClr val="FF00FF"/>
                </a:highlight>
              </a:rPr>
              <a:t>NOTE: for running in eclipse, ensure </a:t>
            </a:r>
            <a:r>
              <a:rPr lang="en-US" dirty="0" err="1">
                <a:highlight>
                  <a:srgbClr val="FF00FF"/>
                </a:highlight>
              </a:rPr>
              <a:t>jre</a:t>
            </a:r>
            <a:r>
              <a:rPr lang="en-US" dirty="0">
                <a:highlight>
                  <a:srgbClr val="FF00FF"/>
                </a:highlight>
              </a:rPr>
              <a:t> version in build path is 1.8</a:t>
            </a:r>
            <a:endParaRPr lang="en-IN" dirty="0">
              <a:highlight>
                <a:srgbClr val="FF00FF"/>
              </a:highlight>
            </a:endParaRPr>
          </a:p>
        </p:txBody>
      </p:sp>
      <p:sp>
        <p:nvSpPr>
          <p:cNvPr id="8" name="TextBox 7">
            <a:extLst>
              <a:ext uri="{FF2B5EF4-FFF2-40B4-BE49-F238E27FC236}">
                <a16:creationId xmlns:a16="http://schemas.microsoft.com/office/drawing/2014/main" id="{ED81D1D4-06BD-4085-A460-CD6D7AE8EC5E}"/>
              </a:ext>
            </a:extLst>
          </p:cNvPr>
          <p:cNvSpPr txBox="1"/>
          <p:nvPr/>
        </p:nvSpPr>
        <p:spPr>
          <a:xfrm>
            <a:off x="595809" y="1480256"/>
            <a:ext cx="6094428" cy="3693319"/>
          </a:xfrm>
          <a:prstGeom prst="rect">
            <a:avLst/>
          </a:prstGeom>
          <a:noFill/>
        </p:spPr>
        <p:txBody>
          <a:bodyPr wrap="square">
            <a:spAutoFit/>
          </a:bodyPr>
          <a:lstStyle/>
          <a:p>
            <a:r>
              <a:rPr lang="en-IN" u="sng" dirty="0"/>
              <a:t>//applet1.java </a:t>
            </a:r>
          </a:p>
          <a:p>
            <a:endParaRPr lang="en-IN" dirty="0"/>
          </a:p>
          <a:p>
            <a:r>
              <a:rPr lang="en-IN" dirty="0"/>
              <a:t>import </a:t>
            </a:r>
            <a:r>
              <a:rPr lang="en-IN" dirty="0" err="1"/>
              <a:t>java.awt</a:t>
            </a:r>
            <a:r>
              <a:rPr lang="en-IN" dirty="0"/>
              <a:t>.*; </a:t>
            </a:r>
          </a:p>
          <a:p>
            <a:r>
              <a:rPr lang="en-IN" dirty="0"/>
              <a:t>import </a:t>
            </a:r>
            <a:r>
              <a:rPr lang="en-IN" dirty="0" err="1"/>
              <a:t>java.applet</a:t>
            </a:r>
            <a:r>
              <a:rPr lang="en-IN" dirty="0"/>
              <a:t>.*; </a:t>
            </a:r>
          </a:p>
          <a:p>
            <a:r>
              <a:rPr lang="en-IN" dirty="0"/>
              <a:t>public class applet1 extends Applet { </a:t>
            </a:r>
          </a:p>
          <a:p>
            <a:pPr lvl="1"/>
            <a:r>
              <a:rPr lang="en-IN" dirty="0"/>
              <a:t>String s; </a:t>
            </a:r>
          </a:p>
          <a:p>
            <a:pPr lvl="1"/>
            <a:r>
              <a:rPr lang="en-IN" dirty="0"/>
              <a:t>public void </a:t>
            </a:r>
            <a:r>
              <a:rPr lang="en-IN" dirty="0" err="1"/>
              <a:t>init</a:t>
            </a:r>
            <a:r>
              <a:rPr lang="en-IN" dirty="0"/>
              <a:t>() { </a:t>
            </a:r>
          </a:p>
          <a:p>
            <a:pPr lvl="1"/>
            <a:r>
              <a:rPr lang="en-IN" dirty="0"/>
              <a:t>	s="Hello Applet"; </a:t>
            </a:r>
          </a:p>
          <a:p>
            <a:pPr lvl="1"/>
            <a:r>
              <a:rPr lang="en-IN" dirty="0"/>
              <a:t>} </a:t>
            </a:r>
          </a:p>
          <a:p>
            <a:pPr lvl="1"/>
            <a:r>
              <a:rPr lang="en-IN" dirty="0"/>
              <a:t>public void paint(Graphics g) { </a:t>
            </a:r>
          </a:p>
          <a:p>
            <a:pPr lvl="1"/>
            <a:r>
              <a:rPr lang="en-IN" dirty="0"/>
              <a:t>	</a:t>
            </a:r>
            <a:r>
              <a:rPr lang="en-IN" dirty="0" err="1"/>
              <a:t>g.drawString</a:t>
            </a:r>
            <a:r>
              <a:rPr lang="en-IN" dirty="0"/>
              <a:t>(s,10,20); </a:t>
            </a:r>
          </a:p>
          <a:p>
            <a:pPr lvl="1"/>
            <a:r>
              <a:rPr lang="en-IN" dirty="0"/>
              <a:t>} </a:t>
            </a:r>
          </a:p>
          <a:p>
            <a:r>
              <a:rPr lang="en-IN" dirty="0"/>
              <a:t>} </a:t>
            </a:r>
          </a:p>
        </p:txBody>
      </p:sp>
      <p:sp>
        <p:nvSpPr>
          <p:cNvPr id="15" name="TextBox 14">
            <a:extLst>
              <a:ext uri="{FF2B5EF4-FFF2-40B4-BE49-F238E27FC236}">
                <a16:creationId xmlns:a16="http://schemas.microsoft.com/office/drawing/2014/main" id="{DD3DFC47-C598-4F5C-AFD5-524A6257D374}"/>
              </a:ext>
            </a:extLst>
          </p:cNvPr>
          <p:cNvSpPr txBox="1"/>
          <p:nvPr/>
        </p:nvSpPr>
        <p:spPr>
          <a:xfrm>
            <a:off x="5574733" y="1378132"/>
            <a:ext cx="6094428" cy="2031325"/>
          </a:xfrm>
          <a:prstGeom prst="rect">
            <a:avLst/>
          </a:prstGeom>
          <a:noFill/>
        </p:spPr>
        <p:txBody>
          <a:bodyPr wrap="square">
            <a:spAutoFit/>
          </a:bodyPr>
          <a:lstStyle/>
          <a:p>
            <a:r>
              <a:rPr lang="en-IN" u="sng"/>
              <a:t>//applet1.html</a:t>
            </a:r>
          </a:p>
          <a:p>
            <a:endParaRPr lang="en-IN"/>
          </a:p>
          <a:p>
            <a:r>
              <a:rPr lang="en-IN"/>
              <a:t>&lt;html&gt;</a:t>
            </a:r>
          </a:p>
          <a:p>
            <a:r>
              <a:rPr lang="en-IN"/>
              <a:t>&lt;body&gt;</a:t>
            </a:r>
          </a:p>
          <a:p>
            <a:r>
              <a:rPr lang="en-IN"/>
              <a:t>&lt;applet code=applet1 width=200 height=300&gt;&lt;/applet&gt;</a:t>
            </a:r>
          </a:p>
          <a:p>
            <a:r>
              <a:rPr lang="en-IN"/>
              <a:t>&lt;/body&gt;</a:t>
            </a:r>
          </a:p>
          <a:p>
            <a:r>
              <a:rPr lang="en-IN"/>
              <a:t>&lt;/html&gt;</a:t>
            </a:r>
            <a:endParaRPr lang="en-IN" dirty="0"/>
          </a:p>
        </p:txBody>
      </p:sp>
      <p:pic>
        <p:nvPicPr>
          <p:cNvPr id="12" name="Picture 11">
            <a:extLst>
              <a:ext uri="{FF2B5EF4-FFF2-40B4-BE49-F238E27FC236}">
                <a16:creationId xmlns:a16="http://schemas.microsoft.com/office/drawing/2014/main" id="{7FAB1D3B-42CA-4938-A38F-815F808041CF}"/>
              </a:ext>
            </a:extLst>
          </p:cNvPr>
          <p:cNvPicPr>
            <a:picLocks noChangeAspect="1"/>
          </p:cNvPicPr>
          <p:nvPr/>
        </p:nvPicPr>
        <p:blipFill>
          <a:blip r:embed="rId2"/>
          <a:stretch>
            <a:fillRect/>
          </a:stretch>
        </p:blipFill>
        <p:spPr>
          <a:xfrm>
            <a:off x="9018728" y="4468996"/>
            <a:ext cx="1703698" cy="2288550"/>
          </a:xfrm>
          <a:prstGeom prst="rect">
            <a:avLst/>
          </a:prstGeom>
        </p:spPr>
      </p:pic>
      <p:pic>
        <p:nvPicPr>
          <p:cNvPr id="4" name="Picture 3">
            <a:extLst>
              <a:ext uri="{FF2B5EF4-FFF2-40B4-BE49-F238E27FC236}">
                <a16:creationId xmlns:a16="http://schemas.microsoft.com/office/drawing/2014/main" id="{C390957E-1891-49BE-B2B9-EE2F4DFEDF38}"/>
              </a:ext>
            </a:extLst>
          </p:cNvPr>
          <p:cNvPicPr>
            <a:picLocks noChangeAspect="1"/>
          </p:cNvPicPr>
          <p:nvPr/>
        </p:nvPicPr>
        <p:blipFill>
          <a:blip r:embed="rId3"/>
          <a:stretch>
            <a:fillRect/>
          </a:stretch>
        </p:blipFill>
        <p:spPr>
          <a:xfrm>
            <a:off x="1525223" y="4757296"/>
            <a:ext cx="7010400" cy="2000250"/>
          </a:xfrm>
          <a:prstGeom prst="rect">
            <a:avLst/>
          </a:prstGeom>
          <a:ln w="38100" cap="sq">
            <a:solidFill>
              <a:schemeClr val="tx1"/>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12084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BBCCF-127F-4978-9445-FEE1CDEDFF69}"/>
              </a:ext>
            </a:extLst>
          </p:cNvPr>
          <p:cNvSpPr>
            <a:spLocks noGrp="1"/>
          </p:cNvSpPr>
          <p:nvPr>
            <p:ph type="title"/>
          </p:nvPr>
        </p:nvSpPr>
        <p:spPr>
          <a:xfrm>
            <a:off x="913795" y="609600"/>
            <a:ext cx="10353762" cy="87984"/>
          </a:xfrm>
        </p:spPr>
        <p:txBody>
          <a:bodyPr>
            <a:normAutofit fontScale="90000"/>
          </a:bodyPr>
          <a:lstStyle/>
          <a:p>
            <a:r>
              <a:rPr lang="en-US" sz="4800" dirty="0"/>
              <a:t>6.3 Parameter Passing to Applet</a:t>
            </a:r>
            <a:br>
              <a:rPr lang="en-US" sz="4800" dirty="0"/>
            </a:br>
            <a:endParaRPr lang="en-IN" dirty="0"/>
          </a:p>
        </p:txBody>
      </p:sp>
      <p:sp>
        <p:nvSpPr>
          <p:cNvPr id="9" name="TextBox 8">
            <a:extLst>
              <a:ext uri="{FF2B5EF4-FFF2-40B4-BE49-F238E27FC236}">
                <a16:creationId xmlns:a16="http://schemas.microsoft.com/office/drawing/2014/main" id="{DDB13CCC-55AC-40B3-9AD9-CB46AC7E6CA2}"/>
              </a:ext>
            </a:extLst>
          </p:cNvPr>
          <p:cNvSpPr txBox="1"/>
          <p:nvPr/>
        </p:nvSpPr>
        <p:spPr>
          <a:xfrm>
            <a:off x="709368" y="842136"/>
            <a:ext cx="10800760" cy="1477328"/>
          </a:xfrm>
          <a:prstGeom prst="rect">
            <a:avLst/>
          </a:prstGeom>
          <a:noFill/>
        </p:spPr>
        <p:txBody>
          <a:bodyPr wrap="square">
            <a:spAutoFit/>
          </a:bodyPr>
          <a:lstStyle/>
          <a:p>
            <a:pPr algn="just"/>
            <a:r>
              <a:rPr lang="en-US" dirty="0"/>
              <a:t>We can get any information from the HTML file as a parameter. For this purpose, Applet class provides a method named </a:t>
            </a:r>
            <a:r>
              <a:rPr lang="en-US" dirty="0" err="1"/>
              <a:t>getParameter</a:t>
            </a:r>
            <a:r>
              <a:rPr lang="en-US" dirty="0"/>
              <a:t>() </a:t>
            </a:r>
          </a:p>
          <a:p>
            <a:pPr algn="just"/>
            <a:r>
              <a:rPr lang="en-US" dirty="0"/>
              <a:t>Steps to accomplish this task -:</a:t>
            </a:r>
          </a:p>
          <a:p>
            <a:pPr algn="just"/>
            <a:r>
              <a:rPr lang="en-US" dirty="0"/>
              <a:t>To pass the parameters to the Applet we need to use the param attribute of &lt;applet&gt; tag</a:t>
            </a:r>
          </a:p>
          <a:p>
            <a:pPr algn="just"/>
            <a:r>
              <a:rPr lang="en-US" dirty="0"/>
              <a:t>To retrieve a parameter's value, we need to use the </a:t>
            </a:r>
            <a:r>
              <a:rPr lang="en-US" dirty="0" err="1"/>
              <a:t>getParameter</a:t>
            </a:r>
            <a:r>
              <a:rPr lang="en-US" dirty="0"/>
              <a:t>() method of Applet class</a:t>
            </a:r>
            <a:endParaRPr lang="en-IN" dirty="0"/>
          </a:p>
        </p:txBody>
      </p:sp>
      <p:sp>
        <p:nvSpPr>
          <p:cNvPr id="10" name="TextBox 9">
            <a:extLst>
              <a:ext uri="{FF2B5EF4-FFF2-40B4-BE49-F238E27FC236}">
                <a16:creationId xmlns:a16="http://schemas.microsoft.com/office/drawing/2014/main" id="{65867ADC-2C6B-4433-804D-9F3BCBB771D9}"/>
              </a:ext>
            </a:extLst>
          </p:cNvPr>
          <p:cNvSpPr txBox="1"/>
          <p:nvPr/>
        </p:nvSpPr>
        <p:spPr>
          <a:xfrm>
            <a:off x="596246" y="2567241"/>
            <a:ext cx="6094428" cy="2585323"/>
          </a:xfrm>
          <a:prstGeom prst="rect">
            <a:avLst/>
          </a:prstGeom>
          <a:noFill/>
        </p:spPr>
        <p:txBody>
          <a:bodyPr wrap="square">
            <a:spAutoFit/>
          </a:bodyPr>
          <a:lstStyle/>
          <a:p>
            <a:r>
              <a:rPr lang="en-IN" dirty="0"/>
              <a:t>Example: </a:t>
            </a:r>
          </a:p>
          <a:p>
            <a:r>
              <a:rPr lang="en-IN" dirty="0"/>
              <a:t>import </a:t>
            </a:r>
            <a:r>
              <a:rPr lang="en-IN" dirty="0" err="1"/>
              <a:t>java.applet.Applet</a:t>
            </a:r>
            <a:r>
              <a:rPr lang="en-IN" dirty="0"/>
              <a:t>;</a:t>
            </a:r>
          </a:p>
          <a:p>
            <a:r>
              <a:rPr lang="en-IN" dirty="0"/>
              <a:t> import </a:t>
            </a:r>
            <a:r>
              <a:rPr lang="en-IN" dirty="0" err="1"/>
              <a:t>java.awt.Graphics</a:t>
            </a:r>
            <a:r>
              <a:rPr lang="en-IN" dirty="0"/>
              <a:t>; </a:t>
            </a:r>
          </a:p>
          <a:p>
            <a:r>
              <a:rPr lang="en-IN" dirty="0"/>
              <a:t>public class </a:t>
            </a:r>
            <a:r>
              <a:rPr lang="en-IN" dirty="0" err="1"/>
              <a:t>UseParam</a:t>
            </a:r>
            <a:r>
              <a:rPr lang="en-IN" dirty="0"/>
              <a:t> extends Applet { </a:t>
            </a:r>
          </a:p>
          <a:p>
            <a:pPr lvl="1"/>
            <a:r>
              <a:rPr lang="en-IN" dirty="0"/>
              <a:t>public void paint(Graphics g) { </a:t>
            </a:r>
          </a:p>
          <a:p>
            <a:pPr lvl="2"/>
            <a:r>
              <a:rPr lang="en-IN" dirty="0"/>
              <a:t>String str=</a:t>
            </a:r>
            <a:r>
              <a:rPr lang="en-IN" dirty="0" err="1"/>
              <a:t>getParameter</a:t>
            </a:r>
            <a:r>
              <a:rPr lang="en-IN" dirty="0"/>
              <a:t>("</a:t>
            </a:r>
            <a:r>
              <a:rPr lang="en-IN" dirty="0" err="1"/>
              <a:t>msg</a:t>
            </a:r>
            <a:r>
              <a:rPr lang="en-IN" dirty="0"/>
              <a:t>"); </a:t>
            </a:r>
          </a:p>
          <a:p>
            <a:pPr lvl="2"/>
            <a:r>
              <a:rPr lang="en-IN" dirty="0" err="1"/>
              <a:t>g.drawString</a:t>
            </a:r>
            <a:r>
              <a:rPr lang="en-IN" dirty="0"/>
              <a:t>(str,50, 50); </a:t>
            </a:r>
          </a:p>
          <a:p>
            <a:pPr lvl="1"/>
            <a:r>
              <a:rPr lang="en-IN" dirty="0"/>
              <a:t>} </a:t>
            </a:r>
          </a:p>
          <a:p>
            <a:r>
              <a:rPr lang="en-IN" dirty="0"/>
              <a:t>} </a:t>
            </a:r>
          </a:p>
        </p:txBody>
      </p:sp>
      <p:sp>
        <p:nvSpPr>
          <p:cNvPr id="11" name="TextBox 10">
            <a:extLst>
              <a:ext uri="{FF2B5EF4-FFF2-40B4-BE49-F238E27FC236}">
                <a16:creationId xmlns:a16="http://schemas.microsoft.com/office/drawing/2014/main" id="{A7019D8F-7A59-41E2-9AA8-D9FDABB1F210}"/>
              </a:ext>
            </a:extLst>
          </p:cNvPr>
          <p:cNvSpPr txBox="1"/>
          <p:nvPr/>
        </p:nvSpPr>
        <p:spPr>
          <a:xfrm>
            <a:off x="4764028" y="2567241"/>
            <a:ext cx="6094428" cy="2308324"/>
          </a:xfrm>
          <a:prstGeom prst="rect">
            <a:avLst/>
          </a:prstGeom>
          <a:noFill/>
        </p:spPr>
        <p:txBody>
          <a:bodyPr wrap="square">
            <a:spAutoFit/>
          </a:bodyPr>
          <a:lstStyle/>
          <a:p>
            <a:r>
              <a:rPr lang="en-IN" u="sng" dirty="0"/>
              <a:t>//applet1.html</a:t>
            </a:r>
          </a:p>
          <a:p>
            <a:endParaRPr lang="en-IN" dirty="0"/>
          </a:p>
          <a:p>
            <a:r>
              <a:rPr lang="en-IN" dirty="0"/>
              <a:t>&lt;html&gt;</a:t>
            </a:r>
          </a:p>
          <a:p>
            <a:r>
              <a:rPr lang="en-IN" dirty="0"/>
              <a:t>&lt;body&gt;</a:t>
            </a:r>
          </a:p>
          <a:p>
            <a:r>
              <a:rPr lang="en-IN" dirty="0"/>
              <a:t>&lt;applet code="</a:t>
            </a:r>
            <a:r>
              <a:rPr lang="en-IN" dirty="0" err="1"/>
              <a:t>UseParam.class</a:t>
            </a:r>
            <a:r>
              <a:rPr lang="en-IN" dirty="0"/>
              <a:t>” width=300 height=300&gt;&lt;/applet&gt;</a:t>
            </a:r>
          </a:p>
          <a:p>
            <a:r>
              <a:rPr lang="en-IN" dirty="0"/>
              <a:t>&lt;param name=“</a:t>
            </a:r>
            <a:r>
              <a:rPr lang="en-IN" dirty="0" err="1"/>
              <a:t>msg</a:t>
            </a:r>
            <a:r>
              <a:rPr lang="en-IN" dirty="0"/>
              <a:t>” value=“Welcome to applet”&gt;</a:t>
            </a:r>
          </a:p>
          <a:p>
            <a:r>
              <a:rPr lang="en-IN" dirty="0"/>
              <a:t>&lt;/body&gt;</a:t>
            </a:r>
          </a:p>
          <a:p>
            <a:r>
              <a:rPr lang="en-IN" dirty="0"/>
              <a:t>&lt;/html&gt;</a:t>
            </a:r>
          </a:p>
        </p:txBody>
      </p:sp>
    </p:spTree>
    <p:extLst>
      <p:ext uri="{BB962C8B-B14F-4D97-AF65-F5344CB8AC3E}">
        <p14:creationId xmlns:p14="http://schemas.microsoft.com/office/powerpoint/2010/main" val="1922663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BBCCF-127F-4978-9445-FEE1CDEDFF69}"/>
              </a:ext>
            </a:extLst>
          </p:cNvPr>
          <p:cNvSpPr>
            <a:spLocks noGrp="1"/>
          </p:cNvSpPr>
          <p:nvPr>
            <p:ph type="title"/>
          </p:nvPr>
        </p:nvSpPr>
        <p:spPr>
          <a:xfrm>
            <a:off x="913795" y="609600"/>
            <a:ext cx="10353762" cy="87984"/>
          </a:xfrm>
        </p:spPr>
        <p:txBody>
          <a:bodyPr>
            <a:normAutofit fontScale="90000"/>
          </a:bodyPr>
          <a:lstStyle/>
          <a:p>
            <a:r>
              <a:rPr lang="en-US" sz="4800" dirty="0"/>
              <a:t>6.4 Font and Color Class</a:t>
            </a:r>
            <a:br>
              <a:rPr lang="en-US" sz="4800" dirty="0"/>
            </a:br>
            <a:endParaRPr lang="en-IN" dirty="0"/>
          </a:p>
        </p:txBody>
      </p:sp>
      <p:sp>
        <p:nvSpPr>
          <p:cNvPr id="7" name="TextBox 6">
            <a:extLst>
              <a:ext uri="{FF2B5EF4-FFF2-40B4-BE49-F238E27FC236}">
                <a16:creationId xmlns:a16="http://schemas.microsoft.com/office/drawing/2014/main" id="{0117EE8F-E112-45C4-B352-8A679EF09A36}"/>
              </a:ext>
            </a:extLst>
          </p:cNvPr>
          <p:cNvSpPr txBox="1"/>
          <p:nvPr/>
        </p:nvSpPr>
        <p:spPr>
          <a:xfrm>
            <a:off x="615100" y="697584"/>
            <a:ext cx="11102418" cy="369332"/>
          </a:xfrm>
          <a:prstGeom prst="rect">
            <a:avLst/>
          </a:prstGeom>
          <a:noFill/>
        </p:spPr>
        <p:txBody>
          <a:bodyPr wrap="square">
            <a:spAutoFit/>
          </a:bodyPr>
          <a:lstStyle/>
          <a:p>
            <a:r>
              <a:rPr lang="en-US" dirty="0">
                <a:solidFill>
                  <a:srgbClr val="92D050"/>
                </a:solidFill>
              </a:rPr>
              <a:t>Font Class: </a:t>
            </a:r>
            <a:r>
              <a:rPr lang="en-US" dirty="0"/>
              <a:t>The Font class states fonts, which are used to render text in a visible way</a:t>
            </a:r>
            <a:endParaRPr lang="en-IN" dirty="0"/>
          </a:p>
        </p:txBody>
      </p:sp>
      <p:sp>
        <p:nvSpPr>
          <p:cNvPr id="12" name="TextBox 11">
            <a:extLst>
              <a:ext uri="{FF2B5EF4-FFF2-40B4-BE49-F238E27FC236}">
                <a16:creationId xmlns:a16="http://schemas.microsoft.com/office/drawing/2014/main" id="{AD26D948-E00E-4D89-BA46-7147F57D3EAC}"/>
              </a:ext>
            </a:extLst>
          </p:cNvPr>
          <p:cNvSpPr txBox="1"/>
          <p:nvPr/>
        </p:nvSpPr>
        <p:spPr>
          <a:xfrm>
            <a:off x="718008" y="4252586"/>
            <a:ext cx="11102417" cy="646331"/>
          </a:xfrm>
          <a:prstGeom prst="rect">
            <a:avLst/>
          </a:prstGeom>
          <a:noFill/>
        </p:spPr>
        <p:txBody>
          <a:bodyPr wrap="square">
            <a:spAutoFit/>
          </a:bodyPr>
          <a:lstStyle/>
          <a:p>
            <a:r>
              <a:rPr lang="en-US" dirty="0">
                <a:solidFill>
                  <a:srgbClr val="92D050"/>
                </a:solidFill>
              </a:rPr>
              <a:t>Color Class: </a:t>
            </a:r>
            <a:r>
              <a:rPr lang="en-US" dirty="0"/>
              <a:t>The Color class states colors in the default sRGB color space or colors in arbitrary color spaces identified by a </a:t>
            </a:r>
            <a:r>
              <a:rPr lang="en-US" dirty="0" err="1"/>
              <a:t>ColorSpace</a:t>
            </a:r>
            <a:endParaRPr lang="en-IN" dirty="0"/>
          </a:p>
        </p:txBody>
      </p:sp>
      <p:pic>
        <p:nvPicPr>
          <p:cNvPr id="6" name="Picture 5">
            <a:extLst>
              <a:ext uri="{FF2B5EF4-FFF2-40B4-BE49-F238E27FC236}">
                <a16:creationId xmlns:a16="http://schemas.microsoft.com/office/drawing/2014/main" id="{7519C793-E644-40CA-93D8-9BB2290B2E4E}"/>
              </a:ext>
            </a:extLst>
          </p:cNvPr>
          <p:cNvPicPr>
            <a:picLocks noChangeAspect="1"/>
          </p:cNvPicPr>
          <p:nvPr/>
        </p:nvPicPr>
        <p:blipFill>
          <a:blip r:embed="rId2"/>
          <a:stretch>
            <a:fillRect/>
          </a:stretch>
        </p:blipFill>
        <p:spPr>
          <a:xfrm>
            <a:off x="804162" y="1294397"/>
            <a:ext cx="4778737" cy="2730707"/>
          </a:xfrm>
          <a:prstGeom prst="rect">
            <a:avLst/>
          </a:prstGeom>
        </p:spPr>
      </p:pic>
      <p:pic>
        <p:nvPicPr>
          <p:cNvPr id="13" name="Picture 12">
            <a:extLst>
              <a:ext uri="{FF2B5EF4-FFF2-40B4-BE49-F238E27FC236}">
                <a16:creationId xmlns:a16="http://schemas.microsoft.com/office/drawing/2014/main" id="{E4085907-7479-44D4-A581-AB1CDFA66C06}"/>
              </a:ext>
            </a:extLst>
          </p:cNvPr>
          <p:cNvPicPr>
            <a:picLocks noChangeAspect="1"/>
          </p:cNvPicPr>
          <p:nvPr/>
        </p:nvPicPr>
        <p:blipFill>
          <a:blip r:embed="rId3"/>
          <a:stretch>
            <a:fillRect/>
          </a:stretch>
        </p:blipFill>
        <p:spPr>
          <a:xfrm>
            <a:off x="804162" y="5122749"/>
            <a:ext cx="5221531" cy="1334873"/>
          </a:xfrm>
          <a:prstGeom prst="rect">
            <a:avLst/>
          </a:prstGeom>
        </p:spPr>
      </p:pic>
    </p:spTree>
    <p:extLst>
      <p:ext uri="{BB962C8B-B14F-4D97-AF65-F5344CB8AC3E}">
        <p14:creationId xmlns:p14="http://schemas.microsoft.com/office/powerpoint/2010/main" val="3196224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BBCCF-127F-4978-9445-FEE1CDEDFF69}"/>
              </a:ext>
            </a:extLst>
          </p:cNvPr>
          <p:cNvSpPr>
            <a:spLocks noGrp="1"/>
          </p:cNvSpPr>
          <p:nvPr>
            <p:ph type="title"/>
          </p:nvPr>
        </p:nvSpPr>
        <p:spPr>
          <a:xfrm>
            <a:off x="913795" y="609600"/>
            <a:ext cx="10353762" cy="87984"/>
          </a:xfrm>
        </p:spPr>
        <p:txBody>
          <a:bodyPr>
            <a:normAutofit fontScale="90000"/>
          </a:bodyPr>
          <a:lstStyle/>
          <a:p>
            <a:r>
              <a:rPr lang="en-US" sz="4800" dirty="0"/>
              <a:t>6.4 Font and Color Class</a:t>
            </a:r>
            <a:br>
              <a:rPr lang="en-US" sz="4800" dirty="0"/>
            </a:br>
            <a:endParaRPr lang="en-IN" dirty="0"/>
          </a:p>
        </p:txBody>
      </p:sp>
      <p:sp>
        <p:nvSpPr>
          <p:cNvPr id="8" name="TextBox 7">
            <a:extLst>
              <a:ext uri="{FF2B5EF4-FFF2-40B4-BE49-F238E27FC236}">
                <a16:creationId xmlns:a16="http://schemas.microsoft.com/office/drawing/2014/main" id="{6A51207A-7893-441D-8A84-5F78C3967BDC}"/>
              </a:ext>
            </a:extLst>
          </p:cNvPr>
          <p:cNvSpPr txBox="1"/>
          <p:nvPr/>
        </p:nvSpPr>
        <p:spPr>
          <a:xfrm>
            <a:off x="539684" y="1032684"/>
            <a:ext cx="7784184" cy="3139321"/>
          </a:xfrm>
          <a:prstGeom prst="rect">
            <a:avLst/>
          </a:prstGeom>
          <a:noFill/>
        </p:spPr>
        <p:txBody>
          <a:bodyPr wrap="square">
            <a:spAutoFit/>
          </a:bodyPr>
          <a:lstStyle/>
          <a:p>
            <a:r>
              <a:rPr lang="en-IN" dirty="0"/>
              <a:t>import </a:t>
            </a:r>
            <a:r>
              <a:rPr lang="en-IN" dirty="0" err="1"/>
              <a:t>java.awt</a:t>
            </a:r>
            <a:r>
              <a:rPr lang="en-IN" dirty="0"/>
              <a:t>.*; </a:t>
            </a:r>
          </a:p>
          <a:p>
            <a:r>
              <a:rPr lang="en-IN" dirty="0"/>
              <a:t>import </a:t>
            </a:r>
            <a:r>
              <a:rPr lang="en-IN" dirty="0" err="1"/>
              <a:t>java.applet</a:t>
            </a:r>
            <a:r>
              <a:rPr lang="en-IN" dirty="0"/>
              <a:t>.*; </a:t>
            </a:r>
          </a:p>
          <a:p>
            <a:r>
              <a:rPr lang="en-IN" dirty="0"/>
              <a:t>public class applet3 extends Applet { </a:t>
            </a:r>
          </a:p>
          <a:p>
            <a:pPr lvl="1"/>
            <a:r>
              <a:rPr lang="en-IN" dirty="0"/>
              <a:t>public void paint(Graphics g) { </a:t>
            </a:r>
          </a:p>
          <a:p>
            <a:pPr lvl="2"/>
            <a:r>
              <a:rPr lang="en-IN" dirty="0">
                <a:solidFill>
                  <a:srgbClr val="92D050"/>
                </a:solidFill>
              </a:rPr>
              <a:t>Font f=new Font("TimesRoman",Font.BOLD|Font.ITALIC,40); </a:t>
            </a:r>
          </a:p>
          <a:p>
            <a:pPr lvl="2"/>
            <a:r>
              <a:rPr lang="en-IN" dirty="0" err="1">
                <a:solidFill>
                  <a:srgbClr val="92D050"/>
                </a:solidFill>
              </a:rPr>
              <a:t>Color</a:t>
            </a:r>
            <a:r>
              <a:rPr lang="en-IN" dirty="0">
                <a:solidFill>
                  <a:srgbClr val="92D050"/>
                </a:solidFill>
              </a:rPr>
              <a:t> c=new </a:t>
            </a:r>
            <a:r>
              <a:rPr lang="en-IN" dirty="0" err="1">
                <a:solidFill>
                  <a:srgbClr val="92D050"/>
                </a:solidFill>
              </a:rPr>
              <a:t>Color</a:t>
            </a:r>
            <a:r>
              <a:rPr lang="en-IN" dirty="0">
                <a:solidFill>
                  <a:srgbClr val="92D050"/>
                </a:solidFill>
              </a:rPr>
              <a:t>(100,50,200); </a:t>
            </a:r>
          </a:p>
          <a:p>
            <a:pPr lvl="2"/>
            <a:r>
              <a:rPr lang="en-IN" dirty="0" err="1">
                <a:solidFill>
                  <a:srgbClr val="92D050"/>
                </a:solidFill>
              </a:rPr>
              <a:t>g.setFont</a:t>
            </a:r>
            <a:r>
              <a:rPr lang="en-IN" dirty="0">
                <a:solidFill>
                  <a:srgbClr val="92D050"/>
                </a:solidFill>
              </a:rPr>
              <a:t>(f); </a:t>
            </a:r>
          </a:p>
          <a:p>
            <a:pPr lvl="2"/>
            <a:r>
              <a:rPr lang="en-IN" dirty="0" err="1">
                <a:solidFill>
                  <a:srgbClr val="92D050"/>
                </a:solidFill>
              </a:rPr>
              <a:t>g.setColor</a:t>
            </a:r>
            <a:r>
              <a:rPr lang="en-IN" dirty="0">
                <a:solidFill>
                  <a:srgbClr val="92D050"/>
                </a:solidFill>
              </a:rPr>
              <a:t>(c); </a:t>
            </a:r>
          </a:p>
          <a:p>
            <a:pPr lvl="2"/>
            <a:r>
              <a:rPr lang="en-IN" dirty="0" err="1"/>
              <a:t>g.drawString</a:t>
            </a:r>
            <a:r>
              <a:rPr lang="en-IN" dirty="0"/>
              <a:t>("SSS",50,40); </a:t>
            </a:r>
          </a:p>
          <a:p>
            <a:pPr lvl="1"/>
            <a:r>
              <a:rPr lang="en-IN" dirty="0"/>
              <a:t>} </a:t>
            </a:r>
          </a:p>
          <a:p>
            <a:r>
              <a:rPr lang="en-IN" dirty="0"/>
              <a:t>}</a:t>
            </a:r>
          </a:p>
        </p:txBody>
      </p:sp>
      <p:sp>
        <p:nvSpPr>
          <p:cNvPr id="9" name="TextBox 8">
            <a:extLst>
              <a:ext uri="{FF2B5EF4-FFF2-40B4-BE49-F238E27FC236}">
                <a16:creationId xmlns:a16="http://schemas.microsoft.com/office/drawing/2014/main" id="{B6CCEC15-917A-4071-8839-FE11DD829C81}"/>
              </a:ext>
            </a:extLst>
          </p:cNvPr>
          <p:cNvSpPr txBox="1"/>
          <p:nvPr/>
        </p:nvSpPr>
        <p:spPr>
          <a:xfrm>
            <a:off x="446552" y="4421565"/>
            <a:ext cx="6094428" cy="2031325"/>
          </a:xfrm>
          <a:prstGeom prst="rect">
            <a:avLst/>
          </a:prstGeom>
          <a:noFill/>
        </p:spPr>
        <p:txBody>
          <a:bodyPr wrap="square">
            <a:spAutoFit/>
          </a:bodyPr>
          <a:lstStyle/>
          <a:p>
            <a:r>
              <a:rPr lang="en-IN" u="sng" dirty="0"/>
              <a:t>//applet3.html</a:t>
            </a:r>
          </a:p>
          <a:p>
            <a:endParaRPr lang="en-IN" dirty="0"/>
          </a:p>
          <a:p>
            <a:r>
              <a:rPr lang="en-IN" dirty="0"/>
              <a:t>&lt;html&gt;</a:t>
            </a:r>
          </a:p>
          <a:p>
            <a:r>
              <a:rPr lang="en-IN" dirty="0"/>
              <a:t>&lt;body&gt;</a:t>
            </a:r>
          </a:p>
          <a:p>
            <a:r>
              <a:rPr lang="en-IN" dirty="0"/>
              <a:t>&lt;applet code=applet3 width=200 height=300&gt;&lt;/applet&gt;</a:t>
            </a:r>
          </a:p>
          <a:p>
            <a:r>
              <a:rPr lang="en-IN" dirty="0"/>
              <a:t>&lt;/body&gt;</a:t>
            </a:r>
          </a:p>
          <a:p>
            <a:r>
              <a:rPr lang="en-IN" dirty="0"/>
              <a:t>&lt;/html&gt;</a:t>
            </a:r>
          </a:p>
        </p:txBody>
      </p:sp>
      <p:pic>
        <p:nvPicPr>
          <p:cNvPr id="5" name="Picture 4">
            <a:extLst>
              <a:ext uri="{FF2B5EF4-FFF2-40B4-BE49-F238E27FC236}">
                <a16:creationId xmlns:a16="http://schemas.microsoft.com/office/drawing/2014/main" id="{AD2EE529-C3A2-4AA1-9194-1C4A74D02E9F}"/>
              </a:ext>
            </a:extLst>
          </p:cNvPr>
          <p:cNvPicPr>
            <a:picLocks noChangeAspect="1"/>
          </p:cNvPicPr>
          <p:nvPr/>
        </p:nvPicPr>
        <p:blipFill>
          <a:blip r:embed="rId2"/>
          <a:stretch>
            <a:fillRect/>
          </a:stretch>
        </p:blipFill>
        <p:spPr>
          <a:xfrm>
            <a:off x="8590230" y="3292312"/>
            <a:ext cx="2495550" cy="2956088"/>
          </a:xfrm>
          <a:prstGeom prst="rect">
            <a:avLst/>
          </a:prstGeom>
        </p:spPr>
      </p:pic>
    </p:spTree>
    <p:extLst>
      <p:ext uri="{BB962C8B-B14F-4D97-AF65-F5344CB8AC3E}">
        <p14:creationId xmlns:p14="http://schemas.microsoft.com/office/powerpoint/2010/main" val="3082604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BBCCF-127F-4978-9445-FEE1CDEDFF69}"/>
              </a:ext>
            </a:extLst>
          </p:cNvPr>
          <p:cNvSpPr>
            <a:spLocks noGrp="1"/>
          </p:cNvSpPr>
          <p:nvPr>
            <p:ph type="title"/>
          </p:nvPr>
        </p:nvSpPr>
        <p:spPr>
          <a:xfrm>
            <a:off x="913795" y="609600"/>
            <a:ext cx="10353762" cy="87984"/>
          </a:xfrm>
        </p:spPr>
        <p:txBody>
          <a:bodyPr>
            <a:normAutofit fontScale="90000"/>
          </a:bodyPr>
          <a:lstStyle/>
          <a:p>
            <a:r>
              <a:rPr lang="en-US" sz="4800" dirty="0"/>
              <a:t>6.4 Graphics class methods</a:t>
            </a:r>
            <a:br>
              <a:rPr lang="en-US" sz="4800" dirty="0"/>
            </a:br>
            <a:endParaRPr lang="en-IN" dirty="0"/>
          </a:p>
        </p:txBody>
      </p:sp>
      <p:pic>
        <p:nvPicPr>
          <p:cNvPr id="4" name="Picture 3">
            <a:extLst>
              <a:ext uri="{FF2B5EF4-FFF2-40B4-BE49-F238E27FC236}">
                <a16:creationId xmlns:a16="http://schemas.microsoft.com/office/drawing/2014/main" id="{8C33B106-03FF-4E14-B24D-A9169418F24B}"/>
              </a:ext>
            </a:extLst>
          </p:cNvPr>
          <p:cNvPicPr>
            <a:picLocks noChangeAspect="1"/>
          </p:cNvPicPr>
          <p:nvPr/>
        </p:nvPicPr>
        <p:blipFill>
          <a:blip r:embed="rId2"/>
          <a:stretch>
            <a:fillRect/>
          </a:stretch>
        </p:blipFill>
        <p:spPr>
          <a:xfrm>
            <a:off x="913795" y="1571625"/>
            <a:ext cx="5071326" cy="3714750"/>
          </a:xfrm>
          <a:prstGeom prst="rect">
            <a:avLst/>
          </a:prstGeom>
        </p:spPr>
      </p:pic>
      <p:pic>
        <p:nvPicPr>
          <p:cNvPr id="7" name="Picture 6">
            <a:extLst>
              <a:ext uri="{FF2B5EF4-FFF2-40B4-BE49-F238E27FC236}">
                <a16:creationId xmlns:a16="http://schemas.microsoft.com/office/drawing/2014/main" id="{5A318556-4221-4D83-810C-2D6CC828475B}"/>
              </a:ext>
            </a:extLst>
          </p:cNvPr>
          <p:cNvPicPr>
            <a:picLocks noChangeAspect="1"/>
          </p:cNvPicPr>
          <p:nvPr/>
        </p:nvPicPr>
        <p:blipFill>
          <a:blip r:embed="rId3"/>
          <a:stretch>
            <a:fillRect/>
          </a:stretch>
        </p:blipFill>
        <p:spPr>
          <a:xfrm>
            <a:off x="6090676" y="1600200"/>
            <a:ext cx="5259196" cy="3686175"/>
          </a:xfrm>
          <a:prstGeom prst="rect">
            <a:avLst/>
          </a:prstGeom>
        </p:spPr>
      </p:pic>
    </p:spTree>
    <p:extLst>
      <p:ext uri="{BB962C8B-B14F-4D97-AF65-F5344CB8AC3E}">
        <p14:creationId xmlns:p14="http://schemas.microsoft.com/office/powerpoint/2010/main" val="4661290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53B9EEA6BAB5843B36A1E4FF2AC5408" ma:contentTypeVersion="5" ma:contentTypeDescription="Create a new document." ma:contentTypeScope="" ma:versionID="57e52f9e3787028c43161666a73ebfca">
  <xsd:schema xmlns:xsd="http://www.w3.org/2001/XMLSchema" xmlns:xs="http://www.w3.org/2001/XMLSchema" xmlns:p="http://schemas.microsoft.com/office/2006/metadata/properties" xmlns:ns2="2b4bc85f-cda9-4a7e-94d1-35bcf798e38c" targetNamespace="http://schemas.microsoft.com/office/2006/metadata/properties" ma:root="true" ma:fieldsID="2d9787f7d1e06689793087236fb9ff38" ns2:_="">
    <xsd:import namespace="2b4bc85f-cda9-4a7e-94d1-35bcf798e38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4bc85f-cda9-4a7e-94d1-35bcf798e38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F02E26F-980A-4D96-9DE6-EB2FA826ED27}"/>
</file>

<file path=customXml/itemProps2.xml><?xml version="1.0" encoding="utf-8"?>
<ds:datastoreItem xmlns:ds="http://schemas.openxmlformats.org/officeDocument/2006/customXml" ds:itemID="{753E895D-2443-4921-8488-FA172282A7E3}"/>
</file>

<file path=customXml/itemProps3.xml><?xml version="1.0" encoding="utf-8"?>
<ds:datastoreItem xmlns:ds="http://schemas.openxmlformats.org/officeDocument/2006/customXml" ds:itemID="{48565065-27A6-42AC-BE44-183EDEAE585F}"/>
</file>

<file path=docProps/app.xml><?xml version="1.0" encoding="utf-8"?>
<Properties xmlns="http://schemas.openxmlformats.org/officeDocument/2006/extended-properties" xmlns:vt="http://schemas.openxmlformats.org/officeDocument/2006/docPropsVTypes">
  <TotalTime>0</TotalTime>
  <Words>1449</Words>
  <Application>Microsoft Office PowerPoint</Application>
  <PresentationFormat>Widescreen</PresentationFormat>
  <Paragraphs>163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Goudy Old Style</vt:lpstr>
      <vt:lpstr>Wingdings 2</vt:lpstr>
      <vt:lpstr>SlateVTI</vt:lpstr>
      <vt:lpstr>JAVA (Skill Based Lab)</vt:lpstr>
      <vt:lpstr>PowerPoint Presentation</vt:lpstr>
      <vt:lpstr>6.1 Applet and Applet Life Cycle </vt:lpstr>
      <vt:lpstr>6.1 Applet and Applet Life Cycle </vt:lpstr>
      <vt:lpstr>6.2 Creating Applet: Exp 16: Program on Applet Class </vt:lpstr>
      <vt:lpstr>6.3 Parameter Passing to Applet </vt:lpstr>
      <vt:lpstr>6.4 Font and Color Class </vt:lpstr>
      <vt:lpstr>6.4 Font and Color Class </vt:lpstr>
      <vt:lpstr>6.4 Graphics class methods </vt:lpstr>
      <vt:lpstr>Exp 15: WAP to explain Graphics class methods </vt:lpstr>
      <vt:lpstr>6.5 AWT Components:</vt:lpstr>
      <vt:lpstr>Java AWT Hierarchy:</vt:lpstr>
      <vt:lpstr>AWT Component Class Methods</vt:lpstr>
      <vt:lpstr>6.6 SWING Classes in Java</vt:lpstr>
      <vt:lpstr>6.7 JDBC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2020-10-01T07:25:55Z</dcterms:created>
  <dcterms:modified xsi:type="dcterms:W3CDTF">2021-11-25T10:42:00Z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0x010100353B9EEA6BAB5843B36A1E4FF2AC5408</vt:lpwstr>
  </property>
</Properties>
</file>