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1"/>
  </p:notesMasterIdLst>
  <p:sldIdLst>
    <p:sldId id="338" r:id="rId3"/>
    <p:sldId id="465" r:id="rId4"/>
    <p:sldId id="460" r:id="rId5"/>
    <p:sldId id="365" r:id="rId6"/>
    <p:sldId id="366" r:id="rId7"/>
    <p:sldId id="363" r:id="rId8"/>
    <p:sldId id="462" r:id="rId9"/>
    <p:sldId id="466" r:id="rId10"/>
    <p:sldId id="470" r:id="rId11"/>
    <p:sldId id="471" r:id="rId12"/>
    <p:sldId id="473" r:id="rId13"/>
    <p:sldId id="467" r:id="rId14"/>
    <p:sldId id="474" r:id="rId15"/>
    <p:sldId id="476" r:id="rId16"/>
    <p:sldId id="430" r:id="rId17"/>
    <p:sldId id="432" r:id="rId18"/>
    <p:sldId id="475" r:id="rId19"/>
    <p:sldId id="34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5" autoAdjust="0"/>
    <p:restoredTop sz="63492" autoAdjust="0"/>
  </p:normalViewPr>
  <p:slideViewPr>
    <p:cSldViewPr>
      <p:cViewPr varScale="1">
        <p:scale>
          <a:sx n="72" d="100"/>
          <a:sy n="72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628FF4-71CC-4C88-BF1D-44F0635445F6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099A833-C68F-4DDD-A5A5-4E8EA7EF4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9A833-C68F-4DDD-A5A5-4E8EA7EF406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538D6-DEC8-4652-842A-B30829940876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E289-8D94-4BA8-8F9A-9F3FA2221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9047-B890-42C2-A6CB-D41CED961AA6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8E25-E43F-49FA-85B3-10B292A5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96395-51DC-46BF-B6B1-FB791134F6F9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02B61-0AA3-442B-8F98-39475D873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864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9362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7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3871C-4629-4EC5-A6D7-E6BF0016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855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015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0D79D-2AEA-4BD1-B9B0-34EA1EA9D949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2D861-55AB-434D-B5A0-AC93AE202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8/5/2021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5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8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8/5/2021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0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DCC0-A15A-4453-984B-8FB185E5D489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FD6B-B755-4DBE-96FA-EAC4E77D1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6027B-8290-49D1-9F73-6AF80B6FE0AC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E53CF-7E43-43C5-B964-6BA06D77F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7A902-D3DA-45B6-BA19-9CD0548BE2BB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F63A7-5CE9-4557-995E-D125B7832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48DEE-CDDB-4D32-B483-EE782B5565FB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AF5FD-07CE-42F8-BF72-E005FC9A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99444-031C-4D1C-AF29-3E88E9ADF388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68F75-FF6B-4800-AA0B-D1A54A050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1C95A-DA10-4867-9CA2-AA5468BC011A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6074-095E-4CF5-A10A-C162DA90C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97E6-1670-4A68-AB15-D3A61EC69399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4896-B3F8-49FB-BC96-5C913CE62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A0D1F0-6131-4B52-9411-F90FB4C72031}" type="datetimeFigureOut">
              <a:rPr lang="en-US"/>
              <a:pPr>
                <a:defRPr/>
              </a:pPr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3072A5-B9EC-4C54-9041-82D6A3A8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2600" y="1698171"/>
            <a:ext cx="2971546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 Reduce 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2515" y="1698170"/>
            <a:ext cx="4858884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6" name="Subtitle 2"/>
          <p:cNvSpPr txBox="1">
            <a:spLocks/>
          </p:cNvSpPr>
          <p:nvPr/>
        </p:nvSpPr>
        <p:spPr bwMode="auto">
          <a:xfrm>
            <a:off x="6019800" y="4572000"/>
            <a:ext cx="289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sz="1600" b="1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E80F-39B7-4391-A7E7-CD60537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Multiply :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8286-4C44-4909-8BAF-AA3E105D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1"/>
          </a:xfrm>
        </p:spPr>
        <p:txBody>
          <a:bodyPr>
            <a:normAutofit fontScale="92500" lnSpcReduction="20000"/>
          </a:bodyPr>
          <a:lstStyle/>
          <a:p>
            <a:pPr marL="118872" indent="0" algn="ctr">
              <a:buNone/>
            </a:pPr>
            <a:r>
              <a:rPr lang="en-US" b="1" u="sng" dirty="0"/>
              <a:t>Case 1: Vector </a:t>
            </a:r>
            <a:r>
              <a:rPr lang="en-US" b="1" i="1" u="sng" dirty="0"/>
              <a:t>v</a:t>
            </a:r>
            <a:r>
              <a:rPr lang="en-US" b="1" u="sng" dirty="0"/>
              <a:t> can fit in memory</a:t>
            </a:r>
          </a:p>
          <a:p>
            <a:r>
              <a:rPr lang="en-US" dirty="0"/>
              <a:t>Hence, vector </a:t>
            </a:r>
            <a:r>
              <a:rPr lang="en-US" i="1" dirty="0"/>
              <a:t>v</a:t>
            </a:r>
            <a:r>
              <a:rPr lang="en-US" dirty="0"/>
              <a:t> available to every Map task</a:t>
            </a:r>
          </a:p>
          <a:p>
            <a:r>
              <a:rPr lang="en-US" b="1" dirty="0"/>
              <a:t>The Map function:</a:t>
            </a:r>
          </a:p>
          <a:p>
            <a:pPr lvl="1"/>
            <a:r>
              <a:rPr lang="en-US" dirty="0"/>
              <a:t>Vector </a:t>
            </a:r>
            <a:r>
              <a:rPr lang="en-US" i="1" dirty="0"/>
              <a:t>v</a:t>
            </a:r>
            <a:r>
              <a:rPr lang="en-US" dirty="0"/>
              <a:t> is entirely read into memory of the node executing a Map task (if not already read).</a:t>
            </a:r>
          </a:p>
          <a:p>
            <a:pPr lvl="1"/>
            <a:r>
              <a:rPr lang="en-US" dirty="0"/>
              <a:t>Each Map task will operate on a chunk of matrix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For each matrix element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, Map task produces key-value pair as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dirty="0"/>
              <a:t> *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)</a:t>
            </a:r>
          </a:p>
          <a:p>
            <a:r>
              <a:rPr lang="en-US" b="1" dirty="0"/>
              <a:t>NOTE:</a:t>
            </a:r>
            <a:r>
              <a:rPr lang="en-US" dirty="0"/>
              <a:t> All terms that will sum-up to give component of x, have same key </a:t>
            </a:r>
            <a:r>
              <a:rPr lang="en-US" i="1" dirty="0"/>
              <a:t>i</a:t>
            </a:r>
          </a:p>
          <a:p>
            <a:r>
              <a:rPr lang="en-US" b="1" dirty="0"/>
              <a:t>The Reduce function:</a:t>
            </a:r>
          </a:p>
          <a:p>
            <a:pPr lvl="1"/>
            <a:r>
              <a:rPr lang="en-US" dirty="0"/>
              <a:t>It simply sums all the values associated with a given key </a:t>
            </a:r>
            <a:r>
              <a:rPr lang="en-US" i="1" dirty="0" err="1"/>
              <a:t>i</a:t>
            </a:r>
            <a:r>
              <a:rPr lang="en-US" dirty="0"/>
              <a:t> and generates key-value pair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, x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66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E80F-39B7-4391-A7E7-CD60537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Multiply :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8286-4C44-4909-8BAF-AA3E105D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1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b="1" u="sng" dirty="0"/>
              <a:t>Case 2: Vector </a:t>
            </a:r>
            <a:r>
              <a:rPr lang="en-US" b="1" i="1" u="sng" dirty="0"/>
              <a:t>v</a:t>
            </a:r>
            <a:r>
              <a:rPr lang="en-US" b="1" u="sng" dirty="0"/>
              <a:t> cannot fit in memory</a:t>
            </a:r>
          </a:p>
          <a:p>
            <a:r>
              <a:rPr lang="en-US" sz="2800" dirty="0"/>
              <a:t>Hence, divide the vector </a:t>
            </a:r>
            <a:r>
              <a:rPr lang="en-US" sz="2800" i="1" dirty="0"/>
              <a:t>v</a:t>
            </a:r>
            <a:r>
              <a:rPr lang="en-US" sz="2800" dirty="0"/>
              <a:t> into an equal sized horizontal strips. Also, divide matrix </a:t>
            </a:r>
            <a:r>
              <a:rPr lang="en-US" sz="2800" i="1" dirty="0"/>
              <a:t>M</a:t>
            </a:r>
            <a:r>
              <a:rPr lang="en-US" sz="2800" dirty="0"/>
              <a:t> into vertical strips, of width same as height of strips of vector </a:t>
            </a:r>
            <a:r>
              <a:rPr lang="en-US" sz="2800" i="1" dirty="0"/>
              <a:t>v</a:t>
            </a:r>
            <a:r>
              <a:rPr lang="en-US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812C3-8E44-422F-A5D5-05342FDD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409122"/>
            <a:ext cx="3766242" cy="2860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0A698-DD71-442D-94FD-8ADD3D781B55}"/>
              </a:ext>
            </a:extLst>
          </p:cNvPr>
          <p:cNvSpPr txBox="1"/>
          <p:nvPr/>
        </p:nvSpPr>
        <p:spPr>
          <a:xfrm>
            <a:off x="1371600" y="3200400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Division of  Matrix 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M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and vector 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v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into five strips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9386BF-8CDF-4DDC-A04E-EBFC683045C7}"/>
              </a:ext>
            </a:extLst>
          </p:cNvPr>
          <p:cNvSpPr/>
          <p:nvPr/>
        </p:nvSpPr>
        <p:spPr>
          <a:xfrm>
            <a:off x="3916681" y="3755351"/>
            <a:ext cx="502919" cy="207049"/>
          </a:xfrm>
          <a:prstGeom prst="rightArrow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9C376-FE50-4331-89FF-FCE85AF21404}"/>
              </a:ext>
            </a:extLst>
          </p:cNvPr>
          <p:cNvSpPr txBox="1"/>
          <p:nvPr/>
        </p:nvSpPr>
        <p:spPr>
          <a:xfrm>
            <a:off x="990600" y="4648200"/>
            <a:ext cx="3276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Each Map task is assigned a chunk from one of the stripes of  Matrix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M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and gets corresponding stripe of vector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v.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8B8FF1-D0FB-40A4-9704-5E062B074336}"/>
              </a:ext>
            </a:extLst>
          </p:cNvPr>
          <p:cNvSpPr/>
          <p:nvPr/>
        </p:nvSpPr>
        <p:spPr>
          <a:xfrm>
            <a:off x="4267200" y="4876800"/>
            <a:ext cx="914400" cy="207049"/>
          </a:xfrm>
          <a:prstGeom prst="rightArrow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35004281-BAA7-483D-8127-151BFB549A29}"/>
              </a:ext>
            </a:extLst>
          </p:cNvPr>
          <p:cNvSpPr/>
          <p:nvPr/>
        </p:nvSpPr>
        <p:spPr>
          <a:xfrm rot="20862436">
            <a:off x="4268736" y="4693314"/>
            <a:ext cx="3338571" cy="478751"/>
          </a:xfrm>
          <a:prstGeom prst="curvedUpArrow">
            <a:avLst>
              <a:gd name="adj1" fmla="val 43597"/>
              <a:gd name="adj2" fmla="val 91853"/>
              <a:gd name="adj3" fmla="val 25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6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Relational Algebra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Select: </a:t>
            </a:r>
          </a:p>
          <a:p>
            <a:pPr lvl="1"/>
            <a:r>
              <a:rPr lang="en-US" dirty="0"/>
              <a:t>Map function: For each 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i="1" dirty="0"/>
              <a:t>R</a:t>
            </a:r>
            <a:r>
              <a:rPr lang="en-US" dirty="0"/>
              <a:t>, test if it satisfies </a:t>
            </a:r>
            <a:r>
              <a:rPr lang="en-US" i="1" dirty="0"/>
              <a:t>C</a:t>
            </a:r>
            <a:r>
              <a:rPr lang="en-US" dirty="0"/>
              <a:t>. If so, produce </a:t>
            </a:r>
            <a:r>
              <a:rPr lang="en-US" i="1" dirty="0"/>
              <a:t>(</a:t>
            </a:r>
            <a:r>
              <a:rPr lang="en-US" i="1" dirty="0" err="1"/>
              <a:t>t,t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Reduce function: Identity.</a:t>
            </a:r>
          </a:p>
          <a:p>
            <a:r>
              <a:rPr lang="en-US" dirty="0"/>
              <a:t>Project: </a:t>
            </a:r>
          </a:p>
          <a:p>
            <a:pPr lvl="1"/>
            <a:r>
              <a:rPr lang="en-US" dirty="0"/>
              <a:t>Map function: For each tuple 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i="1" dirty="0"/>
              <a:t>R</a:t>
            </a:r>
            <a:r>
              <a:rPr lang="en-US" dirty="0"/>
              <a:t>, construct tuple </a:t>
            </a:r>
            <a:r>
              <a:rPr lang="en-US" i="1" dirty="0"/>
              <a:t>t’</a:t>
            </a:r>
            <a:r>
              <a:rPr lang="en-US" dirty="0"/>
              <a:t> by eliminating those attributes from </a:t>
            </a:r>
            <a:r>
              <a:rPr lang="en-US" i="1" dirty="0"/>
              <a:t>t</a:t>
            </a:r>
            <a:r>
              <a:rPr lang="en-US" dirty="0"/>
              <a:t> which are not in </a:t>
            </a:r>
            <a:r>
              <a:rPr lang="en-US" i="1" dirty="0"/>
              <a:t>S</a:t>
            </a:r>
            <a:r>
              <a:rPr lang="en-US" dirty="0"/>
              <a:t>. Output of Map task is key-value pair </a:t>
            </a:r>
            <a:r>
              <a:rPr lang="en-US" i="1" dirty="0"/>
              <a:t>(t’, t’)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Reduce function: For each </a:t>
            </a:r>
            <a:r>
              <a:rPr lang="en-US" i="1" dirty="0"/>
              <a:t>(t’, [t’, t’, t’, …])</a:t>
            </a:r>
            <a:r>
              <a:rPr lang="en-US" dirty="0"/>
              <a:t>, reduce function generates </a:t>
            </a:r>
            <a:r>
              <a:rPr lang="en-US" i="1" dirty="0"/>
              <a:t>(t’, t’)</a:t>
            </a:r>
            <a:r>
              <a:rPr lang="en-US" dirty="0"/>
              <a:t>.  Thereby, it eliminates duplicates.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0BF4-09DB-4545-9457-CFFACE81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95955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0B1F-FD96-48F7-84A1-95920EAA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46" y="3153526"/>
            <a:ext cx="883354" cy="4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Set Operations of  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Union:</a:t>
            </a:r>
          </a:p>
          <a:p>
            <a:pPr lvl="1"/>
            <a:r>
              <a:rPr lang="en-US" dirty="0"/>
              <a:t>Map Function: Turn each input tuple t into a key-value pair (t, t).</a:t>
            </a:r>
          </a:p>
          <a:p>
            <a:pPr lvl="1"/>
            <a:r>
              <a:rPr lang="en-US" dirty="0"/>
              <a:t>Reduce Function: Associated with each key t there will be either one or two values. Produce output (t, t) in either case.</a:t>
            </a:r>
          </a:p>
          <a:p>
            <a:r>
              <a:rPr lang="en-US" dirty="0"/>
              <a:t>Intersect:</a:t>
            </a:r>
          </a:p>
          <a:p>
            <a:pPr lvl="1"/>
            <a:r>
              <a:rPr lang="en-US" dirty="0"/>
              <a:t>Map Function: Turn each tuple t into a key-value pair (t, t).</a:t>
            </a:r>
          </a:p>
          <a:p>
            <a:pPr lvl="1"/>
            <a:r>
              <a:rPr lang="en-US" dirty="0"/>
              <a:t>Reduce Function: If key t has value list [t, t], then produce (t, t). Otherwise, produce nothing.</a:t>
            </a:r>
          </a:p>
          <a:p>
            <a:r>
              <a:rPr lang="en-US" dirty="0"/>
              <a:t>Set Difference:</a:t>
            </a:r>
          </a:p>
          <a:p>
            <a:pPr lvl="1"/>
            <a:r>
              <a:rPr lang="en-US" dirty="0"/>
              <a:t>Map Function:</a:t>
            </a:r>
          </a:p>
          <a:p>
            <a:pPr lvl="1"/>
            <a:r>
              <a:rPr lang="en-US" dirty="0"/>
              <a:t>Reduce Function: </a:t>
            </a:r>
          </a:p>
        </p:txBody>
      </p:sp>
    </p:spTree>
    <p:extLst>
      <p:ext uri="{BB962C8B-B14F-4D97-AF65-F5344CB8AC3E}">
        <p14:creationId xmlns:p14="http://schemas.microsoft.com/office/powerpoint/2010/main" val="71579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Set Operations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Difference: Given two relations R and S, to compute set difference say (R – S).</a:t>
            </a:r>
          </a:p>
          <a:p>
            <a:pPr lvl="1"/>
            <a:r>
              <a:rPr lang="en-US" dirty="0"/>
              <a:t>NOTE - The Map function can pass tuples from R and S through, but must inform the Reduce function whether the tuple came from R or S.</a:t>
            </a:r>
          </a:p>
          <a:p>
            <a:pPr lvl="1"/>
            <a:r>
              <a:rPr lang="en-US" b="1" dirty="0"/>
              <a:t>The Map Function:</a:t>
            </a:r>
            <a:r>
              <a:rPr lang="en-US" dirty="0"/>
              <a:t> For a tuple t in R, produce key-value pair (</a:t>
            </a:r>
            <a:r>
              <a:rPr lang="en-US" dirty="0" err="1"/>
              <a:t>t,R</a:t>
            </a:r>
            <a:r>
              <a:rPr lang="en-US" dirty="0"/>
              <a:t>), and for a tuple t in S, produce key-value pair (t, S). </a:t>
            </a:r>
          </a:p>
          <a:p>
            <a:pPr lvl="1"/>
            <a:r>
              <a:rPr lang="en-US" dirty="0"/>
              <a:t>Note - The intent is that the value is the name of R or S (or better, a single bit indicating whether the relation is R or S), not the entire relation.</a:t>
            </a:r>
          </a:p>
          <a:p>
            <a:pPr lvl="1"/>
            <a:r>
              <a:rPr lang="en-US" b="1" dirty="0"/>
              <a:t>The Reduce Function:</a:t>
            </a:r>
            <a:r>
              <a:rPr lang="en-US" dirty="0"/>
              <a:t> For each key t, if the associated value list is [R], then produce (t, t). Otherwise, produce nothing.</a:t>
            </a:r>
          </a:p>
        </p:txBody>
      </p:sp>
    </p:spTree>
    <p:extLst>
      <p:ext uri="{BB962C8B-B14F-4D97-AF65-F5344CB8AC3E}">
        <p14:creationId xmlns:p14="http://schemas.microsoft.com/office/powerpoint/2010/main" val="52545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Relational Algebra Operation: Natural Join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b="1" dirty="0"/>
              <a:t>Compute the natural join </a:t>
            </a:r>
            <a:r>
              <a:rPr lang="en-US" b="1" i="1" dirty="0"/>
              <a:t>R(A,B) </a:t>
            </a:r>
            <a:r>
              <a:rPr lang="en-US" b="1" dirty="0"/>
              <a:t>⋈</a:t>
            </a:r>
            <a:r>
              <a:rPr lang="en-US" b="1" i="1" dirty="0"/>
              <a:t> S(B,C)</a:t>
            </a:r>
          </a:p>
          <a:p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are each stored in files</a:t>
            </a:r>
          </a:p>
          <a:p>
            <a:r>
              <a:rPr lang="en-US" dirty="0"/>
              <a:t>Tuples are pairs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or </a:t>
            </a:r>
            <a:r>
              <a:rPr lang="en-US" i="1" dirty="0"/>
              <a:t>(</a:t>
            </a:r>
            <a:r>
              <a:rPr lang="en-US" i="1" dirty="0" err="1"/>
              <a:t>b,c</a:t>
            </a:r>
            <a:r>
              <a:rPr lang="en-US" i="1" dirty="0"/>
              <a:t>)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3581400"/>
          <a:ext cx="220980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766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514600" y="4038600"/>
            <a:ext cx="69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48400" y="3657600"/>
          <a:ext cx="2667001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val="632199917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562600" y="4064000"/>
            <a:ext cx="500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271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Map-Reduce 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/>
              <a:t>Use a hash function </a:t>
            </a:r>
            <a:r>
              <a:rPr lang="en-US" b="1" i="1" dirty="0"/>
              <a:t>h</a:t>
            </a:r>
            <a:r>
              <a:rPr lang="en-US" b="1" dirty="0"/>
              <a:t> from B-values to </a:t>
            </a:r>
            <a:r>
              <a:rPr lang="en-US" b="1" i="1" dirty="0"/>
              <a:t>1...k</a:t>
            </a:r>
          </a:p>
          <a:p>
            <a:r>
              <a:rPr lang="en-US" b="1" dirty="0">
                <a:solidFill>
                  <a:srgbClr val="FF0066"/>
                </a:solidFill>
              </a:rPr>
              <a:t>A Map process turns: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/>
          </a:p>
          <a:p>
            <a:r>
              <a:rPr lang="en-US" b="1" dirty="0"/>
              <a:t>Map processes</a:t>
            </a:r>
            <a:r>
              <a:rPr lang="en-US" dirty="0"/>
              <a:t> send each key-value pair with key </a:t>
            </a:r>
            <a:r>
              <a:rPr lang="en-US" i="1" dirty="0"/>
              <a:t>b</a:t>
            </a:r>
            <a:r>
              <a:rPr lang="en-US" dirty="0"/>
              <a:t> to Reduce process </a:t>
            </a:r>
            <a:r>
              <a:rPr lang="en-US" i="1" dirty="0"/>
              <a:t>h(b)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does this automatically; just tell it what </a:t>
            </a:r>
            <a:r>
              <a:rPr lang="en-US" i="1" dirty="0"/>
              <a:t>k</a:t>
            </a:r>
            <a:r>
              <a:rPr lang="en-US" dirty="0"/>
              <a:t> is.</a:t>
            </a:r>
          </a:p>
          <a:p>
            <a:r>
              <a:rPr lang="en-US" dirty="0"/>
              <a:t>Each </a:t>
            </a:r>
            <a:r>
              <a:rPr lang="en-US" b="1" dirty="0"/>
              <a:t>Reduce process</a:t>
            </a:r>
            <a:r>
              <a:rPr lang="en-US" dirty="0"/>
              <a:t> matches all the pairs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  <a:r>
              <a:rPr lang="en-US" dirty="0"/>
              <a:t> with all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 </a:t>
            </a:r>
            <a:r>
              <a:rPr lang="en-US" dirty="0"/>
              <a:t>and outputs </a:t>
            </a:r>
            <a:r>
              <a:rPr lang="en-US" i="1" dirty="0"/>
              <a:t>(</a:t>
            </a:r>
            <a:r>
              <a:rPr lang="en-US" i="1" dirty="0" err="1"/>
              <a:t>a,b,c</a:t>
            </a:r>
            <a:r>
              <a:rPr lang="en-US" i="1" dirty="0"/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87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Grouping and Aggregation</a:t>
            </a:r>
            <a:r>
              <a:rPr lang="en-US" sz="4000" dirty="0">
                <a:solidFill>
                  <a:srgbClr val="FF0000"/>
                </a:solidFill>
              </a:rPr>
              <a:t>*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E08B8"/>
                </a:solidFill>
              </a:rPr>
              <a:t>select θ(B) from R group by A; </a:t>
            </a:r>
          </a:p>
          <a:p>
            <a:r>
              <a:rPr lang="en-US" dirty="0"/>
              <a:t>NOTE – θ is any aggregation operation such as SUM, MIN, MAX, AVG, COUNT.</a:t>
            </a:r>
          </a:p>
          <a:p>
            <a:r>
              <a:rPr lang="en-US" b="1" dirty="0"/>
              <a:t>The Map Function: </a:t>
            </a:r>
            <a:r>
              <a:rPr lang="en-US" dirty="0"/>
              <a:t>For each tuple (a, b, c) produce the key-value pair (a, b).</a:t>
            </a:r>
          </a:p>
          <a:p>
            <a:pPr algn="l"/>
            <a:r>
              <a:rPr lang="en-US" b="1" dirty="0"/>
              <a:t>The Reduce Function:</a:t>
            </a:r>
            <a:r>
              <a:rPr lang="en-US" dirty="0"/>
              <a:t> Each key a represents a group. Apply the aggregation operator θ to the list [b1, b2, . . . , bn] of B-values associated with key a. The output is the pair (a, x), where x is the result of applying θ to the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E540F-005D-4913-9E53-2C39F11A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1" y="1295400"/>
            <a:ext cx="173354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5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D8E2-7553-4431-9F8A-E9205B730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Thank You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AF3AAE-6B4C-4A66-8C6A-B5CAF1F1D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3AB0-708D-46CF-A879-8FFE5AF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Previous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55F2-1A3A-4AEC-A0DB-6B65909A3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48"/>
            <a:ext cx="8229600" cy="98755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Map-Reduce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61052"/>
            <a:ext cx="5105400" cy="5257801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 dirty="0"/>
              <a:t>Map and Reduce and input files</a:t>
            </a:r>
          </a:p>
          <a:p>
            <a:pPr lvl="0"/>
            <a:r>
              <a:rPr lang="en-GB" b="1" dirty="0"/>
              <a:t>Dataflow:</a:t>
            </a:r>
          </a:p>
          <a:p>
            <a:pPr lvl="1"/>
            <a:r>
              <a:rPr lang="en-GB" b="1" dirty="0"/>
              <a:t>Input and Output are stored on HDFS</a:t>
            </a:r>
          </a:p>
          <a:p>
            <a:pPr lvl="1"/>
            <a:r>
              <a:rPr lang="en-GB" b="1" dirty="0"/>
              <a:t>Intermediate results are stored on local FS</a:t>
            </a:r>
          </a:p>
          <a:p>
            <a:pPr lvl="8"/>
            <a:endParaRPr lang="en-GB" dirty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Shuffle</a:t>
            </a:r>
          </a:p>
        </p:txBody>
      </p:sp>
    </p:spTree>
    <p:extLst>
      <p:ext uri="{BB962C8B-B14F-4D97-AF65-F5344CB8AC3E}">
        <p14:creationId xmlns:p14="http://schemas.microsoft.com/office/powerpoint/2010/main" val="56991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822F1C-0EDF-4160-8F76-7F03A5E3AD4A}"/>
              </a:ext>
            </a:extLst>
          </p:cNvPr>
          <p:cNvSpPr/>
          <p:nvPr/>
        </p:nvSpPr>
        <p:spPr>
          <a:xfrm>
            <a:off x="0" y="506896"/>
            <a:ext cx="91440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Map-Reduce: A diagram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MAP:</a:t>
            </a:r>
          </a:p>
          <a:p>
            <a:pPr algn="ctr"/>
            <a:r>
              <a:rPr lang="en-US" sz="1400" dirty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 key:</a:t>
            </a:r>
          </a:p>
          <a:p>
            <a:pPr algn="ctr"/>
            <a:r>
              <a:rPr lang="en-US" sz="1400" dirty="0"/>
              <a:t>Collect all pairs with same key</a:t>
            </a:r>
          </a:p>
          <a:p>
            <a:pPr algn="ctr"/>
            <a:r>
              <a:rPr lang="en-US" sz="1200" b="1" dirty="0"/>
              <a:t>(Hash merge, Shuffle, Sort,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Reduce:</a:t>
            </a:r>
          </a:p>
          <a:p>
            <a:pPr algn="ctr"/>
            <a:r>
              <a:rPr lang="en-US" sz="1400" dirty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5C03EE-8379-46E7-81AB-4CA233FBD5F5}"/>
              </a:ext>
            </a:extLst>
          </p:cNvPr>
          <p:cNvSpPr/>
          <p:nvPr/>
        </p:nvSpPr>
        <p:spPr>
          <a:xfrm>
            <a:off x="0" y="457200"/>
            <a:ext cx="91440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Map-Reduce: In Parallel</a:t>
            </a:r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800" y="6179403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b="1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248115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Working of Word Count 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7C684-EFA1-4A2E-8DC7-6B06C1F0D9E9}"/>
              </a:ext>
            </a:extLst>
          </p:cNvPr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solidFill>
            <a:sysClr val="window" lastClr="FFFFFF"/>
          </a:solidFill>
          <a:ln w="480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Dextre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 bot is the first step in a long-term space-based man/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mache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 partnership. '"The work we're doing now -- the robotics we're doing -- is what we're going to need ……………………..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57B84-4157-4D8D-BFA0-8FB418E30C09}"/>
              </a:ext>
            </a:extLst>
          </p:cNvPr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649F4E-6145-42C8-B1BC-9F22DC6255EC}"/>
              </a:ext>
            </a:extLst>
          </p:cNvPr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solidFill>
            <a:srgbClr val="60B5CC"/>
          </a:solidFill>
          <a:ln w="48000" cap="flat" cmpd="sng" algn="ctr">
            <a:solidFill>
              <a:srgbClr val="60B5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(crew,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(of,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(space,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(shuttle,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(Endeavor,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(recently,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97F2E3-A100-444C-9154-98BD20853879}"/>
              </a:ext>
            </a:extLst>
          </p:cNvPr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solidFill>
            <a:srgbClr val="F0AD00"/>
          </a:solidFill>
          <a:ln w="480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(crew,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(crew,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(space,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(shuttle,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(recently,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3EEE7E-50FD-40CB-A3BB-5441984506CA}"/>
              </a:ext>
            </a:extLst>
          </p:cNvPr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solidFill>
            <a:srgbClr val="6BB76D"/>
          </a:solidFill>
          <a:ln w="48000" cap="flat" cmpd="sng" algn="ctr">
            <a:solidFill>
              <a:srgbClr val="6BB76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(crew, 2)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(space,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3)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(shuttle,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(recently,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D446DA-3B01-4290-B26D-7ECD0EF82994}"/>
              </a:ext>
            </a:extLst>
          </p:cNvPr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solidFill>
            <a:srgbClr val="60B5CC"/>
          </a:solidFill>
          <a:ln w="48000" cap="flat" cmpd="sng" algn="ctr">
            <a:solidFill>
              <a:srgbClr val="60B5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MAP: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Read input and produces a set of key-value pairs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E02750-7F4B-4A06-B5A0-391ADC4CF70A}"/>
              </a:ext>
            </a:extLst>
          </p:cNvPr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solidFill>
            <a:srgbClr val="F0AD00"/>
          </a:solidFill>
          <a:ln w="480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Group by key: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Collect all pairs with same key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D71278-0C69-4E11-9FC8-EA9B227986AD}"/>
              </a:ext>
            </a:extLst>
          </p:cNvPr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solidFill>
            <a:srgbClr val="6BB76D"/>
          </a:solidFill>
          <a:ln w="48000" cap="flat" cmpd="sng" algn="ctr">
            <a:solidFill>
              <a:srgbClr val="6BB76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Reduce: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Collect all values belonging to the key and output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CEE3D-AB8E-477A-B0BA-243E7FC81BAD}"/>
              </a:ext>
            </a:extLst>
          </p:cNvPr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F1831B-E900-478D-BA51-FF1BD516D245}"/>
              </a:ext>
            </a:extLst>
          </p:cNvPr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7AF852-FB29-4A4E-B71E-E0E15E0E07EB}"/>
              </a:ext>
            </a:extLst>
          </p:cNvPr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271658-2D18-4FC5-AB8B-A64F846375C6}"/>
              </a:ext>
            </a:extLst>
          </p:cNvPr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F5CF4-6320-4661-87BE-F59AF794F101}"/>
              </a:ext>
            </a:extLst>
          </p:cNvPr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41" name="Group 68">
            <a:extLst>
              <a:ext uri="{FF2B5EF4-FFF2-40B4-BE49-F238E27FC236}">
                <a16:creationId xmlns:a16="http://schemas.microsoft.com/office/drawing/2014/main" id="{39C4A730-73FB-42CF-A291-7CDCB76E275A}"/>
              </a:ext>
            </a:extLst>
          </p:cNvPr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6F5AF6-5051-40F9-BE55-5BC01605C596}"/>
                </a:ext>
              </a:extLst>
            </p:cNvPr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cs typeface="+mn-cs"/>
                </a:rPr>
                <a:t>Sequentially read the data</a:t>
              </a:r>
            </a:p>
          </p:txBody>
        </p:sp>
        <p:sp>
          <p:nvSpPr>
            <p:cNvPr id="43" name="Down Arrow 66">
              <a:extLst>
                <a:ext uri="{FF2B5EF4-FFF2-40B4-BE49-F238E27FC236}">
                  <a16:creationId xmlns:a16="http://schemas.microsoft.com/office/drawing/2014/main" id="{5F3E595E-BD8B-45DF-8569-8ADBC2F47731}"/>
                </a:ext>
              </a:extLst>
            </p:cNvPr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solidFill>
              <a:srgbClr val="E66C7D"/>
            </a:solidFill>
            <a:ln w="48000" cap="flat" cmpd="sng" algn="ctr">
              <a:solidFill>
                <a:srgbClr val="E66C7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0E8B96-2EF5-46DC-ADB9-B21E2636D9D6}"/>
                </a:ext>
              </a:extLst>
            </p:cNvPr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cs typeface="+mn-cs"/>
                </a:rPr>
                <a:t>Only 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cs typeface="+mn-cs"/>
                </a:rPr>
                <a:t>  sequential    reads</a:t>
              </a:r>
            </a:p>
          </p:txBody>
        </p:sp>
      </p:grpSp>
      <p:grpSp>
        <p:nvGrpSpPr>
          <p:cNvPr id="50" name="Group 84">
            <a:extLst>
              <a:ext uri="{FF2B5EF4-FFF2-40B4-BE49-F238E27FC236}">
                <a16:creationId xmlns:a16="http://schemas.microsoft.com/office/drawing/2014/main" id="{AE18838B-9ECA-4F2F-8195-9140AD42E0BF}"/>
              </a:ext>
            </a:extLst>
          </p:cNvPr>
          <p:cNvGrpSpPr/>
          <p:nvPr/>
        </p:nvGrpSpPr>
        <p:grpSpPr>
          <a:xfrm>
            <a:off x="152400" y="4038600"/>
            <a:ext cx="1707335" cy="1104600"/>
            <a:chOff x="179559" y="4370559"/>
            <a:chExt cx="1707335" cy="11046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48FB6D1-5FAD-4E3C-A448-E211EEE46BD6}"/>
                </a:ext>
              </a:extLst>
            </p:cNvPr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8F1C6A-CDB4-4A2B-9474-B94274840F44}"/>
                </a:ext>
              </a:extLst>
            </p:cNvPr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76FF4F-1359-4233-B81B-38834C871942}"/>
                </a:ext>
              </a:extLst>
            </p:cNvPr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4" name="Group 76">
            <a:extLst>
              <a:ext uri="{FF2B5EF4-FFF2-40B4-BE49-F238E27FC236}">
                <a16:creationId xmlns:a16="http://schemas.microsoft.com/office/drawing/2014/main" id="{729F8EEA-BEBF-46F2-8B92-FB2BD273E73B}"/>
              </a:ext>
            </a:extLst>
          </p:cNvPr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CFC67A-5435-4960-9A7E-DA938DB6DD03}"/>
                </a:ext>
              </a:extLst>
            </p:cNvPr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859054-7050-4E6F-858B-C008432A3598}"/>
                </a:ext>
              </a:extLst>
            </p:cNvPr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F6B21-3049-4FD3-84AB-E5A2230E2CB4}"/>
                </a:ext>
              </a:extLst>
            </p:cNvPr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8" name="Group 97">
            <a:extLst>
              <a:ext uri="{FF2B5EF4-FFF2-40B4-BE49-F238E27FC236}">
                <a16:creationId xmlns:a16="http://schemas.microsoft.com/office/drawing/2014/main" id="{3CF6ADB0-A8B7-4182-96F1-8F7DE2301E2F}"/>
              </a:ext>
            </a:extLst>
          </p:cNvPr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4736D4-0D25-475A-8827-B3698CA8CD21}"/>
                </a:ext>
              </a:extLst>
            </p:cNvPr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BEAAF2-AF16-4ED3-AA9F-CAF8F49C7CA4}"/>
                </a:ext>
              </a:extLst>
            </p:cNvPr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BEEF18-FB7A-47E7-9349-9EFC8A8D6C37}"/>
                </a:ext>
              </a:extLst>
            </p:cNvPr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1B19DA-6CE4-437E-BA4C-960F304CF735}"/>
                </a:ext>
              </a:extLst>
            </p:cNvPr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212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Refinement: Combiners - Example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Back to our word counting example:</a:t>
            </a:r>
          </a:p>
          <a:p>
            <a:pPr lvl="1"/>
            <a:r>
              <a:rPr lang="en-US" dirty="0"/>
              <a:t>Combiner combines the values of all keys of a single mapper (single machine):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Much less data needs to be copied and shuffled!</a:t>
            </a:r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6220"/>
            <a:ext cx="6553200" cy="25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41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3AB0-708D-46CF-A879-8FFE5AF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55F2-1A3A-4AEC-A0DB-6B65909A3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6DB0-F0C0-41CC-A099-EFCAB9F7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BE1F-DAD8-4C67-9885-814D69B8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Suppose we have an </a:t>
            </a:r>
            <a:r>
              <a:rPr lang="en-US" sz="2400" b="0" i="1" u="none" strike="noStrike" baseline="0" dirty="0" err="1"/>
              <a:t>n×n</a:t>
            </a:r>
            <a:r>
              <a:rPr lang="en-US" sz="2400" b="0" i="0" u="none" strike="noStrike" baseline="0" dirty="0"/>
              <a:t> matrix </a:t>
            </a:r>
            <a:r>
              <a:rPr lang="en-US" sz="2400" b="0" i="1" u="none" strike="noStrike" baseline="0" dirty="0"/>
              <a:t>M</a:t>
            </a:r>
            <a:r>
              <a:rPr lang="en-US" sz="2400" b="0" i="0" u="none" strike="noStrike" baseline="0" dirty="0"/>
              <a:t>, whose element in row </a:t>
            </a:r>
            <a:r>
              <a:rPr lang="en-US" sz="2400" b="0" i="1" u="none" strike="noStrike" baseline="0" dirty="0" err="1"/>
              <a:t>i</a:t>
            </a:r>
            <a:r>
              <a:rPr lang="en-US" sz="2400" b="0" i="0" u="none" strike="noStrike" baseline="0" dirty="0"/>
              <a:t> and column </a:t>
            </a:r>
            <a:r>
              <a:rPr lang="en-US" sz="2400" b="0" i="1" u="none" strike="noStrike" baseline="0" dirty="0"/>
              <a:t>j</a:t>
            </a:r>
            <a:r>
              <a:rPr lang="en-US" sz="2400" b="0" i="0" u="none" strike="noStrike" baseline="0" dirty="0"/>
              <a:t> will be denoted </a:t>
            </a:r>
            <a:r>
              <a:rPr lang="en-US" sz="2400" b="0" i="1" u="none" strike="noStrike" baseline="0" dirty="0" err="1"/>
              <a:t>m</a:t>
            </a:r>
            <a:r>
              <a:rPr lang="en-US" sz="2400" b="0" i="1" u="none" strike="noStrike" baseline="-25000" dirty="0" err="1"/>
              <a:t>ij</a:t>
            </a:r>
            <a:r>
              <a:rPr lang="en-US" sz="2400" b="0" i="0" u="none" strike="noStrike" baseline="0" dirty="0"/>
              <a:t> . </a:t>
            </a:r>
          </a:p>
          <a:p>
            <a:pPr algn="l"/>
            <a:r>
              <a:rPr lang="en-US" sz="2400" b="0" i="0" u="none" strike="noStrike" baseline="0" dirty="0"/>
              <a:t>Suppose we also have a vector </a:t>
            </a:r>
            <a:r>
              <a:rPr lang="en-US" sz="2400" b="0" i="1" u="none" strike="noStrike" baseline="0" dirty="0"/>
              <a:t>v</a:t>
            </a:r>
            <a:r>
              <a:rPr lang="en-US" sz="2400" b="0" i="0" u="none" strike="noStrike" baseline="0" dirty="0"/>
              <a:t> of length </a:t>
            </a:r>
            <a:r>
              <a:rPr lang="en-US" sz="2400" b="0" i="1" u="none" strike="noStrike" baseline="0" dirty="0"/>
              <a:t>n</a:t>
            </a:r>
            <a:r>
              <a:rPr lang="en-US" sz="2400" b="0" i="0" u="none" strike="noStrike" baseline="0" dirty="0"/>
              <a:t>, whose </a:t>
            </a:r>
            <a:r>
              <a:rPr lang="en-US" sz="2400" b="0" i="1" u="none" strike="noStrike" baseline="0" dirty="0" err="1"/>
              <a:t>j</a:t>
            </a:r>
            <a:r>
              <a:rPr lang="en-US" sz="2400" b="0" i="0" u="none" strike="noStrike" baseline="0" dirty="0" err="1"/>
              <a:t>th</a:t>
            </a:r>
            <a:r>
              <a:rPr lang="en-US" sz="2400" b="0" i="0" u="none" strike="noStrike" baseline="0" dirty="0"/>
              <a:t> element is </a:t>
            </a:r>
            <a:r>
              <a:rPr lang="en-US" sz="2400" b="0" i="1" u="none" strike="noStrike" baseline="0" dirty="0" err="1"/>
              <a:t>v</a:t>
            </a:r>
            <a:r>
              <a:rPr lang="en-US" sz="2400" b="0" i="1" u="none" strike="noStrike" baseline="-25000" dirty="0" err="1"/>
              <a:t>j</a:t>
            </a:r>
            <a:r>
              <a:rPr lang="en-US" sz="2400" b="0" i="0" u="none" strike="noStrike" baseline="0" dirty="0"/>
              <a:t> . </a:t>
            </a:r>
          </a:p>
          <a:p>
            <a:pPr algn="l"/>
            <a:r>
              <a:rPr lang="en-US" sz="2400" b="0" i="0" u="none" strike="noStrike" baseline="0" dirty="0"/>
              <a:t>Then the matrix-vector product is the vector </a:t>
            </a:r>
            <a:r>
              <a:rPr lang="en-US" sz="2400" b="0" i="1" u="none" strike="noStrike" baseline="0" dirty="0"/>
              <a:t>x</a:t>
            </a:r>
            <a:r>
              <a:rPr lang="en-US" sz="2400" b="0" i="0" u="none" strike="noStrike" baseline="0" dirty="0"/>
              <a:t> of length </a:t>
            </a:r>
            <a:r>
              <a:rPr lang="en-US" sz="2400" b="0" i="1" u="none" strike="noStrike" baseline="0" dirty="0"/>
              <a:t>n</a:t>
            </a:r>
            <a:r>
              <a:rPr lang="en-US" sz="2400" b="0" i="0" u="none" strike="noStrike" baseline="0" dirty="0"/>
              <a:t>, whose </a:t>
            </a:r>
            <a:r>
              <a:rPr lang="en-US" sz="2400" b="0" i="1" u="none" strike="noStrike" baseline="0" dirty="0" err="1"/>
              <a:t>i</a:t>
            </a:r>
            <a:r>
              <a:rPr lang="en-US" sz="2400" b="0" i="0" u="none" strike="noStrike" baseline="0" dirty="0" err="1"/>
              <a:t>th</a:t>
            </a:r>
            <a:r>
              <a:rPr lang="en-US" sz="2400" dirty="0"/>
              <a:t> </a:t>
            </a:r>
            <a:r>
              <a:rPr lang="en-US" sz="2400" b="0" i="0" u="none" strike="noStrike" baseline="0" dirty="0"/>
              <a:t>element </a:t>
            </a:r>
            <a:r>
              <a:rPr lang="en-US" sz="2400" b="0" i="1" u="none" strike="noStrike" baseline="0" dirty="0"/>
              <a:t>x</a:t>
            </a:r>
            <a:r>
              <a:rPr lang="en-US" sz="2400" b="0" i="1" u="none" strike="noStrike" baseline="-25000" dirty="0"/>
              <a:t>i</a:t>
            </a:r>
            <a:r>
              <a:rPr lang="en-US" sz="2400" b="0" i="0" u="none" strike="noStrike" baseline="0" dirty="0"/>
              <a:t> is given by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Assumption: Matrix </a:t>
            </a:r>
            <a:r>
              <a:rPr lang="en-US" sz="2400" i="1" dirty="0"/>
              <a:t>M</a:t>
            </a:r>
            <a:r>
              <a:rPr lang="en-US" sz="2400" dirty="0"/>
              <a:t> and vector </a:t>
            </a:r>
            <a:r>
              <a:rPr lang="en-US" sz="2400" i="1" dirty="0"/>
              <a:t>v</a:t>
            </a:r>
            <a:r>
              <a:rPr lang="en-US" sz="2400" dirty="0"/>
              <a:t> are stored in DFS, such that their row-column coordinates are either discoverable from file position or explicitly specified as </a:t>
            </a:r>
            <a:r>
              <a:rPr lang="en-US" sz="2400" i="1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, j,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ij</a:t>
            </a:r>
            <a:r>
              <a:rPr lang="en-US" sz="2400" i="1" dirty="0"/>
              <a:t>) &amp; (j,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j</a:t>
            </a:r>
            <a:r>
              <a:rPr lang="en-US" sz="2400" i="1" dirty="0"/>
              <a:t>)</a:t>
            </a:r>
            <a:br>
              <a:rPr lang="en-US" sz="2400" i="1" dirty="0"/>
            </a:b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F68C7-6A65-4064-A03C-BE919427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581400"/>
            <a:ext cx="2895600" cy="14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71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9DA6B423D6B4EA69DC3BDFB03C2AB" ma:contentTypeVersion="2" ma:contentTypeDescription="Create a new document." ma:contentTypeScope="" ma:versionID="de0dc28e8b493aca8dcfd50d15d931f2">
  <xsd:schema xmlns:xsd="http://www.w3.org/2001/XMLSchema" xmlns:xs="http://www.w3.org/2001/XMLSchema" xmlns:p="http://schemas.microsoft.com/office/2006/metadata/properties" xmlns:ns2="cc45394a-453a-4c4e-acb7-71f8df37133e" targetNamespace="http://schemas.microsoft.com/office/2006/metadata/properties" ma:root="true" ma:fieldsID="c2d3e14bd6fea5f210798a0c1b896066" ns2:_="">
    <xsd:import namespace="cc45394a-453a-4c4e-acb7-71f8df3713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5394a-453a-4c4e-acb7-71f8df371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13E83A-2AA5-4BE9-9F6A-99345FB9EC9D}"/>
</file>

<file path=customXml/itemProps2.xml><?xml version="1.0" encoding="utf-8"?>
<ds:datastoreItem xmlns:ds="http://schemas.openxmlformats.org/officeDocument/2006/customXml" ds:itemID="{4468FB0C-422A-4FFA-9759-71DC70287EE5}"/>
</file>

<file path=customXml/itemProps3.xml><?xml version="1.0" encoding="utf-8"?>
<ds:datastoreItem xmlns:ds="http://schemas.openxmlformats.org/officeDocument/2006/customXml" ds:itemID="{F84F0CA9-729B-48F4-A4D2-737742784590}"/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1376</Words>
  <Application>Microsoft Office PowerPoint</Application>
  <PresentationFormat>On-screen Show (4:3)</PresentationFormat>
  <Paragraphs>189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Bookman Old Style</vt:lpstr>
      <vt:lpstr>Calibri</vt:lpstr>
      <vt:lpstr>Corbel</vt:lpstr>
      <vt:lpstr>Wingdings</vt:lpstr>
      <vt:lpstr>Wingdings 2</vt:lpstr>
      <vt:lpstr>Office Theme</vt:lpstr>
      <vt:lpstr>Module</vt:lpstr>
      <vt:lpstr>Map Reduce </vt:lpstr>
      <vt:lpstr>From Previous session</vt:lpstr>
      <vt:lpstr>Map-Reduce</vt:lpstr>
      <vt:lpstr>Map-Reduce: A diagram</vt:lpstr>
      <vt:lpstr>Map-Reduce: In Parallel</vt:lpstr>
      <vt:lpstr>Working of Word Count </vt:lpstr>
      <vt:lpstr>Refinement: Combiners - Example</vt:lpstr>
      <vt:lpstr>Map Reduce Algorithms</vt:lpstr>
      <vt:lpstr>Matrix-Vector Multiplication</vt:lpstr>
      <vt:lpstr>Matrix-Vector Multiply : Case 1</vt:lpstr>
      <vt:lpstr>Matrix-Vector Multiply : Case 2</vt:lpstr>
      <vt:lpstr>Basic Relational Algebra Operations</vt:lpstr>
      <vt:lpstr>Set Operations of  Relational Algebra</vt:lpstr>
      <vt:lpstr>Set Operations continued…</vt:lpstr>
      <vt:lpstr>Relational Algebra Operation: Natural Join </vt:lpstr>
      <vt:lpstr>Map-Reduce Join</vt:lpstr>
      <vt:lpstr>Grouping and Aggregation*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Hadoop- Lec2</dc:title>
  <dc:creator>Pankaj Vanwari</dc:creator>
  <cp:lastModifiedBy>Pankaj Vanwari</cp:lastModifiedBy>
  <cp:revision>85</cp:revision>
  <dcterms:created xsi:type="dcterms:W3CDTF">2020-07-23T21:22:49Z</dcterms:created>
  <dcterms:modified xsi:type="dcterms:W3CDTF">2021-08-05T07:51:35Z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0x0101005F49DA6B423D6B4EA69DC3BDFB03C2AB</vt:lpwstr>
  </property>
</Properties>
</file>