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96" r:id="rId5"/>
  </p:sldMasterIdLst>
  <p:notesMasterIdLst>
    <p:notesMasterId r:id="rId38"/>
  </p:notesMasterIdLst>
  <p:sldIdLst>
    <p:sldId id="485" r:id="rId6"/>
    <p:sldId id="478" r:id="rId7"/>
    <p:sldId id="479" r:id="rId8"/>
    <p:sldId id="480" r:id="rId9"/>
    <p:sldId id="481" r:id="rId10"/>
    <p:sldId id="486" r:id="rId11"/>
    <p:sldId id="338" r:id="rId12"/>
    <p:sldId id="482" r:id="rId13"/>
    <p:sldId id="487" r:id="rId14"/>
    <p:sldId id="489" r:id="rId15"/>
    <p:sldId id="488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466" r:id="rId27"/>
    <p:sldId id="470" r:id="rId28"/>
    <p:sldId id="471" r:id="rId29"/>
    <p:sldId id="473" r:id="rId30"/>
    <p:sldId id="467" r:id="rId31"/>
    <p:sldId id="474" r:id="rId32"/>
    <p:sldId id="476" r:id="rId33"/>
    <p:sldId id="430" r:id="rId34"/>
    <p:sldId id="432" r:id="rId35"/>
    <p:sldId id="475" r:id="rId36"/>
    <p:sldId id="34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5" autoAdjust="0"/>
    <p:restoredTop sz="63492" autoAdjust="0"/>
  </p:normalViewPr>
  <p:slideViewPr>
    <p:cSldViewPr>
      <p:cViewPr varScale="1">
        <p:scale>
          <a:sx n="82" d="100"/>
          <a:sy n="82" d="100"/>
        </p:scale>
        <p:origin x="12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7A044-A08A-40EB-A983-98780389DDA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BD72ED-32FD-4832-9ED9-B72A57267380}">
      <dgm:prSet/>
      <dgm:spPr/>
      <dgm:t>
        <a:bodyPr/>
        <a:lstStyle/>
        <a:p>
          <a:r>
            <a:rPr lang="en-US"/>
            <a:t>Sequentially read a lot of data</a:t>
          </a:r>
        </a:p>
      </dgm:t>
    </dgm:pt>
    <dgm:pt modelId="{DC515AC7-2667-4A35-BB9B-4FB5466DC1A5}" type="parTrans" cxnId="{9481A77B-E99E-483A-BAAD-517931936655}">
      <dgm:prSet/>
      <dgm:spPr/>
      <dgm:t>
        <a:bodyPr/>
        <a:lstStyle/>
        <a:p>
          <a:endParaRPr lang="en-US"/>
        </a:p>
      </dgm:t>
    </dgm:pt>
    <dgm:pt modelId="{1930AB7C-F515-42D4-A328-9B6BED8DA869}" type="sibTrans" cxnId="{9481A77B-E99E-483A-BAAD-517931936655}">
      <dgm:prSet/>
      <dgm:spPr/>
      <dgm:t>
        <a:bodyPr/>
        <a:lstStyle/>
        <a:p>
          <a:endParaRPr lang="en-US"/>
        </a:p>
      </dgm:t>
    </dgm:pt>
    <dgm:pt modelId="{9CC6AB0E-155E-40DA-840A-890286233B38}">
      <dgm:prSet/>
      <dgm:spPr/>
      <dgm:t>
        <a:bodyPr/>
        <a:lstStyle/>
        <a:p>
          <a:r>
            <a:rPr lang="en-US" b="1"/>
            <a:t>Map:</a:t>
          </a:r>
          <a:endParaRPr lang="en-US"/>
        </a:p>
      </dgm:t>
    </dgm:pt>
    <dgm:pt modelId="{47CD1A24-2CD1-451F-BECB-9351F92CC66B}" type="parTrans" cxnId="{52B1FDE7-DA2E-43E2-AF2B-F793A2414979}">
      <dgm:prSet/>
      <dgm:spPr/>
      <dgm:t>
        <a:bodyPr/>
        <a:lstStyle/>
        <a:p>
          <a:endParaRPr lang="en-US"/>
        </a:p>
      </dgm:t>
    </dgm:pt>
    <dgm:pt modelId="{89539F34-9BB5-4E16-926D-44226A3C8151}" type="sibTrans" cxnId="{52B1FDE7-DA2E-43E2-AF2B-F793A2414979}">
      <dgm:prSet/>
      <dgm:spPr/>
      <dgm:t>
        <a:bodyPr/>
        <a:lstStyle/>
        <a:p>
          <a:endParaRPr lang="en-US"/>
        </a:p>
      </dgm:t>
    </dgm:pt>
    <dgm:pt modelId="{988E696D-E5B9-443F-99E9-FB1E4E92D59D}">
      <dgm:prSet/>
      <dgm:spPr/>
      <dgm:t>
        <a:bodyPr/>
        <a:lstStyle/>
        <a:p>
          <a:r>
            <a:rPr lang="en-US"/>
            <a:t>Extract something you care about</a:t>
          </a:r>
        </a:p>
      </dgm:t>
    </dgm:pt>
    <dgm:pt modelId="{747F150C-6C2B-45A6-B726-D6DFBBE52957}" type="parTrans" cxnId="{B9803447-7FFF-4110-8F87-8554B46C5F50}">
      <dgm:prSet/>
      <dgm:spPr/>
      <dgm:t>
        <a:bodyPr/>
        <a:lstStyle/>
        <a:p>
          <a:endParaRPr lang="en-US"/>
        </a:p>
      </dgm:t>
    </dgm:pt>
    <dgm:pt modelId="{C79DD8FD-5F2C-45AA-A44E-0AE650D87964}" type="sibTrans" cxnId="{B9803447-7FFF-4110-8F87-8554B46C5F50}">
      <dgm:prSet/>
      <dgm:spPr/>
      <dgm:t>
        <a:bodyPr/>
        <a:lstStyle/>
        <a:p>
          <a:endParaRPr lang="en-US"/>
        </a:p>
      </dgm:t>
    </dgm:pt>
    <dgm:pt modelId="{6D866255-22A3-47B2-84D4-274B1A542585}">
      <dgm:prSet/>
      <dgm:spPr/>
      <dgm:t>
        <a:bodyPr/>
        <a:lstStyle/>
        <a:p>
          <a:r>
            <a:rPr lang="en-US" b="1"/>
            <a:t>Group by key:</a:t>
          </a:r>
          <a:r>
            <a:rPr lang="en-US"/>
            <a:t> Sort and Shuffle</a:t>
          </a:r>
        </a:p>
      </dgm:t>
    </dgm:pt>
    <dgm:pt modelId="{E81B6916-E0F7-4B2D-B5C5-22AE8046501E}" type="parTrans" cxnId="{762CCA67-61E3-486C-86C5-EECECA672969}">
      <dgm:prSet/>
      <dgm:spPr/>
      <dgm:t>
        <a:bodyPr/>
        <a:lstStyle/>
        <a:p>
          <a:endParaRPr lang="en-US"/>
        </a:p>
      </dgm:t>
    </dgm:pt>
    <dgm:pt modelId="{27029F92-11C6-4C15-A115-83D3838A4995}" type="sibTrans" cxnId="{762CCA67-61E3-486C-86C5-EECECA672969}">
      <dgm:prSet/>
      <dgm:spPr/>
      <dgm:t>
        <a:bodyPr/>
        <a:lstStyle/>
        <a:p>
          <a:endParaRPr lang="en-US"/>
        </a:p>
      </dgm:t>
    </dgm:pt>
    <dgm:pt modelId="{31A35381-F44E-4B63-8E91-A233CC4F943B}">
      <dgm:prSet/>
      <dgm:spPr/>
      <dgm:t>
        <a:bodyPr/>
        <a:lstStyle/>
        <a:p>
          <a:r>
            <a:rPr lang="en-US" b="1"/>
            <a:t>Reduce:</a:t>
          </a:r>
          <a:endParaRPr lang="en-US"/>
        </a:p>
      </dgm:t>
    </dgm:pt>
    <dgm:pt modelId="{FFB594B5-8F36-4EB6-B1C8-BFEA4FFE462F}" type="parTrans" cxnId="{6608CDE8-B6AF-4518-8B79-5B036F7A16E4}">
      <dgm:prSet/>
      <dgm:spPr/>
      <dgm:t>
        <a:bodyPr/>
        <a:lstStyle/>
        <a:p>
          <a:endParaRPr lang="en-US"/>
        </a:p>
      </dgm:t>
    </dgm:pt>
    <dgm:pt modelId="{E8172501-03A1-4F5C-A720-568E8F2CBC37}" type="sibTrans" cxnId="{6608CDE8-B6AF-4518-8B79-5B036F7A16E4}">
      <dgm:prSet/>
      <dgm:spPr/>
      <dgm:t>
        <a:bodyPr/>
        <a:lstStyle/>
        <a:p>
          <a:endParaRPr lang="en-US"/>
        </a:p>
      </dgm:t>
    </dgm:pt>
    <dgm:pt modelId="{FEA34AD2-677F-4A68-9674-22727DB95EFE}">
      <dgm:prSet/>
      <dgm:spPr/>
      <dgm:t>
        <a:bodyPr/>
        <a:lstStyle/>
        <a:p>
          <a:r>
            <a:rPr lang="en-US"/>
            <a:t>Aggregate, summarize, filter or transform</a:t>
          </a:r>
        </a:p>
      </dgm:t>
    </dgm:pt>
    <dgm:pt modelId="{6DCC9C38-A01E-4F5A-88B3-FFA17741AFA0}" type="parTrans" cxnId="{01D8E327-AD8D-47CF-9BD5-33921C589CDC}">
      <dgm:prSet/>
      <dgm:spPr/>
      <dgm:t>
        <a:bodyPr/>
        <a:lstStyle/>
        <a:p>
          <a:endParaRPr lang="en-US"/>
        </a:p>
      </dgm:t>
    </dgm:pt>
    <dgm:pt modelId="{CD851F15-364F-475D-94BB-EFD93AEBDCA9}" type="sibTrans" cxnId="{01D8E327-AD8D-47CF-9BD5-33921C589CDC}">
      <dgm:prSet/>
      <dgm:spPr/>
      <dgm:t>
        <a:bodyPr/>
        <a:lstStyle/>
        <a:p>
          <a:endParaRPr lang="en-US"/>
        </a:p>
      </dgm:t>
    </dgm:pt>
    <dgm:pt modelId="{A1BB44E3-7E53-4346-843F-8E307700B253}">
      <dgm:prSet/>
      <dgm:spPr/>
      <dgm:t>
        <a:bodyPr/>
        <a:lstStyle/>
        <a:p>
          <a:r>
            <a:rPr lang="en-US"/>
            <a:t>Write the result</a:t>
          </a:r>
        </a:p>
      </dgm:t>
    </dgm:pt>
    <dgm:pt modelId="{6064E6A9-EB11-45FA-9C3C-6F7094A1C803}" type="parTrans" cxnId="{DBF26DA0-23CB-44CB-88B4-54D740DB1225}">
      <dgm:prSet/>
      <dgm:spPr/>
      <dgm:t>
        <a:bodyPr/>
        <a:lstStyle/>
        <a:p>
          <a:endParaRPr lang="en-US"/>
        </a:p>
      </dgm:t>
    </dgm:pt>
    <dgm:pt modelId="{776A1801-6E30-4881-AF2B-22599E709EF1}" type="sibTrans" cxnId="{DBF26DA0-23CB-44CB-88B4-54D740DB1225}">
      <dgm:prSet/>
      <dgm:spPr/>
      <dgm:t>
        <a:bodyPr/>
        <a:lstStyle/>
        <a:p>
          <a:endParaRPr lang="en-US"/>
        </a:p>
      </dgm:t>
    </dgm:pt>
    <dgm:pt modelId="{85F56FB6-F790-4812-8792-36BB58C87D20}" type="pres">
      <dgm:prSet presAssocID="{F407A044-A08A-40EB-A983-98780389DDA7}" presName="Name0" presStyleCnt="0">
        <dgm:presLayoutVars>
          <dgm:dir/>
          <dgm:resizeHandles val="exact"/>
        </dgm:presLayoutVars>
      </dgm:prSet>
      <dgm:spPr/>
    </dgm:pt>
    <dgm:pt modelId="{4D1C5457-8461-4B66-8014-B205919672C6}" type="pres">
      <dgm:prSet presAssocID="{37BD72ED-32FD-4832-9ED9-B72A57267380}" presName="node" presStyleLbl="node1" presStyleIdx="0" presStyleCnt="5">
        <dgm:presLayoutVars>
          <dgm:bulletEnabled val="1"/>
        </dgm:presLayoutVars>
      </dgm:prSet>
      <dgm:spPr/>
    </dgm:pt>
    <dgm:pt modelId="{97A6E97C-A03F-4362-B7B1-B9807E605BD7}" type="pres">
      <dgm:prSet presAssocID="{1930AB7C-F515-42D4-A328-9B6BED8DA869}" presName="sibTrans" presStyleLbl="sibTrans1D1" presStyleIdx="0" presStyleCnt="4"/>
      <dgm:spPr/>
    </dgm:pt>
    <dgm:pt modelId="{65C8FB26-65A1-4D8A-95BA-A05EF4AF8DCE}" type="pres">
      <dgm:prSet presAssocID="{1930AB7C-F515-42D4-A328-9B6BED8DA869}" presName="connectorText" presStyleLbl="sibTrans1D1" presStyleIdx="0" presStyleCnt="4"/>
      <dgm:spPr/>
    </dgm:pt>
    <dgm:pt modelId="{02803C75-80E6-46AE-9326-49C0ED73AA02}" type="pres">
      <dgm:prSet presAssocID="{9CC6AB0E-155E-40DA-840A-890286233B38}" presName="node" presStyleLbl="node1" presStyleIdx="1" presStyleCnt="5">
        <dgm:presLayoutVars>
          <dgm:bulletEnabled val="1"/>
        </dgm:presLayoutVars>
      </dgm:prSet>
      <dgm:spPr/>
    </dgm:pt>
    <dgm:pt modelId="{B7CA705A-47F1-4036-B416-E2DFA1E4FEB4}" type="pres">
      <dgm:prSet presAssocID="{89539F34-9BB5-4E16-926D-44226A3C8151}" presName="sibTrans" presStyleLbl="sibTrans1D1" presStyleIdx="1" presStyleCnt="4"/>
      <dgm:spPr/>
    </dgm:pt>
    <dgm:pt modelId="{D23816A8-FC3D-4501-B2CF-BC7791AF9CD3}" type="pres">
      <dgm:prSet presAssocID="{89539F34-9BB5-4E16-926D-44226A3C8151}" presName="connectorText" presStyleLbl="sibTrans1D1" presStyleIdx="1" presStyleCnt="4"/>
      <dgm:spPr/>
    </dgm:pt>
    <dgm:pt modelId="{A04B56B0-AE60-43B2-93BB-0A8CFAEF1C46}" type="pres">
      <dgm:prSet presAssocID="{6D866255-22A3-47B2-84D4-274B1A542585}" presName="node" presStyleLbl="node1" presStyleIdx="2" presStyleCnt="5">
        <dgm:presLayoutVars>
          <dgm:bulletEnabled val="1"/>
        </dgm:presLayoutVars>
      </dgm:prSet>
      <dgm:spPr/>
    </dgm:pt>
    <dgm:pt modelId="{F8BAC38C-87A3-4591-98B3-3BF915DFCA34}" type="pres">
      <dgm:prSet presAssocID="{27029F92-11C6-4C15-A115-83D3838A4995}" presName="sibTrans" presStyleLbl="sibTrans1D1" presStyleIdx="2" presStyleCnt="4"/>
      <dgm:spPr/>
    </dgm:pt>
    <dgm:pt modelId="{39D4C1DA-B63B-49A9-8520-B666A669A5C4}" type="pres">
      <dgm:prSet presAssocID="{27029F92-11C6-4C15-A115-83D3838A4995}" presName="connectorText" presStyleLbl="sibTrans1D1" presStyleIdx="2" presStyleCnt="4"/>
      <dgm:spPr/>
    </dgm:pt>
    <dgm:pt modelId="{66EE330F-03A5-46C8-A0BC-368F68809199}" type="pres">
      <dgm:prSet presAssocID="{31A35381-F44E-4B63-8E91-A233CC4F943B}" presName="node" presStyleLbl="node1" presStyleIdx="3" presStyleCnt="5">
        <dgm:presLayoutVars>
          <dgm:bulletEnabled val="1"/>
        </dgm:presLayoutVars>
      </dgm:prSet>
      <dgm:spPr/>
    </dgm:pt>
    <dgm:pt modelId="{CAEBE27B-0350-4D21-8F80-094AE7E72663}" type="pres">
      <dgm:prSet presAssocID="{E8172501-03A1-4F5C-A720-568E8F2CBC37}" presName="sibTrans" presStyleLbl="sibTrans1D1" presStyleIdx="3" presStyleCnt="4"/>
      <dgm:spPr/>
    </dgm:pt>
    <dgm:pt modelId="{D782F603-534D-4105-A6FC-83D14313D2C0}" type="pres">
      <dgm:prSet presAssocID="{E8172501-03A1-4F5C-A720-568E8F2CBC37}" presName="connectorText" presStyleLbl="sibTrans1D1" presStyleIdx="3" presStyleCnt="4"/>
      <dgm:spPr/>
    </dgm:pt>
    <dgm:pt modelId="{58EEC871-0AB5-497B-AB59-BD6D77500E7E}" type="pres">
      <dgm:prSet presAssocID="{A1BB44E3-7E53-4346-843F-8E307700B253}" presName="node" presStyleLbl="node1" presStyleIdx="4" presStyleCnt="5">
        <dgm:presLayoutVars>
          <dgm:bulletEnabled val="1"/>
        </dgm:presLayoutVars>
      </dgm:prSet>
      <dgm:spPr/>
    </dgm:pt>
  </dgm:ptLst>
  <dgm:cxnLst>
    <dgm:cxn modelId="{BCDDC61E-14E3-4152-BE53-12F50EB8B371}" type="presOf" srcId="{6D866255-22A3-47B2-84D4-274B1A542585}" destId="{A04B56B0-AE60-43B2-93BB-0A8CFAEF1C46}" srcOrd="0" destOrd="0" presId="urn:microsoft.com/office/officeart/2016/7/layout/RepeatingBendingProcessNew"/>
    <dgm:cxn modelId="{8BC97A21-57D6-4977-8FB5-CF7F3A6BBA63}" type="presOf" srcId="{E8172501-03A1-4F5C-A720-568E8F2CBC37}" destId="{D782F603-534D-4105-A6FC-83D14313D2C0}" srcOrd="1" destOrd="0" presId="urn:microsoft.com/office/officeart/2016/7/layout/RepeatingBendingProcessNew"/>
    <dgm:cxn modelId="{9384D324-C812-4D70-B72D-5B28E9E7CC1A}" type="presOf" srcId="{F407A044-A08A-40EB-A983-98780389DDA7}" destId="{85F56FB6-F790-4812-8792-36BB58C87D20}" srcOrd="0" destOrd="0" presId="urn:microsoft.com/office/officeart/2016/7/layout/RepeatingBendingProcessNew"/>
    <dgm:cxn modelId="{01D8E327-AD8D-47CF-9BD5-33921C589CDC}" srcId="{31A35381-F44E-4B63-8E91-A233CC4F943B}" destId="{FEA34AD2-677F-4A68-9674-22727DB95EFE}" srcOrd="0" destOrd="0" parTransId="{6DCC9C38-A01E-4F5A-88B3-FFA17741AFA0}" sibTransId="{CD851F15-364F-475D-94BB-EFD93AEBDCA9}"/>
    <dgm:cxn modelId="{D374CE31-B514-4BF4-B108-7DCAA25EC6B9}" type="presOf" srcId="{9CC6AB0E-155E-40DA-840A-890286233B38}" destId="{02803C75-80E6-46AE-9326-49C0ED73AA02}" srcOrd="0" destOrd="0" presId="urn:microsoft.com/office/officeart/2016/7/layout/RepeatingBendingProcessNew"/>
    <dgm:cxn modelId="{B9803447-7FFF-4110-8F87-8554B46C5F50}" srcId="{9CC6AB0E-155E-40DA-840A-890286233B38}" destId="{988E696D-E5B9-443F-99E9-FB1E4E92D59D}" srcOrd="0" destOrd="0" parTransId="{747F150C-6C2B-45A6-B726-D6DFBBE52957}" sibTransId="{C79DD8FD-5F2C-45AA-A44E-0AE650D87964}"/>
    <dgm:cxn modelId="{762CCA67-61E3-486C-86C5-EECECA672969}" srcId="{F407A044-A08A-40EB-A983-98780389DDA7}" destId="{6D866255-22A3-47B2-84D4-274B1A542585}" srcOrd="2" destOrd="0" parTransId="{E81B6916-E0F7-4B2D-B5C5-22AE8046501E}" sibTransId="{27029F92-11C6-4C15-A115-83D3838A4995}"/>
    <dgm:cxn modelId="{B5E8A66F-743B-47A1-8FBC-ABC8F5C71DD9}" type="presOf" srcId="{988E696D-E5B9-443F-99E9-FB1E4E92D59D}" destId="{02803C75-80E6-46AE-9326-49C0ED73AA02}" srcOrd="0" destOrd="1" presId="urn:microsoft.com/office/officeart/2016/7/layout/RepeatingBendingProcessNew"/>
    <dgm:cxn modelId="{63860C76-D3B6-4A5F-A640-28AB4E036457}" type="presOf" srcId="{27029F92-11C6-4C15-A115-83D3838A4995}" destId="{39D4C1DA-B63B-49A9-8520-B666A669A5C4}" srcOrd="1" destOrd="0" presId="urn:microsoft.com/office/officeart/2016/7/layout/RepeatingBendingProcessNew"/>
    <dgm:cxn modelId="{9481A77B-E99E-483A-BAAD-517931936655}" srcId="{F407A044-A08A-40EB-A983-98780389DDA7}" destId="{37BD72ED-32FD-4832-9ED9-B72A57267380}" srcOrd="0" destOrd="0" parTransId="{DC515AC7-2667-4A35-BB9B-4FB5466DC1A5}" sibTransId="{1930AB7C-F515-42D4-A328-9B6BED8DA869}"/>
    <dgm:cxn modelId="{9DA84681-475A-44BE-8124-00760411D65A}" type="presOf" srcId="{1930AB7C-F515-42D4-A328-9B6BED8DA869}" destId="{97A6E97C-A03F-4362-B7B1-B9807E605BD7}" srcOrd="0" destOrd="0" presId="urn:microsoft.com/office/officeart/2016/7/layout/RepeatingBendingProcessNew"/>
    <dgm:cxn modelId="{1FE4F291-99E2-464C-A319-2578DB6F4A95}" type="presOf" srcId="{89539F34-9BB5-4E16-926D-44226A3C8151}" destId="{D23816A8-FC3D-4501-B2CF-BC7791AF9CD3}" srcOrd="1" destOrd="0" presId="urn:microsoft.com/office/officeart/2016/7/layout/RepeatingBendingProcessNew"/>
    <dgm:cxn modelId="{CEBAF893-BED8-40A6-8D67-020920B989C8}" type="presOf" srcId="{89539F34-9BB5-4E16-926D-44226A3C8151}" destId="{B7CA705A-47F1-4036-B416-E2DFA1E4FEB4}" srcOrd="0" destOrd="0" presId="urn:microsoft.com/office/officeart/2016/7/layout/RepeatingBendingProcessNew"/>
    <dgm:cxn modelId="{DBF26DA0-23CB-44CB-88B4-54D740DB1225}" srcId="{F407A044-A08A-40EB-A983-98780389DDA7}" destId="{A1BB44E3-7E53-4346-843F-8E307700B253}" srcOrd="4" destOrd="0" parTransId="{6064E6A9-EB11-45FA-9C3C-6F7094A1C803}" sibTransId="{776A1801-6E30-4881-AF2B-22599E709EF1}"/>
    <dgm:cxn modelId="{D55D2BAD-295B-4A9B-B651-31DC9994371E}" type="presOf" srcId="{A1BB44E3-7E53-4346-843F-8E307700B253}" destId="{58EEC871-0AB5-497B-AB59-BD6D77500E7E}" srcOrd="0" destOrd="0" presId="urn:microsoft.com/office/officeart/2016/7/layout/RepeatingBendingProcessNew"/>
    <dgm:cxn modelId="{02D20ABD-980D-4B1E-880A-00E3183FCA13}" type="presOf" srcId="{37BD72ED-32FD-4832-9ED9-B72A57267380}" destId="{4D1C5457-8461-4B66-8014-B205919672C6}" srcOrd="0" destOrd="0" presId="urn:microsoft.com/office/officeart/2016/7/layout/RepeatingBendingProcessNew"/>
    <dgm:cxn modelId="{9B116BD8-C5BF-46F6-9C29-0029F1B52A10}" type="presOf" srcId="{E8172501-03A1-4F5C-A720-568E8F2CBC37}" destId="{CAEBE27B-0350-4D21-8F80-094AE7E72663}" srcOrd="0" destOrd="0" presId="urn:microsoft.com/office/officeart/2016/7/layout/RepeatingBendingProcessNew"/>
    <dgm:cxn modelId="{CE27C1DB-6C20-4900-A8F9-507D1318D8B9}" type="presOf" srcId="{1930AB7C-F515-42D4-A328-9B6BED8DA869}" destId="{65C8FB26-65A1-4D8A-95BA-A05EF4AF8DCE}" srcOrd="1" destOrd="0" presId="urn:microsoft.com/office/officeart/2016/7/layout/RepeatingBendingProcessNew"/>
    <dgm:cxn modelId="{D3B11FDC-BDE6-4E56-BC07-19413A141813}" type="presOf" srcId="{27029F92-11C6-4C15-A115-83D3838A4995}" destId="{F8BAC38C-87A3-4591-98B3-3BF915DFCA34}" srcOrd="0" destOrd="0" presId="urn:microsoft.com/office/officeart/2016/7/layout/RepeatingBendingProcessNew"/>
    <dgm:cxn modelId="{5FB17FE2-5E63-4A12-A1DD-5B315675D6B9}" type="presOf" srcId="{31A35381-F44E-4B63-8E91-A233CC4F943B}" destId="{66EE330F-03A5-46C8-A0BC-368F68809199}" srcOrd="0" destOrd="0" presId="urn:microsoft.com/office/officeart/2016/7/layout/RepeatingBendingProcessNew"/>
    <dgm:cxn modelId="{52B1FDE7-DA2E-43E2-AF2B-F793A2414979}" srcId="{F407A044-A08A-40EB-A983-98780389DDA7}" destId="{9CC6AB0E-155E-40DA-840A-890286233B38}" srcOrd="1" destOrd="0" parTransId="{47CD1A24-2CD1-451F-BECB-9351F92CC66B}" sibTransId="{89539F34-9BB5-4E16-926D-44226A3C8151}"/>
    <dgm:cxn modelId="{6608CDE8-B6AF-4518-8B79-5B036F7A16E4}" srcId="{F407A044-A08A-40EB-A983-98780389DDA7}" destId="{31A35381-F44E-4B63-8E91-A233CC4F943B}" srcOrd="3" destOrd="0" parTransId="{FFB594B5-8F36-4EB6-B1C8-BFEA4FFE462F}" sibTransId="{E8172501-03A1-4F5C-A720-568E8F2CBC37}"/>
    <dgm:cxn modelId="{F0CEFCED-5290-46A2-A93F-D082A874F62F}" type="presOf" srcId="{FEA34AD2-677F-4A68-9674-22727DB95EFE}" destId="{66EE330F-03A5-46C8-A0BC-368F68809199}" srcOrd="0" destOrd="1" presId="urn:microsoft.com/office/officeart/2016/7/layout/RepeatingBendingProcessNew"/>
    <dgm:cxn modelId="{5FEF0102-431C-4DFE-869F-CA9373FFB17D}" type="presParOf" srcId="{85F56FB6-F790-4812-8792-36BB58C87D20}" destId="{4D1C5457-8461-4B66-8014-B205919672C6}" srcOrd="0" destOrd="0" presId="urn:microsoft.com/office/officeart/2016/7/layout/RepeatingBendingProcessNew"/>
    <dgm:cxn modelId="{86A756E8-E7F2-4F11-BF0A-D1AF3E1EE01B}" type="presParOf" srcId="{85F56FB6-F790-4812-8792-36BB58C87D20}" destId="{97A6E97C-A03F-4362-B7B1-B9807E605BD7}" srcOrd="1" destOrd="0" presId="urn:microsoft.com/office/officeart/2016/7/layout/RepeatingBendingProcessNew"/>
    <dgm:cxn modelId="{03258FD6-FFBF-4ADE-91F9-4FD0915887C3}" type="presParOf" srcId="{97A6E97C-A03F-4362-B7B1-B9807E605BD7}" destId="{65C8FB26-65A1-4D8A-95BA-A05EF4AF8DCE}" srcOrd="0" destOrd="0" presId="urn:microsoft.com/office/officeart/2016/7/layout/RepeatingBendingProcessNew"/>
    <dgm:cxn modelId="{71E31C72-D794-45B0-85E2-B52E6F9D0088}" type="presParOf" srcId="{85F56FB6-F790-4812-8792-36BB58C87D20}" destId="{02803C75-80E6-46AE-9326-49C0ED73AA02}" srcOrd="2" destOrd="0" presId="urn:microsoft.com/office/officeart/2016/7/layout/RepeatingBendingProcessNew"/>
    <dgm:cxn modelId="{D0C544F6-F33C-451B-817C-0D1FD1A740AB}" type="presParOf" srcId="{85F56FB6-F790-4812-8792-36BB58C87D20}" destId="{B7CA705A-47F1-4036-B416-E2DFA1E4FEB4}" srcOrd="3" destOrd="0" presId="urn:microsoft.com/office/officeart/2016/7/layout/RepeatingBendingProcessNew"/>
    <dgm:cxn modelId="{AC979554-8213-4726-88C8-7A753AA3D269}" type="presParOf" srcId="{B7CA705A-47F1-4036-B416-E2DFA1E4FEB4}" destId="{D23816A8-FC3D-4501-B2CF-BC7791AF9CD3}" srcOrd="0" destOrd="0" presId="urn:microsoft.com/office/officeart/2016/7/layout/RepeatingBendingProcessNew"/>
    <dgm:cxn modelId="{BCFC10CF-D508-440F-A1FD-2CCBC021D9B8}" type="presParOf" srcId="{85F56FB6-F790-4812-8792-36BB58C87D20}" destId="{A04B56B0-AE60-43B2-93BB-0A8CFAEF1C46}" srcOrd="4" destOrd="0" presId="urn:microsoft.com/office/officeart/2016/7/layout/RepeatingBendingProcessNew"/>
    <dgm:cxn modelId="{E720E82D-F12D-4730-9B7B-BFEFC042037E}" type="presParOf" srcId="{85F56FB6-F790-4812-8792-36BB58C87D20}" destId="{F8BAC38C-87A3-4591-98B3-3BF915DFCA34}" srcOrd="5" destOrd="0" presId="urn:microsoft.com/office/officeart/2016/7/layout/RepeatingBendingProcessNew"/>
    <dgm:cxn modelId="{82C55BA4-5BD2-409E-8E93-1A530EBE9719}" type="presParOf" srcId="{F8BAC38C-87A3-4591-98B3-3BF915DFCA34}" destId="{39D4C1DA-B63B-49A9-8520-B666A669A5C4}" srcOrd="0" destOrd="0" presId="urn:microsoft.com/office/officeart/2016/7/layout/RepeatingBendingProcessNew"/>
    <dgm:cxn modelId="{51B8047A-B8A7-4945-8609-6C98D2C311D5}" type="presParOf" srcId="{85F56FB6-F790-4812-8792-36BB58C87D20}" destId="{66EE330F-03A5-46C8-A0BC-368F68809199}" srcOrd="6" destOrd="0" presId="urn:microsoft.com/office/officeart/2016/7/layout/RepeatingBendingProcessNew"/>
    <dgm:cxn modelId="{1FD1996C-FA22-4112-B0C4-ABE33B2B31E3}" type="presParOf" srcId="{85F56FB6-F790-4812-8792-36BB58C87D20}" destId="{CAEBE27B-0350-4D21-8F80-094AE7E72663}" srcOrd="7" destOrd="0" presId="urn:microsoft.com/office/officeart/2016/7/layout/RepeatingBendingProcessNew"/>
    <dgm:cxn modelId="{EEDBF37D-E88E-4EFA-9D4D-677E53C7FE43}" type="presParOf" srcId="{CAEBE27B-0350-4D21-8F80-094AE7E72663}" destId="{D782F603-534D-4105-A6FC-83D14313D2C0}" srcOrd="0" destOrd="0" presId="urn:microsoft.com/office/officeart/2016/7/layout/RepeatingBendingProcessNew"/>
    <dgm:cxn modelId="{8625604B-E960-499B-8BC8-89538998DCE4}" type="presParOf" srcId="{85F56FB6-F790-4812-8792-36BB58C87D20}" destId="{58EEC871-0AB5-497B-AB59-BD6D77500E7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6E97C-A03F-4362-B7B1-B9807E605BD7}">
      <dsp:nvSpPr>
        <dsp:cNvPr id="0" name=""/>
        <dsp:cNvSpPr/>
      </dsp:nvSpPr>
      <dsp:spPr>
        <a:xfrm>
          <a:off x="2055699" y="1095711"/>
          <a:ext cx="4424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40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075" y="1139066"/>
        <a:ext cx="23650" cy="4730"/>
      </dsp:txXfrm>
    </dsp:sp>
    <dsp:sp modelId="{4D1C5457-8461-4B66-8014-B205919672C6}">
      <dsp:nvSpPr>
        <dsp:cNvPr id="0" name=""/>
        <dsp:cNvSpPr/>
      </dsp:nvSpPr>
      <dsp:spPr>
        <a:xfrm>
          <a:off x="963" y="524470"/>
          <a:ext cx="2056536" cy="12339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772" tIns="105778" rIns="100772" bIns="1057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Sequentially read a lot of data</a:t>
          </a:r>
        </a:p>
      </dsp:txBody>
      <dsp:txXfrm>
        <a:off x="963" y="524470"/>
        <a:ext cx="2056536" cy="1233921"/>
      </dsp:txXfrm>
    </dsp:sp>
    <dsp:sp modelId="{B7CA705A-47F1-4036-B416-E2DFA1E4FEB4}">
      <dsp:nvSpPr>
        <dsp:cNvPr id="0" name=""/>
        <dsp:cNvSpPr/>
      </dsp:nvSpPr>
      <dsp:spPr>
        <a:xfrm>
          <a:off x="1029231" y="1756591"/>
          <a:ext cx="2529539" cy="442403"/>
        </a:xfrm>
        <a:custGeom>
          <a:avLst/>
          <a:gdLst/>
          <a:ahLst/>
          <a:cxnLst/>
          <a:rect l="0" t="0" r="0" b="0"/>
          <a:pathLst>
            <a:path>
              <a:moveTo>
                <a:pt x="2529539" y="0"/>
              </a:moveTo>
              <a:lnTo>
                <a:pt x="2529539" y="238301"/>
              </a:lnTo>
              <a:lnTo>
                <a:pt x="0" y="238301"/>
              </a:lnTo>
              <a:lnTo>
                <a:pt x="0" y="44240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666" y="1975428"/>
        <a:ext cx="128669" cy="4730"/>
      </dsp:txXfrm>
    </dsp:sp>
    <dsp:sp modelId="{02803C75-80E6-46AE-9326-49C0ED73AA02}">
      <dsp:nvSpPr>
        <dsp:cNvPr id="0" name=""/>
        <dsp:cNvSpPr/>
      </dsp:nvSpPr>
      <dsp:spPr>
        <a:xfrm>
          <a:off x="2530502" y="524470"/>
          <a:ext cx="2056536" cy="12339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772" tIns="105778" rIns="100772" bIns="10577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Map: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Extract something you care about</a:t>
          </a:r>
        </a:p>
      </dsp:txBody>
      <dsp:txXfrm>
        <a:off x="2530502" y="524470"/>
        <a:ext cx="2056536" cy="1233921"/>
      </dsp:txXfrm>
    </dsp:sp>
    <dsp:sp modelId="{F8BAC38C-87A3-4591-98B3-3BF915DFCA34}">
      <dsp:nvSpPr>
        <dsp:cNvPr id="0" name=""/>
        <dsp:cNvSpPr/>
      </dsp:nvSpPr>
      <dsp:spPr>
        <a:xfrm>
          <a:off x="2055699" y="2802636"/>
          <a:ext cx="4424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240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5075" y="2845990"/>
        <a:ext cx="23650" cy="4730"/>
      </dsp:txXfrm>
    </dsp:sp>
    <dsp:sp modelId="{A04B56B0-AE60-43B2-93BB-0A8CFAEF1C46}">
      <dsp:nvSpPr>
        <dsp:cNvPr id="0" name=""/>
        <dsp:cNvSpPr/>
      </dsp:nvSpPr>
      <dsp:spPr>
        <a:xfrm>
          <a:off x="963" y="2231395"/>
          <a:ext cx="2056536" cy="12339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772" tIns="105778" rIns="100772" bIns="1057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Group by key:</a:t>
          </a:r>
          <a:r>
            <a:rPr lang="en-US" sz="1900" kern="1200"/>
            <a:t> Sort and Shuffle</a:t>
          </a:r>
        </a:p>
      </dsp:txBody>
      <dsp:txXfrm>
        <a:off x="963" y="2231395"/>
        <a:ext cx="2056536" cy="1233921"/>
      </dsp:txXfrm>
    </dsp:sp>
    <dsp:sp modelId="{CAEBE27B-0350-4D21-8F80-094AE7E72663}">
      <dsp:nvSpPr>
        <dsp:cNvPr id="0" name=""/>
        <dsp:cNvSpPr/>
      </dsp:nvSpPr>
      <dsp:spPr>
        <a:xfrm>
          <a:off x="1029231" y="3463516"/>
          <a:ext cx="2529539" cy="442403"/>
        </a:xfrm>
        <a:custGeom>
          <a:avLst/>
          <a:gdLst/>
          <a:ahLst/>
          <a:cxnLst/>
          <a:rect l="0" t="0" r="0" b="0"/>
          <a:pathLst>
            <a:path>
              <a:moveTo>
                <a:pt x="2529539" y="0"/>
              </a:moveTo>
              <a:lnTo>
                <a:pt x="2529539" y="238301"/>
              </a:lnTo>
              <a:lnTo>
                <a:pt x="0" y="238301"/>
              </a:lnTo>
              <a:lnTo>
                <a:pt x="0" y="44240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9666" y="3682353"/>
        <a:ext cx="128669" cy="4730"/>
      </dsp:txXfrm>
    </dsp:sp>
    <dsp:sp modelId="{66EE330F-03A5-46C8-A0BC-368F68809199}">
      <dsp:nvSpPr>
        <dsp:cNvPr id="0" name=""/>
        <dsp:cNvSpPr/>
      </dsp:nvSpPr>
      <dsp:spPr>
        <a:xfrm>
          <a:off x="2530502" y="2231395"/>
          <a:ext cx="2056536" cy="12339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772" tIns="105778" rIns="100772" bIns="10577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Reduce: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Aggregate, summarize, filter or transform</a:t>
          </a:r>
        </a:p>
      </dsp:txBody>
      <dsp:txXfrm>
        <a:off x="2530502" y="2231395"/>
        <a:ext cx="2056536" cy="1233921"/>
      </dsp:txXfrm>
    </dsp:sp>
    <dsp:sp modelId="{58EEC871-0AB5-497B-AB59-BD6D77500E7E}">
      <dsp:nvSpPr>
        <dsp:cNvPr id="0" name=""/>
        <dsp:cNvSpPr/>
      </dsp:nvSpPr>
      <dsp:spPr>
        <a:xfrm>
          <a:off x="963" y="3938320"/>
          <a:ext cx="2056536" cy="12339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772" tIns="105778" rIns="100772" bIns="10577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the result</a:t>
          </a:r>
        </a:p>
      </dsp:txBody>
      <dsp:txXfrm>
        <a:off x="963" y="3938320"/>
        <a:ext cx="2056536" cy="123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628FF4-71CC-4C88-BF1D-44F0635445F6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099A833-C68F-4DDD-A5A5-4E8EA7EF4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9A833-C68F-4DDD-A5A5-4E8EA7EF406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538D6-DEC8-4652-842A-B30829940876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6E289-8D94-4BA8-8F9A-9F3FA2221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69047-B890-42C2-A6CB-D41CED961AA6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88E25-E43F-49FA-85B3-10B292A50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6395-51DC-46BF-B6B1-FB791134F6F9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02B61-0AA3-442B-8F98-39475D873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8640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362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914400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7432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3338"/>
            <a:ext cx="4040188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3338"/>
            <a:ext cx="4041775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07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13871C-4629-4EC5-A6D7-E6BF0016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8855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01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0D79D-2AEA-4BD1-B9B0-34EA1EA9D949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D861-55AB-434D-B5A0-AC93AE202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8/5/2024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5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08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920" y="1604329"/>
            <a:ext cx="404352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680" y="1604329"/>
            <a:ext cx="404496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8/5/2024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6240" y="6247376"/>
            <a:ext cx="289728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1DCC0-A15A-4453-984B-8FB185E5D489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FD6B-B755-4DBE-96FA-EAC4E77D1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6027B-8290-49D1-9F73-6AF80B6FE0AC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E53CF-7E43-43C5-B964-6BA06D77F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7A902-D3DA-45B6-BA19-9CD0548BE2BB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F63A7-5CE9-4557-995E-D125B7832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48DEE-CDDB-4D32-B483-EE782B5565FB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AF5FD-07CE-42F8-BF72-E005FC9A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99444-031C-4D1C-AF29-3E88E9ADF388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68F75-FF6B-4800-AA0B-D1A54A050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1C95A-DA10-4867-9CA2-AA5468BC011A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6074-095E-4CF5-A10A-C162DA90C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97E6-1670-4A68-AB15-D3A61EC69399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4896-B3F8-49FB-BC96-5C913CE62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A0D1F0-6131-4B52-9411-F90FB4C72031}" type="datetimeFigureOut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3072A5-B9EC-4C54-9041-82D6A3A84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83680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583680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1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91F0-70E8-453C-8A7A-2BF4A62B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Hadoop HDFS and Map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71CB-D667-4BBC-9B65-E754311A0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Beyond Hadoop Ecosystem…</a:t>
            </a:r>
          </a:p>
        </p:txBody>
      </p:sp>
    </p:spTree>
    <p:extLst>
      <p:ext uri="{BB962C8B-B14F-4D97-AF65-F5344CB8AC3E}">
        <p14:creationId xmlns:p14="http://schemas.microsoft.com/office/powerpoint/2010/main" val="237377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65665" cy="6491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17FD6-4185-46AD-B3E0-EB718D4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1209086"/>
            <a:ext cx="2907636" cy="4064925"/>
          </a:xfrm>
        </p:spPr>
        <p:txBody>
          <a:bodyPr anchor="ctr">
            <a:normAutofit/>
          </a:bodyPr>
          <a:lstStyle/>
          <a:p>
            <a:r>
              <a:rPr lang="en-US" dirty="0"/>
              <a:t>Map Reduce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725F33-435F-480E-996D-205671CDC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5770" y="73152"/>
            <a:ext cx="884223" cy="232963"/>
            <a:chOff x="594360" y="73152"/>
            <a:chExt cx="1178966" cy="232963"/>
          </a:xfrm>
        </p:grpSpPr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07687CC5-056E-447F-A348-E9196E738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4B7194FF-E2A4-49A6-A54A-A0B6A1AC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18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7ED6E1D0-56BF-487D-9BD1-5D8FD7938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27C1B6-91C6-4DFC-99E9-F0B83DC5D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92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B4A16B45-8536-4A38-B36E-A26F7ACED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F64F5F52-7BB7-4B43-BB5B-67DB66689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42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789C00E1-E374-485E-A40E-BCF0E6C8A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9AEDDA19-1BE9-4BD1-A087-11071390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9315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9BF3970B-5A82-4527-AB38-536DF5FC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B0A9D7D8-F150-43E1-83AD-CE553B3BD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4360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F94325E-CD9B-4404-A2CF-D130B5387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5DF248-D56C-4D96-920E-D1FC7FDDA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895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C0B1AD48-9001-4AEF-AA30-56CAEC2B7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864399F-6339-4CD7-A92C-52BA2D57A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40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A4AC9BF-79DA-4D77-8227-BC5CC7563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84310BC6-6BB6-49A0-88BA-4302E8E4F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690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840B5CD-1F12-405E-89D3-92A9D1738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D8181A7-FF60-4734-B51C-E622917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440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BF5BAC90-7E94-452F-B85C-17EB7C24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7DABFDCB-F31D-4192-A6C4-9841F0E4E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191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40505F-72E2-4C8D-8CD6-DE4A2A35A0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0812" y="457200"/>
          <a:ext cx="4588002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10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Schematic of Map Reduce computation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1CC7AE-C267-435B-8361-9FCB5666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6" y="1676400"/>
            <a:ext cx="8023807" cy="483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48"/>
            <a:ext cx="8229600" cy="98755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Map-Reduce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304800" y="1461052"/>
            <a:ext cx="5105400" cy="52578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>
                <a:solidFill>
                  <a:schemeClr val="accent3"/>
                </a:solidFill>
              </a:rPr>
              <a:t>Programmer specifies:</a:t>
            </a:r>
          </a:p>
          <a:p>
            <a:pPr lvl="1"/>
            <a:r>
              <a:rPr lang="en-GB" dirty="0"/>
              <a:t>Map and Reduce and input files</a:t>
            </a:r>
          </a:p>
          <a:p>
            <a:pPr lvl="0"/>
            <a:r>
              <a:rPr lang="en-GB" b="1" dirty="0"/>
              <a:t>Workflow:</a:t>
            </a:r>
          </a:p>
          <a:p>
            <a:pPr lvl="1"/>
            <a:r>
              <a:rPr lang="en-GB" dirty="0"/>
              <a:t>Read inputs as a set of key-value-pairs</a:t>
            </a:r>
          </a:p>
          <a:p>
            <a:pPr lvl="1"/>
            <a:r>
              <a:rPr lang="en-GB" b="1" dirty="0">
                <a:solidFill>
                  <a:schemeClr val="accent2"/>
                </a:solidFill>
              </a:rPr>
              <a:t>Map</a:t>
            </a:r>
            <a:r>
              <a:rPr lang="en-GB" b="1" dirty="0"/>
              <a:t> </a:t>
            </a:r>
            <a:r>
              <a:rPr lang="en-GB" dirty="0"/>
              <a:t>transforms input </a:t>
            </a:r>
            <a:r>
              <a:rPr lang="en-GB" dirty="0" err="1"/>
              <a:t>kv</a:t>
            </a:r>
            <a:r>
              <a:rPr lang="en-GB" dirty="0"/>
              <a:t>-pairs into a new set of </a:t>
            </a:r>
            <a:r>
              <a:rPr lang="en-GB" dirty="0" err="1"/>
              <a:t>k'v</a:t>
            </a:r>
            <a:r>
              <a:rPr lang="en-GB" dirty="0"/>
              <a:t>'-pairs</a:t>
            </a:r>
          </a:p>
          <a:p>
            <a:pPr lvl="1"/>
            <a:r>
              <a:rPr lang="en-GB" dirty="0"/>
              <a:t>Sorts &amp; Shuffles the </a:t>
            </a:r>
            <a:r>
              <a:rPr lang="en-GB" dirty="0" err="1"/>
              <a:t>k'v</a:t>
            </a:r>
            <a:r>
              <a:rPr lang="en-GB" dirty="0"/>
              <a:t>'-pairs to output nodes</a:t>
            </a:r>
          </a:p>
          <a:p>
            <a:pPr lvl="1"/>
            <a:r>
              <a:rPr lang="en-GB" dirty="0"/>
              <a:t>All </a:t>
            </a:r>
            <a:r>
              <a:rPr lang="en-GB" dirty="0" err="1"/>
              <a:t>k’v</a:t>
            </a:r>
            <a:r>
              <a:rPr lang="en-GB" dirty="0"/>
              <a:t>’-pairs with a given k’ are sent to the same </a:t>
            </a:r>
            <a:r>
              <a:rPr lang="en-GB" b="1" dirty="0">
                <a:solidFill>
                  <a:schemeClr val="accent4"/>
                </a:solidFill>
              </a:rPr>
              <a:t>reduce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4"/>
                </a:solidFill>
              </a:rPr>
              <a:t>Reduce</a:t>
            </a:r>
            <a:r>
              <a:rPr lang="en-GB" b="1" dirty="0"/>
              <a:t> </a:t>
            </a:r>
            <a:r>
              <a:rPr lang="en-GB" dirty="0"/>
              <a:t>processes all </a:t>
            </a:r>
            <a:r>
              <a:rPr lang="en-GB" dirty="0" err="1"/>
              <a:t>k'v</a:t>
            </a:r>
            <a:r>
              <a:rPr lang="en-GB" dirty="0"/>
              <a:t>'-pairs grouped by key into new </a:t>
            </a:r>
            <a:r>
              <a:rPr lang="en-GB" dirty="0" err="1"/>
              <a:t>k''v</a:t>
            </a:r>
            <a:r>
              <a:rPr lang="en-GB" dirty="0"/>
              <a:t>''-pairs</a:t>
            </a:r>
          </a:p>
          <a:p>
            <a:pPr lvl="1"/>
            <a:r>
              <a:rPr lang="en-GB" dirty="0"/>
              <a:t>Write the resulting pairs to files</a:t>
            </a:r>
          </a:p>
          <a:p>
            <a:pPr lvl="8"/>
            <a:endParaRPr lang="en-GB" dirty="0"/>
          </a:p>
          <a:p>
            <a:pPr lvl="0"/>
            <a:r>
              <a:rPr lang="en-GB" dirty="0">
                <a:solidFill>
                  <a:schemeClr val="accent3"/>
                </a:solidFill>
              </a:rPr>
              <a:t>All phases are distributed with many tasks doing the work</a:t>
            </a:r>
          </a:p>
          <a:p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541963" y="1676400"/>
            <a:ext cx="566737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0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803900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10200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0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764338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7070725" y="22098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34163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1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943850" y="1676400"/>
            <a:ext cx="56832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Input 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05788" y="2209800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13675" y="2590800"/>
            <a:ext cx="873125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Map 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71658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0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2838" y="4267200"/>
            <a:ext cx="1004887" cy="76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Reduce 1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803900" y="3276600"/>
            <a:ext cx="34925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803900" y="3276600"/>
            <a:ext cx="21844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6148388" y="3276600"/>
            <a:ext cx="839787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7026275" y="3276600"/>
            <a:ext cx="962025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235700" y="3276600"/>
            <a:ext cx="20193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026400" y="3276600"/>
            <a:ext cx="228600" cy="990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5867400" y="5486400"/>
            <a:ext cx="619125" cy="6096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0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769225" y="5486400"/>
            <a:ext cx="536575" cy="533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Out 1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619601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8031163" y="5029200"/>
            <a:ext cx="1587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410200" y="3657600"/>
            <a:ext cx="3276600" cy="228600"/>
          </a:xfrm>
          <a:prstGeom prst="rect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629400" y="3581400"/>
            <a:ext cx="8921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Arial" charset="0"/>
              </a:rPr>
              <a:t>Shuffle</a:t>
            </a:r>
          </a:p>
        </p:txBody>
      </p:sp>
    </p:spTree>
    <p:extLst>
      <p:ext uri="{BB962C8B-B14F-4D97-AF65-F5344CB8AC3E}">
        <p14:creationId xmlns:p14="http://schemas.microsoft.com/office/powerpoint/2010/main" val="5302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Input and final output </a:t>
            </a:r>
            <a:r>
              <a:rPr lang="en-US" b="1" dirty="0"/>
              <a:t>are stored on a</a:t>
            </a:r>
            <a:r>
              <a:rPr lang="en-US" b="1" dirty="0">
                <a:solidFill>
                  <a:schemeClr val="accent4"/>
                </a:solidFill>
              </a:rPr>
              <a:t> distributed file system (FS):</a:t>
            </a:r>
          </a:p>
          <a:p>
            <a:pPr lvl="1"/>
            <a:r>
              <a:rPr lang="en-US" dirty="0"/>
              <a:t>Scheduler tries to schedule map tasks “close” to physical storage location of input data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Intermediate results</a:t>
            </a:r>
            <a:r>
              <a:rPr lang="en-US" b="1" dirty="0"/>
              <a:t> are stored on </a:t>
            </a:r>
            <a:r>
              <a:rPr lang="en-US" b="1" dirty="0">
                <a:solidFill>
                  <a:schemeClr val="accent2"/>
                </a:solidFill>
              </a:rPr>
              <a:t>local FS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of Map and Reduce workers</a:t>
            </a:r>
          </a:p>
          <a:p>
            <a:pPr lvl="8"/>
            <a:endParaRPr lang="en-US" dirty="0"/>
          </a:p>
          <a:p>
            <a:r>
              <a:rPr lang="en-US" b="1" dirty="0"/>
              <a:t>Output is often input to another </a:t>
            </a:r>
            <a:br>
              <a:rPr lang="en-US" b="1" dirty="0"/>
            </a:br>
            <a:r>
              <a:rPr lang="en-US" b="1" dirty="0" err="1"/>
              <a:t>MapReduce</a:t>
            </a:r>
            <a:r>
              <a:rPr lang="en-US" b="1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139613116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Map Reduce: Step 1 – Map phase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21">
            <a:extLst>
              <a:ext uri="{FF2B5EF4-FFF2-40B4-BE49-F238E27FC236}">
                <a16:creationId xmlns:a16="http://schemas.microsoft.com/office/drawing/2014/main" id="{C2972C73-22F9-45B3-9015-9A42E12F2E8F}"/>
              </a:ext>
            </a:extLst>
          </p:cNvPr>
          <p:cNvGrpSpPr>
            <a:grpSpLocks/>
          </p:cNvGrpSpPr>
          <p:nvPr/>
        </p:nvGrpSpPr>
        <p:grpSpPr bwMode="auto">
          <a:xfrm>
            <a:off x="875083" y="3813968"/>
            <a:ext cx="1106116" cy="436563"/>
            <a:chOff x="240" y="2016"/>
            <a:chExt cx="768" cy="24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3040FED-0031-4FB3-B3CF-D5338F79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73EE781-0292-4F63-971F-20AC5486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8" name="Group 36">
            <a:extLst>
              <a:ext uri="{FF2B5EF4-FFF2-40B4-BE49-F238E27FC236}">
                <a16:creationId xmlns:a16="http://schemas.microsoft.com/office/drawing/2014/main" id="{AF5C608F-BF41-46A7-A2F1-E1EBD8D3C8CC}"/>
              </a:ext>
            </a:extLst>
          </p:cNvPr>
          <p:cNvGrpSpPr>
            <a:grpSpLocks/>
          </p:cNvGrpSpPr>
          <p:nvPr/>
        </p:nvGrpSpPr>
        <p:grpSpPr bwMode="auto">
          <a:xfrm>
            <a:off x="3355890" y="2527302"/>
            <a:ext cx="1520909" cy="1397000"/>
            <a:chOff x="1776" y="1152"/>
            <a:chExt cx="1056" cy="768"/>
          </a:xfrm>
        </p:grpSpPr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0A78EA8E-3946-44BB-AEF5-835898441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3" name="AutoShape 8">
                <a:extLst>
                  <a:ext uri="{FF2B5EF4-FFF2-40B4-BE49-F238E27FC236}">
                    <a16:creationId xmlns:a16="http://schemas.microsoft.com/office/drawing/2014/main" id="{1D63807E-B51D-460F-8B7D-71C58B578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4" name="AutoShape 9">
                <a:extLst>
                  <a:ext uri="{FF2B5EF4-FFF2-40B4-BE49-F238E27FC236}">
                    <a16:creationId xmlns:a16="http://schemas.microsoft.com/office/drawing/2014/main" id="{2E4953CD-E276-4F72-92D3-B874BEEC8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EF63BAA1-F1DF-4359-8F4C-169AE726EF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1" name="AutoShape 12">
                <a:extLst>
                  <a:ext uri="{FF2B5EF4-FFF2-40B4-BE49-F238E27FC236}">
                    <a16:creationId xmlns:a16="http://schemas.microsoft.com/office/drawing/2014/main" id="{E7AE585D-9725-4B0F-9BDB-FE5E353E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2" name="AutoShape 13">
                <a:extLst>
                  <a:ext uri="{FF2B5EF4-FFF2-40B4-BE49-F238E27FC236}">
                    <a16:creationId xmlns:a16="http://schemas.microsoft.com/office/drawing/2014/main" id="{88F81CD2-F5B6-4DBB-AE95-9F53F639F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FC682810-9E16-4853-B2C5-432D8050E68A}"/>
              </a:ext>
            </a:extLst>
          </p:cNvPr>
          <p:cNvGrpSpPr>
            <a:grpSpLocks/>
          </p:cNvGrpSpPr>
          <p:nvPr/>
        </p:nvGrpSpPr>
        <p:grpSpPr bwMode="auto">
          <a:xfrm>
            <a:off x="2204278" y="2901950"/>
            <a:ext cx="691322" cy="698500"/>
            <a:chOff x="1104" y="1296"/>
            <a:chExt cx="480" cy="384"/>
          </a:xfrm>
        </p:grpSpPr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D0AED7CE-8F86-4752-BF0B-1E8C34FCD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9EA6444A-2207-42A4-8D7D-8F452B5DF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grpSp>
        <p:nvGrpSpPr>
          <p:cNvPr id="18" name="Group 25">
            <a:extLst>
              <a:ext uri="{FF2B5EF4-FFF2-40B4-BE49-F238E27FC236}">
                <a16:creationId xmlns:a16="http://schemas.microsoft.com/office/drawing/2014/main" id="{E64C44DF-A14D-4816-A424-468BB8A553EA}"/>
              </a:ext>
            </a:extLst>
          </p:cNvPr>
          <p:cNvGrpSpPr>
            <a:grpSpLocks/>
          </p:cNvGrpSpPr>
          <p:nvPr/>
        </p:nvGrpSpPr>
        <p:grpSpPr bwMode="auto">
          <a:xfrm>
            <a:off x="875083" y="3128168"/>
            <a:ext cx="1106116" cy="436563"/>
            <a:chOff x="240" y="2016"/>
            <a:chExt cx="768" cy="240"/>
          </a:xfrm>
        </p:grpSpPr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4E1BEE3A-F85F-45D7-9575-AF9416A65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0" name="AutoShape 27">
              <a:extLst>
                <a:ext uri="{FF2B5EF4-FFF2-40B4-BE49-F238E27FC236}">
                  <a16:creationId xmlns:a16="http://schemas.microsoft.com/office/drawing/2014/main" id="{CFD30DDE-ACD5-4C94-B8C8-6C593C828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grpSp>
        <p:nvGrpSpPr>
          <p:cNvPr id="21" name="Group 28">
            <a:extLst>
              <a:ext uri="{FF2B5EF4-FFF2-40B4-BE49-F238E27FC236}">
                <a16:creationId xmlns:a16="http://schemas.microsoft.com/office/drawing/2014/main" id="{8472F340-726A-430B-B471-CF4AB1BA93E2}"/>
              </a:ext>
            </a:extLst>
          </p:cNvPr>
          <p:cNvGrpSpPr>
            <a:grpSpLocks/>
          </p:cNvGrpSpPr>
          <p:nvPr/>
        </p:nvGrpSpPr>
        <p:grpSpPr bwMode="auto">
          <a:xfrm>
            <a:off x="798883" y="5261768"/>
            <a:ext cx="1106116" cy="436563"/>
            <a:chOff x="240" y="2016"/>
            <a:chExt cx="768" cy="240"/>
          </a:xfrm>
        </p:grpSpPr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60008F6-EE3E-43D0-BF1B-FBBCBD40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3" name="AutoShape 30">
              <a:extLst>
                <a:ext uri="{FF2B5EF4-FFF2-40B4-BE49-F238E27FC236}">
                  <a16:creationId xmlns:a16="http://schemas.microsoft.com/office/drawing/2014/main" id="{77E7BA90-9C74-49A8-8403-3FB8F759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</p:grpSp>
      <p:sp>
        <p:nvSpPr>
          <p:cNvPr id="24" name="Text Box 33">
            <a:extLst>
              <a:ext uri="{FF2B5EF4-FFF2-40B4-BE49-F238E27FC236}">
                <a16:creationId xmlns:a16="http://schemas.microsoft.com/office/drawing/2014/main" id="{5D948FD7-76CC-4BDD-89A4-F588FF163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" y="4424362"/>
            <a:ext cx="456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25" name="Group 37">
            <a:extLst>
              <a:ext uri="{FF2B5EF4-FFF2-40B4-BE49-F238E27FC236}">
                <a16:creationId xmlns:a16="http://schemas.microsoft.com/office/drawing/2014/main" id="{78DC5783-60C0-4E81-A90C-A63ED46D4C30}"/>
              </a:ext>
            </a:extLst>
          </p:cNvPr>
          <p:cNvGrpSpPr>
            <a:grpSpLocks/>
          </p:cNvGrpSpPr>
          <p:nvPr/>
        </p:nvGrpSpPr>
        <p:grpSpPr bwMode="auto">
          <a:xfrm>
            <a:off x="3355890" y="3891756"/>
            <a:ext cx="1520909" cy="611188"/>
            <a:chOff x="2256" y="1344"/>
            <a:chExt cx="1056" cy="336"/>
          </a:xfrm>
        </p:grpSpPr>
        <p:sp>
          <p:nvSpPr>
            <p:cNvPr id="26" name="AutoShape 38">
              <a:extLst>
                <a:ext uri="{FF2B5EF4-FFF2-40B4-BE49-F238E27FC236}">
                  <a16:creationId xmlns:a16="http://schemas.microsoft.com/office/drawing/2014/main" id="{3E5B987F-6A99-4DAB-823D-D38F4749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27" name="AutoShape 39">
              <a:extLst>
                <a:ext uri="{FF2B5EF4-FFF2-40B4-BE49-F238E27FC236}">
                  <a16:creationId xmlns:a16="http://schemas.microsoft.com/office/drawing/2014/main" id="{83EE0DBD-3F37-499E-9784-38C0F472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id="{3FAE823C-4AFD-4876-97D7-82218031C27D}"/>
              </a:ext>
            </a:extLst>
          </p:cNvPr>
          <p:cNvGrpSpPr>
            <a:grpSpLocks/>
          </p:cNvGrpSpPr>
          <p:nvPr/>
        </p:nvGrpSpPr>
        <p:grpSpPr bwMode="auto">
          <a:xfrm>
            <a:off x="2204278" y="3663950"/>
            <a:ext cx="691322" cy="698500"/>
            <a:chOff x="1104" y="1296"/>
            <a:chExt cx="480" cy="384"/>
          </a:xfrm>
        </p:grpSpPr>
        <p:sp>
          <p:nvSpPr>
            <p:cNvPr id="29" name="AutoShape 41">
              <a:extLst>
                <a:ext uri="{FF2B5EF4-FFF2-40B4-BE49-F238E27FC236}">
                  <a16:creationId xmlns:a16="http://schemas.microsoft.com/office/drawing/2014/main" id="{AF5232BE-0B58-4AD4-9CEA-25BF956A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42">
              <a:extLst>
                <a:ext uri="{FF2B5EF4-FFF2-40B4-BE49-F238E27FC236}">
                  <a16:creationId xmlns:a16="http://schemas.microsoft.com/office/drawing/2014/main" id="{40AB7DB0-BA22-40AB-8CBF-329B3E36CE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96"/>
              <a:ext cx="39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map</a:t>
              </a:r>
            </a:p>
          </p:txBody>
        </p:sp>
      </p:grpSp>
      <p:sp>
        <p:nvSpPr>
          <p:cNvPr id="32" name="Text Box 67">
            <a:extLst>
              <a:ext uri="{FF2B5EF4-FFF2-40B4-BE49-F238E27FC236}">
                <a16:creationId xmlns:a16="http://schemas.microsoft.com/office/drawing/2014/main" id="{0B5B1B85-BA36-4880-ADEA-58F7B38C9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757" y="1835533"/>
            <a:ext cx="16800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Input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34874A3A-8A47-46F1-9685-7EA74EB10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157" y="1447800"/>
            <a:ext cx="16800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Intermediate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sp>
        <p:nvSpPr>
          <p:cNvPr id="34" name="Text Box 75">
            <a:extLst>
              <a:ext uri="{FF2B5EF4-FFF2-40B4-BE49-F238E27FC236}">
                <a16:creationId xmlns:a16="http://schemas.microsoft.com/office/drawing/2014/main" id="{DBA774C5-E583-4F30-A918-AF4FCF93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876" y="4500562"/>
            <a:ext cx="456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5" name="AutoShape 76">
            <a:extLst>
              <a:ext uri="{FF2B5EF4-FFF2-40B4-BE49-F238E27FC236}">
                <a16:creationId xmlns:a16="http://schemas.microsoft.com/office/drawing/2014/main" id="{D8BE98C6-16C6-46D9-85C2-B0354F36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210" y="5187156"/>
            <a:ext cx="622190" cy="611188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6" name="AutoShape 77">
            <a:extLst>
              <a:ext uri="{FF2B5EF4-FFF2-40B4-BE49-F238E27FC236}">
                <a16:creationId xmlns:a16="http://schemas.microsoft.com/office/drawing/2014/main" id="{10B021CA-8452-4515-B2D0-413B53E2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280" y="5187156"/>
            <a:ext cx="898719" cy="611188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936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Map Reduce: Step 2 – Grouping and Reduce  phase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E7BCAD7B-ED20-42F2-A4B0-BFED67A2490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1873250" cy="3733800"/>
            <a:chOff x="3476" y="960"/>
            <a:chExt cx="1180" cy="2352"/>
          </a:xfrm>
        </p:grpSpPr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306C1C88-92E6-4E2D-AE7F-AECC90586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8" name="AutoShape 17">
                <a:extLst>
                  <a:ext uri="{FF2B5EF4-FFF2-40B4-BE49-F238E27FC236}">
                    <a16:creationId xmlns:a16="http://schemas.microsoft.com/office/drawing/2014/main" id="{47324AC3-1469-434A-9735-51C3C1AB5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9" name="AutoShape 18">
                <a:extLst>
                  <a:ext uri="{FF2B5EF4-FFF2-40B4-BE49-F238E27FC236}">
                    <a16:creationId xmlns:a16="http://schemas.microsoft.com/office/drawing/2014/main" id="{D3971279-3199-4F60-BF98-0A24CA785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sp>
            <p:nvSpPr>
              <p:cNvPr id="10" name="Text Box 19">
                <a:extLst>
                  <a:ext uri="{FF2B5EF4-FFF2-40B4-BE49-F238E27FC236}">
                    <a16:creationId xmlns:a16="http://schemas.microsoft.com/office/drawing/2014/main" id="{43B451C0-79D3-4165-907D-AC7F4D5D84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59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…</a:t>
                </a:r>
              </a:p>
            </p:txBody>
          </p:sp>
          <p:grpSp>
            <p:nvGrpSpPr>
              <p:cNvPr id="11" name="Group 20">
                <a:extLst>
                  <a:ext uri="{FF2B5EF4-FFF2-40B4-BE49-F238E27FC236}">
                    <a16:creationId xmlns:a16="http://schemas.microsoft.com/office/drawing/2014/main" id="{BD68C302-BA09-4967-B5CF-2E131589D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7" name="AutoShape 21">
                  <a:extLst>
                    <a:ext uri="{FF2B5EF4-FFF2-40B4-BE49-F238E27FC236}">
                      <a16:creationId xmlns:a16="http://schemas.microsoft.com/office/drawing/2014/main" id="{919050FF-B4BC-49D4-9516-5E6331653E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8" name="AutoShape 22">
                  <a:extLst>
                    <a:ext uri="{FF2B5EF4-FFF2-40B4-BE49-F238E27FC236}">
                      <a16:creationId xmlns:a16="http://schemas.microsoft.com/office/drawing/2014/main" id="{F7741C54-A023-41AB-80EA-66DDE4407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grpSp>
            <p:nvGrpSpPr>
              <p:cNvPr id="12" name="Group 23">
                <a:extLst>
                  <a:ext uri="{FF2B5EF4-FFF2-40B4-BE49-F238E27FC236}">
                    <a16:creationId xmlns:a16="http://schemas.microsoft.com/office/drawing/2014/main" id="{06274957-A5A7-4327-9D85-F201E58DA2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5" name="AutoShape 24">
                  <a:extLst>
                    <a:ext uri="{FF2B5EF4-FFF2-40B4-BE49-F238E27FC236}">
                      <a16:creationId xmlns:a16="http://schemas.microsoft.com/office/drawing/2014/main" id="{75A0C6D3-AA80-43E0-9403-03BBB009F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k</a:t>
                  </a:r>
                </a:p>
              </p:txBody>
            </p:sp>
            <p:sp>
              <p:nvSpPr>
                <p:cNvPr id="16" name="AutoShape 25">
                  <a:extLst>
                    <a:ext uri="{FF2B5EF4-FFF2-40B4-BE49-F238E27FC236}">
                      <a16:creationId xmlns:a16="http://schemas.microsoft.com/office/drawing/2014/main" id="{157F9AAF-E338-4978-8093-327D1C1C50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</p:grpSp>
          <p:sp>
            <p:nvSpPr>
              <p:cNvPr id="13" name="AutoShape 26">
                <a:extLst>
                  <a:ext uri="{FF2B5EF4-FFF2-40B4-BE49-F238E27FC236}">
                    <a16:creationId xmlns:a16="http://schemas.microsoft.com/office/drawing/2014/main" id="{2F87F0C9-8E49-40A0-9514-F435B9C2D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k</a:t>
                </a:r>
              </a:p>
            </p:txBody>
          </p:sp>
          <p:sp>
            <p:nvSpPr>
              <p:cNvPr id="14" name="AutoShape 27">
                <a:extLst>
                  <a:ext uri="{FF2B5EF4-FFF2-40B4-BE49-F238E27FC236}">
                    <a16:creationId xmlns:a16="http://schemas.microsoft.com/office/drawing/2014/main" id="{9A3F4FFA-8EC6-4810-87D8-2327DE485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</p:grpSp>
        <p:sp>
          <p:nvSpPr>
            <p:cNvPr id="7" name="Text Box 28">
              <a:extLst>
                <a:ext uri="{FF2B5EF4-FFF2-40B4-BE49-F238E27FC236}">
                  <a16:creationId xmlns:a16="http://schemas.microsoft.com/office/drawing/2014/main" id="{BD7DD29B-C613-4A11-B012-11966768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960"/>
              <a:ext cx="116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Intermediate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pairs</a:t>
              </a:r>
            </a:p>
          </p:txBody>
        </p:sp>
      </p:grpSp>
      <p:grpSp>
        <p:nvGrpSpPr>
          <p:cNvPr id="19" name="Group 67">
            <a:extLst>
              <a:ext uri="{FF2B5EF4-FFF2-40B4-BE49-F238E27FC236}">
                <a16:creationId xmlns:a16="http://schemas.microsoft.com/office/drawing/2014/main" id="{B5021386-85E4-4C81-A26E-36E9BFE58D93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087689"/>
            <a:ext cx="849312" cy="874713"/>
            <a:chOff x="1529" y="1753"/>
            <a:chExt cx="535" cy="551"/>
          </a:xfrm>
        </p:grpSpPr>
        <p:sp>
          <p:nvSpPr>
            <p:cNvPr id="20" name="AutoShape 29">
              <a:extLst>
                <a:ext uri="{FF2B5EF4-FFF2-40B4-BE49-F238E27FC236}">
                  <a16:creationId xmlns:a16="http://schemas.microsoft.com/office/drawing/2014/main" id="{2CB39994-77A0-4374-9D50-31A8E9A3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5376E17E-1053-4E89-908D-7DFA8B73D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753"/>
              <a:ext cx="52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Group</a:t>
              </a:r>
            </a:p>
            <a:p>
              <a:r>
                <a:rPr lang="en-US" b="1" dirty="0"/>
                <a:t>by key</a:t>
              </a:r>
            </a:p>
          </p:txBody>
        </p:sp>
      </p:grpSp>
      <p:grpSp>
        <p:nvGrpSpPr>
          <p:cNvPr id="22" name="Group 33">
            <a:extLst>
              <a:ext uri="{FF2B5EF4-FFF2-40B4-BE49-F238E27FC236}">
                <a16:creationId xmlns:a16="http://schemas.microsoft.com/office/drawing/2014/main" id="{245607EA-15DA-49D2-9155-66D5980AE71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362200"/>
            <a:ext cx="1066800" cy="533400"/>
            <a:chOff x="3456" y="1296"/>
            <a:chExt cx="672" cy="336"/>
          </a:xfrm>
        </p:grpSpPr>
        <p:sp>
          <p:nvSpPr>
            <p:cNvPr id="23" name="AutoShape 31">
              <a:extLst>
                <a:ext uri="{FF2B5EF4-FFF2-40B4-BE49-F238E27FC236}">
                  <a16:creationId xmlns:a16="http://schemas.microsoft.com/office/drawing/2014/main" id="{F77CA7CF-EB5A-458F-87B7-9E95E113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32">
              <a:extLst>
                <a:ext uri="{FF2B5EF4-FFF2-40B4-BE49-F238E27FC236}">
                  <a16:creationId xmlns:a16="http://schemas.microsoft.com/office/drawing/2014/main" id="{84BE98FC-28C0-48AB-B6E0-519467DCD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25" name="Group 34">
            <a:extLst>
              <a:ext uri="{FF2B5EF4-FFF2-40B4-BE49-F238E27FC236}">
                <a16:creationId xmlns:a16="http://schemas.microsoft.com/office/drawing/2014/main" id="{027AA36E-E275-45F0-A879-4F0A4710D539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971800"/>
            <a:ext cx="1066800" cy="533400"/>
            <a:chOff x="3456" y="1296"/>
            <a:chExt cx="672" cy="336"/>
          </a:xfrm>
        </p:grpSpPr>
        <p:sp>
          <p:nvSpPr>
            <p:cNvPr id="26" name="AutoShape 35">
              <a:extLst>
                <a:ext uri="{FF2B5EF4-FFF2-40B4-BE49-F238E27FC236}">
                  <a16:creationId xmlns:a16="http://schemas.microsoft.com/office/drawing/2014/main" id="{F6697F67-7BE1-4284-AA5C-2B1AB83E1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6">
              <a:extLst>
                <a:ext uri="{FF2B5EF4-FFF2-40B4-BE49-F238E27FC236}">
                  <a16:creationId xmlns:a16="http://schemas.microsoft.com/office/drawing/2014/main" id="{ABC94371-7019-46A2-AE5E-9F7335066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96"/>
              <a:ext cx="5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/>
                <a:t>reduce</a:t>
              </a:r>
            </a:p>
          </p:txBody>
        </p:sp>
      </p:grpSp>
      <p:grpSp>
        <p:nvGrpSpPr>
          <p:cNvPr id="28" name="Group 42">
            <a:extLst>
              <a:ext uri="{FF2B5EF4-FFF2-40B4-BE49-F238E27FC236}">
                <a16:creationId xmlns:a16="http://schemas.microsoft.com/office/drawing/2014/main" id="{D1A054B9-C5C7-4BB8-8665-A393453EF40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514600"/>
            <a:ext cx="1295400" cy="533400"/>
            <a:chOff x="4464" y="1392"/>
            <a:chExt cx="816" cy="336"/>
          </a:xfrm>
        </p:grpSpPr>
        <p:sp>
          <p:nvSpPr>
            <p:cNvPr id="29" name="AutoShape 37">
              <a:extLst>
                <a:ext uri="{FF2B5EF4-FFF2-40B4-BE49-F238E27FC236}">
                  <a16:creationId xmlns:a16="http://schemas.microsoft.com/office/drawing/2014/main" id="{F5F4FDF9-1117-4145-9519-9C81C3CF8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30" name="AutoShape 39">
              <a:extLst>
                <a:ext uri="{FF2B5EF4-FFF2-40B4-BE49-F238E27FC236}">
                  <a16:creationId xmlns:a16="http://schemas.microsoft.com/office/drawing/2014/main" id="{F201E012-4C59-4661-9AEC-AD532B6E6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32" name="Group 43">
            <a:extLst>
              <a:ext uri="{FF2B5EF4-FFF2-40B4-BE49-F238E27FC236}">
                <a16:creationId xmlns:a16="http://schemas.microsoft.com/office/drawing/2014/main" id="{41F08D7C-3538-4D6A-93AC-9636C8028D2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124200"/>
            <a:ext cx="1295400" cy="533400"/>
            <a:chOff x="4464" y="1392"/>
            <a:chExt cx="816" cy="336"/>
          </a:xfrm>
        </p:grpSpPr>
        <p:sp>
          <p:nvSpPr>
            <p:cNvPr id="33" name="AutoShape 44">
              <a:extLst>
                <a:ext uri="{FF2B5EF4-FFF2-40B4-BE49-F238E27FC236}">
                  <a16:creationId xmlns:a16="http://schemas.microsoft.com/office/drawing/2014/main" id="{DD663EB2-CD84-4A87-8EA6-0FD1D2822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34" name="AutoShape 45">
              <a:extLst>
                <a:ext uri="{FF2B5EF4-FFF2-40B4-BE49-F238E27FC236}">
                  <a16:creationId xmlns:a16="http://schemas.microsoft.com/office/drawing/2014/main" id="{23D1441F-ADA3-40A6-A8AC-AD3E6E8A7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ABB7A2AC-60C1-4E72-8E31-DF5F1C81BE23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5105400"/>
            <a:ext cx="1295400" cy="533400"/>
            <a:chOff x="4464" y="1392"/>
            <a:chExt cx="816" cy="336"/>
          </a:xfrm>
        </p:grpSpPr>
        <p:sp>
          <p:nvSpPr>
            <p:cNvPr id="36" name="AutoShape 47">
              <a:extLst>
                <a:ext uri="{FF2B5EF4-FFF2-40B4-BE49-F238E27FC236}">
                  <a16:creationId xmlns:a16="http://schemas.microsoft.com/office/drawing/2014/main" id="{D1E1E945-5770-40FC-9123-F3588056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37" name="AutoShape 48">
              <a:extLst>
                <a:ext uri="{FF2B5EF4-FFF2-40B4-BE49-F238E27FC236}">
                  <a16:creationId xmlns:a16="http://schemas.microsoft.com/office/drawing/2014/main" id="{40EB4A67-1758-4CC6-A092-16767DC9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</p:grpSp>
      <p:sp>
        <p:nvSpPr>
          <p:cNvPr id="38" name="Text Box 49">
            <a:extLst>
              <a:ext uri="{FF2B5EF4-FFF2-40B4-BE49-F238E27FC236}">
                <a16:creationId xmlns:a16="http://schemas.microsoft.com/office/drawing/2014/main" id="{5F325D9E-D0E5-4575-B53B-F00FE4BBE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3" y="4267200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grpSp>
        <p:nvGrpSpPr>
          <p:cNvPr id="39" name="Group 66">
            <a:extLst>
              <a:ext uri="{FF2B5EF4-FFF2-40B4-BE49-F238E27FC236}">
                <a16:creationId xmlns:a16="http://schemas.microsoft.com/office/drawing/2014/main" id="{CC271650-68C3-4756-86BE-66DFBC55ABA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05000"/>
            <a:ext cx="2743200" cy="3657600"/>
            <a:chOff x="2064" y="1008"/>
            <a:chExt cx="1728" cy="2304"/>
          </a:xfrm>
        </p:grpSpPr>
        <p:sp>
          <p:nvSpPr>
            <p:cNvPr id="40" name="AutoShape 5">
              <a:extLst>
                <a:ext uri="{FF2B5EF4-FFF2-40B4-BE49-F238E27FC236}">
                  <a16:creationId xmlns:a16="http://schemas.microsoft.com/office/drawing/2014/main" id="{65B9AD09-144B-428A-B5E1-AD7A46D7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1" name="AutoShape 6">
              <a:extLst>
                <a:ext uri="{FF2B5EF4-FFF2-40B4-BE49-F238E27FC236}">
                  <a16:creationId xmlns:a16="http://schemas.microsoft.com/office/drawing/2014/main" id="{6F9C3EC6-834F-4F7A-A5A4-68EEA189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4569FB8A-F552-48FD-AB73-40374B72B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24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…</a:t>
              </a:r>
            </a:p>
          </p:txBody>
        </p:sp>
        <p:sp>
          <p:nvSpPr>
            <p:cNvPr id="43" name="AutoShape 8">
              <a:extLst>
                <a:ext uri="{FF2B5EF4-FFF2-40B4-BE49-F238E27FC236}">
                  <a16:creationId xmlns:a16="http://schemas.microsoft.com/office/drawing/2014/main" id="{ACA68F09-D665-4004-91D3-2148E4D13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819B8E02-056B-4C74-A211-91196C90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5" name="AutoShape 10">
              <a:extLst>
                <a:ext uri="{FF2B5EF4-FFF2-40B4-BE49-F238E27FC236}">
                  <a16:creationId xmlns:a16="http://schemas.microsoft.com/office/drawing/2014/main" id="{63F8C166-D992-44BD-BE03-7281C00D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46" name="AutoShape 11">
              <a:extLst>
                <a:ext uri="{FF2B5EF4-FFF2-40B4-BE49-F238E27FC236}">
                  <a16:creationId xmlns:a16="http://schemas.microsoft.com/office/drawing/2014/main" id="{EF1AF1E3-CB80-45A2-9D57-64861D1F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" name="AutoShape 12">
              <a:extLst>
                <a:ext uri="{FF2B5EF4-FFF2-40B4-BE49-F238E27FC236}">
                  <a16:creationId xmlns:a16="http://schemas.microsoft.com/office/drawing/2014/main" id="{A5F2733C-D921-4757-BED9-9BCAA1F08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8" name="AutoShape 13">
              <a:extLst>
                <a:ext uri="{FF2B5EF4-FFF2-40B4-BE49-F238E27FC236}">
                  <a16:creationId xmlns:a16="http://schemas.microsoft.com/office/drawing/2014/main" id="{DBFD97E3-C118-4C9D-927E-E515AAE55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9" name="AutoShape 14">
              <a:extLst>
                <a:ext uri="{FF2B5EF4-FFF2-40B4-BE49-F238E27FC236}">
                  <a16:creationId xmlns:a16="http://schemas.microsoft.com/office/drawing/2014/main" id="{CA7B2325-B804-4A17-8178-E8123303C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04ACE506-F146-4774-A009-F57DE6A66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08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51" name="Rectangle 65">
            <a:extLst>
              <a:ext uri="{FF2B5EF4-FFF2-40B4-BE49-F238E27FC236}">
                <a16:creationId xmlns:a16="http://schemas.microsoft.com/office/drawing/2014/main" id="{04E09C88-4C6C-400A-92F1-BAFACB23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6764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6757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822F1C-0EDF-4160-8F76-7F03A5E3AD4A}"/>
              </a:ext>
            </a:extLst>
          </p:cNvPr>
          <p:cNvSpPr/>
          <p:nvPr/>
        </p:nvSpPr>
        <p:spPr>
          <a:xfrm>
            <a:off x="0" y="506896"/>
            <a:ext cx="9144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Map-Reduce: A diagram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6" descr="index-auto-0007-0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8210" y="1219200"/>
            <a:ext cx="784479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046" y="137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Big 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410" y="17526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MAP:</a:t>
            </a:r>
          </a:p>
          <a:p>
            <a:pPr algn="ctr"/>
            <a:r>
              <a:rPr lang="en-US" sz="1400" dirty="0"/>
              <a:t>Read input and produces a set of key-value pairs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32410" y="3429000"/>
            <a:ext cx="1672590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Group by key:</a:t>
            </a:r>
          </a:p>
          <a:p>
            <a:pPr algn="ctr"/>
            <a:r>
              <a:rPr lang="en-US" sz="1400" dirty="0"/>
              <a:t>Collect all pairs with same key</a:t>
            </a:r>
          </a:p>
          <a:p>
            <a:pPr algn="ctr"/>
            <a:r>
              <a:rPr lang="en-US" sz="1200" b="1" dirty="0"/>
              <a:t>(Hash merge, Shuffle, Sort, Partition)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2410" y="4953000"/>
            <a:ext cx="167259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Reduce:</a:t>
            </a:r>
          </a:p>
          <a:p>
            <a:pPr algn="ctr"/>
            <a:r>
              <a:rPr lang="en-US" sz="1400" dirty="0"/>
              <a:t>Collect all values belonging to the key and 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3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5C03EE-8379-46E7-81AB-4CA233FBD5F5}"/>
              </a:ext>
            </a:extLst>
          </p:cNvPr>
          <p:cNvSpPr/>
          <p:nvPr/>
        </p:nvSpPr>
        <p:spPr>
          <a:xfrm>
            <a:off x="0" y="457200"/>
            <a:ext cx="9144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800850" cy="47053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6179403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b="1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284404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Example: Word count using Map Reduce 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F3C7DE-FC2B-4312-A89C-C7038F22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52600"/>
            <a:ext cx="8001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map(key, value):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// key: document name; value: text of the document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for each word w in value: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		emit(w, 1)</a:t>
            </a:r>
          </a:p>
          <a:p>
            <a:pPr>
              <a:buFont typeface="Wingdings" pitchFamily="2" charset="2"/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7380752-0996-4B37-998C-4BD556E7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7772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reduce(key, values):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// key: a word; value: an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over counts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result = 0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for each count v in values: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	result += v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emit(key, result)</a:t>
            </a:r>
          </a:p>
        </p:txBody>
      </p:sp>
    </p:spTree>
    <p:extLst>
      <p:ext uri="{BB962C8B-B14F-4D97-AF65-F5344CB8AC3E}">
        <p14:creationId xmlns:p14="http://schemas.microsoft.com/office/powerpoint/2010/main" val="25509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Working of Word Count 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7C684-EFA1-4A2E-8DC7-6B06C1F0D9E9}"/>
              </a:ext>
            </a:extLst>
          </p:cNvPr>
          <p:cNvSpPr/>
          <p:nvPr/>
        </p:nvSpPr>
        <p:spPr>
          <a:xfrm>
            <a:off x="228600" y="3468468"/>
            <a:ext cx="1600200" cy="2627531"/>
          </a:xfrm>
          <a:prstGeom prst="rect">
            <a:avLst/>
          </a:prstGeom>
          <a:solidFill>
            <a:sysClr val="window" lastClr="FFFFFF"/>
          </a:solidFill>
          <a:ln w="480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Dextre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 bot is the first step in a long-term space-based man/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mache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34" charset="0"/>
                <a:ea typeface="+mn-ea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57B84-4157-4D8D-BFA0-8FB418E30C09}"/>
              </a:ext>
            </a:extLst>
          </p:cNvPr>
          <p:cNvSpPr txBox="1"/>
          <p:nvPr/>
        </p:nvSpPr>
        <p:spPr>
          <a:xfrm>
            <a:off x="304800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649F4E-6145-42C8-B1BC-9F22DC6255EC}"/>
              </a:ext>
            </a:extLst>
          </p:cNvPr>
          <p:cNvSpPr/>
          <p:nvPr/>
        </p:nvSpPr>
        <p:spPr>
          <a:xfrm>
            <a:off x="2178804" y="3468469"/>
            <a:ext cx="1600200" cy="2590800"/>
          </a:xfrm>
          <a:prstGeom prst="rect">
            <a:avLst/>
          </a:prstGeom>
          <a:solidFill>
            <a:srgbClr val="60B5CC"/>
          </a:solidFill>
          <a:ln w="48000" cap="flat" cmpd="sng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(of,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(Endeavor,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97F2E3-A100-444C-9154-98BD20853879}"/>
              </a:ext>
            </a:extLst>
          </p:cNvPr>
          <p:cNvSpPr/>
          <p:nvPr/>
        </p:nvSpPr>
        <p:spPr>
          <a:xfrm>
            <a:off x="4160004" y="3468469"/>
            <a:ext cx="1600200" cy="2590800"/>
          </a:xfrm>
          <a:prstGeom prst="rect">
            <a:avLst/>
          </a:prstGeom>
          <a:solidFill>
            <a:srgbClr val="F0AD00"/>
          </a:solidFill>
          <a:ln w="480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3EEE7E-50FD-40CB-A3BB-5441984506CA}"/>
              </a:ext>
            </a:extLst>
          </p:cNvPr>
          <p:cNvSpPr/>
          <p:nvPr/>
        </p:nvSpPr>
        <p:spPr>
          <a:xfrm>
            <a:off x="6141204" y="3468469"/>
            <a:ext cx="1600200" cy="2590800"/>
          </a:xfrm>
          <a:prstGeom prst="rect">
            <a:avLst/>
          </a:prstGeom>
          <a:solidFill>
            <a:srgbClr val="6BB76D"/>
          </a:solidFill>
          <a:ln w="48000" cap="flat" cmpd="sng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(crew, 2)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(space,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(the, 3)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(shuttle,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(recently, 1)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D446DA-3B01-4290-B26D-7ECD0EF82994}"/>
              </a:ext>
            </a:extLst>
          </p:cNvPr>
          <p:cNvSpPr/>
          <p:nvPr/>
        </p:nvSpPr>
        <p:spPr>
          <a:xfrm>
            <a:off x="2178804" y="2057400"/>
            <a:ext cx="1600200" cy="1143000"/>
          </a:xfrm>
          <a:prstGeom prst="rect">
            <a:avLst/>
          </a:prstGeom>
          <a:solidFill>
            <a:srgbClr val="60B5CC"/>
          </a:solidFill>
          <a:ln w="48000" cap="flat" cmpd="sng" algn="ctr">
            <a:solidFill>
              <a:srgbClr val="60B5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MAP: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Read input and produces a set of key-value pairs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E02750-7F4B-4A06-B5A0-391ADC4CF70A}"/>
              </a:ext>
            </a:extLst>
          </p:cNvPr>
          <p:cNvSpPr/>
          <p:nvPr/>
        </p:nvSpPr>
        <p:spPr>
          <a:xfrm>
            <a:off x="4160004" y="2057400"/>
            <a:ext cx="1600200" cy="1143000"/>
          </a:xfrm>
          <a:prstGeom prst="rect">
            <a:avLst/>
          </a:prstGeom>
          <a:solidFill>
            <a:srgbClr val="F0AD00"/>
          </a:solidFill>
          <a:ln w="480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Group by key: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pairs with same key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D71278-0C69-4E11-9FC8-EA9B227986AD}"/>
              </a:ext>
            </a:extLst>
          </p:cNvPr>
          <p:cNvSpPr/>
          <p:nvPr/>
        </p:nvSpPr>
        <p:spPr>
          <a:xfrm>
            <a:off x="6141204" y="2057400"/>
            <a:ext cx="1600200" cy="1143000"/>
          </a:xfrm>
          <a:prstGeom prst="rect">
            <a:avLst/>
          </a:prstGeom>
          <a:solidFill>
            <a:srgbClr val="6BB76D"/>
          </a:solidFill>
          <a:ln w="48000" cap="flat" cmpd="sng" algn="ctr">
            <a:solidFill>
              <a:srgbClr val="6BB76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Reduce: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Collect all values belonging to the key and output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CEE3D-AB8E-477A-B0BA-243E7FC81BAD}"/>
              </a:ext>
            </a:extLst>
          </p:cNvPr>
          <p:cNvSpPr txBox="1"/>
          <p:nvPr/>
        </p:nvSpPr>
        <p:spPr>
          <a:xfrm>
            <a:off x="23622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F1831B-E900-478D-BA51-FF1BD516D245}"/>
              </a:ext>
            </a:extLst>
          </p:cNvPr>
          <p:cNvSpPr txBox="1"/>
          <p:nvPr/>
        </p:nvSpPr>
        <p:spPr>
          <a:xfrm>
            <a:off x="2012196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7AF852-FB29-4A4E-B71E-E0E15E0E07EB}"/>
              </a:ext>
            </a:extLst>
          </p:cNvPr>
          <p:cNvSpPr txBox="1"/>
          <p:nvPr/>
        </p:nvSpPr>
        <p:spPr>
          <a:xfrm>
            <a:off x="6019800" y="1411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271658-2D18-4FC5-AB8B-A64F846375C6}"/>
              </a:ext>
            </a:extLst>
          </p:cNvPr>
          <p:cNvSpPr txBox="1"/>
          <p:nvPr/>
        </p:nvSpPr>
        <p:spPr>
          <a:xfrm>
            <a:off x="6252907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F5CF4-6320-4661-87BE-F59AF794F101}"/>
              </a:ext>
            </a:extLst>
          </p:cNvPr>
          <p:cNvSpPr txBox="1"/>
          <p:nvPr/>
        </p:nvSpPr>
        <p:spPr>
          <a:xfrm>
            <a:off x="4343400" y="61076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41" name="Group 68">
            <a:extLst>
              <a:ext uri="{FF2B5EF4-FFF2-40B4-BE49-F238E27FC236}">
                <a16:creationId xmlns:a16="http://schemas.microsoft.com/office/drawing/2014/main" id="{39C4A730-73FB-42CF-A291-7CDCB76E275A}"/>
              </a:ext>
            </a:extLst>
          </p:cNvPr>
          <p:cNvGrpSpPr/>
          <p:nvPr/>
        </p:nvGrpSpPr>
        <p:grpSpPr>
          <a:xfrm>
            <a:off x="8001000" y="3200400"/>
            <a:ext cx="762000" cy="3200400"/>
            <a:chOff x="8001000" y="1752600"/>
            <a:chExt cx="762000" cy="32004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6F5AF6-5051-40F9-BE55-5BC01605C596}"/>
                </a:ext>
              </a:extLst>
            </p:cNvPr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cs typeface="+mn-cs"/>
                </a:rPr>
                <a:t>Sequentially read the data</a:t>
              </a:r>
            </a:p>
          </p:txBody>
        </p:sp>
        <p:sp>
          <p:nvSpPr>
            <p:cNvPr id="43" name="Down Arrow 66">
              <a:extLst>
                <a:ext uri="{FF2B5EF4-FFF2-40B4-BE49-F238E27FC236}">
                  <a16:creationId xmlns:a16="http://schemas.microsoft.com/office/drawing/2014/main" id="{5F3E595E-BD8B-45DF-8569-8ADBC2F47731}"/>
                </a:ext>
              </a:extLst>
            </p:cNvPr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solidFill>
              <a:srgbClr val="E66C7D"/>
            </a:solidFill>
            <a:ln w="48000" cap="flat" cmpd="sng" algn="ctr">
              <a:solidFill>
                <a:srgbClr val="E66C7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E8B96-2EF5-46DC-ADB9-B21E2636D9D6}"/>
                </a:ext>
              </a:extLst>
            </p:cNvPr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cs typeface="+mn-cs"/>
                </a:rPr>
                <a:t>Only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cs typeface="+mn-cs"/>
                </a:rPr>
                <a:t>  sequential    reads</a:t>
              </a:r>
            </a:p>
          </p:txBody>
        </p:sp>
      </p:grpSp>
      <p:grpSp>
        <p:nvGrpSpPr>
          <p:cNvPr id="50" name="Group 84">
            <a:extLst>
              <a:ext uri="{FF2B5EF4-FFF2-40B4-BE49-F238E27FC236}">
                <a16:creationId xmlns:a16="http://schemas.microsoft.com/office/drawing/2014/main" id="{AE18838B-9ECA-4F2F-8195-9140AD42E0BF}"/>
              </a:ext>
            </a:extLst>
          </p:cNvPr>
          <p:cNvGrpSpPr/>
          <p:nvPr/>
        </p:nvGrpSpPr>
        <p:grpSpPr>
          <a:xfrm>
            <a:off x="152400" y="3886200"/>
            <a:ext cx="1707335" cy="1299881"/>
            <a:chOff x="179559" y="4370559"/>
            <a:chExt cx="1707335" cy="11046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48FB6D1-5FAD-4E3C-A448-E211EEE46BD6}"/>
                </a:ext>
              </a:extLst>
            </p:cNvPr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8F1C6A-CDB4-4A2B-9474-B94274840F44}"/>
                </a:ext>
              </a:extLst>
            </p:cNvPr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6FF4F-1359-4233-B81B-38834C871942}"/>
                </a:ext>
              </a:extLst>
            </p:cNvPr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4" name="Group 76">
            <a:extLst>
              <a:ext uri="{FF2B5EF4-FFF2-40B4-BE49-F238E27FC236}">
                <a16:creationId xmlns:a16="http://schemas.microsoft.com/office/drawing/2014/main" id="{729F8EEA-BEBF-46F2-8B92-FB2BD273E73B}"/>
              </a:ext>
            </a:extLst>
          </p:cNvPr>
          <p:cNvGrpSpPr/>
          <p:nvPr/>
        </p:nvGrpSpPr>
        <p:grpSpPr>
          <a:xfrm>
            <a:off x="2102665" y="4056286"/>
            <a:ext cx="1707335" cy="1104600"/>
            <a:chOff x="179559" y="4370559"/>
            <a:chExt cx="1707335" cy="11046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CFC67A-5435-4960-9A7E-DA938DB6DD03}"/>
                </a:ext>
              </a:extLst>
            </p:cNvPr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859054-7050-4E6F-858B-C008432A3598}"/>
                </a:ext>
              </a:extLst>
            </p:cNvPr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F6B21-3049-4FD3-84AB-E5A2230E2CB4}"/>
                </a:ext>
              </a:extLst>
            </p:cNvPr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Group 97">
            <a:extLst>
              <a:ext uri="{FF2B5EF4-FFF2-40B4-BE49-F238E27FC236}">
                <a16:creationId xmlns:a16="http://schemas.microsoft.com/office/drawing/2014/main" id="{3CF6ADB0-A8B7-4182-96F1-8F7DE2301E2F}"/>
              </a:ext>
            </a:extLst>
          </p:cNvPr>
          <p:cNvGrpSpPr/>
          <p:nvPr/>
        </p:nvGrpSpPr>
        <p:grpSpPr>
          <a:xfrm>
            <a:off x="3810000" y="3886200"/>
            <a:ext cx="228600" cy="1600200"/>
            <a:chOff x="3810000" y="4114800"/>
            <a:chExt cx="228600" cy="16002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4736D4-0D25-475A-8827-B3698CA8CD21}"/>
                </a:ext>
              </a:extLst>
            </p:cNvPr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BEAAF2-AF16-4ED3-AA9F-CAF8F49C7CA4}"/>
                </a:ext>
              </a:extLst>
            </p:cNvPr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BEEF18-FB7A-47E7-9349-9EFC8A8D6C37}"/>
                </a:ext>
              </a:extLst>
            </p:cNvPr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1B19DA-6CE4-437E-BA4C-960F304CF735}"/>
                </a:ext>
              </a:extLst>
            </p:cNvPr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3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E4A2-404A-4001-8484-E6A00B6B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Core Components of HADOOP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4D61B8-781D-4CF4-9F09-B04BBA0832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5008" y="1066801"/>
            <a:ext cx="7901593" cy="5002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51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Refinement: Combiners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 a Map task will produce many pairs of the form </a:t>
            </a:r>
            <a:r>
              <a:rPr lang="en-US" i="1" dirty="0"/>
              <a:t>(k,v</a:t>
            </a:r>
            <a:r>
              <a:rPr lang="en-US" i="1" baseline="-25000" dirty="0"/>
              <a:t>1</a:t>
            </a:r>
            <a:r>
              <a:rPr lang="en-US" i="1" dirty="0"/>
              <a:t>), (k,v</a:t>
            </a:r>
            <a:r>
              <a:rPr lang="en-US" i="1" baseline="-25000" dirty="0"/>
              <a:t>2</a:t>
            </a:r>
            <a:r>
              <a:rPr lang="en-US" i="1" dirty="0"/>
              <a:t>), …</a:t>
            </a:r>
            <a:r>
              <a:rPr lang="en-US" dirty="0"/>
              <a:t> for the same key </a:t>
            </a:r>
            <a:r>
              <a:rPr lang="en-US" i="1" dirty="0"/>
              <a:t>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popular words in the word count example</a:t>
            </a:r>
          </a:p>
          <a:p>
            <a:pPr>
              <a:lnSpc>
                <a:spcPct val="90000"/>
              </a:lnSpc>
            </a:pPr>
            <a:r>
              <a:rPr lang="en-US" b="1" dirty="0"/>
              <a:t>Can save network time by </a:t>
            </a:r>
            <a:br>
              <a:rPr lang="en-US" b="1" dirty="0"/>
            </a:br>
            <a:r>
              <a:rPr lang="en-US" b="1" dirty="0">
                <a:solidFill>
                  <a:schemeClr val="accent3"/>
                </a:solidFill>
              </a:rPr>
              <a:t>pre-aggregating values in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>
                <a:solidFill>
                  <a:schemeClr val="accent3"/>
                </a:solidFill>
              </a:rPr>
              <a:t>the mapper: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combine(k, list(v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))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 v</a:t>
            </a:r>
            <a:r>
              <a:rPr lang="en-US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Combiner is usually same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as the reduce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Works only if reduce </a:t>
            </a:r>
            <a:br>
              <a:rPr lang="en-US" dirty="0"/>
            </a:br>
            <a:r>
              <a:rPr lang="en-US" dirty="0"/>
              <a:t>function is commutative and associative</a:t>
            </a:r>
          </a:p>
        </p:txBody>
      </p:sp>
      <p:pic>
        <p:nvPicPr>
          <p:cNvPr id="1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346" y="3048000"/>
            <a:ext cx="3634462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5674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Refinement: Combiners - Example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Back to our word counting example:</a:t>
            </a:r>
          </a:p>
          <a:p>
            <a:pPr lvl="1"/>
            <a:r>
              <a:rPr lang="en-US" dirty="0"/>
              <a:t>Combiner combines the values of all keys of a single mapper (single machine):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Much less data needs to be copied and shuffled!</a:t>
            </a:r>
          </a:p>
        </p:txBody>
      </p:sp>
      <p:pic>
        <p:nvPicPr>
          <p:cNvPr id="1026" name="Picture 2" descr="http://www.admin-magazine.com/var/ezflow_site/storage/images/media/images/hadoop-f03/47069-1-eng-US/hadoop-F03_refer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36220"/>
            <a:ext cx="6553200" cy="25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303622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6800" y="4287630"/>
            <a:ext cx="3581400" cy="126319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80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3AB0-708D-46CF-A879-8FFE5AF1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D55F2-1A3A-4AEC-A0DB-6B65909A3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6DB0-F0C0-41CC-A099-EFCAB9F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BE1F-DAD8-4C67-9885-814D69B8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Suppose we have an </a:t>
            </a:r>
            <a:r>
              <a:rPr lang="en-US" sz="2400" b="0" i="1" u="none" strike="noStrike" baseline="0" dirty="0" err="1"/>
              <a:t>n×n</a:t>
            </a:r>
            <a:r>
              <a:rPr lang="en-US" sz="2400" b="0" i="0" u="none" strike="noStrike" baseline="0" dirty="0"/>
              <a:t> matrix </a:t>
            </a:r>
            <a:r>
              <a:rPr lang="en-US" sz="2400" b="0" i="1" u="none" strike="noStrike" baseline="0" dirty="0"/>
              <a:t>M</a:t>
            </a:r>
            <a:r>
              <a:rPr lang="en-US" sz="2400" b="0" i="0" u="none" strike="noStrike" baseline="0" dirty="0"/>
              <a:t>, whose element in row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/>
              <a:t> and column </a:t>
            </a:r>
            <a:r>
              <a:rPr lang="en-US" sz="2400" b="0" i="1" u="none" strike="noStrike" baseline="0" dirty="0"/>
              <a:t>j</a:t>
            </a:r>
            <a:r>
              <a:rPr lang="en-US" sz="2400" b="0" i="0" u="none" strike="noStrike" baseline="0" dirty="0"/>
              <a:t> will be denoted </a:t>
            </a:r>
            <a:r>
              <a:rPr lang="en-US" sz="2400" b="0" i="1" u="none" strike="noStrike" baseline="0" dirty="0" err="1"/>
              <a:t>m</a:t>
            </a:r>
            <a:r>
              <a:rPr lang="en-US" sz="2400" b="0" i="1" u="none" strike="noStrike" baseline="-25000" dirty="0" err="1"/>
              <a:t>ij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Suppose we also have a vector </a:t>
            </a:r>
            <a:r>
              <a:rPr lang="en-US" sz="2400" b="0" i="1" u="none" strike="noStrike" baseline="0" dirty="0"/>
              <a:t>v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j</a:t>
            </a:r>
            <a:r>
              <a:rPr lang="en-US" sz="2400" b="0" i="0" u="none" strike="noStrike" baseline="0" dirty="0" err="1"/>
              <a:t>th</a:t>
            </a:r>
            <a:r>
              <a:rPr lang="en-US" sz="2400" b="0" i="0" u="none" strike="noStrike" baseline="0" dirty="0"/>
              <a:t> element is </a:t>
            </a:r>
            <a:r>
              <a:rPr lang="en-US" sz="2400" b="0" i="1" u="none" strike="noStrike" baseline="0" dirty="0" err="1"/>
              <a:t>v</a:t>
            </a:r>
            <a:r>
              <a:rPr lang="en-US" sz="2400" b="0" i="1" u="none" strike="noStrike" baseline="-25000" dirty="0" err="1"/>
              <a:t>j</a:t>
            </a:r>
            <a:r>
              <a:rPr lang="en-US" sz="2400" b="0" i="0" u="none" strike="noStrike" baseline="0" dirty="0"/>
              <a:t> . </a:t>
            </a:r>
          </a:p>
          <a:p>
            <a:pPr algn="l"/>
            <a:r>
              <a:rPr lang="en-US" sz="2400" b="0" i="0" u="none" strike="noStrike" baseline="0" dirty="0"/>
              <a:t>Then the matrix-vector product is the vector </a:t>
            </a:r>
            <a:r>
              <a:rPr lang="en-US" sz="2400" b="0" i="1" u="none" strike="noStrike" baseline="0" dirty="0"/>
              <a:t>x</a:t>
            </a:r>
            <a:r>
              <a:rPr lang="en-US" sz="2400" b="0" i="0" u="none" strike="noStrike" baseline="0" dirty="0"/>
              <a:t> of length </a:t>
            </a:r>
            <a:r>
              <a:rPr lang="en-US" sz="2400" b="0" i="1" u="none" strike="noStrike" baseline="0" dirty="0"/>
              <a:t>n</a:t>
            </a:r>
            <a:r>
              <a:rPr lang="en-US" sz="2400" b="0" i="0" u="none" strike="noStrike" baseline="0" dirty="0"/>
              <a:t>, whose </a:t>
            </a:r>
            <a:r>
              <a:rPr lang="en-US" sz="2400" b="0" i="1" u="none" strike="noStrike" baseline="0" dirty="0" err="1"/>
              <a:t>i</a:t>
            </a:r>
            <a:r>
              <a:rPr lang="en-US" sz="2400" b="0" i="0" u="none" strike="noStrike" baseline="0" dirty="0" err="1"/>
              <a:t>th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element </a:t>
            </a:r>
            <a:r>
              <a:rPr lang="en-US" sz="2400" b="0" i="1" u="none" strike="noStrike" baseline="0" dirty="0"/>
              <a:t>x</a:t>
            </a:r>
            <a:r>
              <a:rPr lang="en-US" sz="2400" b="0" i="1" u="none" strike="noStrike" baseline="-25000" dirty="0"/>
              <a:t>i</a:t>
            </a:r>
            <a:r>
              <a:rPr lang="en-US" sz="2400" b="0" i="0" u="none" strike="noStrike" baseline="0" dirty="0"/>
              <a:t> is given by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Assumption: Matrix </a:t>
            </a:r>
            <a:r>
              <a:rPr lang="en-US" sz="2400" i="1" dirty="0"/>
              <a:t>M</a:t>
            </a:r>
            <a:r>
              <a:rPr lang="en-US" sz="2400" dirty="0"/>
              <a:t> and vector </a:t>
            </a:r>
            <a:r>
              <a:rPr lang="en-US" sz="2400" i="1" dirty="0"/>
              <a:t>v</a:t>
            </a:r>
            <a:r>
              <a:rPr lang="en-US" sz="2400" dirty="0"/>
              <a:t> are stored in DFS, such that their row-column coordinates are either discoverable from file position or explicitly specified as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, j, 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ij</a:t>
            </a:r>
            <a:r>
              <a:rPr lang="en-US" sz="2400" i="1" dirty="0"/>
              <a:t>) &amp; (j,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j</a:t>
            </a:r>
            <a:r>
              <a:rPr lang="en-US" sz="2400" i="1" dirty="0"/>
              <a:t>)</a:t>
            </a:r>
            <a:br>
              <a:rPr lang="en-US" sz="2400" i="1" dirty="0"/>
            </a:b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F68C7-6A65-4064-A03C-BE919427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81400"/>
            <a:ext cx="2895600" cy="141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6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 fontScale="92500" lnSpcReduction="20000"/>
          </a:bodyPr>
          <a:lstStyle/>
          <a:p>
            <a:pPr marL="118872" indent="0" algn="ctr">
              <a:buNone/>
            </a:pPr>
            <a:r>
              <a:rPr lang="en-US" b="1" u="sng" dirty="0"/>
              <a:t>Case 1: Vector </a:t>
            </a:r>
            <a:r>
              <a:rPr lang="en-US" b="1" i="1" u="sng" dirty="0"/>
              <a:t>v</a:t>
            </a:r>
            <a:r>
              <a:rPr lang="en-US" b="1" u="sng" dirty="0"/>
              <a:t> can fit in memory</a:t>
            </a:r>
          </a:p>
          <a:p>
            <a:r>
              <a:rPr lang="en-US" dirty="0"/>
              <a:t>Hence, vector </a:t>
            </a:r>
            <a:r>
              <a:rPr lang="en-US" i="1" dirty="0"/>
              <a:t>v</a:t>
            </a:r>
            <a:r>
              <a:rPr lang="en-US" dirty="0"/>
              <a:t> available to every Map task</a:t>
            </a:r>
          </a:p>
          <a:p>
            <a:r>
              <a:rPr lang="en-US" b="1" dirty="0"/>
              <a:t>The Map function:</a:t>
            </a:r>
          </a:p>
          <a:p>
            <a:pPr lvl="1"/>
            <a:r>
              <a:rPr lang="en-US" dirty="0"/>
              <a:t>Vector </a:t>
            </a:r>
            <a:r>
              <a:rPr lang="en-US" i="1" dirty="0"/>
              <a:t>v</a:t>
            </a:r>
            <a:r>
              <a:rPr lang="en-US" dirty="0"/>
              <a:t> is entirely read into memory of the node executing a Map task (if not already read).</a:t>
            </a:r>
          </a:p>
          <a:p>
            <a:pPr lvl="1"/>
            <a:r>
              <a:rPr lang="en-US" dirty="0"/>
              <a:t>Each Map task will operate on a chunk of matrix </a:t>
            </a:r>
            <a:r>
              <a:rPr lang="en-US" i="1" dirty="0"/>
              <a:t>M</a:t>
            </a:r>
          </a:p>
          <a:p>
            <a:pPr lvl="1"/>
            <a:r>
              <a:rPr lang="en-US" dirty="0"/>
              <a:t>For each matrix element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, Map task produces key-value pair as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m</a:t>
            </a:r>
            <a:r>
              <a:rPr lang="en-US" i="1" baseline="-25000" dirty="0" err="1"/>
              <a:t>ij</a:t>
            </a:r>
            <a:r>
              <a:rPr lang="en-US" i="1" dirty="0"/>
              <a:t> *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i="1" dirty="0"/>
              <a:t>)</a:t>
            </a:r>
          </a:p>
          <a:p>
            <a:r>
              <a:rPr lang="en-US" b="1" dirty="0"/>
              <a:t>NOTE:</a:t>
            </a:r>
            <a:r>
              <a:rPr lang="en-US" dirty="0"/>
              <a:t> All terms that will sum-up to give component of x, have same key </a:t>
            </a:r>
            <a:r>
              <a:rPr lang="en-US" i="1" dirty="0"/>
              <a:t>i</a:t>
            </a:r>
          </a:p>
          <a:p>
            <a:r>
              <a:rPr lang="en-US" b="1" dirty="0"/>
              <a:t>The Reduce function:</a:t>
            </a:r>
          </a:p>
          <a:p>
            <a:pPr lvl="1"/>
            <a:r>
              <a:rPr lang="en-US" dirty="0"/>
              <a:t>It simply sums all the values associated with a given key </a:t>
            </a:r>
            <a:r>
              <a:rPr lang="en-US" i="1" dirty="0" err="1"/>
              <a:t>i</a:t>
            </a:r>
            <a:r>
              <a:rPr lang="en-US" dirty="0"/>
              <a:t> and generates key-value pair </a:t>
            </a:r>
            <a:r>
              <a:rPr lang="en-US" i="1" dirty="0"/>
              <a:t>(</a:t>
            </a:r>
            <a:r>
              <a:rPr lang="en-US" i="1" dirty="0" err="1"/>
              <a:t>i</a:t>
            </a:r>
            <a:r>
              <a:rPr lang="en-US" i="1" dirty="0"/>
              <a:t>, x</a:t>
            </a:r>
            <a:r>
              <a:rPr lang="en-US" i="1" baseline="-25000" dirty="0"/>
              <a:t>i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668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E80F-39B7-4391-A7E7-CD605371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Multiply :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F8286-4C44-4909-8BAF-AA3E105D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1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b="1" u="sng" dirty="0"/>
              <a:t>Case 2: Vector </a:t>
            </a:r>
            <a:r>
              <a:rPr lang="en-US" b="1" i="1" u="sng" dirty="0"/>
              <a:t>v</a:t>
            </a:r>
            <a:r>
              <a:rPr lang="en-US" b="1" u="sng" dirty="0"/>
              <a:t> cannot fit in memory</a:t>
            </a:r>
          </a:p>
          <a:p>
            <a:r>
              <a:rPr lang="en-US" sz="2800" dirty="0"/>
              <a:t>Hence, divide the vector </a:t>
            </a:r>
            <a:r>
              <a:rPr lang="en-US" sz="2800" i="1" dirty="0"/>
              <a:t>v</a:t>
            </a:r>
            <a:r>
              <a:rPr lang="en-US" sz="2800" dirty="0"/>
              <a:t> into an equal sized horizontal strips. Also, divide matrix </a:t>
            </a:r>
            <a:r>
              <a:rPr lang="en-US" sz="2800" i="1" dirty="0"/>
              <a:t>M</a:t>
            </a:r>
            <a:r>
              <a:rPr lang="en-US" sz="2800" dirty="0"/>
              <a:t> into vertical strips, of width same as height of strips of vector </a:t>
            </a:r>
            <a:r>
              <a:rPr lang="en-US" sz="2800" i="1" dirty="0"/>
              <a:t>v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812C3-8E44-422F-A5D5-05342FDD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409122"/>
            <a:ext cx="3766242" cy="2860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0A698-DD71-442D-94FD-8ADD3D781B55}"/>
              </a:ext>
            </a:extLst>
          </p:cNvPr>
          <p:cNvSpPr txBox="1"/>
          <p:nvPr/>
        </p:nvSpPr>
        <p:spPr>
          <a:xfrm>
            <a:off x="1371600" y="3200400"/>
            <a:ext cx="251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Division of  Matrix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and vector </a:t>
            </a:r>
            <a:r>
              <a:rPr lang="en-US" sz="2200" b="1" i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v</a:t>
            </a:r>
            <a:r>
              <a:rPr lang="en-US" sz="2200" b="1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 into five strips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9386BF-8CDF-4DDC-A04E-EBFC683045C7}"/>
              </a:ext>
            </a:extLst>
          </p:cNvPr>
          <p:cNvSpPr/>
          <p:nvPr/>
        </p:nvSpPr>
        <p:spPr>
          <a:xfrm>
            <a:off x="3916681" y="3755351"/>
            <a:ext cx="502919" cy="207049"/>
          </a:xfrm>
          <a:prstGeom prst="rightArrow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9C376-FE50-4331-89FF-FCE85AF21404}"/>
              </a:ext>
            </a:extLst>
          </p:cNvPr>
          <p:cNvSpPr txBox="1"/>
          <p:nvPr/>
        </p:nvSpPr>
        <p:spPr>
          <a:xfrm>
            <a:off x="990600" y="4648200"/>
            <a:ext cx="3276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Each Map task is assigned a chunk from one of the stripes of  Matrix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M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 and gets corresponding stripe of vector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Arial" pitchFamily="34" charset="0"/>
              </a:rPr>
              <a:t>v.</a:t>
            </a: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8B8FF1-D0FB-40A4-9704-5E062B074336}"/>
              </a:ext>
            </a:extLst>
          </p:cNvPr>
          <p:cNvSpPr/>
          <p:nvPr/>
        </p:nvSpPr>
        <p:spPr>
          <a:xfrm>
            <a:off x="4267200" y="4876800"/>
            <a:ext cx="914400" cy="207049"/>
          </a:xfrm>
          <a:prstGeom prst="rightArrow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35004281-BAA7-483D-8127-151BFB549A29}"/>
              </a:ext>
            </a:extLst>
          </p:cNvPr>
          <p:cNvSpPr/>
          <p:nvPr/>
        </p:nvSpPr>
        <p:spPr>
          <a:xfrm rot="20862436">
            <a:off x="4268736" y="4693314"/>
            <a:ext cx="3338571" cy="478751"/>
          </a:xfrm>
          <a:prstGeom prst="curvedUpArrow">
            <a:avLst>
              <a:gd name="adj1" fmla="val 43597"/>
              <a:gd name="adj2" fmla="val 91853"/>
              <a:gd name="adj3" fmla="val 25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Relational Algebra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Select: </a:t>
            </a:r>
          </a:p>
          <a:p>
            <a:pPr lvl="1"/>
            <a:r>
              <a:rPr lang="en-US" dirty="0"/>
              <a:t>Map function: For each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, test if it satisfies </a:t>
            </a:r>
            <a:r>
              <a:rPr lang="en-US" i="1" dirty="0"/>
              <a:t>C</a:t>
            </a:r>
            <a:r>
              <a:rPr lang="en-US" dirty="0"/>
              <a:t>. If so, produce </a:t>
            </a:r>
            <a:r>
              <a:rPr lang="en-US" i="1" dirty="0"/>
              <a:t>(</a:t>
            </a:r>
            <a:r>
              <a:rPr lang="en-US" i="1" dirty="0" err="1"/>
              <a:t>t,t</a:t>
            </a:r>
            <a:r>
              <a:rPr lang="en-US" i="1" dirty="0"/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Reduce function: Identity.</a:t>
            </a:r>
          </a:p>
          <a:p>
            <a:r>
              <a:rPr lang="en-US" dirty="0"/>
              <a:t>Project: </a:t>
            </a:r>
          </a:p>
          <a:p>
            <a:pPr lvl="1"/>
            <a:r>
              <a:rPr lang="en-US" dirty="0"/>
              <a:t>Map function: For each tuple 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i="1" dirty="0"/>
              <a:t>R</a:t>
            </a:r>
            <a:r>
              <a:rPr lang="en-US" dirty="0"/>
              <a:t>, construct tuple </a:t>
            </a:r>
            <a:r>
              <a:rPr lang="en-US" i="1" dirty="0"/>
              <a:t>t’</a:t>
            </a:r>
            <a:r>
              <a:rPr lang="en-US" dirty="0"/>
              <a:t> by eliminating those attributes from </a:t>
            </a:r>
            <a:r>
              <a:rPr lang="en-US" i="1" dirty="0"/>
              <a:t>t</a:t>
            </a:r>
            <a:r>
              <a:rPr lang="en-US" dirty="0"/>
              <a:t> which are not in </a:t>
            </a:r>
            <a:r>
              <a:rPr lang="en-US" i="1" dirty="0"/>
              <a:t>S</a:t>
            </a:r>
            <a:r>
              <a:rPr lang="en-US" dirty="0"/>
              <a:t>. Output of Map task is key-value pair </a:t>
            </a:r>
            <a:r>
              <a:rPr lang="en-US" i="1" dirty="0"/>
              <a:t>(t’, t’)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Reduce function: For each </a:t>
            </a:r>
            <a:r>
              <a:rPr lang="en-US" i="1" dirty="0"/>
              <a:t>(t’, [t’, t’, t’, …])</a:t>
            </a:r>
            <a:r>
              <a:rPr lang="en-US" dirty="0"/>
              <a:t>, reduce function generates </a:t>
            </a:r>
            <a:r>
              <a:rPr lang="en-US" i="1" dirty="0"/>
              <a:t>(t’, t’)</a:t>
            </a:r>
            <a:r>
              <a:rPr lang="en-US" dirty="0"/>
              <a:t>.  Thereby, it eliminates duplicates.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A0BF4-09DB-4545-9457-CFFACE81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47800"/>
            <a:ext cx="95955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0B1F-FD96-48F7-84A1-95920EAA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46" y="3153526"/>
            <a:ext cx="883354" cy="4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8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Set Operations of  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Union:</a:t>
            </a:r>
          </a:p>
          <a:p>
            <a:pPr lvl="1"/>
            <a:r>
              <a:rPr lang="en-US" dirty="0"/>
              <a:t>Map Function: Turn each input tuple t into a key-value pair (t, t).</a:t>
            </a:r>
          </a:p>
          <a:p>
            <a:pPr lvl="1"/>
            <a:r>
              <a:rPr lang="en-US" dirty="0"/>
              <a:t>Reduce Function: Associated with each key t there will be either one or two values. Produce output (t, t) in either case.</a:t>
            </a:r>
          </a:p>
          <a:p>
            <a:r>
              <a:rPr lang="en-US" dirty="0"/>
              <a:t>Intersect:</a:t>
            </a:r>
          </a:p>
          <a:p>
            <a:pPr lvl="1"/>
            <a:r>
              <a:rPr lang="en-US" dirty="0"/>
              <a:t>Map Function: Turn each tuple t into a key-value pair (t, t).</a:t>
            </a:r>
          </a:p>
          <a:p>
            <a:pPr lvl="1"/>
            <a:r>
              <a:rPr lang="en-US" dirty="0"/>
              <a:t>Reduce Function: If key t has value list [t, t], then produce (t, t). Otherwise, produce nothing.</a:t>
            </a:r>
          </a:p>
          <a:p>
            <a:r>
              <a:rPr lang="en-US" dirty="0"/>
              <a:t>Set Difference:</a:t>
            </a:r>
          </a:p>
          <a:p>
            <a:pPr lvl="1"/>
            <a:r>
              <a:rPr lang="en-US" dirty="0"/>
              <a:t>Map Function:</a:t>
            </a:r>
          </a:p>
          <a:p>
            <a:pPr lvl="1"/>
            <a:r>
              <a:rPr lang="en-US" dirty="0"/>
              <a:t>Reduce Function: </a:t>
            </a:r>
          </a:p>
        </p:txBody>
      </p:sp>
    </p:spTree>
    <p:extLst>
      <p:ext uri="{BB962C8B-B14F-4D97-AF65-F5344CB8AC3E}">
        <p14:creationId xmlns:p14="http://schemas.microsoft.com/office/powerpoint/2010/main" val="715790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Set Operations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Difference: Given two relations R and S, to compute set difference say (R – S).</a:t>
            </a:r>
          </a:p>
          <a:p>
            <a:pPr lvl="1"/>
            <a:r>
              <a:rPr lang="en-US" dirty="0"/>
              <a:t>NOTE - The Map function can pass tuples from R and S through, but must inform the Reduce function whether the tuple came from R or S.</a:t>
            </a:r>
          </a:p>
          <a:p>
            <a:pPr lvl="1"/>
            <a:r>
              <a:rPr lang="en-US" b="1" dirty="0"/>
              <a:t>The Map Function:</a:t>
            </a:r>
            <a:r>
              <a:rPr lang="en-US" dirty="0"/>
              <a:t> For a tuple t in R, produce key-value pair (</a:t>
            </a:r>
            <a:r>
              <a:rPr lang="en-US" dirty="0" err="1"/>
              <a:t>t,R</a:t>
            </a:r>
            <a:r>
              <a:rPr lang="en-US" dirty="0"/>
              <a:t>), and for a tuple t in S, produce key-value pair (t, S). </a:t>
            </a:r>
          </a:p>
          <a:p>
            <a:pPr lvl="1"/>
            <a:r>
              <a:rPr lang="en-US" dirty="0"/>
              <a:t>Note - The intent is that the value is the name of R or S (or better, a single bit indicating whether the relation is R or S), not the entire relation.</a:t>
            </a:r>
          </a:p>
          <a:p>
            <a:pPr lvl="1"/>
            <a:r>
              <a:rPr lang="en-US" b="1" dirty="0"/>
              <a:t>The Reduce Function:</a:t>
            </a:r>
            <a:r>
              <a:rPr lang="en-US" dirty="0"/>
              <a:t> For each key t, if the associated value list is [R], then produce (t, t). Otherwise, produce nothing.</a:t>
            </a:r>
          </a:p>
        </p:txBody>
      </p:sp>
    </p:spTree>
    <p:extLst>
      <p:ext uri="{BB962C8B-B14F-4D97-AF65-F5344CB8AC3E}">
        <p14:creationId xmlns:p14="http://schemas.microsoft.com/office/powerpoint/2010/main" val="525459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Relational Algebra Operation: Natural Join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133600"/>
          </a:xfrm>
        </p:spPr>
        <p:txBody>
          <a:bodyPr/>
          <a:lstStyle/>
          <a:p>
            <a:r>
              <a:rPr lang="en-US" b="1" dirty="0"/>
              <a:t>Compute the natural join </a:t>
            </a:r>
            <a:r>
              <a:rPr lang="en-US" b="1" i="1" dirty="0"/>
              <a:t>R(A,B) </a:t>
            </a:r>
            <a:r>
              <a:rPr lang="en-US" b="1" dirty="0"/>
              <a:t>⋈</a:t>
            </a:r>
            <a:r>
              <a:rPr lang="en-US" b="1" i="1" dirty="0"/>
              <a:t> S(B,C)</a:t>
            </a:r>
          </a:p>
          <a:p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are each stored in files</a:t>
            </a:r>
          </a:p>
          <a:p>
            <a:r>
              <a:rPr lang="en-US" dirty="0"/>
              <a:t>Tuples are pairs 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or </a:t>
            </a:r>
            <a:r>
              <a:rPr lang="en-US" i="1" dirty="0"/>
              <a:t>(</a:t>
            </a:r>
            <a:r>
              <a:rPr lang="en-US" i="1" dirty="0" err="1"/>
              <a:t>b,c</a:t>
            </a:r>
            <a:r>
              <a:rPr lang="en-US" i="1" dirty="0"/>
              <a:t>)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3581400"/>
          <a:ext cx="2209800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276600" y="3657600"/>
          <a:ext cx="2209800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514600" y="4038600"/>
            <a:ext cx="6960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⋈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48400" y="3657600"/>
          <a:ext cx="2667001" cy="14833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82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910">
                  <a:extLst>
                    <a:ext uri="{9D8B030D-6E8A-4147-A177-3AD203B41FA5}">
                      <a16:colId xmlns:a16="http://schemas.microsoft.com/office/drawing/2014/main" val="632199917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en-US" baseline="-250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62600" y="4064000"/>
            <a:ext cx="500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6154" y="5562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022" y="5257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27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1"/>
          <p:cNvSpPr>
            <a:spLocks noGrp="1"/>
          </p:cNvSpPr>
          <p:nvPr>
            <p:ph idx="1"/>
          </p:nvPr>
        </p:nvSpPr>
        <p:spPr>
          <a:xfrm>
            <a:off x="0" y="990600"/>
            <a:ext cx="8534400" cy="5638800"/>
          </a:xfrm>
        </p:spPr>
        <p:txBody>
          <a:bodyPr/>
          <a:lstStyle/>
          <a:p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HDFS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file system designed to store large amounts of data across multiple nodes of commodity hardware.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HDFS has a master–slave architecture made up of data nodes which each store blocks of the data, retrieve data on demand, and report back to the name node with inventory.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name node keeps records of this inventory (references to file locations and metadata) and directs traffic to the data nodes upon client requests.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system has built-in fault tolerance, typically keeping three or more copies of each data block in case of disk failure. </a:t>
            </a:r>
          </a:p>
          <a:p>
            <a:pPr lvl="1"/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6096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Hadoop </a:t>
            </a:r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Core Component 1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3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Map-Reduce Join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10600" cy="5257801"/>
          </a:xfrm>
        </p:spPr>
        <p:txBody>
          <a:bodyPr/>
          <a:lstStyle/>
          <a:p>
            <a:r>
              <a:rPr lang="en-US" b="1" dirty="0"/>
              <a:t>Use a hash function </a:t>
            </a:r>
            <a:r>
              <a:rPr lang="en-US" b="1" i="1" dirty="0"/>
              <a:t>h</a:t>
            </a:r>
            <a:r>
              <a:rPr lang="en-US" b="1" dirty="0"/>
              <a:t> from B-values to </a:t>
            </a:r>
            <a:r>
              <a:rPr lang="en-US" b="1" i="1" dirty="0"/>
              <a:t>1...k</a:t>
            </a:r>
          </a:p>
          <a:p>
            <a:r>
              <a:rPr lang="en-US" b="1" dirty="0">
                <a:solidFill>
                  <a:srgbClr val="FF0066"/>
                </a:solidFill>
              </a:rPr>
              <a:t>A Map process turns: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R(</a:t>
            </a:r>
            <a:r>
              <a:rPr lang="en-US" i="1" dirty="0" err="1"/>
              <a:t>a,b</a:t>
            </a:r>
            <a:r>
              <a:rPr lang="en-US" i="1" dirty="0"/>
              <a:t>)</a:t>
            </a:r>
            <a:r>
              <a:rPr lang="en-US" dirty="0"/>
              <a:t> into key-value pair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</a:p>
          <a:p>
            <a:pPr lvl="1"/>
            <a:r>
              <a:rPr lang="en-US" dirty="0"/>
              <a:t>Each input tuple </a:t>
            </a:r>
            <a:r>
              <a:rPr lang="en-US" i="1" dirty="0"/>
              <a:t>S(</a:t>
            </a:r>
            <a:r>
              <a:rPr lang="en-US" i="1" dirty="0" err="1"/>
              <a:t>b,c</a:t>
            </a:r>
            <a:r>
              <a:rPr lang="en-US" i="1" dirty="0"/>
              <a:t>)</a:t>
            </a:r>
            <a:r>
              <a:rPr lang="en-US" dirty="0"/>
              <a:t> into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</a:t>
            </a:r>
          </a:p>
          <a:p>
            <a:pPr lvl="8"/>
            <a:endParaRPr lang="en-US" dirty="0"/>
          </a:p>
          <a:p>
            <a:r>
              <a:rPr lang="en-US" b="1" dirty="0"/>
              <a:t>Map processes</a:t>
            </a:r>
            <a:r>
              <a:rPr lang="en-US" dirty="0"/>
              <a:t> send each key-value pair with key </a:t>
            </a:r>
            <a:r>
              <a:rPr lang="en-US" i="1" dirty="0"/>
              <a:t>b</a:t>
            </a:r>
            <a:r>
              <a:rPr lang="en-US" dirty="0"/>
              <a:t> to Reduce process </a:t>
            </a:r>
            <a:r>
              <a:rPr lang="en-US" i="1" dirty="0"/>
              <a:t>h(b)</a:t>
            </a:r>
            <a:endParaRPr lang="en-US" dirty="0"/>
          </a:p>
          <a:p>
            <a:pPr lvl="1"/>
            <a:r>
              <a:rPr lang="en-US" dirty="0" err="1"/>
              <a:t>Hadoop</a:t>
            </a:r>
            <a:r>
              <a:rPr lang="en-US" dirty="0"/>
              <a:t> does this automatically; just tell it what </a:t>
            </a:r>
            <a:r>
              <a:rPr lang="en-US" i="1" dirty="0"/>
              <a:t>k</a:t>
            </a:r>
            <a:r>
              <a:rPr lang="en-US" dirty="0"/>
              <a:t> is.</a:t>
            </a:r>
          </a:p>
          <a:p>
            <a:r>
              <a:rPr lang="en-US" dirty="0"/>
              <a:t>Each </a:t>
            </a:r>
            <a:r>
              <a:rPr lang="en-US" b="1" dirty="0"/>
              <a:t>Reduce process</a:t>
            </a:r>
            <a:r>
              <a:rPr lang="en-US" dirty="0"/>
              <a:t> matches all the pairs </a:t>
            </a:r>
            <a:r>
              <a:rPr lang="en-US" i="1" dirty="0"/>
              <a:t>(b,(</a:t>
            </a:r>
            <a:r>
              <a:rPr lang="en-US" i="1" dirty="0" err="1"/>
              <a:t>a,R</a:t>
            </a:r>
            <a:r>
              <a:rPr lang="en-US" i="1" dirty="0"/>
              <a:t>))</a:t>
            </a:r>
            <a:r>
              <a:rPr lang="en-US" dirty="0"/>
              <a:t> with all </a:t>
            </a:r>
            <a:r>
              <a:rPr lang="en-US" i="1" dirty="0"/>
              <a:t>(b,(</a:t>
            </a:r>
            <a:r>
              <a:rPr lang="en-US" i="1" dirty="0" err="1"/>
              <a:t>c,S</a:t>
            </a:r>
            <a:r>
              <a:rPr lang="en-US" i="1" dirty="0"/>
              <a:t>)) </a:t>
            </a:r>
            <a:r>
              <a:rPr lang="en-US" dirty="0"/>
              <a:t>and outputs </a:t>
            </a:r>
            <a:r>
              <a:rPr lang="en-US" i="1" dirty="0"/>
              <a:t>(</a:t>
            </a:r>
            <a:r>
              <a:rPr lang="en-US" i="1" dirty="0" err="1"/>
              <a:t>a,b,c</a:t>
            </a:r>
            <a:r>
              <a:rPr lang="en-US" i="1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874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51BB-4A1B-484F-B5DC-9D97EA2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Grouping and Aggregation</a:t>
            </a:r>
            <a:r>
              <a:rPr lang="en-US" sz="4000" dirty="0">
                <a:solidFill>
                  <a:srgbClr val="FF0000"/>
                </a:solidFill>
              </a:rPr>
              <a:t>*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CA0-7169-4998-9CCE-7405F34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E08B8"/>
                </a:solidFill>
              </a:rPr>
              <a:t>select θ(B) from R group by A; </a:t>
            </a:r>
          </a:p>
          <a:p>
            <a:r>
              <a:rPr lang="en-US" dirty="0"/>
              <a:t>NOTE – θ is any aggregation operation such as SUM, MIN, MAX, AVG, COUNT.</a:t>
            </a:r>
          </a:p>
          <a:p>
            <a:r>
              <a:rPr lang="en-US" b="1" dirty="0"/>
              <a:t>The Map Function: </a:t>
            </a:r>
            <a:r>
              <a:rPr lang="en-US" dirty="0"/>
              <a:t>For each tuple (a, b, c) produce the key-value pair (a, b).</a:t>
            </a:r>
          </a:p>
          <a:p>
            <a:pPr algn="l"/>
            <a:r>
              <a:rPr lang="en-US" b="1" dirty="0"/>
              <a:t>The Reduce Function:</a:t>
            </a:r>
            <a:r>
              <a:rPr lang="en-US" dirty="0"/>
              <a:t> Each key a represents a group. Apply the aggregation operator θ to the list [b1, b2, . . . , bn] of B-values associated with key a. The output is the pair (a, x), where x is the result of applying θ to the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E540F-005D-4913-9E53-2C39F11A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295400"/>
            <a:ext cx="1733549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15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D8E2-7553-4431-9F8A-E9205B730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Thank You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AF3AAE-6B4C-4A66-8C6A-B5CAF1F1D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High Level Hadoop Architecture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F26C0-2B19-45A5-8221-5AA7820277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762000"/>
            <a:ext cx="7910017" cy="53074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888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Hadoop Distributed File System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9CF1E-3A64-4284-A2A3-DA6D46EA8C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18408" y="643467"/>
            <a:ext cx="8208017" cy="564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318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Physical Architecture of Hadoop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99681-BFAA-4CD1-BC94-774C83D217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47557" y="1567181"/>
            <a:ext cx="7648885" cy="483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48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82600" y="1698171"/>
            <a:ext cx="2971546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 Reduce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25642" y="741074"/>
            <a:ext cx="687472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12651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26041" y="-81546"/>
            <a:ext cx="1827638" cy="103274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909679" y="502817"/>
            <a:ext cx="645368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2515" y="1698170"/>
            <a:ext cx="4858884" cy="4516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ct val="85000"/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  <a:p>
            <a:pPr indent="-228600" algn="l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700" b="1">
              <a:solidFill>
                <a:schemeClr val="tx1"/>
              </a:solidFill>
            </a:endParaRPr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567" y="6115501"/>
            <a:ext cx="1120885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5472" y="6453143"/>
            <a:ext cx="611178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6" name="Subtitle 2"/>
          <p:cNvSpPr txBox="1">
            <a:spLocks/>
          </p:cNvSpPr>
          <p:nvPr/>
        </p:nvSpPr>
        <p:spPr bwMode="auto">
          <a:xfrm>
            <a:off x="6019800" y="4572000"/>
            <a:ext cx="289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sz="1600" b="1">
              <a:solidFill>
                <a:schemeClr val="tx2"/>
              </a:solidFill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Data processing engine: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job consists of two parts, a map phase, which takes raw data and organizes it into key/value pairs, and a reduce phase which processes data in parallel.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software framework  for easily writing applications which process vast amounts of data in-parallel on large clusters ( thousands of nodes) of commodity hardware in a reliable, fault tolerant manner.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Hadoop Core Component 2</a:t>
            </a:r>
          </a:p>
        </p:txBody>
      </p:sp>
    </p:spTree>
    <p:extLst>
      <p:ext uri="{BB962C8B-B14F-4D97-AF65-F5344CB8AC3E}">
        <p14:creationId xmlns:p14="http://schemas.microsoft.com/office/powerpoint/2010/main" val="371661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7EFB2-FE8B-40AE-91F9-F3890A89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MapReduce (Hadoop’s computation engine)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5A7E4-298C-4970-9F56-D455F925E7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13633" y="1455517"/>
            <a:ext cx="7116733" cy="4833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54911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07EF5965D67418381B8EE023AA3C8" ma:contentTypeVersion="4" ma:contentTypeDescription="Create a new document." ma:contentTypeScope="" ma:versionID="3ab164b4e7c9088c53ae3988b9da877d">
  <xsd:schema xmlns:xsd="http://www.w3.org/2001/XMLSchema" xmlns:xs="http://www.w3.org/2001/XMLSchema" xmlns:p="http://schemas.microsoft.com/office/2006/metadata/properties" xmlns:ns2="e8b82336-c7a5-44d1-b404-2496331212c9" targetNamespace="http://schemas.microsoft.com/office/2006/metadata/properties" ma:root="true" ma:fieldsID="6f7d45fdf937bea7a49b29c20b850a7f" ns2:_="">
    <xsd:import namespace="e8b82336-c7a5-44d1-b404-2496331212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82336-c7a5-44d1-b404-2496331212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4F0CA9-729B-48F4-A4D2-7377427845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468FB0C-422A-4FFA-9759-71DC70287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C8DBD-2A0E-4D2A-AF38-89E8B33A5900}"/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2000</Words>
  <Application>Microsoft Office PowerPoint</Application>
  <PresentationFormat>On-screen Show (4:3)</PresentationFormat>
  <Paragraphs>308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Bookman Old Style</vt:lpstr>
      <vt:lpstr>Calibri</vt:lpstr>
      <vt:lpstr>Corbel</vt:lpstr>
      <vt:lpstr>Courier New</vt:lpstr>
      <vt:lpstr>Times New Roman</vt:lpstr>
      <vt:lpstr>Wingdings</vt:lpstr>
      <vt:lpstr>Wingdings 2</vt:lpstr>
      <vt:lpstr>Office Theme</vt:lpstr>
      <vt:lpstr>Module</vt:lpstr>
      <vt:lpstr>Module 2 – Hadoop HDFS and Map reduce</vt:lpstr>
      <vt:lpstr>Core Components of HADOOP</vt:lpstr>
      <vt:lpstr>  </vt:lpstr>
      <vt:lpstr>High Level Hadoop Architecture</vt:lpstr>
      <vt:lpstr>Hadoop Distributed File System</vt:lpstr>
      <vt:lpstr>Physical Architecture of Hadoop</vt:lpstr>
      <vt:lpstr>Map Reduce </vt:lpstr>
      <vt:lpstr>Hadoop Core Component 2</vt:lpstr>
      <vt:lpstr>MapReduce (Hadoop’s computation engine)</vt:lpstr>
      <vt:lpstr>Map Reduce Overview</vt:lpstr>
      <vt:lpstr>Schematic of Map Reduce computation</vt:lpstr>
      <vt:lpstr>Map-Reduce</vt:lpstr>
      <vt:lpstr>Data Flow</vt:lpstr>
      <vt:lpstr>Map Reduce: Step 1 – Map phase</vt:lpstr>
      <vt:lpstr>Map Reduce: Step 2 – Grouping and Reduce  phase</vt:lpstr>
      <vt:lpstr>Map-Reduce: A diagram</vt:lpstr>
      <vt:lpstr>Map-Reduce: In Parallel</vt:lpstr>
      <vt:lpstr>Example: Word count using Map Reduce </vt:lpstr>
      <vt:lpstr>Working of Word Count </vt:lpstr>
      <vt:lpstr>Refinement: Combiners</vt:lpstr>
      <vt:lpstr>Refinement: Combiners - Example</vt:lpstr>
      <vt:lpstr>Map Reduce Algorithms</vt:lpstr>
      <vt:lpstr>Matrix-Vector Multiplication</vt:lpstr>
      <vt:lpstr>Matrix-Vector Multiply : Case 1</vt:lpstr>
      <vt:lpstr>Matrix-Vector Multiply : Case 2</vt:lpstr>
      <vt:lpstr>Basic Relational Algebra Operations</vt:lpstr>
      <vt:lpstr>Set Operations of  Relational Algebra</vt:lpstr>
      <vt:lpstr>Set Operations continued…</vt:lpstr>
      <vt:lpstr>Relational Algebra Operation: Natural Join </vt:lpstr>
      <vt:lpstr>Map-Reduce Join</vt:lpstr>
      <vt:lpstr>Grouping and Aggregation*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Hadoop- Lec2</dc:title>
  <dc:creator>Pankaj Vanwari</dc:creator>
  <cp:lastModifiedBy>Pankaj Vanwari</cp:lastModifiedBy>
  <cp:revision>87</cp:revision>
  <dcterms:created xsi:type="dcterms:W3CDTF">2020-07-23T21:22:49Z</dcterms:created>
  <dcterms:modified xsi:type="dcterms:W3CDTF">2024-08-05T05:41:11Z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0x01010086C07EF5965D67418381B8EE023AA3C8</vt:lpwstr>
  </property>
</Properties>
</file>