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Default Extension="jpg" ContentType="image/jpg"/>
  <Override PartName="/ppt/presentation.xml" ContentType="application/vnd.openxmlformats-officedocument.presentationml.presentation.main+xml"/>
  <Override PartName="/ppt/diagrams/data3.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2.xml" ContentType="application/vnd.openxmlformats-officedocument.presentationml.notesSlide+xml"/>
  <Override PartName="/ppt/diagrams/drawing1.xml" ContentType="application/vnd.ms-office.drawingml.diagramDrawing+xml"/>
  <Override PartName="/ppt/diagrams/layout2.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quickStyle2.xml" ContentType="application/vnd.openxmlformats-officedocument.drawingml.diagramStyle+xml"/>
  <Override PartName="/ppt/theme/themeOverride1.xml" ContentType="application/vnd.openxmlformats-officedocument.themeOverrid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48" r:id="rId3"/>
  </p:sldMasterIdLst>
  <p:notesMasterIdLst>
    <p:notesMasterId r:id="rId37"/>
  </p:notesMasterIdLst>
  <p:sldIdLst>
    <p:sldId id="256" r:id="rId4"/>
    <p:sldId id="265" r:id="rId5"/>
    <p:sldId id="257" r:id="rId6"/>
    <p:sldId id="289" r:id="rId7"/>
    <p:sldId id="290" r:id="rId8"/>
    <p:sldId id="291" r:id="rId9"/>
    <p:sldId id="292" r:id="rId10"/>
    <p:sldId id="288" r:id="rId11"/>
    <p:sldId id="269" r:id="rId12"/>
    <p:sldId id="308" r:id="rId13"/>
    <p:sldId id="266" r:id="rId14"/>
    <p:sldId id="267" r:id="rId15"/>
    <p:sldId id="268" r:id="rId16"/>
    <p:sldId id="271" r:id="rId17"/>
    <p:sldId id="272" r:id="rId18"/>
    <p:sldId id="273" r:id="rId19"/>
    <p:sldId id="274" r:id="rId20"/>
    <p:sldId id="275" r:id="rId21"/>
    <p:sldId id="307" r:id="rId22"/>
    <p:sldId id="296" r:id="rId23"/>
    <p:sldId id="297" r:id="rId24"/>
    <p:sldId id="298" r:id="rId25"/>
    <p:sldId id="299" r:id="rId26"/>
    <p:sldId id="300" r:id="rId27"/>
    <p:sldId id="301" r:id="rId28"/>
    <p:sldId id="302" r:id="rId29"/>
    <p:sldId id="303" r:id="rId30"/>
    <p:sldId id="304" r:id="rId31"/>
    <p:sldId id="305" r:id="rId32"/>
    <p:sldId id="306" r:id="rId33"/>
    <p:sldId id="276" r:id="rId34"/>
    <p:sldId id="295" r:id="rId35"/>
    <p:sldId id="27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customXml" Target="../customXml/item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customXml" Target="../customXml/item3.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customXml" Target="../customXml/item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D60FB-0EDB-4279-B0F6-3492EFECF7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8959067-2A77-4DF6-A915-12D4693765BA}">
      <dgm:prSet/>
      <dgm:spPr/>
      <dgm:t>
        <a:bodyPr/>
        <a:lstStyle/>
        <a:p>
          <a:r>
            <a:rPr lang="en-US" i="1"/>
            <a:t>It’s more than rows in tables</a:t>
          </a:r>
          <a:endParaRPr lang="en-US"/>
        </a:p>
      </dgm:t>
    </dgm:pt>
    <dgm:pt modelId="{E0EF2480-F098-473C-BE27-1550C1A8AC5D}" type="parTrans" cxnId="{1D0F2170-B3D6-4338-8A37-E6B696FD21CF}">
      <dgm:prSet/>
      <dgm:spPr/>
      <dgm:t>
        <a:bodyPr/>
        <a:lstStyle/>
        <a:p>
          <a:endParaRPr lang="en-US"/>
        </a:p>
      </dgm:t>
    </dgm:pt>
    <dgm:pt modelId="{B8208B9C-1B52-4254-B80F-2774B3FFC644}" type="sibTrans" cxnId="{1D0F2170-B3D6-4338-8A37-E6B696FD21CF}">
      <dgm:prSet/>
      <dgm:spPr/>
      <dgm:t>
        <a:bodyPr/>
        <a:lstStyle/>
        <a:p>
          <a:endParaRPr lang="en-US"/>
        </a:p>
      </dgm:t>
    </dgm:pt>
    <dgm:pt modelId="{013F3DC1-DDAD-446D-8539-71B8FB659088}">
      <dgm:prSet/>
      <dgm:spPr/>
      <dgm:t>
        <a:bodyPr/>
        <a:lstStyle/>
        <a:p>
          <a:r>
            <a:rPr lang="en-US" i="1"/>
            <a:t>It’s free of joins</a:t>
          </a:r>
          <a:endParaRPr lang="en-US"/>
        </a:p>
      </dgm:t>
    </dgm:pt>
    <dgm:pt modelId="{996591D4-F386-4635-A56B-98F126111341}" type="parTrans" cxnId="{2CD3057D-795A-4FBB-89EE-FF28EB603689}">
      <dgm:prSet/>
      <dgm:spPr/>
      <dgm:t>
        <a:bodyPr/>
        <a:lstStyle/>
        <a:p>
          <a:endParaRPr lang="en-US"/>
        </a:p>
      </dgm:t>
    </dgm:pt>
    <dgm:pt modelId="{3BDE72B7-DF93-434F-A13F-CC28D9265FD4}" type="sibTrans" cxnId="{2CD3057D-795A-4FBB-89EE-FF28EB603689}">
      <dgm:prSet/>
      <dgm:spPr/>
      <dgm:t>
        <a:bodyPr/>
        <a:lstStyle/>
        <a:p>
          <a:endParaRPr lang="en-US"/>
        </a:p>
      </dgm:t>
    </dgm:pt>
    <dgm:pt modelId="{4B2DF8AA-DC99-45E7-88B1-BC51D919892D}">
      <dgm:prSet/>
      <dgm:spPr/>
      <dgm:t>
        <a:bodyPr/>
        <a:lstStyle/>
        <a:p>
          <a:r>
            <a:rPr lang="en-US" i="1"/>
            <a:t>It’s schema-free</a:t>
          </a:r>
          <a:endParaRPr lang="en-US"/>
        </a:p>
      </dgm:t>
    </dgm:pt>
    <dgm:pt modelId="{359CBCDA-A190-4D57-8E55-113CD60AB477}" type="parTrans" cxnId="{C921E6A6-9DB5-4EFE-B5E0-595CEA8EB19F}">
      <dgm:prSet/>
      <dgm:spPr/>
      <dgm:t>
        <a:bodyPr/>
        <a:lstStyle/>
        <a:p>
          <a:endParaRPr lang="en-US"/>
        </a:p>
      </dgm:t>
    </dgm:pt>
    <dgm:pt modelId="{0A2F5367-DC39-4533-834F-B2F7AF4F8D5C}" type="sibTrans" cxnId="{C921E6A6-9DB5-4EFE-B5E0-595CEA8EB19F}">
      <dgm:prSet/>
      <dgm:spPr/>
      <dgm:t>
        <a:bodyPr/>
        <a:lstStyle/>
        <a:p>
          <a:endParaRPr lang="en-US"/>
        </a:p>
      </dgm:t>
    </dgm:pt>
    <dgm:pt modelId="{C9A9334E-323B-49B9-ADCF-BB176D41E14E}">
      <dgm:prSet/>
      <dgm:spPr/>
      <dgm:t>
        <a:bodyPr/>
        <a:lstStyle/>
        <a:p>
          <a:r>
            <a:rPr lang="en-US" i="1"/>
            <a:t>It works on many processors</a:t>
          </a:r>
          <a:endParaRPr lang="en-US"/>
        </a:p>
      </dgm:t>
    </dgm:pt>
    <dgm:pt modelId="{43BD2F63-78C8-4907-9A4B-813E1947E912}" type="parTrans" cxnId="{7C574D26-1780-447B-AE85-CB50B24D4A7A}">
      <dgm:prSet/>
      <dgm:spPr/>
      <dgm:t>
        <a:bodyPr/>
        <a:lstStyle/>
        <a:p>
          <a:endParaRPr lang="en-US"/>
        </a:p>
      </dgm:t>
    </dgm:pt>
    <dgm:pt modelId="{230EBA31-45A2-4926-B726-751F909D4B0B}" type="sibTrans" cxnId="{7C574D26-1780-447B-AE85-CB50B24D4A7A}">
      <dgm:prSet/>
      <dgm:spPr/>
      <dgm:t>
        <a:bodyPr/>
        <a:lstStyle/>
        <a:p>
          <a:endParaRPr lang="en-US"/>
        </a:p>
      </dgm:t>
    </dgm:pt>
    <dgm:pt modelId="{3F293832-983D-4A12-8AFC-A9EFB419F73C}">
      <dgm:prSet/>
      <dgm:spPr/>
      <dgm:t>
        <a:bodyPr/>
        <a:lstStyle/>
        <a:p>
          <a:r>
            <a:rPr lang="en-US" i="1"/>
            <a:t>It uses shared-nothing commodity computers</a:t>
          </a:r>
          <a:endParaRPr lang="en-US"/>
        </a:p>
      </dgm:t>
    </dgm:pt>
    <dgm:pt modelId="{8A6DD8AE-F279-47A7-87AC-2B825354554B}" type="parTrans" cxnId="{40ED3208-05C6-4224-91D8-F397500AD5EB}">
      <dgm:prSet/>
      <dgm:spPr/>
      <dgm:t>
        <a:bodyPr/>
        <a:lstStyle/>
        <a:p>
          <a:endParaRPr lang="en-US"/>
        </a:p>
      </dgm:t>
    </dgm:pt>
    <dgm:pt modelId="{016D9F69-A425-423F-BB3B-85814F5FFC12}" type="sibTrans" cxnId="{40ED3208-05C6-4224-91D8-F397500AD5EB}">
      <dgm:prSet/>
      <dgm:spPr/>
      <dgm:t>
        <a:bodyPr/>
        <a:lstStyle/>
        <a:p>
          <a:endParaRPr lang="en-US"/>
        </a:p>
      </dgm:t>
    </dgm:pt>
    <dgm:pt modelId="{2C1BCD7F-E6D3-435F-B26B-BFC39FADF015}">
      <dgm:prSet/>
      <dgm:spPr/>
      <dgm:t>
        <a:bodyPr/>
        <a:lstStyle/>
        <a:p>
          <a:r>
            <a:rPr lang="en-US" i="1"/>
            <a:t>It supports linear scalability</a:t>
          </a:r>
          <a:endParaRPr lang="en-US"/>
        </a:p>
      </dgm:t>
    </dgm:pt>
    <dgm:pt modelId="{CA4D027C-D630-47B9-B73E-4CD545C28DC1}" type="parTrans" cxnId="{A5F50D01-7CC7-4E6C-8348-A7B9DEEF52E9}">
      <dgm:prSet/>
      <dgm:spPr/>
      <dgm:t>
        <a:bodyPr/>
        <a:lstStyle/>
        <a:p>
          <a:endParaRPr lang="en-US"/>
        </a:p>
      </dgm:t>
    </dgm:pt>
    <dgm:pt modelId="{131D2BFF-AD0C-463F-B781-D1F52D01D392}" type="sibTrans" cxnId="{A5F50D01-7CC7-4E6C-8348-A7B9DEEF52E9}">
      <dgm:prSet/>
      <dgm:spPr/>
      <dgm:t>
        <a:bodyPr/>
        <a:lstStyle/>
        <a:p>
          <a:endParaRPr lang="en-US"/>
        </a:p>
      </dgm:t>
    </dgm:pt>
    <dgm:pt modelId="{5482BB84-5A96-4740-8A41-F5487DC752E6}">
      <dgm:prSet/>
      <dgm:spPr/>
      <dgm:t>
        <a:bodyPr/>
        <a:lstStyle/>
        <a:p>
          <a:r>
            <a:rPr lang="en-US" i="1"/>
            <a:t>It’s innovative</a:t>
          </a:r>
          <a:endParaRPr lang="en-US"/>
        </a:p>
      </dgm:t>
    </dgm:pt>
    <dgm:pt modelId="{49366B8F-7368-45CD-88EE-0DE970396DF3}" type="parTrans" cxnId="{6CE95C8A-1B23-4CF3-9E4E-46D5F8C3DD02}">
      <dgm:prSet/>
      <dgm:spPr/>
      <dgm:t>
        <a:bodyPr/>
        <a:lstStyle/>
        <a:p>
          <a:endParaRPr lang="en-US"/>
        </a:p>
      </dgm:t>
    </dgm:pt>
    <dgm:pt modelId="{4644D26C-4E39-45BC-B08C-76A94068FA84}" type="sibTrans" cxnId="{6CE95C8A-1B23-4CF3-9E4E-46D5F8C3DD02}">
      <dgm:prSet/>
      <dgm:spPr/>
      <dgm:t>
        <a:bodyPr/>
        <a:lstStyle/>
        <a:p>
          <a:endParaRPr lang="en-US"/>
        </a:p>
      </dgm:t>
    </dgm:pt>
    <dgm:pt modelId="{899A6458-C7ED-4A9C-AA1D-D85178AFB251}" type="pres">
      <dgm:prSet presAssocID="{CE6D60FB-0EDB-4279-B0F6-3492EFECF78C}" presName="linear" presStyleCnt="0">
        <dgm:presLayoutVars>
          <dgm:animLvl val="lvl"/>
          <dgm:resizeHandles val="exact"/>
        </dgm:presLayoutVars>
      </dgm:prSet>
      <dgm:spPr/>
    </dgm:pt>
    <dgm:pt modelId="{8B677F97-4514-4CB4-8ADE-94F33876E423}" type="pres">
      <dgm:prSet presAssocID="{38959067-2A77-4DF6-A915-12D4693765BA}" presName="parentText" presStyleLbl="node1" presStyleIdx="0" presStyleCnt="7">
        <dgm:presLayoutVars>
          <dgm:chMax val="0"/>
          <dgm:bulletEnabled val="1"/>
        </dgm:presLayoutVars>
      </dgm:prSet>
      <dgm:spPr/>
    </dgm:pt>
    <dgm:pt modelId="{91D0A14C-A62B-4FEE-ADAA-62E2F80697C8}" type="pres">
      <dgm:prSet presAssocID="{B8208B9C-1B52-4254-B80F-2774B3FFC644}" presName="spacer" presStyleCnt="0"/>
      <dgm:spPr/>
    </dgm:pt>
    <dgm:pt modelId="{DADAF4CD-1B60-4D6E-BB2C-AB46E7AAE5E0}" type="pres">
      <dgm:prSet presAssocID="{013F3DC1-DDAD-446D-8539-71B8FB659088}" presName="parentText" presStyleLbl="node1" presStyleIdx="1" presStyleCnt="7">
        <dgm:presLayoutVars>
          <dgm:chMax val="0"/>
          <dgm:bulletEnabled val="1"/>
        </dgm:presLayoutVars>
      </dgm:prSet>
      <dgm:spPr/>
    </dgm:pt>
    <dgm:pt modelId="{576D65EC-4F0C-40D8-861B-37C56F1DB20E}" type="pres">
      <dgm:prSet presAssocID="{3BDE72B7-DF93-434F-A13F-CC28D9265FD4}" presName="spacer" presStyleCnt="0"/>
      <dgm:spPr/>
    </dgm:pt>
    <dgm:pt modelId="{FB64FC59-758D-4941-9A21-F66411FD08D2}" type="pres">
      <dgm:prSet presAssocID="{4B2DF8AA-DC99-45E7-88B1-BC51D919892D}" presName="parentText" presStyleLbl="node1" presStyleIdx="2" presStyleCnt="7">
        <dgm:presLayoutVars>
          <dgm:chMax val="0"/>
          <dgm:bulletEnabled val="1"/>
        </dgm:presLayoutVars>
      </dgm:prSet>
      <dgm:spPr/>
    </dgm:pt>
    <dgm:pt modelId="{081024A2-2F04-4019-9B98-4EAD10ADDEBA}" type="pres">
      <dgm:prSet presAssocID="{0A2F5367-DC39-4533-834F-B2F7AF4F8D5C}" presName="spacer" presStyleCnt="0"/>
      <dgm:spPr/>
    </dgm:pt>
    <dgm:pt modelId="{9EDA06CB-CE0C-4AB3-AE4D-DDF0C8ACBBFA}" type="pres">
      <dgm:prSet presAssocID="{C9A9334E-323B-49B9-ADCF-BB176D41E14E}" presName="parentText" presStyleLbl="node1" presStyleIdx="3" presStyleCnt="7">
        <dgm:presLayoutVars>
          <dgm:chMax val="0"/>
          <dgm:bulletEnabled val="1"/>
        </dgm:presLayoutVars>
      </dgm:prSet>
      <dgm:spPr/>
    </dgm:pt>
    <dgm:pt modelId="{A60892B3-A61F-428D-9918-D7BE7EC8251F}" type="pres">
      <dgm:prSet presAssocID="{230EBA31-45A2-4926-B726-751F909D4B0B}" presName="spacer" presStyleCnt="0"/>
      <dgm:spPr/>
    </dgm:pt>
    <dgm:pt modelId="{AB4A4B25-6EFB-49A9-9DCC-B81A06A2EF68}" type="pres">
      <dgm:prSet presAssocID="{3F293832-983D-4A12-8AFC-A9EFB419F73C}" presName="parentText" presStyleLbl="node1" presStyleIdx="4" presStyleCnt="7">
        <dgm:presLayoutVars>
          <dgm:chMax val="0"/>
          <dgm:bulletEnabled val="1"/>
        </dgm:presLayoutVars>
      </dgm:prSet>
      <dgm:spPr/>
    </dgm:pt>
    <dgm:pt modelId="{D76DA0DE-B473-432B-AAAD-9A7098263D1D}" type="pres">
      <dgm:prSet presAssocID="{016D9F69-A425-423F-BB3B-85814F5FFC12}" presName="spacer" presStyleCnt="0"/>
      <dgm:spPr/>
    </dgm:pt>
    <dgm:pt modelId="{50048872-405C-4A29-AA8F-CE56E8F9C96C}" type="pres">
      <dgm:prSet presAssocID="{2C1BCD7F-E6D3-435F-B26B-BFC39FADF015}" presName="parentText" presStyleLbl="node1" presStyleIdx="5" presStyleCnt="7">
        <dgm:presLayoutVars>
          <dgm:chMax val="0"/>
          <dgm:bulletEnabled val="1"/>
        </dgm:presLayoutVars>
      </dgm:prSet>
      <dgm:spPr/>
    </dgm:pt>
    <dgm:pt modelId="{5B96B3CE-1AB5-4B7B-BDF8-FE0AB046368E}" type="pres">
      <dgm:prSet presAssocID="{131D2BFF-AD0C-463F-B781-D1F52D01D392}" presName="spacer" presStyleCnt="0"/>
      <dgm:spPr/>
    </dgm:pt>
    <dgm:pt modelId="{A1197172-35B4-485E-B8DB-A898C20A246F}" type="pres">
      <dgm:prSet presAssocID="{5482BB84-5A96-4740-8A41-F5487DC752E6}" presName="parentText" presStyleLbl="node1" presStyleIdx="6" presStyleCnt="7">
        <dgm:presLayoutVars>
          <dgm:chMax val="0"/>
          <dgm:bulletEnabled val="1"/>
        </dgm:presLayoutVars>
      </dgm:prSet>
      <dgm:spPr/>
    </dgm:pt>
  </dgm:ptLst>
  <dgm:cxnLst>
    <dgm:cxn modelId="{A5F50D01-7CC7-4E6C-8348-A7B9DEEF52E9}" srcId="{CE6D60FB-0EDB-4279-B0F6-3492EFECF78C}" destId="{2C1BCD7F-E6D3-435F-B26B-BFC39FADF015}" srcOrd="5" destOrd="0" parTransId="{CA4D027C-D630-47B9-B73E-4CD545C28DC1}" sibTransId="{131D2BFF-AD0C-463F-B781-D1F52D01D392}"/>
    <dgm:cxn modelId="{40ED3208-05C6-4224-91D8-F397500AD5EB}" srcId="{CE6D60FB-0EDB-4279-B0F6-3492EFECF78C}" destId="{3F293832-983D-4A12-8AFC-A9EFB419F73C}" srcOrd="4" destOrd="0" parTransId="{8A6DD8AE-F279-47A7-87AC-2B825354554B}" sibTransId="{016D9F69-A425-423F-BB3B-85814F5FFC12}"/>
    <dgm:cxn modelId="{329A210F-E9E3-407E-87CF-22DAA1D02A2B}" type="presOf" srcId="{4B2DF8AA-DC99-45E7-88B1-BC51D919892D}" destId="{FB64FC59-758D-4941-9A21-F66411FD08D2}" srcOrd="0" destOrd="0" presId="urn:microsoft.com/office/officeart/2005/8/layout/vList2"/>
    <dgm:cxn modelId="{7C574D26-1780-447B-AE85-CB50B24D4A7A}" srcId="{CE6D60FB-0EDB-4279-B0F6-3492EFECF78C}" destId="{C9A9334E-323B-49B9-ADCF-BB176D41E14E}" srcOrd="3" destOrd="0" parTransId="{43BD2F63-78C8-4907-9A4B-813E1947E912}" sibTransId="{230EBA31-45A2-4926-B726-751F909D4B0B}"/>
    <dgm:cxn modelId="{1D0F2170-B3D6-4338-8A37-E6B696FD21CF}" srcId="{CE6D60FB-0EDB-4279-B0F6-3492EFECF78C}" destId="{38959067-2A77-4DF6-A915-12D4693765BA}" srcOrd="0" destOrd="0" parTransId="{E0EF2480-F098-473C-BE27-1550C1A8AC5D}" sibTransId="{B8208B9C-1B52-4254-B80F-2774B3FFC644}"/>
    <dgm:cxn modelId="{2CD3057D-795A-4FBB-89EE-FF28EB603689}" srcId="{CE6D60FB-0EDB-4279-B0F6-3492EFECF78C}" destId="{013F3DC1-DDAD-446D-8539-71B8FB659088}" srcOrd="1" destOrd="0" parTransId="{996591D4-F386-4635-A56B-98F126111341}" sibTransId="{3BDE72B7-DF93-434F-A13F-CC28D9265FD4}"/>
    <dgm:cxn modelId="{6CE95C8A-1B23-4CF3-9E4E-46D5F8C3DD02}" srcId="{CE6D60FB-0EDB-4279-B0F6-3492EFECF78C}" destId="{5482BB84-5A96-4740-8A41-F5487DC752E6}" srcOrd="6" destOrd="0" parTransId="{49366B8F-7368-45CD-88EE-0DE970396DF3}" sibTransId="{4644D26C-4E39-45BC-B08C-76A94068FA84}"/>
    <dgm:cxn modelId="{C921E6A6-9DB5-4EFE-B5E0-595CEA8EB19F}" srcId="{CE6D60FB-0EDB-4279-B0F6-3492EFECF78C}" destId="{4B2DF8AA-DC99-45E7-88B1-BC51D919892D}" srcOrd="2" destOrd="0" parTransId="{359CBCDA-A190-4D57-8E55-113CD60AB477}" sibTransId="{0A2F5367-DC39-4533-834F-B2F7AF4F8D5C}"/>
    <dgm:cxn modelId="{580127BC-C489-4273-8556-B811A35E4792}" type="presOf" srcId="{2C1BCD7F-E6D3-435F-B26B-BFC39FADF015}" destId="{50048872-405C-4A29-AA8F-CE56E8F9C96C}" srcOrd="0" destOrd="0" presId="urn:microsoft.com/office/officeart/2005/8/layout/vList2"/>
    <dgm:cxn modelId="{0E1492C7-94DB-4E01-A2B5-5BBA185A3BA1}" type="presOf" srcId="{38959067-2A77-4DF6-A915-12D4693765BA}" destId="{8B677F97-4514-4CB4-8ADE-94F33876E423}" srcOrd="0" destOrd="0" presId="urn:microsoft.com/office/officeart/2005/8/layout/vList2"/>
    <dgm:cxn modelId="{431725CB-7F63-405B-8D04-A4591DC294C0}" type="presOf" srcId="{5482BB84-5A96-4740-8A41-F5487DC752E6}" destId="{A1197172-35B4-485E-B8DB-A898C20A246F}" srcOrd="0" destOrd="0" presId="urn:microsoft.com/office/officeart/2005/8/layout/vList2"/>
    <dgm:cxn modelId="{E8C52ECC-5DB5-4DD5-83ED-C775BCC704F2}" type="presOf" srcId="{CE6D60FB-0EDB-4279-B0F6-3492EFECF78C}" destId="{899A6458-C7ED-4A9C-AA1D-D85178AFB251}" srcOrd="0" destOrd="0" presId="urn:microsoft.com/office/officeart/2005/8/layout/vList2"/>
    <dgm:cxn modelId="{B6212DE0-69F1-44BB-9048-8CCB9B285622}" type="presOf" srcId="{3F293832-983D-4A12-8AFC-A9EFB419F73C}" destId="{AB4A4B25-6EFB-49A9-9DCC-B81A06A2EF68}" srcOrd="0" destOrd="0" presId="urn:microsoft.com/office/officeart/2005/8/layout/vList2"/>
    <dgm:cxn modelId="{6C3452F6-E7EF-4D76-81F0-89D07617E3DC}" type="presOf" srcId="{013F3DC1-DDAD-446D-8539-71B8FB659088}" destId="{DADAF4CD-1B60-4D6E-BB2C-AB46E7AAE5E0}" srcOrd="0" destOrd="0" presId="urn:microsoft.com/office/officeart/2005/8/layout/vList2"/>
    <dgm:cxn modelId="{6C5075FD-5E8B-4E48-A479-E001958022F6}" type="presOf" srcId="{C9A9334E-323B-49B9-ADCF-BB176D41E14E}" destId="{9EDA06CB-CE0C-4AB3-AE4D-DDF0C8ACBBFA}" srcOrd="0" destOrd="0" presId="urn:microsoft.com/office/officeart/2005/8/layout/vList2"/>
    <dgm:cxn modelId="{D20FB0D6-6848-47A6-8735-21E29718D9DC}" type="presParOf" srcId="{899A6458-C7ED-4A9C-AA1D-D85178AFB251}" destId="{8B677F97-4514-4CB4-8ADE-94F33876E423}" srcOrd="0" destOrd="0" presId="urn:microsoft.com/office/officeart/2005/8/layout/vList2"/>
    <dgm:cxn modelId="{AF562E52-3C3A-44D2-855E-4B260B703C75}" type="presParOf" srcId="{899A6458-C7ED-4A9C-AA1D-D85178AFB251}" destId="{91D0A14C-A62B-4FEE-ADAA-62E2F80697C8}" srcOrd="1" destOrd="0" presId="urn:microsoft.com/office/officeart/2005/8/layout/vList2"/>
    <dgm:cxn modelId="{4313461C-5274-4E90-9E0D-8E1097DF7FFF}" type="presParOf" srcId="{899A6458-C7ED-4A9C-AA1D-D85178AFB251}" destId="{DADAF4CD-1B60-4D6E-BB2C-AB46E7AAE5E0}" srcOrd="2" destOrd="0" presId="urn:microsoft.com/office/officeart/2005/8/layout/vList2"/>
    <dgm:cxn modelId="{C64AA64C-DD4F-441A-BFA2-C0343CFB5F7B}" type="presParOf" srcId="{899A6458-C7ED-4A9C-AA1D-D85178AFB251}" destId="{576D65EC-4F0C-40D8-861B-37C56F1DB20E}" srcOrd="3" destOrd="0" presId="urn:microsoft.com/office/officeart/2005/8/layout/vList2"/>
    <dgm:cxn modelId="{00807D5C-7AD9-4A28-90AA-7EE1A1897A1C}" type="presParOf" srcId="{899A6458-C7ED-4A9C-AA1D-D85178AFB251}" destId="{FB64FC59-758D-4941-9A21-F66411FD08D2}" srcOrd="4" destOrd="0" presId="urn:microsoft.com/office/officeart/2005/8/layout/vList2"/>
    <dgm:cxn modelId="{E513E9A7-87B1-4329-AEE4-0883BD07F90B}" type="presParOf" srcId="{899A6458-C7ED-4A9C-AA1D-D85178AFB251}" destId="{081024A2-2F04-4019-9B98-4EAD10ADDEBA}" srcOrd="5" destOrd="0" presId="urn:microsoft.com/office/officeart/2005/8/layout/vList2"/>
    <dgm:cxn modelId="{CA047A4F-4D0E-4611-B4DA-8C08D8AF4F69}" type="presParOf" srcId="{899A6458-C7ED-4A9C-AA1D-D85178AFB251}" destId="{9EDA06CB-CE0C-4AB3-AE4D-DDF0C8ACBBFA}" srcOrd="6" destOrd="0" presId="urn:microsoft.com/office/officeart/2005/8/layout/vList2"/>
    <dgm:cxn modelId="{91647262-2661-490E-B281-31C017D994E5}" type="presParOf" srcId="{899A6458-C7ED-4A9C-AA1D-D85178AFB251}" destId="{A60892B3-A61F-428D-9918-D7BE7EC8251F}" srcOrd="7" destOrd="0" presId="urn:microsoft.com/office/officeart/2005/8/layout/vList2"/>
    <dgm:cxn modelId="{90313DDE-022D-420F-B23C-78083AABA049}" type="presParOf" srcId="{899A6458-C7ED-4A9C-AA1D-D85178AFB251}" destId="{AB4A4B25-6EFB-49A9-9DCC-B81A06A2EF68}" srcOrd="8" destOrd="0" presId="urn:microsoft.com/office/officeart/2005/8/layout/vList2"/>
    <dgm:cxn modelId="{305D2A97-13ED-412C-9F85-E66CC93B4A74}" type="presParOf" srcId="{899A6458-C7ED-4A9C-AA1D-D85178AFB251}" destId="{D76DA0DE-B473-432B-AAAD-9A7098263D1D}" srcOrd="9" destOrd="0" presId="urn:microsoft.com/office/officeart/2005/8/layout/vList2"/>
    <dgm:cxn modelId="{EEBE32B5-2693-417D-B1FF-4379CF399241}" type="presParOf" srcId="{899A6458-C7ED-4A9C-AA1D-D85178AFB251}" destId="{50048872-405C-4A29-AA8F-CE56E8F9C96C}" srcOrd="10" destOrd="0" presId="urn:microsoft.com/office/officeart/2005/8/layout/vList2"/>
    <dgm:cxn modelId="{629312BC-2E29-4E3C-B0C1-4B8F40CDA4DF}" type="presParOf" srcId="{899A6458-C7ED-4A9C-AA1D-D85178AFB251}" destId="{5B96B3CE-1AB5-4B7B-BDF8-FE0AB046368E}" srcOrd="11" destOrd="0" presId="urn:microsoft.com/office/officeart/2005/8/layout/vList2"/>
    <dgm:cxn modelId="{09250F0F-75A0-456D-97AB-2D48B159D28D}" type="presParOf" srcId="{899A6458-C7ED-4A9C-AA1D-D85178AFB251}" destId="{A1197172-35B4-485E-B8DB-A898C20A246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4622E9-94D2-41CC-AB1E-F376D9D706AF}"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E807931-AD4D-454B-A1F9-CC51C8DBB817}">
      <dgm:prSet/>
      <dgm:spPr/>
      <dgm:t>
        <a:bodyPr/>
        <a:lstStyle/>
        <a:p>
          <a:r>
            <a:rPr lang="en-US" i="1"/>
            <a:t>It’s not about the SQL language</a:t>
          </a:r>
          <a:endParaRPr lang="en-US"/>
        </a:p>
      </dgm:t>
    </dgm:pt>
    <dgm:pt modelId="{AEB9ECD2-1C75-4B25-AA8A-6B77DBA38B66}" type="parTrans" cxnId="{43B759E3-6065-4D7A-8492-8A8FBC49A925}">
      <dgm:prSet/>
      <dgm:spPr/>
      <dgm:t>
        <a:bodyPr/>
        <a:lstStyle/>
        <a:p>
          <a:endParaRPr lang="en-US"/>
        </a:p>
      </dgm:t>
    </dgm:pt>
    <dgm:pt modelId="{C169E6BB-B211-4765-ABBB-EC119B57F906}" type="sibTrans" cxnId="{43B759E3-6065-4D7A-8492-8A8FBC49A925}">
      <dgm:prSet/>
      <dgm:spPr/>
      <dgm:t>
        <a:bodyPr/>
        <a:lstStyle/>
        <a:p>
          <a:endParaRPr lang="en-US"/>
        </a:p>
      </dgm:t>
    </dgm:pt>
    <dgm:pt modelId="{42598ED1-9EB0-468F-8477-4DD4D2143187}">
      <dgm:prSet/>
      <dgm:spPr/>
      <dgm:t>
        <a:bodyPr/>
        <a:lstStyle/>
        <a:p>
          <a:r>
            <a:rPr lang="en-US" i="1"/>
            <a:t>It’s not only open source</a:t>
          </a:r>
          <a:endParaRPr lang="en-US"/>
        </a:p>
      </dgm:t>
    </dgm:pt>
    <dgm:pt modelId="{A1229D91-36BE-4397-AA55-11708F1FCBDF}" type="parTrans" cxnId="{854CE91B-D9AC-4994-92D6-6EA1CBFDD658}">
      <dgm:prSet/>
      <dgm:spPr/>
      <dgm:t>
        <a:bodyPr/>
        <a:lstStyle/>
        <a:p>
          <a:endParaRPr lang="en-US"/>
        </a:p>
      </dgm:t>
    </dgm:pt>
    <dgm:pt modelId="{65A4CC04-0C71-462B-8F4B-79BF43436577}" type="sibTrans" cxnId="{854CE91B-D9AC-4994-92D6-6EA1CBFDD658}">
      <dgm:prSet/>
      <dgm:spPr/>
      <dgm:t>
        <a:bodyPr/>
        <a:lstStyle/>
        <a:p>
          <a:endParaRPr lang="en-US"/>
        </a:p>
      </dgm:t>
    </dgm:pt>
    <dgm:pt modelId="{B3D88A70-A3B7-4B4E-B1AB-4E055FD04342}">
      <dgm:prSet/>
      <dgm:spPr/>
      <dgm:t>
        <a:bodyPr/>
        <a:lstStyle/>
        <a:p>
          <a:r>
            <a:rPr lang="en-US" i="1"/>
            <a:t>It’s not only big data</a:t>
          </a:r>
          <a:endParaRPr lang="en-US"/>
        </a:p>
      </dgm:t>
    </dgm:pt>
    <dgm:pt modelId="{BE8A269D-3F37-4B8E-87CE-0D70E5F2385E}" type="parTrans" cxnId="{DCD9E0DE-10EB-4698-82EF-05B01A587BCB}">
      <dgm:prSet/>
      <dgm:spPr/>
      <dgm:t>
        <a:bodyPr/>
        <a:lstStyle/>
        <a:p>
          <a:endParaRPr lang="en-US"/>
        </a:p>
      </dgm:t>
    </dgm:pt>
    <dgm:pt modelId="{E2AB3284-50D3-4C72-912E-994A18ECFBD4}" type="sibTrans" cxnId="{DCD9E0DE-10EB-4698-82EF-05B01A587BCB}">
      <dgm:prSet/>
      <dgm:spPr/>
      <dgm:t>
        <a:bodyPr/>
        <a:lstStyle/>
        <a:p>
          <a:endParaRPr lang="en-US"/>
        </a:p>
      </dgm:t>
    </dgm:pt>
    <dgm:pt modelId="{979EA0E3-B7A0-4EBA-8C3D-AAE101FBE550}">
      <dgm:prSet/>
      <dgm:spPr/>
      <dgm:t>
        <a:bodyPr/>
        <a:lstStyle/>
        <a:p>
          <a:r>
            <a:rPr lang="en-US" i="1"/>
            <a:t>It’s not about cloud computing</a:t>
          </a:r>
          <a:endParaRPr lang="en-US"/>
        </a:p>
      </dgm:t>
    </dgm:pt>
    <dgm:pt modelId="{6A162D98-FB8E-4B59-82CA-1C670B8FDAB6}" type="parTrans" cxnId="{8A5A2CE9-6069-4EA8-A0C8-361E6AF5CEDE}">
      <dgm:prSet/>
      <dgm:spPr/>
      <dgm:t>
        <a:bodyPr/>
        <a:lstStyle/>
        <a:p>
          <a:endParaRPr lang="en-US"/>
        </a:p>
      </dgm:t>
    </dgm:pt>
    <dgm:pt modelId="{9F6B43FE-63F1-4B14-A9CB-D2FF372B51F6}" type="sibTrans" cxnId="{8A5A2CE9-6069-4EA8-A0C8-361E6AF5CEDE}">
      <dgm:prSet/>
      <dgm:spPr/>
      <dgm:t>
        <a:bodyPr/>
        <a:lstStyle/>
        <a:p>
          <a:endParaRPr lang="en-US"/>
        </a:p>
      </dgm:t>
    </dgm:pt>
    <dgm:pt modelId="{0998C2FD-3252-42DC-BA65-AC5AAC731A58}">
      <dgm:prSet/>
      <dgm:spPr/>
      <dgm:t>
        <a:bodyPr/>
        <a:lstStyle/>
        <a:p>
          <a:r>
            <a:rPr lang="en-US" i="1"/>
            <a:t>It’s not about a clever use of RAM and SSD</a:t>
          </a:r>
          <a:endParaRPr lang="en-US"/>
        </a:p>
      </dgm:t>
    </dgm:pt>
    <dgm:pt modelId="{2228E985-27B6-4015-9361-DBA93BF8A04A}" type="parTrans" cxnId="{F3F4D649-14CA-4B48-A0B9-DE8F54BDC114}">
      <dgm:prSet/>
      <dgm:spPr/>
      <dgm:t>
        <a:bodyPr/>
        <a:lstStyle/>
        <a:p>
          <a:endParaRPr lang="en-US"/>
        </a:p>
      </dgm:t>
    </dgm:pt>
    <dgm:pt modelId="{DBE34C3E-CA06-4415-A223-962FA1E0B720}" type="sibTrans" cxnId="{F3F4D649-14CA-4B48-A0B9-DE8F54BDC114}">
      <dgm:prSet/>
      <dgm:spPr/>
      <dgm:t>
        <a:bodyPr/>
        <a:lstStyle/>
        <a:p>
          <a:endParaRPr lang="en-US"/>
        </a:p>
      </dgm:t>
    </dgm:pt>
    <dgm:pt modelId="{0316F6CB-2598-488F-AF95-9EE6E70F2AF0}">
      <dgm:prSet/>
      <dgm:spPr/>
      <dgm:t>
        <a:bodyPr/>
        <a:lstStyle/>
        <a:p>
          <a:r>
            <a:rPr lang="en-US" i="1"/>
            <a:t>It’s not an elite group of products</a:t>
          </a:r>
          <a:endParaRPr lang="en-US"/>
        </a:p>
      </dgm:t>
    </dgm:pt>
    <dgm:pt modelId="{43F5C93D-2594-47A6-A2B7-07448D58DC52}" type="parTrans" cxnId="{142C5AEB-269A-4D44-B870-978DABA3FE8A}">
      <dgm:prSet/>
      <dgm:spPr/>
      <dgm:t>
        <a:bodyPr/>
        <a:lstStyle/>
        <a:p>
          <a:endParaRPr lang="en-US"/>
        </a:p>
      </dgm:t>
    </dgm:pt>
    <dgm:pt modelId="{F2089E2B-9805-41E7-A151-846F3CBC7B19}" type="sibTrans" cxnId="{142C5AEB-269A-4D44-B870-978DABA3FE8A}">
      <dgm:prSet/>
      <dgm:spPr/>
      <dgm:t>
        <a:bodyPr/>
        <a:lstStyle/>
        <a:p>
          <a:endParaRPr lang="en-US"/>
        </a:p>
      </dgm:t>
    </dgm:pt>
    <dgm:pt modelId="{E0E0932E-A665-466F-9114-2FF99DF20BF4}" type="pres">
      <dgm:prSet presAssocID="{544622E9-94D2-41CC-AB1E-F376D9D706AF}" presName="linear" presStyleCnt="0">
        <dgm:presLayoutVars>
          <dgm:animLvl val="lvl"/>
          <dgm:resizeHandles val="exact"/>
        </dgm:presLayoutVars>
      </dgm:prSet>
      <dgm:spPr/>
    </dgm:pt>
    <dgm:pt modelId="{F86FB6EB-2CE3-46C5-9C1E-B7DB8052DD36}" type="pres">
      <dgm:prSet presAssocID="{EE807931-AD4D-454B-A1F9-CC51C8DBB817}" presName="parentText" presStyleLbl="node1" presStyleIdx="0" presStyleCnt="6">
        <dgm:presLayoutVars>
          <dgm:chMax val="0"/>
          <dgm:bulletEnabled val="1"/>
        </dgm:presLayoutVars>
      </dgm:prSet>
      <dgm:spPr/>
    </dgm:pt>
    <dgm:pt modelId="{21098985-F20C-45BB-8385-28C0DA6D6190}" type="pres">
      <dgm:prSet presAssocID="{C169E6BB-B211-4765-ABBB-EC119B57F906}" presName="spacer" presStyleCnt="0"/>
      <dgm:spPr/>
    </dgm:pt>
    <dgm:pt modelId="{AD0B7440-A235-48F3-8853-6C9D46A110B2}" type="pres">
      <dgm:prSet presAssocID="{42598ED1-9EB0-468F-8477-4DD4D2143187}" presName="parentText" presStyleLbl="node1" presStyleIdx="1" presStyleCnt="6">
        <dgm:presLayoutVars>
          <dgm:chMax val="0"/>
          <dgm:bulletEnabled val="1"/>
        </dgm:presLayoutVars>
      </dgm:prSet>
      <dgm:spPr/>
    </dgm:pt>
    <dgm:pt modelId="{7E63A9B5-DF34-4AFD-ADB6-466E048B2FF8}" type="pres">
      <dgm:prSet presAssocID="{65A4CC04-0C71-462B-8F4B-79BF43436577}" presName="spacer" presStyleCnt="0"/>
      <dgm:spPr/>
    </dgm:pt>
    <dgm:pt modelId="{16E67DBF-E5FF-4C2E-96F3-E0961171B3DD}" type="pres">
      <dgm:prSet presAssocID="{B3D88A70-A3B7-4B4E-B1AB-4E055FD04342}" presName="parentText" presStyleLbl="node1" presStyleIdx="2" presStyleCnt="6">
        <dgm:presLayoutVars>
          <dgm:chMax val="0"/>
          <dgm:bulletEnabled val="1"/>
        </dgm:presLayoutVars>
      </dgm:prSet>
      <dgm:spPr/>
    </dgm:pt>
    <dgm:pt modelId="{20900638-8F5A-443D-9831-A9CBE1CD420E}" type="pres">
      <dgm:prSet presAssocID="{E2AB3284-50D3-4C72-912E-994A18ECFBD4}" presName="spacer" presStyleCnt="0"/>
      <dgm:spPr/>
    </dgm:pt>
    <dgm:pt modelId="{383C1C1F-BEA8-4772-8CB8-1900727BD450}" type="pres">
      <dgm:prSet presAssocID="{979EA0E3-B7A0-4EBA-8C3D-AAE101FBE550}" presName="parentText" presStyleLbl="node1" presStyleIdx="3" presStyleCnt="6">
        <dgm:presLayoutVars>
          <dgm:chMax val="0"/>
          <dgm:bulletEnabled val="1"/>
        </dgm:presLayoutVars>
      </dgm:prSet>
      <dgm:spPr/>
    </dgm:pt>
    <dgm:pt modelId="{374B69DB-4A73-41EB-8A2F-EFC3FF47D0D7}" type="pres">
      <dgm:prSet presAssocID="{9F6B43FE-63F1-4B14-A9CB-D2FF372B51F6}" presName="spacer" presStyleCnt="0"/>
      <dgm:spPr/>
    </dgm:pt>
    <dgm:pt modelId="{51FF59ED-9AE8-4676-B35B-BCE6B854DD53}" type="pres">
      <dgm:prSet presAssocID="{0998C2FD-3252-42DC-BA65-AC5AAC731A58}" presName="parentText" presStyleLbl="node1" presStyleIdx="4" presStyleCnt="6">
        <dgm:presLayoutVars>
          <dgm:chMax val="0"/>
          <dgm:bulletEnabled val="1"/>
        </dgm:presLayoutVars>
      </dgm:prSet>
      <dgm:spPr/>
    </dgm:pt>
    <dgm:pt modelId="{BDE85456-9089-418E-BEE2-994009DA9D94}" type="pres">
      <dgm:prSet presAssocID="{DBE34C3E-CA06-4415-A223-962FA1E0B720}" presName="spacer" presStyleCnt="0"/>
      <dgm:spPr/>
    </dgm:pt>
    <dgm:pt modelId="{D2075241-192B-432C-B832-5EFFE74B9497}" type="pres">
      <dgm:prSet presAssocID="{0316F6CB-2598-488F-AF95-9EE6E70F2AF0}" presName="parentText" presStyleLbl="node1" presStyleIdx="5" presStyleCnt="6">
        <dgm:presLayoutVars>
          <dgm:chMax val="0"/>
          <dgm:bulletEnabled val="1"/>
        </dgm:presLayoutVars>
      </dgm:prSet>
      <dgm:spPr/>
    </dgm:pt>
  </dgm:ptLst>
  <dgm:cxnLst>
    <dgm:cxn modelId="{565C2506-448A-4F6A-8FF3-3099EC97E20F}" type="presOf" srcId="{0316F6CB-2598-488F-AF95-9EE6E70F2AF0}" destId="{D2075241-192B-432C-B832-5EFFE74B9497}" srcOrd="0" destOrd="0" presId="urn:microsoft.com/office/officeart/2005/8/layout/vList2"/>
    <dgm:cxn modelId="{854CE91B-D9AC-4994-92D6-6EA1CBFDD658}" srcId="{544622E9-94D2-41CC-AB1E-F376D9D706AF}" destId="{42598ED1-9EB0-468F-8477-4DD4D2143187}" srcOrd="1" destOrd="0" parTransId="{A1229D91-36BE-4397-AA55-11708F1FCBDF}" sibTransId="{65A4CC04-0C71-462B-8F4B-79BF43436577}"/>
    <dgm:cxn modelId="{01E8AD28-1193-4A2F-B564-1D1022BDE38C}" type="presOf" srcId="{544622E9-94D2-41CC-AB1E-F376D9D706AF}" destId="{E0E0932E-A665-466F-9114-2FF99DF20BF4}" srcOrd="0" destOrd="0" presId="urn:microsoft.com/office/officeart/2005/8/layout/vList2"/>
    <dgm:cxn modelId="{984F983C-FD51-4164-84A2-4385BE26B7C5}" type="presOf" srcId="{B3D88A70-A3B7-4B4E-B1AB-4E055FD04342}" destId="{16E67DBF-E5FF-4C2E-96F3-E0961171B3DD}" srcOrd="0" destOrd="0" presId="urn:microsoft.com/office/officeart/2005/8/layout/vList2"/>
    <dgm:cxn modelId="{F3F4D649-14CA-4B48-A0B9-DE8F54BDC114}" srcId="{544622E9-94D2-41CC-AB1E-F376D9D706AF}" destId="{0998C2FD-3252-42DC-BA65-AC5AAC731A58}" srcOrd="4" destOrd="0" parTransId="{2228E985-27B6-4015-9361-DBA93BF8A04A}" sibTransId="{DBE34C3E-CA06-4415-A223-962FA1E0B720}"/>
    <dgm:cxn modelId="{F96B574E-F5EE-4F41-8405-719BA42B1604}" type="presOf" srcId="{42598ED1-9EB0-468F-8477-4DD4D2143187}" destId="{AD0B7440-A235-48F3-8853-6C9D46A110B2}" srcOrd="0" destOrd="0" presId="urn:microsoft.com/office/officeart/2005/8/layout/vList2"/>
    <dgm:cxn modelId="{8AFC35AE-6E58-4017-B26D-307D0327908A}" type="presOf" srcId="{EE807931-AD4D-454B-A1F9-CC51C8DBB817}" destId="{F86FB6EB-2CE3-46C5-9C1E-B7DB8052DD36}" srcOrd="0" destOrd="0" presId="urn:microsoft.com/office/officeart/2005/8/layout/vList2"/>
    <dgm:cxn modelId="{3C832FCA-49B7-4B3D-B63B-B2C6BD9BFF60}" type="presOf" srcId="{979EA0E3-B7A0-4EBA-8C3D-AAE101FBE550}" destId="{383C1C1F-BEA8-4772-8CB8-1900727BD450}" srcOrd="0" destOrd="0" presId="urn:microsoft.com/office/officeart/2005/8/layout/vList2"/>
    <dgm:cxn modelId="{D5A3D6D5-C954-46F4-BED5-7D400CBFD5BF}" type="presOf" srcId="{0998C2FD-3252-42DC-BA65-AC5AAC731A58}" destId="{51FF59ED-9AE8-4676-B35B-BCE6B854DD53}" srcOrd="0" destOrd="0" presId="urn:microsoft.com/office/officeart/2005/8/layout/vList2"/>
    <dgm:cxn modelId="{DCD9E0DE-10EB-4698-82EF-05B01A587BCB}" srcId="{544622E9-94D2-41CC-AB1E-F376D9D706AF}" destId="{B3D88A70-A3B7-4B4E-B1AB-4E055FD04342}" srcOrd="2" destOrd="0" parTransId="{BE8A269D-3F37-4B8E-87CE-0D70E5F2385E}" sibTransId="{E2AB3284-50D3-4C72-912E-994A18ECFBD4}"/>
    <dgm:cxn modelId="{43B759E3-6065-4D7A-8492-8A8FBC49A925}" srcId="{544622E9-94D2-41CC-AB1E-F376D9D706AF}" destId="{EE807931-AD4D-454B-A1F9-CC51C8DBB817}" srcOrd="0" destOrd="0" parTransId="{AEB9ECD2-1C75-4B25-AA8A-6B77DBA38B66}" sibTransId="{C169E6BB-B211-4765-ABBB-EC119B57F906}"/>
    <dgm:cxn modelId="{8A5A2CE9-6069-4EA8-A0C8-361E6AF5CEDE}" srcId="{544622E9-94D2-41CC-AB1E-F376D9D706AF}" destId="{979EA0E3-B7A0-4EBA-8C3D-AAE101FBE550}" srcOrd="3" destOrd="0" parTransId="{6A162D98-FB8E-4B59-82CA-1C670B8FDAB6}" sibTransId="{9F6B43FE-63F1-4B14-A9CB-D2FF372B51F6}"/>
    <dgm:cxn modelId="{142C5AEB-269A-4D44-B870-978DABA3FE8A}" srcId="{544622E9-94D2-41CC-AB1E-F376D9D706AF}" destId="{0316F6CB-2598-488F-AF95-9EE6E70F2AF0}" srcOrd="5" destOrd="0" parTransId="{43F5C93D-2594-47A6-A2B7-07448D58DC52}" sibTransId="{F2089E2B-9805-41E7-A151-846F3CBC7B19}"/>
    <dgm:cxn modelId="{923B3A29-6546-4278-875F-3F6E93EBF89F}" type="presParOf" srcId="{E0E0932E-A665-466F-9114-2FF99DF20BF4}" destId="{F86FB6EB-2CE3-46C5-9C1E-B7DB8052DD36}" srcOrd="0" destOrd="0" presId="urn:microsoft.com/office/officeart/2005/8/layout/vList2"/>
    <dgm:cxn modelId="{482897B6-7CC5-4A4D-B56F-712EFF152FCC}" type="presParOf" srcId="{E0E0932E-A665-466F-9114-2FF99DF20BF4}" destId="{21098985-F20C-45BB-8385-28C0DA6D6190}" srcOrd="1" destOrd="0" presId="urn:microsoft.com/office/officeart/2005/8/layout/vList2"/>
    <dgm:cxn modelId="{AFFAFA50-26AC-40F1-A016-B1B6E29CAD73}" type="presParOf" srcId="{E0E0932E-A665-466F-9114-2FF99DF20BF4}" destId="{AD0B7440-A235-48F3-8853-6C9D46A110B2}" srcOrd="2" destOrd="0" presId="urn:microsoft.com/office/officeart/2005/8/layout/vList2"/>
    <dgm:cxn modelId="{DCE7F1A1-206E-4113-B9FA-8E27F6A1F0FA}" type="presParOf" srcId="{E0E0932E-A665-466F-9114-2FF99DF20BF4}" destId="{7E63A9B5-DF34-4AFD-ADB6-466E048B2FF8}" srcOrd="3" destOrd="0" presId="urn:microsoft.com/office/officeart/2005/8/layout/vList2"/>
    <dgm:cxn modelId="{2692C694-A3B1-485E-825F-A0D3B1AA6394}" type="presParOf" srcId="{E0E0932E-A665-466F-9114-2FF99DF20BF4}" destId="{16E67DBF-E5FF-4C2E-96F3-E0961171B3DD}" srcOrd="4" destOrd="0" presId="urn:microsoft.com/office/officeart/2005/8/layout/vList2"/>
    <dgm:cxn modelId="{91823AB8-7533-4394-8310-2984585BEA49}" type="presParOf" srcId="{E0E0932E-A665-466F-9114-2FF99DF20BF4}" destId="{20900638-8F5A-443D-9831-A9CBE1CD420E}" srcOrd="5" destOrd="0" presId="urn:microsoft.com/office/officeart/2005/8/layout/vList2"/>
    <dgm:cxn modelId="{B533F48D-F2D3-45D8-89C7-449044F5DE5E}" type="presParOf" srcId="{E0E0932E-A665-466F-9114-2FF99DF20BF4}" destId="{383C1C1F-BEA8-4772-8CB8-1900727BD450}" srcOrd="6" destOrd="0" presId="urn:microsoft.com/office/officeart/2005/8/layout/vList2"/>
    <dgm:cxn modelId="{72DF2B21-64C5-4A0C-8FAF-783FD527461F}" type="presParOf" srcId="{E0E0932E-A665-466F-9114-2FF99DF20BF4}" destId="{374B69DB-4A73-41EB-8A2F-EFC3FF47D0D7}" srcOrd="7" destOrd="0" presId="urn:microsoft.com/office/officeart/2005/8/layout/vList2"/>
    <dgm:cxn modelId="{33EE9888-1009-4B72-822A-729987EEB0C8}" type="presParOf" srcId="{E0E0932E-A665-466F-9114-2FF99DF20BF4}" destId="{51FF59ED-9AE8-4676-B35B-BCE6B854DD53}" srcOrd="8" destOrd="0" presId="urn:microsoft.com/office/officeart/2005/8/layout/vList2"/>
    <dgm:cxn modelId="{8B7515C8-39E1-4370-8731-4666264B6C8E}" type="presParOf" srcId="{E0E0932E-A665-466F-9114-2FF99DF20BF4}" destId="{BDE85456-9089-418E-BEE2-994009DA9D94}" srcOrd="9" destOrd="0" presId="urn:microsoft.com/office/officeart/2005/8/layout/vList2"/>
    <dgm:cxn modelId="{0D9446C9-BB69-4EB8-9575-E0B75F1FE5BB}" type="presParOf" srcId="{E0E0932E-A665-466F-9114-2FF99DF20BF4}" destId="{D2075241-192B-432C-B832-5EFFE74B9497}"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9CF904-8295-482B-8CCE-B5EB8B043BD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355E8738-4CEB-48F8-ACFB-928507EBDBFA}">
      <dgm:prSet/>
      <dgm:spPr/>
      <dgm:t>
        <a:bodyPr/>
        <a:lstStyle/>
        <a:p>
          <a:r>
            <a:rPr lang="en-US" i="1"/>
            <a:t>Volume</a:t>
          </a:r>
          <a:endParaRPr lang="en-US"/>
        </a:p>
      </dgm:t>
    </dgm:pt>
    <dgm:pt modelId="{0315AD04-C14B-4122-A432-F1CAC90EDFE1}" type="parTrans" cxnId="{813A00EE-E9B3-48ED-9EDB-6F2CE79CCE21}">
      <dgm:prSet/>
      <dgm:spPr/>
      <dgm:t>
        <a:bodyPr/>
        <a:lstStyle/>
        <a:p>
          <a:endParaRPr lang="en-US"/>
        </a:p>
      </dgm:t>
    </dgm:pt>
    <dgm:pt modelId="{163014DE-FD59-4449-B46B-92A682B8C853}" type="sibTrans" cxnId="{813A00EE-E9B3-48ED-9EDB-6F2CE79CCE21}">
      <dgm:prSet/>
      <dgm:spPr/>
      <dgm:t>
        <a:bodyPr/>
        <a:lstStyle/>
        <a:p>
          <a:endParaRPr lang="en-US"/>
        </a:p>
      </dgm:t>
    </dgm:pt>
    <dgm:pt modelId="{6DAE3D39-97B1-4D7C-B276-4039719D22FB}">
      <dgm:prSet/>
      <dgm:spPr/>
      <dgm:t>
        <a:bodyPr/>
        <a:lstStyle/>
        <a:p>
          <a:r>
            <a:rPr lang="en-US" i="1"/>
            <a:t>Velocity</a:t>
          </a:r>
          <a:endParaRPr lang="en-US"/>
        </a:p>
      </dgm:t>
    </dgm:pt>
    <dgm:pt modelId="{C1589EF2-8C9D-4C37-A0B7-96AEAD25B025}" type="parTrans" cxnId="{A8EE7D47-7765-4B91-BF32-13284FFD67E4}">
      <dgm:prSet/>
      <dgm:spPr/>
      <dgm:t>
        <a:bodyPr/>
        <a:lstStyle/>
        <a:p>
          <a:endParaRPr lang="en-US"/>
        </a:p>
      </dgm:t>
    </dgm:pt>
    <dgm:pt modelId="{4D64EA33-FEF4-4EE9-97C8-A88804732972}" type="sibTrans" cxnId="{A8EE7D47-7765-4B91-BF32-13284FFD67E4}">
      <dgm:prSet/>
      <dgm:spPr/>
      <dgm:t>
        <a:bodyPr/>
        <a:lstStyle/>
        <a:p>
          <a:endParaRPr lang="en-US"/>
        </a:p>
      </dgm:t>
    </dgm:pt>
    <dgm:pt modelId="{A1B75C4C-A310-4C8B-AB3E-F4DF3FAAE8F7}">
      <dgm:prSet/>
      <dgm:spPr/>
      <dgm:t>
        <a:bodyPr/>
        <a:lstStyle/>
        <a:p>
          <a:r>
            <a:rPr lang="en-US" i="1"/>
            <a:t>Variability</a:t>
          </a:r>
          <a:endParaRPr lang="en-US"/>
        </a:p>
      </dgm:t>
    </dgm:pt>
    <dgm:pt modelId="{8F3D4D97-C0A3-4B14-86D2-300900C2CB75}" type="parTrans" cxnId="{C7430354-8608-4363-ADD9-FE291BD827A6}">
      <dgm:prSet/>
      <dgm:spPr/>
      <dgm:t>
        <a:bodyPr/>
        <a:lstStyle/>
        <a:p>
          <a:endParaRPr lang="en-US"/>
        </a:p>
      </dgm:t>
    </dgm:pt>
    <dgm:pt modelId="{B2A64720-2C50-41CA-B2E0-3FE98FF42823}" type="sibTrans" cxnId="{C7430354-8608-4363-ADD9-FE291BD827A6}">
      <dgm:prSet/>
      <dgm:spPr/>
      <dgm:t>
        <a:bodyPr/>
        <a:lstStyle/>
        <a:p>
          <a:endParaRPr lang="en-US"/>
        </a:p>
      </dgm:t>
    </dgm:pt>
    <dgm:pt modelId="{2A904B5A-497C-4BBD-9A48-8C1A541AC8CD}">
      <dgm:prSet/>
      <dgm:spPr/>
      <dgm:t>
        <a:bodyPr/>
        <a:lstStyle/>
        <a:p>
          <a:r>
            <a:rPr lang="en-US" i="1"/>
            <a:t>Agility</a:t>
          </a:r>
          <a:endParaRPr lang="en-US"/>
        </a:p>
      </dgm:t>
    </dgm:pt>
    <dgm:pt modelId="{5F33B152-E168-4126-ACD7-784F949BDACD}" type="parTrans" cxnId="{146209A9-D91E-4421-9B1C-1C76CDD88EA5}">
      <dgm:prSet/>
      <dgm:spPr/>
      <dgm:t>
        <a:bodyPr/>
        <a:lstStyle/>
        <a:p>
          <a:endParaRPr lang="en-US"/>
        </a:p>
      </dgm:t>
    </dgm:pt>
    <dgm:pt modelId="{ABD5490E-4771-41D6-8F8C-D0A8C720DAA4}" type="sibTrans" cxnId="{146209A9-D91E-4421-9B1C-1C76CDD88EA5}">
      <dgm:prSet/>
      <dgm:spPr/>
      <dgm:t>
        <a:bodyPr/>
        <a:lstStyle/>
        <a:p>
          <a:endParaRPr lang="en-US"/>
        </a:p>
      </dgm:t>
    </dgm:pt>
    <dgm:pt modelId="{71AED6E4-5369-41D5-99A8-62F3B53B390B}">
      <dgm:prSet/>
      <dgm:spPr/>
      <dgm:t>
        <a:bodyPr/>
        <a:lstStyle/>
        <a:p>
          <a:r>
            <a:rPr lang="en-US" dirty="0"/>
            <a:t>The most complex part of building applications using RDBMSs is the process of putting data into and getting data out of the database. If your data has nested and repeated subgroups of data structures, you need to include an object-relational mapping layer.</a:t>
          </a:r>
        </a:p>
      </dgm:t>
    </dgm:pt>
    <dgm:pt modelId="{1CACC8C3-6AB0-4662-A40A-45316D8F68EE}" type="parTrans" cxnId="{92D7A386-9E91-417A-92B1-10BAD94DDEE7}">
      <dgm:prSet/>
      <dgm:spPr/>
      <dgm:t>
        <a:bodyPr/>
        <a:lstStyle/>
        <a:p>
          <a:endParaRPr lang="en-US"/>
        </a:p>
      </dgm:t>
    </dgm:pt>
    <dgm:pt modelId="{AB8E3727-F97A-4D8C-9D57-AC8CA7F93EDC}" type="sibTrans" cxnId="{92D7A386-9E91-417A-92B1-10BAD94DDEE7}">
      <dgm:prSet/>
      <dgm:spPr/>
      <dgm:t>
        <a:bodyPr/>
        <a:lstStyle/>
        <a:p>
          <a:endParaRPr lang="en-US"/>
        </a:p>
      </dgm:t>
    </dgm:pt>
    <dgm:pt modelId="{136D42D9-6DFC-4237-BB01-88D917F88D71}" type="pres">
      <dgm:prSet presAssocID="{059CF904-8295-482B-8CCE-B5EB8B043BD7}" presName="linear" presStyleCnt="0">
        <dgm:presLayoutVars>
          <dgm:dir/>
          <dgm:animLvl val="lvl"/>
          <dgm:resizeHandles val="exact"/>
        </dgm:presLayoutVars>
      </dgm:prSet>
      <dgm:spPr/>
    </dgm:pt>
    <dgm:pt modelId="{6A1A133C-DDFD-4009-AB9A-AA74FA94C672}" type="pres">
      <dgm:prSet presAssocID="{355E8738-4CEB-48F8-ACFB-928507EBDBFA}" presName="parentLin" presStyleCnt="0"/>
      <dgm:spPr/>
    </dgm:pt>
    <dgm:pt modelId="{195078B7-7BFC-4560-B60C-A57A71F2220C}" type="pres">
      <dgm:prSet presAssocID="{355E8738-4CEB-48F8-ACFB-928507EBDBFA}" presName="parentLeftMargin" presStyleLbl="node1" presStyleIdx="0" presStyleCnt="4"/>
      <dgm:spPr/>
    </dgm:pt>
    <dgm:pt modelId="{69A4F90A-A317-4F5B-A4AC-D99C6609CBAA}" type="pres">
      <dgm:prSet presAssocID="{355E8738-4CEB-48F8-ACFB-928507EBDBFA}" presName="parentText" presStyleLbl="node1" presStyleIdx="0" presStyleCnt="4">
        <dgm:presLayoutVars>
          <dgm:chMax val="0"/>
          <dgm:bulletEnabled val="1"/>
        </dgm:presLayoutVars>
      </dgm:prSet>
      <dgm:spPr/>
    </dgm:pt>
    <dgm:pt modelId="{B9E20AE9-D5F4-4838-9DC9-5A19AA8031A2}" type="pres">
      <dgm:prSet presAssocID="{355E8738-4CEB-48F8-ACFB-928507EBDBFA}" presName="negativeSpace" presStyleCnt="0"/>
      <dgm:spPr/>
    </dgm:pt>
    <dgm:pt modelId="{B6A6194B-543E-481B-87CA-DACAA8503C07}" type="pres">
      <dgm:prSet presAssocID="{355E8738-4CEB-48F8-ACFB-928507EBDBFA}" presName="childText" presStyleLbl="conFgAcc1" presStyleIdx="0" presStyleCnt="4">
        <dgm:presLayoutVars>
          <dgm:bulletEnabled val="1"/>
        </dgm:presLayoutVars>
      </dgm:prSet>
      <dgm:spPr/>
    </dgm:pt>
    <dgm:pt modelId="{0885D729-FA4E-4305-AD07-09528D0C1D84}" type="pres">
      <dgm:prSet presAssocID="{163014DE-FD59-4449-B46B-92A682B8C853}" presName="spaceBetweenRectangles" presStyleCnt="0"/>
      <dgm:spPr/>
    </dgm:pt>
    <dgm:pt modelId="{A67B20A7-8A83-490A-A69B-6EFE14F2D157}" type="pres">
      <dgm:prSet presAssocID="{6DAE3D39-97B1-4D7C-B276-4039719D22FB}" presName="parentLin" presStyleCnt="0"/>
      <dgm:spPr/>
    </dgm:pt>
    <dgm:pt modelId="{4259CC30-BCB3-49C1-80AB-31F649E4127D}" type="pres">
      <dgm:prSet presAssocID="{6DAE3D39-97B1-4D7C-B276-4039719D22FB}" presName="parentLeftMargin" presStyleLbl="node1" presStyleIdx="0" presStyleCnt="4"/>
      <dgm:spPr/>
    </dgm:pt>
    <dgm:pt modelId="{04CBB20B-0902-4607-80E0-A92DE4CD4F21}" type="pres">
      <dgm:prSet presAssocID="{6DAE3D39-97B1-4D7C-B276-4039719D22FB}" presName="parentText" presStyleLbl="node1" presStyleIdx="1" presStyleCnt="4">
        <dgm:presLayoutVars>
          <dgm:chMax val="0"/>
          <dgm:bulletEnabled val="1"/>
        </dgm:presLayoutVars>
      </dgm:prSet>
      <dgm:spPr/>
    </dgm:pt>
    <dgm:pt modelId="{7E9563BD-35B7-43AA-AB04-7D745B342855}" type="pres">
      <dgm:prSet presAssocID="{6DAE3D39-97B1-4D7C-B276-4039719D22FB}" presName="negativeSpace" presStyleCnt="0"/>
      <dgm:spPr/>
    </dgm:pt>
    <dgm:pt modelId="{3524C562-7748-4B53-908E-1080AADBBEB3}" type="pres">
      <dgm:prSet presAssocID="{6DAE3D39-97B1-4D7C-B276-4039719D22FB}" presName="childText" presStyleLbl="conFgAcc1" presStyleIdx="1" presStyleCnt="4">
        <dgm:presLayoutVars>
          <dgm:bulletEnabled val="1"/>
        </dgm:presLayoutVars>
      </dgm:prSet>
      <dgm:spPr/>
    </dgm:pt>
    <dgm:pt modelId="{A8AEE79D-125C-460A-B8BB-6CA1F947A3EB}" type="pres">
      <dgm:prSet presAssocID="{4D64EA33-FEF4-4EE9-97C8-A88804732972}" presName="spaceBetweenRectangles" presStyleCnt="0"/>
      <dgm:spPr/>
    </dgm:pt>
    <dgm:pt modelId="{D2DC7CE9-AF2E-40A5-A162-38B1DD272B47}" type="pres">
      <dgm:prSet presAssocID="{A1B75C4C-A310-4C8B-AB3E-F4DF3FAAE8F7}" presName="parentLin" presStyleCnt="0"/>
      <dgm:spPr/>
    </dgm:pt>
    <dgm:pt modelId="{9F8A43F1-9626-478B-AD36-02063BA1B69C}" type="pres">
      <dgm:prSet presAssocID="{A1B75C4C-A310-4C8B-AB3E-F4DF3FAAE8F7}" presName="parentLeftMargin" presStyleLbl="node1" presStyleIdx="1" presStyleCnt="4"/>
      <dgm:spPr/>
    </dgm:pt>
    <dgm:pt modelId="{23B0C0A2-90E4-43F1-8D38-EFFB83109F3B}" type="pres">
      <dgm:prSet presAssocID="{A1B75C4C-A310-4C8B-AB3E-F4DF3FAAE8F7}" presName="parentText" presStyleLbl="node1" presStyleIdx="2" presStyleCnt="4">
        <dgm:presLayoutVars>
          <dgm:chMax val="0"/>
          <dgm:bulletEnabled val="1"/>
        </dgm:presLayoutVars>
      </dgm:prSet>
      <dgm:spPr/>
    </dgm:pt>
    <dgm:pt modelId="{E4FFA4EF-86AB-46B8-BD67-B4BF461C481C}" type="pres">
      <dgm:prSet presAssocID="{A1B75C4C-A310-4C8B-AB3E-F4DF3FAAE8F7}" presName="negativeSpace" presStyleCnt="0"/>
      <dgm:spPr/>
    </dgm:pt>
    <dgm:pt modelId="{541ED29C-D6F5-4272-B038-A5FA57F0E469}" type="pres">
      <dgm:prSet presAssocID="{A1B75C4C-A310-4C8B-AB3E-F4DF3FAAE8F7}" presName="childText" presStyleLbl="conFgAcc1" presStyleIdx="2" presStyleCnt="4">
        <dgm:presLayoutVars>
          <dgm:bulletEnabled val="1"/>
        </dgm:presLayoutVars>
      </dgm:prSet>
      <dgm:spPr/>
    </dgm:pt>
    <dgm:pt modelId="{EB978638-2D35-4225-88FC-D470EF1788EE}" type="pres">
      <dgm:prSet presAssocID="{B2A64720-2C50-41CA-B2E0-3FE98FF42823}" presName="spaceBetweenRectangles" presStyleCnt="0"/>
      <dgm:spPr/>
    </dgm:pt>
    <dgm:pt modelId="{6272AE64-C646-4BD5-B5E6-1572272BAC70}" type="pres">
      <dgm:prSet presAssocID="{2A904B5A-497C-4BBD-9A48-8C1A541AC8CD}" presName="parentLin" presStyleCnt="0"/>
      <dgm:spPr/>
    </dgm:pt>
    <dgm:pt modelId="{0E9297E2-54B2-437F-A204-6774E27B533E}" type="pres">
      <dgm:prSet presAssocID="{2A904B5A-497C-4BBD-9A48-8C1A541AC8CD}" presName="parentLeftMargin" presStyleLbl="node1" presStyleIdx="2" presStyleCnt="4"/>
      <dgm:spPr/>
    </dgm:pt>
    <dgm:pt modelId="{833E7B4A-DBF9-4A19-B8A3-03F67445B596}" type="pres">
      <dgm:prSet presAssocID="{2A904B5A-497C-4BBD-9A48-8C1A541AC8CD}" presName="parentText" presStyleLbl="node1" presStyleIdx="3" presStyleCnt="4">
        <dgm:presLayoutVars>
          <dgm:chMax val="0"/>
          <dgm:bulletEnabled val="1"/>
        </dgm:presLayoutVars>
      </dgm:prSet>
      <dgm:spPr/>
    </dgm:pt>
    <dgm:pt modelId="{28284CF4-D8F4-4F00-9E98-7469DD096A79}" type="pres">
      <dgm:prSet presAssocID="{2A904B5A-497C-4BBD-9A48-8C1A541AC8CD}" presName="negativeSpace" presStyleCnt="0"/>
      <dgm:spPr/>
    </dgm:pt>
    <dgm:pt modelId="{A492B7F8-336B-4A89-BEB3-D5E878AC1380}" type="pres">
      <dgm:prSet presAssocID="{2A904B5A-497C-4BBD-9A48-8C1A541AC8CD}" presName="childText" presStyleLbl="conFgAcc1" presStyleIdx="3" presStyleCnt="4">
        <dgm:presLayoutVars>
          <dgm:bulletEnabled val="1"/>
        </dgm:presLayoutVars>
      </dgm:prSet>
      <dgm:spPr/>
    </dgm:pt>
  </dgm:ptLst>
  <dgm:cxnLst>
    <dgm:cxn modelId="{67D1C609-1749-4D0E-A832-403676343738}" type="presOf" srcId="{2A904B5A-497C-4BBD-9A48-8C1A541AC8CD}" destId="{0E9297E2-54B2-437F-A204-6774E27B533E}" srcOrd="0" destOrd="0" presId="urn:microsoft.com/office/officeart/2005/8/layout/list1"/>
    <dgm:cxn modelId="{70796C28-C87F-4A0F-A263-8F4DE0A442FF}" type="presOf" srcId="{A1B75C4C-A310-4C8B-AB3E-F4DF3FAAE8F7}" destId="{23B0C0A2-90E4-43F1-8D38-EFFB83109F3B}" srcOrd="1" destOrd="0" presId="urn:microsoft.com/office/officeart/2005/8/layout/list1"/>
    <dgm:cxn modelId="{A8EE7D47-7765-4B91-BF32-13284FFD67E4}" srcId="{059CF904-8295-482B-8CCE-B5EB8B043BD7}" destId="{6DAE3D39-97B1-4D7C-B276-4039719D22FB}" srcOrd="1" destOrd="0" parTransId="{C1589EF2-8C9D-4C37-A0B7-96AEAD25B025}" sibTransId="{4D64EA33-FEF4-4EE9-97C8-A88804732972}"/>
    <dgm:cxn modelId="{C7430354-8608-4363-ADD9-FE291BD827A6}" srcId="{059CF904-8295-482B-8CCE-B5EB8B043BD7}" destId="{A1B75C4C-A310-4C8B-AB3E-F4DF3FAAE8F7}" srcOrd="2" destOrd="0" parTransId="{8F3D4D97-C0A3-4B14-86D2-300900C2CB75}" sibTransId="{B2A64720-2C50-41CA-B2E0-3FE98FF42823}"/>
    <dgm:cxn modelId="{9B3AB981-7DA4-42C8-9102-D365B4395A23}" type="presOf" srcId="{355E8738-4CEB-48F8-ACFB-928507EBDBFA}" destId="{69A4F90A-A317-4F5B-A4AC-D99C6609CBAA}" srcOrd="1" destOrd="0" presId="urn:microsoft.com/office/officeart/2005/8/layout/list1"/>
    <dgm:cxn modelId="{24134182-E07E-4D2F-880E-E7E07EF15CB1}" type="presOf" srcId="{059CF904-8295-482B-8CCE-B5EB8B043BD7}" destId="{136D42D9-6DFC-4237-BB01-88D917F88D71}" srcOrd="0" destOrd="0" presId="urn:microsoft.com/office/officeart/2005/8/layout/list1"/>
    <dgm:cxn modelId="{92D7A386-9E91-417A-92B1-10BAD94DDEE7}" srcId="{2A904B5A-497C-4BBD-9A48-8C1A541AC8CD}" destId="{71AED6E4-5369-41D5-99A8-62F3B53B390B}" srcOrd="0" destOrd="0" parTransId="{1CACC8C3-6AB0-4662-A40A-45316D8F68EE}" sibTransId="{AB8E3727-F97A-4D8C-9D57-AC8CA7F93EDC}"/>
    <dgm:cxn modelId="{79FDACA1-C996-404D-B99F-B8DECAF2FE9E}" type="presOf" srcId="{6DAE3D39-97B1-4D7C-B276-4039719D22FB}" destId="{04CBB20B-0902-4607-80E0-A92DE4CD4F21}" srcOrd="1" destOrd="0" presId="urn:microsoft.com/office/officeart/2005/8/layout/list1"/>
    <dgm:cxn modelId="{146209A9-D91E-4421-9B1C-1C76CDD88EA5}" srcId="{059CF904-8295-482B-8CCE-B5EB8B043BD7}" destId="{2A904B5A-497C-4BBD-9A48-8C1A541AC8CD}" srcOrd="3" destOrd="0" parTransId="{5F33B152-E168-4126-ACD7-784F949BDACD}" sibTransId="{ABD5490E-4771-41D6-8F8C-D0A8C720DAA4}"/>
    <dgm:cxn modelId="{37754DB7-1A24-4F59-AD58-043B5A672A94}" type="presOf" srcId="{71AED6E4-5369-41D5-99A8-62F3B53B390B}" destId="{A492B7F8-336B-4A89-BEB3-D5E878AC1380}" srcOrd="0" destOrd="0" presId="urn:microsoft.com/office/officeart/2005/8/layout/list1"/>
    <dgm:cxn modelId="{E55814D0-62AE-48E7-AF59-930B7B86F879}" type="presOf" srcId="{6DAE3D39-97B1-4D7C-B276-4039719D22FB}" destId="{4259CC30-BCB3-49C1-80AB-31F649E4127D}" srcOrd="0" destOrd="0" presId="urn:microsoft.com/office/officeart/2005/8/layout/list1"/>
    <dgm:cxn modelId="{AB5878DA-863A-482C-96EC-B405BE8994D8}" type="presOf" srcId="{A1B75C4C-A310-4C8B-AB3E-F4DF3FAAE8F7}" destId="{9F8A43F1-9626-478B-AD36-02063BA1B69C}" srcOrd="0" destOrd="0" presId="urn:microsoft.com/office/officeart/2005/8/layout/list1"/>
    <dgm:cxn modelId="{F29DDBE1-2B2C-46AC-9CA2-18909A0A9B33}" type="presOf" srcId="{2A904B5A-497C-4BBD-9A48-8C1A541AC8CD}" destId="{833E7B4A-DBF9-4A19-B8A3-03F67445B596}" srcOrd="1" destOrd="0" presId="urn:microsoft.com/office/officeart/2005/8/layout/list1"/>
    <dgm:cxn modelId="{813A00EE-E9B3-48ED-9EDB-6F2CE79CCE21}" srcId="{059CF904-8295-482B-8CCE-B5EB8B043BD7}" destId="{355E8738-4CEB-48F8-ACFB-928507EBDBFA}" srcOrd="0" destOrd="0" parTransId="{0315AD04-C14B-4122-A432-F1CAC90EDFE1}" sibTransId="{163014DE-FD59-4449-B46B-92A682B8C853}"/>
    <dgm:cxn modelId="{F311B5FB-0F65-4AFB-9722-4141D468736A}" type="presOf" srcId="{355E8738-4CEB-48F8-ACFB-928507EBDBFA}" destId="{195078B7-7BFC-4560-B60C-A57A71F2220C}" srcOrd="0" destOrd="0" presId="urn:microsoft.com/office/officeart/2005/8/layout/list1"/>
    <dgm:cxn modelId="{CEF42A3B-BED7-415A-B1BA-307EA4E54AD2}" type="presParOf" srcId="{136D42D9-6DFC-4237-BB01-88D917F88D71}" destId="{6A1A133C-DDFD-4009-AB9A-AA74FA94C672}" srcOrd="0" destOrd="0" presId="urn:microsoft.com/office/officeart/2005/8/layout/list1"/>
    <dgm:cxn modelId="{12D75DB7-CE71-4419-9C37-DB5F65901FA1}" type="presParOf" srcId="{6A1A133C-DDFD-4009-AB9A-AA74FA94C672}" destId="{195078B7-7BFC-4560-B60C-A57A71F2220C}" srcOrd="0" destOrd="0" presId="urn:microsoft.com/office/officeart/2005/8/layout/list1"/>
    <dgm:cxn modelId="{71C777A8-4D89-40E6-BAEE-9420FF4683D3}" type="presParOf" srcId="{6A1A133C-DDFD-4009-AB9A-AA74FA94C672}" destId="{69A4F90A-A317-4F5B-A4AC-D99C6609CBAA}" srcOrd="1" destOrd="0" presId="urn:microsoft.com/office/officeart/2005/8/layout/list1"/>
    <dgm:cxn modelId="{36FA42D4-D3DE-4410-AFA8-E122E25A3DF5}" type="presParOf" srcId="{136D42D9-6DFC-4237-BB01-88D917F88D71}" destId="{B9E20AE9-D5F4-4838-9DC9-5A19AA8031A2}" srcOrd="1" destOrd="0" presId="urn:microsoft.com/office/officeart/2005/8/layout/list1"/>
    <dgm:cxn modelId="{2424E314-B2DB-4A02-83F5-7E573ABAA3BD}" type="presParOf" srcId="{136D42D9-6DFC-4237-BB01-88D917F88D71}" destId="{B6A6194B-543E-481B-87CA-DACAA8503C07}" srcOrd="2" destOrd="0" presId="urn:microsoft.com/office/officeart/2005/8/layout/list1"/>
    <dgm:cxn modelId="{B30AB252-E8E2-4A23-B3C3-645F9D03C84B}" type="presParOf" srcId="{136D42D9-6DFC-4237-BB01-88D917F88D71}" destId="{0885D729-FA4E-4305-AD07-09528D0C1D84}" srcOrd="3" destOrd="0" presId="urn:microsoft.com/office/officeart/2005/8/layout/list1"/>
    <dgm:cxn modelId="{A78CC29A-D649-48E8-8DFE-75A7FC658FEE}" type="presParOf" srcId="{136D42D9-6DFC-4237-BB01-88D917F88D71}" destId="{A67B20A7-8A83-490A-A69B-6EFE14F2D157}" srcOrd="4" destOrd="0" presId="urn:microsoft.com/office/officeart/2005/8/layout/list1"/>
    <dgm:cxn modelId="{F3D64E45-F9DC-4499-B72D-2CAAB2039367}" type="presParOf" srcId="{A67B20A7-8A83-490A-A69B-6EFE14F2D157}" destId="{4259CC30-BCB3-49C1-80AB-31F649E4127D}" srcOrd="0" destOrd="0" presId="urn:microsoft.com/office/officeart/2005/8/layout/list1"/>
    <dgm:cxn modelId="{CD54362A-F1BD-4D59-AA29-2302DA3AC6DC}" type="presParOf" srcId="{A67B20A7-8A83-490A-A69B-6EFE14F2D157}" destId="{04CBB20B-0902-4607-80E0-A92DE4CD4F21}" srcOrd="1" destOrd="0" presId="urn:microsoft.com/office/officeart/2005/8/layout/list1"/>
    <dgm:cxn modelId="{38E1A8D9-87B5-4DE0-BE86-7F2EA1586EBB}" type="presParOf" srcId="{136D42D9-6DFC-4237-BB01-88D917F88D71}" destId="{7E9563BD-35B7-43AA-AB04-7D745B342855}" srcOrd="5" destOrd="0" presId="urn:microsoft.com/office/officeart/2005/8/layout/list1"/>
    <dgm:cxn modelId="{C2D7FAAB-CA41-4342-B7A3-D9241FCD7242}" type="presParOf" srcId="{136D42D9-6DFC-4237-BB01-88D917F88D71}" destId="{3524C562-7748-4B53-908E-1080AADBBEB3}" srcOrd="6" destOrd="0" presId="urn:microsoft.com/office/officeart/2005/8/layout/list1"/>
    <dgm:cxn modelId="{41B8EF6D-DF4E-49AC-B8D8-70CB256B79B2}" type="presParOf" srcId="{136D42D9-6DFC-4237-BB01-88D917F88D71}" destId="{A8AEE79D-125C-460A-B8BB-6CA1F947A3EB}" srcOrd="7" destOrd="0" presId="urn:microsoft.com/office/officeart/2005/8/layout/list1"/>
    <dgm:cxn modelId="{EE0065E3-E400-485C-9787-2A61EF59105D}" type="presParOf" srcId="{136D42D9-6DFC-4237-BB01-88D917F88D71}" destId="{D2DC7CE9-AF2E-40A5-A162-38B1DD272B47}" srcOrd="8" destOrd="0" presId="urn:microsoft.com/office/officeart/2005/8/layout/list1"/>
    <dgm:cxn modelId="{9C05A29F-BE38-47C5-824E-A7C83E18027E}" type="presParOf" srcId="{D2DC7CE9-AF2E-40A5-A162-38B1DD272B47}" destId="{9F8A43F1-9626-478B-AD36-02063BA1B69C}" srcOrd="0" destOrd="0" presId="urn:microsoft.com/office/officeart/2005/8/layout/list1"/>
    <dgm:cxn modelId="{20B6E5A3-BA05-48CC-BF84-A8DBAA2D7077}" type="presParOf" srcId="{D2DC7CE9-AF2E-40A5-A162-38B1DD272B47}" destId="{23B0C0A2-90E4-43F1-8D38-EFFB83109F3B}" srcOrd="1" destOrd="0" presId="urn:microsoft.com/office/officeart/2005/8/layout/list1"/>
    <dgm:cxn modelId="{A0911CDB-8AFB-4175-88FD-233C8CAD7AB7}" type="presParOf" srcId="{136D42D9-6DFC-4237-BB01-88D917F88D71}" destId="{E4FFA4EF-86AB-46B8-BD67-B4BF461C481C}" srcOrd="9" destOrd="0" presId="urn:microsoft.com/office/officeart/2005/8/layout/list1"/>
    <dgm:cxn modelId="{21F80EEC-8D49-4605-903C-FEECE44BA345}" type="presParOf" srcId="{136D42D9-6DFC-4237-BB01-88D917F88D71}" destId="{541ED29C-D6F5-4272-B038-A5FA57F0E469}" srcOrd="10" destOrd="0" presId="urn:microsoft.com/office/officeart/2005/8/layout/list1"/>
    <dgm:cxn modelId="{466739EB-2AA3-46CE-9210-943348724861}" type="presParOf" srcId="{136D42D9-6DFC-4237-BB01-88D917F88D71}" destId="{EB978638-2D35-4225-88FC-D470EF1788EE}" srcOrd="11" destOrd="0" presId="urn:microsoft.com/office/officeart/2005/8/layout/list1"/>
    <dgm:cxn modelId="{6D727BB5-1DE4-4836-90EE-4AF9661D016D}" type="presParOf" srcId="{136D42D9-6DFC-4237-BB01-88D917F88D71}" destId="{6272AE64-C646-4BD5-B5E6-1572272BAC70}" srcOrd="12" destOrd="0" presId="urn:microsoft.com/office/officeart/2005/8/layout/list1"/>
    <dgm:cxn modelId="{A5CF0200-9D22-4D5F-9343-BC88EC06A3E5}" type="presParOf" srcId="{6272AE64-C646-4BD5-B5E6-1572272BAC70}" destId="{0E9297E2-54B2-437F-A204-6774E27B533E}" srcOrd="0" destOrd="0" presId="urn:microsoft.com/office/officeart/2005/8/layout/list1"/>
    <dgm:cxn modelId="{7A870823-2FDD-451F-822A-BDF2FC5FC8EA}" type="presParOf" srcId="{6272AE64-C646-4BD5-B5E6-1572272BAC70}" destId="{833E7B4A-DBF9-4A19-B8A3-03F67445B596}" srcOrd="1" destOrd="0" presId="urn:microsoft.com/office/officeart/2005/8/layout/list1"/>
    <dgm:cxn modelId="{DBAD7D0B-8F36-4564-8A52-AD158577C93C}" type="presParOf" srcId="{136D42D9-6DFC-4237-BB01-88D917F88D71}" destId="{28284CF4-D8F4-4F00-9E98-7469DD096A79}" srcOrd="13" destOrd="0" presId="urn:microsoft.com/office/officeart/2005/8/layout/list1"/>
    <dgm:cxn modelId="{749566B5-FDF6-4796-9FE3-DFCDD4430359}" type="presParOf" srcId="{136D42D9-6DFC-4237-BB01-88D917F88D71}" destId="{A492B7F8-336B-4A89-BEB3-D5E878AC138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77F97-4514-4CB4-8ADE-94F33876E423}">
      <dsp:nvSpPr>
        <dsp:cNvPr id="0" name=""/>
        <dsp:cNvSpPr/>
      </dsp:nvSpPr>
      <dsp:spPr>
        <a:xfrm>
          <a:off x="0" y="437656"/>
          <a:ext cx="6263640"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t>It’s more than rows in tables</a:t>
          </a:r>
          <a:endParaRPr lang="en-US" sz="2500" kern="1200"/>
        </a:p>
      </dsp:txBody>
      <dsp:txXfrm>
        <a:off x="29271" y="466927"/>
        <a:ext cx="6205098" cy="541083"/>
      </dsp:txXfrm>
    </dsp:sp>
    <dsp:sp modelId="{DADAF4CD-1B60-4D6E-BB2C-AB46E7AAE5E0}">
      <dsp:nvSpPr>
        <dsp:cNvPr id="0" name=""/>
        <dsp:cNvSpPr/>
      </dsp:nvSpPr>
      <dsp:spPr>
        <a:xfrm>
          <a:off x="0" y="1109281"/>
          <a:ext cx="6263640" cy="599625"/>
        </a:xfrm>
        <a:prstGeom prst="round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t>It’s free of joins</a:t>
          </a:r>
          <a:endParaRPr lang="en-US" sz="2500" kern="1200"/>
        </a:p>
      </dsp:txBody>
      <dsp:txXfrm>
        <a:off x="29271" y="1138552"/>
        <a:ext cx="6205098" cy="541083"/>
      </dsp:txXfrm>
    </dsp:sp>
    <dsp:sp modelId="{FB64FC59-758D-4941-9A21-F66411FD08D2}">
      <dsp:nvSpPr>
        <dsp:cNvPr id="0" name=""/>
        <dsp:cNvSpPr/>
      </dsp:nvSpPr>
      <dsp:spPr>
        <a:xfrm>
          <a:off x="0" y="1780906"/>
          <a:ext cx="6263640" cy="599625"/>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t>It’s schema-free</a:t>
          </a:r>
          <a:endParaRPr lang="en-US" sz="2500" kern="1200"/>
        </a:p>
      </dsp:txBody>
      <dsp:txXfrm>
        <a:off x="29271" y="1810177"/>
        <a:ext cx="6205098" cy="541083"/>
      </dsp:txXfrm>
    </dsp:sp>
    <dsp:sp modelId="{9EDA06CB-CE0C-4AB3-AE4D-DDF0C8ACBBFA}">
      <dsp:nvSpPr>
        <dsp:cNvPr id="0" name=""/>
        <dsp:cNvSpPr/>
      </dsp:nvSpPr>
      <dsp:spPr>
        <a:xfrm>
          <a:off x="0" y="2452531"/>
          <a:ext cx="6263640" cy="599625"/>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t>It works on many processors</a:t>
          </a:r>
          <a:endParaRPr lang="en-US" sz="2500" kern="1200"/>
        </a:p>
      </dsp:txBody>
      <dsp:txXfrm>
        <a:off x="29271" y="2481802"/>
        <a:ext cx="6205098" cy="541083"/>
      </dsp:txXfrm>
    </dsp:sp>
    <dsp:sp modelId="{AB4A4B25-6EFB-49A9-9DCC-B81A06A2EF68}">
      <dsp:nvSpPr>
        <dsp:cNvPr id="0" name=""/>
        <dsp:cNvSpPr/>
      </dsp:nvSpPr>
      <dsp:spPr>
        <a:xfrm>
          <a:off x="0" y="3124156"/>
          <a:ext cx="6263640" cy="599625"/>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t>It uses shared-nothing commodity computers</a:t>
          </a:r>
          <a:endParaRPr lang="en-US" sz="2500" kern="1200"/>
        </a:p>
      </dsp:txBody>
      <dsp:txXfrm>
        <a:off x="29271" y="3153427"/>
        <a:ext cx="6205098" cy="541083"/>
      </dsp:txXfrm>
    </dsp:sp>
    <dsp:sp modelId="{50048872-405C-4A29-AA8F-CE56E8F9C96C}">
      <dsp:nvSpPr>
        <dsp:cNvPr id="0" name=""/>
        <dsp:cNvSpPr/>
      </dsp:nvSpPr>
      <dsp:spPr>
        <a:xfrm>
          <a:off x="0" y="3795781"/>
          <a:ext cx="6263640" cy="599625"/>
        </a:xfrm>
        <a:prstGeom prst="round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t>It supports linear scalability</a:t>
          </a:r>
          <a:endParaRPr lang="en-US" sz="2500" kern="1200"/>
        </a:p>
      </dsp:txBody>
      <dsp:txXfrm>
        <a:off x="29271" y="3825052"/>
        <a:ext cx="6205098" cy="541083"/>
      </dsp:txXfrm>
    </dsp:sp>
    <dsp:sp modelId="{A1197172-35B4-485E-B8DB-A898C20A246F}">
      <dsp:nvSpPr>
        <dsp:cNvPr id="0" name=""/>
        <dsp:cNvSpPr/>
      </dsp:nvSpPr>
      <dsp:spPr>
        <a:xfrm>
          <a:off x="0" y="4467406"/>
          <a:ext cx="6263640" cy="59962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i="1" kern="1200"/>
            <a:t>It’s innovative</a:t>
          </a:r>
          <a:endParaRPr lang="en-US" sz="2500" kern="1200"/>
        </a:p>
      </dsp:txBody>
      <dsp:txXfrm>
        <a:off x="29271" y="4496677"/>
        <a:ext cx="6205098" cy="5410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6FB6EB-2CE3-46C5-9C1E-B7DB8052DD36}">
      <dsp:nvSpPr>
        <dsp:cNvPr id="0" name=""/>
        <dsp:cNvSpPr/>
      </dsp:nvSpPr>
      <dsp:spPr>
        <a:xfrm>
          <a:off x="0" y="615158"/>
          <a:ext cx="6263640" cy="64759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i="1" kern="1200"/>
            <a:t>It’s not about the SQL language</a:t>
          </a:r>
          <a:endParaRPr lang="en-US" sz="2700" kern="1200"/>
        </a:p>
      </dsp:txBody>
      <dsp:txXfrm>
        <a:off x="31613" y="646771"/>
        <a:ext cx="6200414" cy="584369"/>
      </dsp:txXfrm>
    </dsp:sp>
    <dsp:sp modelId="{AD0B7440-A235-48F3-8853-6C9D46A110B2}">
      <dsp:nvSpPr>
        <dsp:cNvPr id="0" name=""/>
        <dsp:cNvSpPr/>
      </dsp:nvSpPr>
      <dsp:spPr>
        <a:xfrm>
          <a:off x="0" y="1340513"/>
          <a:ext cx="6263640" cy="647595"/>
        </a:xfrm>
        <a:prstGeom prst="round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i="1" kern="1200"/>
            <a:t>It’s not only open source</a:t>
          </a:r>
          <a:endParaRPr lang="en-US" sz="2700" kern="1200"/>
        </a:p>
      </dsp:txBody>
      <dsp:txXfrm>
        <a:off x="31613" y="1372126"/>
        <a:ext cx="6200414" cy="584369"/>
      </dsp:txXfrm>
    </dsp:sp>
    <dsp:sp modelId="{16E67DBF-E5FF-4C2E-96F3-E0961171B3DD}">
      <dsp:nvSpPr>
        <dsp:cNvPr id="0" name=""/>
        <dsp:cNvSpPr/>
      </dsp:nvSpPr>
      <dsp:spPr>
        <a:xfrm>
          <a:off x="0" y="2065869"/>
          <a:ext cx="6263640" cy="647595"/>
        </a:xfrm>
        <a:prstGeom prst="round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i="1" kern="1200"/>
            <a:t>It’s not only big data</a:t>
          </a:r>
          <a:endParaRPr lang="en-US" sz="2700" kern="1200"/>
        </a:p>
      </dsp:txBody>
      <dsp:txXfrm>
        <a:off x="31613" y="2097482"/>
        <a:ext cx="6200414" cy="584369"/>
      </dsp:txXfrm>
    </dsp:sp>
    <dsp:sp modelId="{383C1C1F-BEA8-4772-8CB8-1900727BD450}">
      <dsp:nvSpPr>
        <dsp:cNvPr id="0" name=""/>
        <dsp:cNvSpPr/>
      </dsp:nvSpPr>
      <dsp:spPr>
        <a:xfrm>
          <a:off x="0" y="2791224"/>
          <a:ext cx="6263640" cy="647595"/>
        </a:xfrm>
        <a:prstGeom prst="round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i="1" kern="1200"/>
            <a:t>It’s not about cloud computing</a:t>
          </a:r>
          <a:endParaRPr lang="en-US" sz="2700" kern="1200"/>
        </a:p>
      </dsp:txBody>
      <dsp:txXfrm>
        <a:off x="31613" y="2822837"/>
        <a:ext cx="6200414" cy="584369"/>
      </dsp:txXfrm>
    </dsp:sp>
    <dsp:sp modelId="{51FF59ED-9AE8-4676-B35B-BCE6B854DD53}">
      <dsp:nvSpPr>
        <dsp:cNvPr id="0" name=""/>
        <dsp:cNvSpPr/>
      </dsp:nvSpPr>
      <dsp:spPr>
        <a:xfrm>
          <a:off x="0" y="3516579"/>
          <a:ext cx="6263640" cy="647595"/>
        </a:xfrm>
        <a:prstGeom prst="round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i="1" kern="1200"/>
            <a:t>It’s not about a clever use of RAM and SSD</a:t>
          </a:r>
          <a:endParaRPr lang="en-US" sz="2700" kern="1200"/>
        </a:p>
      </dsp:txBody>
      <dsp:txXfrm>
        <a:off x="31613" y="3548192"/>
        <a:ext cx="6200414" cy="584369"/>
      </dsp:txXfrm>
    </dsp:sp>
    <dsp:sp modelId="{D2075241-192B-432C-B832-5EFFE74B9497}">
      <dsp:nvSpPr>
        <dsp:cNvPr id="0" name=""/>
        <dsp:cNvSpPr/>
      </dsp:nvSpPr>
      <dsp:spPr>
        <a:xfrm>
          <a:off x="0" y="4241934"/>
          <a:ext cx="6263640" cy="64759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i="1" kern="1200"/>
            <a:t>It’s not an elite group of products</a:t>
          </a:r>
          <a:endParaRPr lang="en-US" sz="2700" kern="1200"/>
        </a:p>
      </dsp:txBody>
      <dsp:txXfrm>
        <a:off x="31613" y="4273547"/>
        <a:ext cx="6200414" cy="584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A6194B-543E-481B-87CA-DACAA8503C07}">
      <dsp:nvSpPr>
        <dsp:cNvPr id="0" name=""/>
        <dsp:cNvSpPr/>
      </dsp:nvSpPr>
      <dsp:spPr>
        <a:xfrm>
          <a:off x="0" y="476847"/>
          <a:ext cx="5753100" cy="478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9A4F90A-A317-4F5B-A4AC-D99C6609CBAA}">
      <dsp:nvSpPr>
        <dsp:cNvPr id="0" name=""/>
        <dsp:cNvSpPr/>
      </dsp:nvSpPr>
      <dsp:spPr>
        <a:xfrm>
          <a:off x="287655" y="196407"/>
          <a:ext cx="4027170"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17" tIns="0" rIns="152217" bIns="0" numCol="1" spcCol="1270" anchor="ctr" anchorCtr="0">
          <a:noAutofit/>
        </a:bodyPr>
        <a:lstStyle/>
        <a:p>
          <a:pPr marL="0" lvl="0" indent="0" algn="l" defTabSz="844550">
            <a:lnSpc>
              <a:spcPct val="90000"/>
            </a:lnSpc>
            <a:spcBef>
              <a:spcPct val="0"/>
            </a:spcBef>
            <a:spcAft>
              <a:spcPct val="35000"/>
            </a:spcAft>
            <a:buNone/>
          </a:pPr>
          <a:r>
            <a:rPr lang="en-US" sz="1900" i="1" kern="1200"/>
            <a:t>Volume</a:t>
          </a:r>
          <a:endParaRPr lang="en-US" sz="1900" kern="1200"/>
        </a:p>
      </dsp:txBody>
      <dsp:txXfrm>
        <a:off x="315035" y="223787"/>
        <a:ext cx="3972410" cy="506120"/>
      </dsp:txXfrm>
    </dsp:sp>
    <dsp:sp modelId="{3524C562-7748-4B53-908E-1080AADBBEB3}">
      <dsp:nvSpPr>
        <dsp:cNvPr id="0" name=""/>
        <dsp:cNvSpPr/>
      </dsp:nvSpPr>
      <dsp:spPr>
        <a:xfrm>
          <a:off x="0" y="1338687"/>
          <a:ext cx="5753100" cy="478800"/>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CBB20B-0902-4607-80E0-A92DE4CD4F21}">
      <dsp:nvSpPr>
        <dsp:cNvPr id="0" name=""/>
        <dsp:cNvSpPr/>
      </dsp:nvSpPr>
      <dsp:spPr>
        <a:xfrm>
          <a:off x="287655" y="1058247"/>
          <a:ext cx="4027170" cy="5608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17" tIns="0" rIns="152217" bIns="0" numCol="1" spcCol="1270" anchor="ctr" anchorCtr="0">
          <a:noAutofit/>
        </a:bodyPr>
        <a:lstStyle/>
        <a:p>
          <a:pPr marL="0" lvl="0" indent="0" algn="l" defTabSz="844550">
            <a:lnSpc>
              <a:spcPct val="90000"/>
            </a:lnSpc>
            <a:spcBef>
              <a:spcPct val="0"/>
            </a:spcBef>
            <a:spcAft>
              <a:spcPct val="35000"/>
            </a:spcAft>
            <a:buNone/>
          </a:pPr>
          <a:r>
            <a:rPr lang="en-US" sz="1900" i="1" kern="1200"/>
            <a:t>Velocity</a:t>
          </a:r>
          <a:endParaRPr lang="en-US" sz="1900" kern="1200"/>
        </a:p>
      </dsp:txBody>
      <dsp:txXfrm>
        <a:off x="315035" y="1085627"/>
        <a:ext cx="3972410" cy="506120"/>
      </dsp:txXfrm>
    </dsp:sp>
    <dsp:sp modelId="{541ED29C-D6F5-4272-B038-A5FA57F0E469}">
      <dsp:nvSpPr>
        <dsp:cNvPr id="0" name=""/>
        <dsp:cNvSpPr/>
      </dsp:nvSpPr>
      <dsp:spPr>
        <a:xfrm>
          <a:off x="0" y="2200527"/>
          <a:ext cx="5753100" cy="478800"/>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3B0C0A2-90E4-43F1-8D38-EFFB83109F3B}">
      <dsp:nvSpPr>
        <dsp:cNvPr id="0" name=""/>
        <dsp:cNvSpPr/>
      </dsp:nvSpPr>
      <dsp:spPr>
        <a:xfrm>
          <a:off x="287655" y="1920087"/>
          <a:ext cx="4027170" cy="5608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17" tIns="0" rIns="152217" bIns="0" numCol="1" spcCol="1270" anchor="ctr" anchorCtr="0">
          <a:noAutofit/>
        </a:bodyPr>
        <a:lstStyle/>
        <a:p>
          <a:pPr marL="0" lvl="0" indent="0" algn="l" defTabSz="844550">
            <a:lnSpc>
              <a:spcPct val="90000"/>
            </a:lnSpc>
            <a:spcBef>
              <a:spcPct val="0"/>
            </a:spcBef>
            <a:spcAft>
              <a:spcPct val="35000"/>
            </a:spcAft>
            <a:buNone/>
          </a:pPr>
          <a:r>
            <a:rPr lang="en-US" sz="1900" i="1" kern="1200"/>
            <a:t>Variability</a:t>
          </a:r>
          <a:endParaRPr lang="en-US" sz="1900" kern="1200"/>
        </a:p>
      </dsp:txBody>
      <dsp:txXfrm>
        <a:off x="315035" y="1947467"/>
        <a:ext cx="3972410" cy="506120"/>
      </dsp:txXfrm>
    </dsp:sp>
    <dsp:sp modelId="{A492B7F8-336B-4A89-BEB3-D5E878AC1380}">
      <dsp:nvSpPr>
        <dsp:cNvPr id="0" name=""/>
        <dsp:cNvSpPr/>
      </dsp:nvSpPr>
      <dsp:spPr>
        <a:xfrm>
          <a:off x="0" y="3062367"/>
          <a:ext cx="5753100" cy="21546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6504" tIns="395732" rIns="446504"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most complex part of building applications using RDBMSs is the process of putting data into and getting data out of the database. If your data has nested and repeated subgroups of data structures, you need to include an object-relational mapping layer.</a:t>
          </a:r>
        </a:p>
      </dsp:txBody>
      <dsp:txXfrm>
        <a:off x="0" y="3062367"/>
        <a:ext cx="5753100" cy="2154600"/>
      </dsp:txXfrm>
    </dsp:sp>
    <dsp:sp modelId="{833E7B4A-DBF9-4A19-B8A3-03F67445B596}">
      <dsp:nvSpPr>
        <dsp:cNvPr id="0" name=""/>
        <dsp:cNvSpPr/>
      </dsp:nvSpPr>
      <dsp:spPr>
        <a:xfrm>
          <a:off x="287655" y="2781927"/>
          <a:ext cx="4027170" cy="5608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17" tIns="0" rIns="152217" bIns="0" numCol="1" spcCol="1270" anchor="ctr" anchorCtr="0">
          <a:noAutofit/>
        </a:bodyPr>
        <a:lstStyle/>
        <a:p>
          <a:pPr marL="0" lvl="0" indent="0" algn="l" defTabSz="844550">
            <a:lnSpc>
              <a:spcPct val="90000"/>
            </a:lnSpc>
            <a:spcBef>
              <a:spcPct val="0"/>
            </a:spcBef>
            <a:spcAft>
              <a:spcPct val="35000"/>
            </a:spcAft>
            <a:buNone/>
          </a:pPr>
          <a:r>
            <a:rPr lang="en-US" sz="1900" i="1" kern="1200"/>
            <a:t>Agility</a:t>
          </a:r>
          <a:endParaRPr lang="en-US" sz="1900" kern="1200"/>
        </a:p>
      </dsp:txBody>
      <dsp:txXfrm>
        <a:off x="315035" y="2809307"/>
        <a:ext cx="3972410" cy="5061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778F-421E-4003-BBA4-7D3B81EC4A3F}" type="datetimeFigureOut">
              <a:rPr lang="en-US" smtClean="0"/>
              <a:t>8/27/2021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8C7EA3-D641-4679-A826-2C03DE7285CA}" type="slidenum">
              <a:rPr lang="en-US" smtClean="0"/>
              <a:t>‹#›</a:t>
            </a:fld>
            <a:endParaRPr lang="en-US"/>
          </a:p>
        </p:txBody>
      </p:sp>
    </p:spTree>
    <p:extLst>
      <p:ext uri="{BB962C8B-B14F-4D97-AF65-F5344CB8AC3E}">
        <p14:creationId xmlns:p14="http://schemas.microsoft.com/office/powerpoint/2010/main" val="2488994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5771F4-4B72-4F7B-8E0C-EEA7286BD333}" type="slidenum">
              <a:rPr lang="en-US" smtClean="0"/>
              <a:t>14</a:t>
            </a:fld>
            <a:endParaRPr lang="en-US"/>
          </a:p>
        </p:txBody>
      </p:sp>
    </p:spTree>
    <p:extLst>
      <p:ext uri="{BB962C8B-B14F-4D97-AF65-F5344CB8AC3E}">
        <p14:creationId xmlns:p14="http://schemas.microsoft.com/office/powerpoint/2010/main" val="125042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N </a:t>
            </a:r>
            <a:r>
              <a:rPr lang="en-US" dirty="0"/>
              <a:t>: Number of nodes with a replica of data.</a:t>
            </a:r>
          </a:p>
          <a:p>
            <a:r>
              <a:rPr lang="en-US" b="1" dirty="0"/>
              <a:t>W</a:t>
            </a:r>
            <a:r>
              <a:rPr lang="en-US" dirty="0"/>
              <a:t>: Number of nodes that must acknowledge the update.</a:t>
            </a:r>
          </a:p>
          <a:p>
            <a:r>
              <a:rPr lang="en-US" b="1" dirty="0"/>
              <a:t>R</a:t>
            </a:r>
            <a:r>
              <a:rPr lang="en-US" dirty="0"/>
              <a:t> : Minimum number of nodes that succeeds read operation.</a:t>
            </a:r>
          </a:p>
          <a:p>
            <a:endParaRPr lang="en-US" dirty="0"/>
          </a:p>
          <a:p>
            <a:r>
              <a:rPr lang="en-US" dirty="0"/>
              <a:t>W + R &gt; N    Strong Consistency</a:t>
            </a:r>
          </a:p>
          <a:p>
            <a:r>
              <a:rPr lang="en-US" dirty="0"/>
              <a:t>W + R &lt;= N   Weak Consistency</a:t>
            </a:r>
          </a:p>
          <a:p>
            <a:endParaRPr lang="en-US" dirty="0"/>
          </a:p>
        </p:txBody>
      </p:sp>
      <p:sp>
        <p:nvSpPr>
          <p:cNvPr id="4" name="Slide Number Placeholder 3"/>
          <p:cNvSpPr>
            <a:spLocks noGrp="1"/>
          </p:cNvSpPr>
          <p:nvPr>
            <p:ph type="sldNum" sz="quarter" idx="10"/>
          </p:nvPr>
        </p:nvSpPr>
        <p:spPr/>
        <p:txBody>
          <a:bodyPr/>
          <a:lstStyle/>
          <a:p>
            <a:fld id="{69CC62C9-B037-4145-9E31-011300E128AB}" type="slidenum">
              <a:rPr lang="en-US" smtClean="0"/>
              <a:t>16</a:t>
            </a:fld>
            <a:endParaRPr lang="en-US"/>
          </a:p>
        </p:txBody>
      </p:sp>
    </p:spTree>
    <p:extLst>
      <p:ext uri="{BB962C8B-B14F-4D97-AF65-F5344CB8AC3E}">
        <p14:creationId xmlns:p14="http://schemas.microsoft.com/office/powerpoint/2010/main" val="308934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F710-4874-48B4-B0DC-08E9A2A74C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8A9DC7-74D0-4754-A549-5FEDAEA95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AFB2F2-07BE-4BF8-92D3-67E2D88F1C75}"/>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5" name="Footer Placeholder 4">
            <a:extLst>
              <a:ext uri="{FF2B5EF4-FFF2-40B4-BE49-F238E27FC236}">
                <a16:creationId xmlns:a16="http://schemas.microsoft.com/office/drawing/2014/main" id="{6A6EAA45-C475-455C-86FA-9805F7129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3E134-6BA8-4224-BB3F-D0C4A22623AA}"/>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994325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48E9-8446-4B86-AFD0-C071CD95B8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8CA55F-4CE7-4BE9-955D-007B76FE88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763933-5B25-4AE6-B8CD-E45D367ED5C7}"/>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5" name="Footer Placeholder 4">
            <a:extLst>
              <a:ext uri="{FF2B5EF4-FFF2-40B4-BE49-F238E27FC236}">
                <a16:creationId xmlns:a16="http://schemas.microsoft.com/office/drawing/2014/main" id="{07FA2031-45E7-4C99-8646-69481EBCC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DE00A-86B4-4F78-8027-B6F1FBF2DE1E}"/>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1953553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26EF0-0F2C-44F0-AA1D-5C82E26E9E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1AABAF-E119-401B-BFA6-5A7EFA798C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5A44B-A078-4199-B8C8-3861F62B71DC}"/>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5" name="Footer Placeholder 4">
            <a:extLst>
              <a:ext uri="{FF2B5EF4-FFF2-40B4-BE49-F238E27FC236}">
                <a16:creationId xmlns:a16="http://schemas.microsoft.com/office/drawing/2014/main" id="{4D57E472-FE6F-42BD-815E-2F9E50662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7EC5FF-58DB-4FBC-8CB5-43F5F48441B3}"/>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79003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820171-0B59-4EC3-8F35-BFCC0D931796}" type="datetimeFigureOut">
              <a:rPr lang="en-US" smtClean="0"/>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7550C-4ADC-40E2-A74D-AC6B707E4AA1}" type="slidenum">
              <a:rPr lang="en-US" smtClean="0"/>
              <a:t>‹#›</a:t>
            </a:fld>
            <a:endParaRPr lang="en-US"/>
          </a:p>
        </p:txBody>
      </p:sp>
    </p:spTree>
    <p:extLst>
      <p:ext uri="{BB962C8B-B14F-4D97-AF65-F5344CB8AC3E}">
        <p14:creationId xmlns:p14="http://schemas.microsoft.com/office/powerpoint/2010/main" val="3802955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CFE0C-32D0-48F6-B754-86DDD932679A}" type="datetime1">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4BC5-AE2A-401E-9EDD-DF8812A14A6A}" type="slidenum">
              <a:rPr lang="en-US" smtClean="0"/>
              <a:pPr/>
              <a:t>‹#›</a:t>
            </a:fld>
            <a:endParaRPr lang="en-US"/>
          </a:p>
        </p:txBody>
      </p:sp>
    </p:spTree>
    <p:extLst>
      <p:ext uri="{BB962C8B-B14F-4D97-AF65-F5344CB8AC3E}">
        <p14:creationId xmlns:p14="http://schemas.microsoft.com/office/powerpoint/2010/main" val="4033389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4603-EDAC-4AD7-A559-EE0265F0A3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7E73AC-FF0B-4BAA-ADAE-058B2BB84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3ADA0-494A-4DA4-B2FB-2557FD44CA79}"/>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5" name="Footer Placeholder 4">
            <a:extLst>
              <a:ext uri="{FF2B5EF4-FFF2-40B4-BE49-F238E27FC236}">
                <a16:creationId xmlns:a16="http://schemas.microsoft.com/office/drawing/2014/main" id="{360F099C-80CD-4ED7-B3BD-10480E3CC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A3EC27-DF84-4317-B4D4-2C182287F000}"/>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1332251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01B2-C148-425F-9D2B-AE514CE30B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CD6319-01F2-434D-8A74-809916FF1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8EFB1E-66B9-4B9B-8507-C99AA15987FD}"/>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5" name="Footer Placeholder 4">
            <a:extLst>
              <a:ext uri="{FF2B5EF4-FFF2-40B4-BE49-F238E27FC236}">
                <a16:creationId xmlns:a16="http://schemas.microsoft.com/office/drawing/2014/main" id="{1A275BAD-EA11-40B3-B0C6-003D74BD2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69863-4E6E-4B95-801B-27221E80D5B9}"/>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3837865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A42AA-996F-46FF-ADA5-91D0106D8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3A97FD-2B07-46DF-AF81-E405F41BD4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9FCF4C-4F36-495E-A201-7FF069F985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D036E-526E-4697-9F2B-46B62184F4F9}"/>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6" name="Footer Placeholder 5">
            <a:extLst>
              <a:ext uri="{FF2B5EF4-FFF2-40B4-BE49-F238E27FC236}">
                <a16:creationId xmlns:a16="http://schemas.microsoft.com/office/drawing/2014/main" id="{980FF33D-6A93-42FD-BD72-D799887EC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BF4DE-1E4D-4E59-841C-F4EBCA5DD1F1}"/>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1452231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BF49-806E-4374-892E-FDF7F16E94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1B77B9-9BC8-4BD5-98E0-571643D2D9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445FC4-B50C-4E8B-BB40-3E859014C0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321B35-4A86-4C14-95F3-CAC70867D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824A9-5A23-4F33-8364-C86CA4E6F9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BCADFE-9F7B-42AB-8A10-373F1D733134}"/>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8" name="Footer Placeholder 7">
            <a:extLst>
              <a:ext uri="{FF2B5EF4-FFF2-40B4-BE49-F238E27FC236}">
                <a16:creationId xmlns:a16="http://schemas.microsoft.com/office/drawing/2014/main" id="{0C4FA9B2-820F-4E6A-94CA-C76414FCE1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22BC68-A102-4854-BFF8-06939FF6F233}"/>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11830773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F3E0D-B38F-4F29-BFAF-B6207D1EBD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F7CB55-82EE-4E3A-8144-415D8D1A4F58}"/>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4" name="Footer Placeholder 3">
            <a:extLst>
              <a:ext uri="{FF2B5EF4-FFF2-40B4-BE49-F238E27FC236}">
                <a16:creationId xmlns:a16="http://schemas.microsoft.com/office/drawing/2014/main" id="{FE2EF54C-848E-4CB8-80BD-E511142BB5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16DF47-5AC8-45A8-8D63-02AC721070FD}"/>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42534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1B71C6-D3B3-4CA9-B9CC-A938E7F207DF}"/>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3" name="Footer Placeholder 2">
            <a:extLst>
              <a:ext uri="{FF2B5EF4-FFF2-40B4-BE49-F238E27FC236}">
                <a16:creationId xmlns:a16="http://schemas.microsoft.com/office/drawing/2014/main" id="{772C5A4C-3D5D-4159-B646-6D10821C18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BE96E-D443-4C0B-B32D-956696AC477B}"/>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491570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4072-102F-4088-A6AF-8308B6340F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F1A35-76F5-41E9-928C-27B5EF2DB9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551A0F-A03B-4C82-A0CE-40C3B889A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BBC85-5736-40F9-8E55-C3064D45754E}"/>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6" name="Footer Placeholder 5">
            <a:extLst>
              <a:ext uri="{FF2B5EF4-FFF2-40B4-BE49-F238E27FC236}">
                <a16:creationId xmlns:a16="http://schemas.microsoft.com/office/drawing/2014/main" id="{0C082841-566C-42E3-A4B5-F43AC024A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585E4B-A39C-4660-8DB4-1827C98E9728}"/>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1153534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C8D3-4DC4-4A48-A95E-5F463EE00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15137C-3809-49FA-82B5-B57580090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5928E4-1D5E-4180-91B7-2B8A81C85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4D19C6-F5E3-4840-A4E5-83E1D0BC6768}"/>
              </a:ext>
            </a:extLst>
          </p:cNvPr>
          <p:cNvSpPr>
            <a:spLocks noGrp="1"/>
          </p:cNvSpPr>
          <p:nvPr>
            <p:ph type="dt" sz="half" idx="10"/>
          </p:nvPr>
        </p:nvSpPr>
        <p:spPr/>
        <p:txBody>
          <a:bodyPr/>
          <a:lstStyle/>
          <a:p>
            <a:fld id="{4F26DFB9-DF15-4D11-BD63-C901C0ED5299}" type="datetimeFigureOut">
              <a:rPr lang="en-US" smtClean="0"/>
              <a:t>8/27/2021</a:t>
            </a:fld>
            <a:endParaRPr lang="en-US"/>
          </a:p>
        </p:txBody>
      </p:sp>
      <p:sp>
        <p:nvSpPr>
          <p:cNvPr id="6" name="Footer Placeholder 5">
            <a:extLst>
              <a:ext uri="{FF2B5EF4-FFF2-40B4-BE49-F238E27FC236}">
                <a16:creationId xmlns:a16="http://schemas.microsoft.com/office/drawing/2014/main" id="{739BAFC0-A2CD-4E13-88FD-87AB214E4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1BA0A-2DD7-4C3E-AAAF-EB651FCB85B0}"/>
              </a:ext>
            </a:extLst>
          </p:cNvPr>
          <p:cNvSpPr>
            <a:spLocks noGrp="1"/>
          </p:cNvSpPr>
          <p:nvPr>
            <p:ph type="sldNum" sz="quarter" idx="12"/>
          </p:nvPr>
        </p:nvSpPr>
        <p:spPr/>
        <p:txBody>
          <a:bodyPr/>
          <a:lstStyle/>
          <a:p>
            <a:fld id="{55C612A9-12CD-4D0F-BE45-6C27F098E3CF}" type="slidenum">
              <a:rPr lang="en-US" smtClean="0"/>
              <a:t>‹#›</a:t>
            </a:fld>
            <a:endParaRPr lang="en-US"/>
          </a:p>
        </p:txBody>
      </p:sp>
    </p:spTree>
    <p:extLst>
      <p:ext uri="{BB962C8B-B14F-4D97-AF65-F5344CB8AC3E}">
        <p14:creationId xmlns:p14="http://schemas.microsoft.com/office/powerpoint/2010/main" val="2477133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5EDC2-8335-4934-A409-7B46C68D1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CD8B17-9623-4B85-977A-DA80E9CC3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22AFC-163C-4484-9861-E34C50E194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6DFB9-DF15-4D11-BD63-C901C0ED5299}" type="datetimeFigureOut">
              <a:rPr lang="en-US" smtClean="0"/>
              <a:t>8/27/2021</a:t>
            </a:fld>
            <a:endParaRPr lang="en-US"/>
          </a:p>
        </p:txBody>
      </p:sp>
      <p:sp>
        <p:nvSpPr>
          <p:cNvPr id="5" name="Footer Placeholder 4">
            <a:extLst>
              <a:ext uri="{FF2B5EF4-FFF2-40B4-BE49-F238E27FC236}">
                <a16:creationId xmlns:a16="http://schemas.microsoft.com/office/drawing/2014/main" id="{DCF56D0C-D44F-408C-AC2E-46CACBE67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FF672B-1C21-449E-801F-09EDF51634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612A9-12CD-4D0F-BE45-6C27F098E3CF}" type="slidenum">
              <a:rPr lang="en-US" smtClean="0"/>
              <a:t>‹#›</a:t>
            </a:fld>
            <a:endParaRPr lang="en-US"/>
          </a:p>
        </p:txBody>
      </p:sp>
    </p:spTree>
    <p:extLst>
      <p:ext uri="{BB962C8B-B14F-4D97-AF65-F5344CB8AC3E}">
        <p14:creationId xmlns:p14="http://schemas.microsoft.com/office/powerpoint/2010/main" val="101124720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20171-0B59-4EC3-8F35-BFCC0D931796}" type="datetimeFigureOut">
              <a:rPr lang="en-US" smtClean="0"/>
              <a:t>8/27/2021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7550C-4ADC-40E2-A74D-AC6B707E4AA1}" type="slidenum">
              <a:rPr lang="en-US" smtClean="0"/>
              <a:t>‹#›</a:t>
            </a:fld>
            <a:endParaRPr lang="en-US"/>
          </a:p>
        </p:txBody>
      </p:sp>
    </p:spTree>
    <p:extLst>
      <p:ext uri="{BB962C8B-B14F-4D97-AF65-F5344CB8AC3E}">
        <p14:creationId xmlns:p14="http://schemas.microsoft.com/office/powerpoint/2010/main" val="3951114513"/>
      </p:ext>
    </p:extLst>
  </p:cSld>
  <p:clrMap bg1="lt1" tx1="dk1" bg2="lt2" tx2="dk2" accent1="accent1" accent2="accent2" accent3="accent3" accent4="accent4" accent5="accent5" accent6="accent6" hlink="hlink" folHlink="folHlink"/>
  <p:sldLayoutIdLst>
    <p:sldLayoutId id="2147483663" r:id="rId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E058-E24E-44D4-8AE6-4ED6084A3F18}" type="datetime1">
              <a:rPr lang="en-US" smtClean="0"/>
              <a:pPr/>
              <a:t>8/27/2021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A4BC5-AE2A-401E-9EDD-DF8812A14A6A}" type="slidenum">
              <a:rPr lang="en-US" smtClean="0"/>
              <a:pPr/>
              <a:t>‹#›</a:t>
            </a:fld>
            <a:endParaRPr lang="en-US"/>
          </a:p>
        </p:txBody>
      </p:sp>
    </p:spTree>
    <p:extLst>
      <p:ext uri="{BB962C8B-B14F-4D97-AF65-F5344CB8AC3E}">
        <p14:creationId xmlns:p14="http://schemas.microsoft.com/office/powerpoint/2010/main" val="289258655"/>
      </p:ext>
    </p:extLst>
  </p:cSld>
  <p:clrMap bg1="lt1" tx1="dk1" bg2="lt2" tx2="dk2" accent1="accent1" accent2="accent2" accent3="accent3" accent4="accent4" accent5="accent5" accent6="accent6" hlink="hlink" folHlink="folHlink"/>
  <p:sldLayoutIdLst>
    <p:sldLayoutId id="2147483650" r:id="rId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hyperlink" Target="http://www.cs.berkeley.edu/~brewer/cs262b-2004/PODC-keynote.pdf"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A695B1-4EBC-42C9-B116-92FBFF82E1C4}"/>
              </a:ext>
            </a:extLst>
          </p:cNvPr>
          <p:cNvSpPr>
            <a:spLocks noGrp="1"/>
          </p:cNvSpPr>
          <p:nvPr>
            <p:ph type="ctrTitle"/>
          </p:nvPr>
        </p:nvSpPr>
        <p:spPr>
          <a:xfrm>
            <a:off x="3045368" y="2043663"/>
            <a:ext cx="6105194" cy="2031055"/>
          </a:xfrm>
        </p:spPr>
        <p:txBody>
          <a:bodyPr>
            <a:normAutofit/>
          </a:bodyPr>
          <a:lstStyle/>
          <a:p>
            <a:r>
              <a:rPr lang="en-US">
                <a:solidFill>
                  <a:srgbClr val="FFFFFF"/>
                </a:solidFill>
              </a:rPr>
              <a:t>NoSQL</a:t>
            </a:r>
          </a:p>
        </p:txBody>
      </p:sp>
      <p:sp>
        <p:nvSpPr>
          <p:cNvPr id="3" name="Subtitle 2">
            <a:extLst>
              <a:ext uri="{FF2B5EF4-FFF2-40B4-BE49-F238E27FC236}">
                <a16:creationId xmlns:a16="http://schemas.microsoft.com/office/drawing/2014/main" id="{DC76B64C-7742-4C9F-AA7C-91DCC0BD47F1}"/>
              </a:ext>
            </a:extLst>
          </p:cNvPr>
          <p:cNvSpPr>
            <a:spLocks noGrp="1"/>
          </p:cNvSpPr>
          <p:nvPr>
            <p:ph type="subTitle" idx="1"/>
          </p:nvPr>
        </p:nvSpPr>
        <p:spPr>
          <a:xfrm>
            <a:off x="3045368" y="4074718"/>
            <a:ext cx="6105194" cy="682079"/>
          </a:xfrm>
        </p:spPr>
        <p:txBody>
          <a:bodyPr>
            <a:normAutofit/>
          </a:bodyPr>
          <a:lstStyle/>
          <a:p>
            <a:r>
              <a:rPr lang="en-US">
                <a:solidFill>
                  <a:srgbClr val="FFFFFF"/>
                </a:solidFill>
              </a:rPr>
              <a:t>Module 3 </a:t>
            </a:r>
          </a:p>
        </p:txBody>
      </p:sp>
    </p:spTree>
    <p:extLst>
      <p:ext uri="{BB962C8B-B14F-4D97-AF65-F5344CB8AC3E}">
        <p14:creationId xmlns:p14="http://schemas.microsoft.com/office/powerpoint/2010/main" val="40536133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Text Placeholder 2">
            <a:extLst>
              <a:ext uri="{FF2B5EF4-FFF2-40B4-BE49-F238E27FC236}">
                <a16:creationId xmlns:a16="http://schemas.microsoft.com/office/drawing/2014/main" id="{F0470CDA-E8EF-4ADE-8862-444AA93C360A}"/>
              </a:ext>
            </a:extLst>
          </p:cNvPr>
          <p:cNvSpPr>
            <a:spLocks noGrp="1"/>
          </p:cNvSpPr>
          <p:nvPr>
            <p:ph type="body" idx="1"/>
          </p:nvPr>
        </p:nvSpPr>
        <p:spPr>
          <a:xfrm>
            <a:off x="4439633" y="4518923"/>
            <a:ext cx="3312734" cy="1141851"/>
          </a:xfrm>
          <a:noFill/>
        </p:spPr>
        <p:txBody>
          <a:bodyPr vert="horz" lIns="91440" tIns="45720" rIns="91440" bIns="45720" rtlCol="0">
            <a:normAutofit/>
          </a:bodyPr>
          <a:lstStyle/>
          <a:p>
            <a:pPr algn="ctr"/>
            <a:r>
              <a:rPr lang="en-US" sz="2000" kern="1200" dirty="0">
                <a:solidFill>
                  <a:srgbClr val="080808"/>
                </a:solidFill>
                <a:latin typeface="+mn-lt"/>
                <a:ea typeface="+mn-ea"/>
                <a:cs typeface="+mn-cs"/>
              </a:rPr>
              <a:t>NoSQL stands for Not Only SQL</a:t>
            </a:r>
          </a:p>
        </p:txBody>
      </p:sp>
      <p:sp>
        <p:nvSpPr>
          <p:cNvPr id="2" name="Title 1">
            <a:extLst>
              <a:ext uri="{FF2B5EF4-FFF2-40B4-BE49-F238E27FC236}">
                <a16:creationId xmlns:a16="http://schemas.microsoft.com/office/drawing/2014/main" id="{0231F9D8-92A3-4CF1-A8A3-4C90810A36A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kern="1200">
                <a:solidFill>
                  <a:srgbClr val="080808"/>
                </a:solidFill>
                <a:latin typeface="+mj-lt"/>
                <a:ea typeface="+mj-ea"/>
                <a:cs typeface="+mj-cs"/>
              </a:rPr>
              <a:t>Introduction to NoSQL</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9357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BB3282-B4E9-4C91-A826-95034DD0C8F7}"/>
              </a:ext>
            </a:extLst>
          </p:cNvPr>
          <p:cNvSpPr>
            <a:spLocks noGrp="1"/>
          </p:cNvSpPr>
          <p:nvPr>
            <p:ph type="title"/>
          </p:nvPr>
        </p:nvSpPr>
        <p:spPr>
          <a:xfrm>
            <a:off x="524741" y="620392"/>
            <a:ext cx="3808268" cy="5504688"/>
          </a:xfrm>
        </p:spPr>
        <p:txBody>
          <a:bodyPr>
            <a:normAutofit/>
          </a:bodyPr>
          <a:lstStyle/>
          <a:p>
            <a:r>
              <a:rPr lang="en-US" sz="6000">
                <a:solidFill>
                  <a:schemeClr val="bg1"/>
                </a:solidFill>
              </a:rPr>
              <a:t>What is NoSQL?</a:t>
            </a:r>
          </a:p>
        </p:txBody>
      </p:sp>
      <p:graphicFrame>
        <p:nvGraphicFramePr>
          <p:cNvPr id="12" name="Content Placeholder 2">
            <a:extLst>
              <a:ext uri="{FF2B5EF4-FFF2-40B4-BE49-F238E27FC236}">
                <a16:creationId xmlns:a16="http://schemas.microsoft.com/office/drawing/2014/main" id="{B98F4E02-2C8F-40F6-8649-89C2EA189AB9}"/>
              </a:ext>
            </a:extLst>
          </p:cNvPr>
          <p:cNvGraphicFramePr>
            <a:graphicFrameLocks noGrp="1"/>
          </p:cNvGraphicFramePr>
          <p:nvPr>
            <p:ph idx="1"/>
            <p:extLst>
              <p:ext uri="{D42A27DB-BD31-4B8C-83A1-F6EECF244321}">
                <p14:modId xmlns:p14="http://schemas.microsoft.com/office/powerpoint/2010/main" val="1064494797"/>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6956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BB3282-B4E9-4C91-A826-95034DD0C8F7}"/>
              </a:ext>
            </a:extLst>
          </p:cNvPr>
          <p:cNvSpPr>
            <a:spLocks noGrp="1"/>
          </p:cNvSpPr>
          <p:nvPr>
            <p:ph type="title"/>
          </p:nvPr>
        </p:nvSpPr>
        <p:spPr>
          <a:xfrm>
            <a:off x="524741" y="620392"/>
            <a:ext cx="3808268" cy="5504688"/>
          </a:xfrm>
        </p:spPr>
        <p:txBody>
          <a:bodyPr>
            <a:normAutofit/>
          </a:bodyPr>
          <a:lstStyle/>
          <a:p>
            <a:r>
              <a:rPr lang="en-US" sz="6000" dirty="0">
                <a:solidFill>
                  <a:schemeClr val="bg1"/>
                </a:solidFill>
              </a:rPr>
              <a:t>What NoSQL is NOT?</a:t>
            </a:r>
          </a:p>
        </p:txBody>
      </p:sp>
      <p:graphicFrame>
        <p:nvGraphicFramePr>
          <p:cNvPr id="12" name="Content Placeholder 2">
            <a:extLst>
              <a:ext uri="{FF2B5EF4-FFF2-40B4-BE49-F238E27FC236}">
                <a16:creationId xmlns:a16="http://schemas.microsoft.com/office/drawing/2014/main" id="{EB05B2C3-DF7D-437C-8348-13E21D8D2C8F}"/>
              </a:ext>
            </a:extLst>
          </p:cNvPr>
          <p:cNvGraphicFramePr>
            <a:graphicFrameLocks noGrp="1"/>
          </p:cNvGraphicFramePr>
          <p:nvPr>
            <p:ph idx="1"/>
            <p:extLst>
              <p:ext uri="{D42A27DB-BD31-4B8C-83A1-F6EECF244321}">
                <p14:modId xmlns:p14="http://schemas.microsoft.com/office/powerpoint/2010/main" val="748800786"/>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5847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C8C3900-B8A1-4965-88E6-CBCBFE067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4825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B3282-B4E9-4C91-A826-95034DD0C8F7}"/>
              </a:ext>
            </a:extLst>
          </p:cNvPr>
          <p:cNvSpPr>
            <a:spLocks noGrp="1"/>
          </p:cNvSpPr>
          <p:nvPr>
            <p:ph type="title"/>
          </p:nvPr>
        </p:nvSpPr>
        <p:spPr>
          <a:xfrm>
            <a:off x="838200" y="624568"/>
            <a:ext cx="3766457" cy="5412920"/>
          </a:xfrm>
        </p:spPr>
        <p:txBody>
          <a:bodyPr>
            <a:normAutofit/>
          </a:bodyPr>
          <a:lstStyle/>
          <a:p>
            <a:r>
              <a:rPr lang="en-US">
                <a:solidFill>
                  <a:srgbClr val="FFFFFF"/>
                </a:solidFill>
              </a:rPr>
              <a:t>NoSQL Business Drivers</a:t>
            </a:r>
          </a:p>
        </p:txBody>
      </p:sp>
      <p:graphicFrame>
        <p:nvGraphicFramePr>
          <p:cNvPr id="12" name="Content Placeholder 2">
            <a:extLst>
              <a:ext uri="{FF2B5EF4-FFF2-40B4-BE49-F238E27FC236}">
                <a16:creationId xmlns:a16="http://schemas.microsoft.com/office/drawing/2014/main" id="{9D21C7DD-1156-4CC8-9CDA-9232019F0189}"/>
              </a:ext>
            </a:extLst>
          </p:cNvPr>
          <p:cNvGraphicFramePr>
            <a:graphicFrameLocks noGrp="1"/>
          </p:cNvGraphicFramePr>
          <p:nvPr>
            <p:ph idx="1"/>
            <p:extLst>
              <p:ext uri="{D42A27DB-BD31-4B8C-83A1-F6EECF244321}">
                <p14:modId xmlns:p14="http://schemas.microsoft.com/office/powerpoint/2010/main" val="36584719"/>
              </p:ext>
            </p:extLst>
          </p:nvPr>
        </p:nvGraphicFramePr>
        <p:xfrm>
          <a:off x="5600700" y="623888"/>
          <a:ext cx="5753100" cy="541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9625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ACID Semantics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sz="quarter" idx="1"/>
          </p:nvPr>
        </p:nvSpPr>
        <p:spPr>
          <a:xfrm>
            <a:off x="4447308" y="591344"/>
            <a:ext cx="6906491" cy="5585619"/>
          </a:xfrm>
        </p:spPr>
        <p:txBody>
          <a:bodyPr anchor="ctr">
            <a:normAutofit/>
          </a:bodyPr>
          <a:lstStyle/>
          <a:p>
            <a:pPr>
              <a:lnSpc>
                <a:spcPct val="90000"/>
              </a:lnSpc>
            </a:pPr>
            <a:r>
              <a:rPr lang="en-US" sz="2500" b="1"/>
              <a:t>A</a:t>
            </a:r>
            <a:r>
              <a:rPr lang="en-US" sz="2500"/>
              <a:t>tomicity: All or nothing. </a:t>
            </a:r>
          </a:p>
          <a:p>
            <a:pPr>
              <a:lnSpc>
                <a:spcPct val="90000"/>
              </a:lnSpc>
            </a:pPr>
            <a:r>
              <a:rPr lang="en-US" sz="2500" b="1"/>
              <a:t>C</a:t>
            </a:r>
            <a:r>
              <a:rPr lang="en-US" sz="2500"/>
              <a:t>onsistency:  Consistent state of data and transactions. </a:t>
            </a:r>
          </a:p>
          <a:p>
            <a:pPr>
              <a:lnSpc>
                <a:spcPct val="90000"/>
              </a:lnSpc>
            </a:pPr>
            <a:r>
              <a:rPr lang="en-US" sz="2500" b="1"/>
              <a:t>I</a:t>
            </a:r>
            <a:r>
              <a:rPr lang="en-US" sz="2500"/>
              <a:t>solation: Transactions are isolated from each other. </a:t>
            </a:r>
          </a:p>
          <a:p>
            <a:pPr>
              <a:lnSpc>
                <a:spcPct val="90000"/>
              </a:lnSpc>
            </a:pPr>
            <a:r>
              <a:rPr lang="en-US" sz="2500" b="1"/>
              <a:t>D</a:t>
            </a:r>
            <a:r>
              <a:rPr lang="en-US" sz="2500"/>
              <a:t>urability: When the transaction is committed, state will be durable.</a:t>
            </a:r>
          </a:p>
          <a:p>
            <a:pPr>
              <a:lnSpc>
                <a:spcPct val="90000"/>
              </a:lnSpc>
            </a:pPr>
            <a:endParaRPr lang="en-US" sz="2500"/>
          </a:p>
          <a:p>
            <a:pPr marL="0" indent="0">
              <a:lnSpc>
                <a:spcPct val="90000"/>
              </a:lnSpc>
              <a:buNone/>
            </a:pPr>
            <a:r>
              <a:rPr lang="en-US" sz="2500"/>
              <a:t>Any data store can achieve Atomicity, Isolation and Durability but do you always need consistency? No.</a:t>
            </a:r>
          </a:p>
          <a:p>
            <a:pPr marL="0" indent="0">
              <a:lnSpc>
                <a:spcPct val="90000"/>
              </a:lnSpc>
              <a:buNone/>
            </a:pPr>
            <a:endParaRPr lang="en-US" sz="2500"/>
          </a:p>
          <a:p>
            <a:pPr marL="0" indent="0">
              <a:lnSpc>
                <a:spcPct val="90000"/>
              </a:lnSpc>
              <a:buNone/>
            </a:pPr>
            <a:r>
              <a:rPr lang="en-US" sz="2500"/>
              <a:t>By giving up ACID properties, one can achieve higher performance and scalability.</a:t>
            </a:r>
          </a:p>
          <a:p>
            <a:pPr marL="0" indent="0">
              <a:lnSpc>
                <a:spcPct val="90000"/>
              </a:lnSpc>
              <a:buNone/>
            </a:pPr>
            <a:endParaRPr lang="en-US" sz="2500"/>
          </a:p>
        </p:txBody>
      </p:sp>
    </p:spTree>
    <p:extLst>
      <p:ext uri="{BB962C8B-B14F-4D97-AF65-F5344CB8AC3E}">
        <p14:creationId xmlns:p14="http://schemas.microsoft.com/office/powerpoint/2010/main" val="3722889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pPr>
              <a:defRPr/>
            </a:pPr>
            <a:r>
              <a:rPr lang="en-US">
                <a:solidFill>
                  <a:srgbClr val="FFFFFF"/>
                </a:solidFill>
              </a:rPr>
              <a:t>Brewer’s CAP Theorem</a:t>
            </a:r>
          </a:p>
        </p:txBody>
      </p:sp>
      <p:sp>
        <p:nvSpPr>
          <p:cNvPr id="79" name="Arc 7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Font typeface="Wingdings" pitchFamily="2" charset="2"/>
              <a:buNone/>
              <a:defRPr/>
            </a:pPr>
            <a:r>
              <a:rPr lang="en-US" dirty="0"/>
              <a:t>A distributed system can support </a:t>
            </a:r>
            <a:r>
              <a:rPr lang="en-US" b="1" dirty="0"/>
              <a:t>only two </a:t>
            </a:r>
            <a:r>
              <a:rPr lang="en-US" dirty="0"/>
              <a:t>of the following characteristics:</a:t>
            </a:r>
          </a:p>
          <a:p>
            <a:pPr>
              <a:defRPr/>
            </a:pPr>
            <a:r>
              <a:rPr lang="en-US" dirty="0"/>
              <a:t> Consistency</a:t>
            </a:r>
          </a:p>
          <a:p>
            <a:pPr>
              <a:defRPr/>
            </a:pPr>
            <a:r>
              <a:rPr lang="en-US" dirty="0"/>
              <a:t>Availability</a:t>
            </a:r>
          </a:p>
          <a:p>
            <a:pPr>
              <a:defRPr/>
            </a:pPr>
            <a:r>
              <a:rPr lang="en-US" dirty="0"/>
              <a:t>Partition tolerance</a:t>
            </a:r>
          </a:p>
          <a:p>
            <a:r>
              <a:rPr lang="en-US" dirty="0"/>
              <a:t>Proven by Nancy Lynch et al. MIT labs.</a:t>
            </a:r>
          </a:p>
          <a:p>
            <a:pPr marL="0" indent="0">
              <a:buNone/>
            </a:pPr>
            <a:endParaRPr lang="en-US" dirty="0"/>
          </a:p>
          <a:p>
            <a:r>
              <a:rPr lang="en-US" dirty="0">
                <a:hlinkClick r:id="rId2"/>
              </a:rPr>
              <a:t>http://www.cs.berkeley.edu/~brewer/cs262b-2004/PODC-keynote.pdf</a:t>
            </a:r>
            <a:endParaRPr lang="en-US" dirty="0"/>
          </a:p>
          <a:p>
            <a:pPr marL="0" indent="0">
              <a:buFont typeface="Wingdings" pitchFamily="2" charset="2"/>
              <a:buNone/>
              <a:defRPr/>
            </a:pPr>
            <a:endParaRPr lang="en-US" dirty="0"/>
          </a:p>
        </p:txBody>
      </p:sp>
      <p:sp>
        <p:nvSpPr>
          <p:cNvPr id="19462" name="Slide Number Placeholder 5"/>
          <p:cNvSpPr>
            <a:spLocks noGrp="1"/>
          </p:cNvSpPr>
          <p:nvPr>
            <p:ph type="sldNum" sz="quarter" idx="11"/>
          </p:nvPr>
        </p:nvSpPr>
        <p:spPr>
          <a:xfrm>
            <a:off x="9541564" y="6356350"/>
            <a:ext cx="1812235"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ts val="600"/>
              </a:spcAft>
            </a:pPr>
            <a:fld id="{8EFDE3D3-8E76-440A-B6D7-D0B63A0153AF}" type="slidenum">
              <a:rPr lang="en-US" altLang="en-US">
                <a:latin typeface="Arial" charset="0"/>
              </a:rPr>
              <a:pPr fontAlgn="base">
                <a:spcBef>
                  <a:spcPct val="0"/>
                </a:spcBef>
                <a:spcAft>
                  <a:spcPts val="600"/>
                </a:spcAft>
              </a:pPr>
              <a:t>15</a:t>
            </a:fld>
            <a:endParaRPr lang="en-US" altLang="en-US">
              <a:latin typeface="Arial" charset="0"/>
            </a:endParaRPr>
          </a:p>
        </p:txBody>
      </p:sp>
    </p:spTree>
    <p:extLst>
      <p:ext uri="{BB962C8B-B14F-4D97-AF65-F5344CB8AC3E}">
        <p14:creationId xmlns:p14="http://schemas.microsoft.com/office/powerpoint/2010/main" val="644937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8" name="Group 77">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79" name="Freeform: Shape 7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pPr>
              <a:defRPr/>
            </a:pPr>
            <a:r>
              <a:rPr lang="en-US" sz="3600">
                <a:solidFill>
                  <a:schemeClr val="tx2"/>
                </a:solidFill>
              </a:rPr>
              <a:t>Consistency</a:t>
            </a:r>
          </a:p>
        </p:txBody>
      </p:sp>
      <p:sp>
        <p:nvSpPr>
          <p:cNvPr id="3" name="Content Placeholder 2"/>
          <p:cNvSpPr>
            <a:spLocks noGrp="1"/>
          </p:cNvSpPr>
          <p:nvPr>
            <p:ph idx="1"/>
          </p:nvPr>
        </p:nvSpPr>
        <p:spPr>
          <a:xfrm>
            <a:off x="6172200" y="804672"/>
            <a:ext cx="5221224" cy="5230368"/>
          </a:xfrm>
        </p:spPr>
        <p:txBody>
          <a:bodyPr anchor="ctr">
            <a:normAutofit/>
          </a:bodyPr>
          <a:lstStyle/>
          <a:p>
            <a:r>
              <a:rPr lang="en-US" sz="2400" b="1" dirty="0">
                <a:solidFill>
                  <a:schemeClr val="tx2"/>
                </a:solidFill>
              </a:rPr>
              <a:t>C</a:t>
            </a:r>
            <a:r>
              <a:rPr lang="en-US" sz="2400" dirty="0">
                <a:solidFill>
                  <a:schemeClr val="tx2"/>
                </a:solidFill>
              </a:rPr>
              <a:t>onsistency: Clients should read the same data. There are many levels of consistency.</a:t>
            </a:r>
          </a:p>
          <a:p>
            <a:pPr lvl="1"/>
            <a:r>
              <a:rPr lang="en-US" sz="2400" dirty="0">
                <a:solidFill>
                  <a:schemeClr val="tx2"/>
                </a:solidFill>
              </a:rPr>
              <a:t>Strict Consistency – RDBMS.</a:t>
            </a:r>
          </a:p>
          <a:p>
            <a:pPr lvl="1"/>
            <a:r>
              <a:rPr lang="en-US" sz="2400" dirty="0">
                <a:solidFill>
                  <a:schemeClr val="tx2"/>
                </a:solidFill>
              </a:rPr>
              <a:t>Tunable Consistency – Cassandra.</a:t>
            </a:r>
          </a:p>
          <a:p>
            <a:pPr lvl="1"/>
            <a:r>
              <a:rPr lang="en-US" sz="2400" dirty="0">
                <a:solidFill>
                  <a:schemeClr val="tx2"/>
                </a:solidFill>
              </a:rPr>
              <a:t>Eventual Consistency – Amazon Dynamo.</a:t>
            </a:r>
          </a:p>
          <a:p>
            <a:pPr>
              <a:defRPr/>
            </a:pPr>
            <a:r>
              <a:rPr lang="en-US" sz="2400" dirty="0">
                <a:solidFill>
                  <a:schemeClr val="tx2"/>
                </a:solidFill>
              </a:rPr>
              <a:t>Client perceives that a set of operations has occurred all at once – Pritchett</a:t>
            </a:r>
          </a:p>
          <a:p>
            <a:pPr>
              <a:defRPr/>
            </a:pPr>
            <a:r>
              <a:rPr lang="en-US" sz="2400" dirty="0">
                <a:solidFill>
                  <a:schemeClr val="tx2"/>
                </a:solidFill>
              </a:rPr>
              <a:t>More like Atomic in ACID transaction properties</a:t>
            </a:r>
          </a:p>
          <a:p>
            <a:pPr>
              <a:defRPr/>
            </a:pPr>
            <a:endParaRPr lang="en-US" sz="1800" dirty="0">
              <a:solidFill>
                <a:schemeClr val="tx2"/>
              </a:solidFill>
            </a:endParaRPr>
          </a:p>
        </p:txBody>
      </p:sp>
      <p:sp>
        <p:nvSpPr>
          <p:cNvPr id="20484" name="Date Placeholder 3"/>
          <p:cNvSpPr>
            <a:spLocks noGrp="1"/>
          </p:cNvSpPr>
          <p:nvPr>
            <p:ph type="dt" sz="quarter" idx="10"/>
          </p:nvPr>
        </p:nvSpPr>
        <p:spPr>
          <a:xfrm>
            <a:off x="804672"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ts val="600"/>
              </a:spcAft>
            </a:pPr>
            <a:fld id="{8546FCF6-9FC6-4809-884A-FE524D4BFFD4}" type="datetime3">
              <a:rPr lang="en-US" altLang="en-US">
                <a:latin typeface="Arial" charset="0"/>
              </a:rPr>
              <a:pPr fontAlgn="base">
                <a:spcBef>
                  <a:spcPct val="0"/>
                </a:spcBef>
                <a:spcAft>
                  <a:spcPts val="600"/>
                </a:spcAft>
              </a:pPr>
              <a:t>27 August 2021</a:t>
            </a:fld>
            <a:endParaRPr lang="en-US" altLang="en-US">
              <a:latin typeface="Arial" charset="0"/>
            </a:endParaRPr>
          </a:p>
        </p:txBody>
      </p:sp>
      <p:sp>
        <p:nvSpPr>
          <p:cNvPr id="20485" name="Slide Number Placeholder 4"/>
          <p:cNvSpPr>
            <a:spLocks noGrp="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ts val="600"/>
              </a:spcAft>
            </a:pPr>
            <a:fld id="{1CC950E5-F6AE-40A3-92A6-6D429ED1B782}" type="slidenum">
              <a:rPr lang="en-US" altLang="en-US">
                <a:latin typeface="Arial" charset="0"/>
              </a:rPr>
              <a:pPr fontAlgn="base">
                <a:spcBef>
                  <a:spcPct val="0"/>
                </a:spcBef>
                <a:spcAft>
                  <a:spcPts val="600"/>
                </a:spcAft>
              </a:pPr>
              <a:t>16</a:t>
            </a:fld>
            <a:endParaRPr lang="en-US" altLang="en-US">
              <a:latin typeface="Arial" charset="0"/>
            </a:endParaRPr>
          </a:p>
        </p:txBody>
      </p:sp>
    </p:spTree>
    <p:extLst>
      <p:ext uri="{BB962C8B-B14F-4D97-AF65-F5344CB8AC3E}">
        <p14:creationId xmlns:p14="http://schemas.microsoft.com/office/powerpoint/2010/main" val="2418474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8" name="Group 77">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79" name="Freeform: Shape 7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pPr>
              <a:defRPr/>
            </a:pPr>
            <a:r>
              <a:rPr lang="en-US" sz="3600">
                <a:solidFill>
                  <a:schemeClr val="tx2"/>
                </a:solidFill>
              </a:rPr>
              <a:t>Availability</a:t>
            </a:r>
          </a:p>
        </p:txBody>
      </p:sp>
      <p:sp>
        <p:nvSpPr>
          <p:cNvPr id="3" name="Content Placeholder 2"/>
          <p:cNvSpPr>
            <a:spLocks noGrp="1"/>
          </p:cNvSpPr>
          <p:nvPr>
            <p:ph idx="1"/>
          </p:nvPr>
        </p:nvSpPr>
        <p:spPr>
          <a:xfrm>
            <a:off x="6172200" y="804672"/>
            <a:ext cx="5221224" cy="5230368"/>
          </a:xfrm>
        </p:spPr>
        <p:txBody>
          <a:bodyPr anchor="ctr">
            <a:normAutofit/>
          </a:bodyPr>
          <a:lstStyle/>
          <a:p>
            <a:pPr marL="342900" lvl="1" indent="-342900">
              <a:buClr>
                <a:schemeClr val="hlink"/>
              </a:buClr>
              <a:buFont typeface="Arial" panose="020B0604020202020204" pitchFamily="34" charset="0"/>
              <a:buChar char="•"/>
              <a:defRPr/>
            </a:pPr>
            <a:r>
              <a:rPr lang="en-US" sz="2400" b="1" dirty="0">
                <a:solidFill>
                  <a:schemeClr val="tx2"/>
                </a:solidFill>
              </a:rPr>
              <a:t>A</a:t>
            </a:r>
            <a:r>
              <a:rPr lang="en-US" sz="2400" dirty="0">
                <a:solidFill>
                  <a:schemeClr val="tx2"/>
                </a:solidFill>
              </a:rPr>
              <a:t>vailability: Data to be available.</a:t>
            </a:r>
          </a:p>
          <a:p>
            <a:pPr marL="342900" lvl="1" indent="-342900">
              <a:buClr>
                <a:schemeClr val="hlink"/>
              </a:buClr>
              <a:buFont typeface="Arial" panose="020B0604020202020204" pitchFamily="34" charset="0"/>
              <a:buChar char="•"/>
              <a:defRPr/>
            </a:pPr>
            <a:r>
              <a:rPr lang="en-US" sz="2400" dirty="0">
                <a:solidFill>
                  <a:schemeClr val="tx2"/>
                </a:solidFill>
              </a:rPr>
              <a:t>Node failures do not prevent survivors from continuing to operate – Wikipedia</a:t>
            </a:r>
          </a:p>
          <a:p>
            <a:pPr marL="342900" lvl="1" indent="-342900">
              <a:buClr>
                <a:schemeClr val="hlink"/>
              </a:buClr>
              <a:buFont typeface="Arial" panose="020B0604020202020204" pitchFamily="34" charset="0"/>
              <a:buChar char="•"/>
              <a:defRPr/>
            </a:pPr>
            <a:r>
              <a:rPr lang="en-US" sz="2400" dirty="0">
                <a:solidFill>
                  <a:schemeClr val="tx2"/>
                </a:solidFill>
              </a:rPr>
              <a:t>Every operation must terminate in an intended response – Pritchett</a:t>
            </a:r>
          </a:p>
        </p:txBody>
      </p:sp>
      <p:sp>
        <p:nvSpPr>
          <p:cNvPr id="21508" name="Date Placeholder 3"/>
          <p:cNvSpPr>
            <a:spLocks noGrp="1"/>
          </p:cNvSpPr>
          <p:nvPr>
            <p:ph type="dt" sz="quarter" idx="10"/>
          </p:nvPr>
        </p:nvSpPr>
        <p:spPr>
          <a:xfrm>
            <a:off x="804672"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ts val="600"/>
              </a:spcAft>
            </a:pPr>
            <a:fld id="{AC4B2D5C-FBE8-4EE4-9E0C-78A60D4BB9A9}" type="datetime3">
              <a:rPr lang="en-US" altLang="en-US">
                <a:latin typeface="Arial" charset="0"/>
              </a:rPr>
              <a:pPr fontAlgn="base">
                <a:spcBef>
                  <a:spcPct val="0"/>
                </a:spcBef>
                <a:spcAft>
                  <a:spcPts val="600"/>
                </a:spcAft>
              </a:pPr>
              <a:t>27 August 2021</a:t>
            </a:fld>
            <a:endParaRPr lang="en-US" altLang="en-US">
              <a:latin typeface="Arial" charset="0"/>
            </a:endParaRPr>
          </a:p>
        </p:txBody>
      </p:sp>
      <p:sp>
        <p:nvSpPr>
          <p:cNvPr id="21509" name="Slide Number Placeholder 4"/>
          <p:cNvSpPr>
            <a:spLocks noGrp="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ts val="600"/>
              </a:spcAft>
            </a:pPr>
            <a:fld id="{22E4F032-7B2F-443C-9C2D-469F4BC6F2B0}" type="slidenum">
              <a:rPr lang="en-US" altLang="en-US">
                <a:latin typeface="Arial" charset="0"/>
              </a:rPr>
              <a:pPr fontAlgn="base">
                <a:spcBef>
                  <a:spcPct val="0"/>
                </a:spcBef>
                <a:spcAft>
                  <a:spcPts val="600"/>
                </a:spcAft>
              </a:pPr>
              <a:t>17</a:t>
            </a:fld>
            <a:endParaRPr lang="en-US" altLang="en-US">
              <a:latin typeface="Arial" charset="0"/>
            </a:endParaRPr>
          </a:p>
        </p:txBody>
      </p:sp>
    </p:spTree>
    <p:extLst>
      <p:ext uri="{BB962C8B-B14F-4D97-AF65-F5344CB8AC3E}">
        <p14:creationId xmlns:p14="http://schemas.microsoft.com/office/powerpoint/2010/main" val="1583948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8" name="Group 77">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79" name="Freeform: Shape 78">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640080" y="1243013"/>
            <a:ext cx="3855720" cy="4371974"/>
          </a:xfrm>
        </p:spPr>
        <p:txBody>
          <a:bodyPr>
            <a:normAutofit/>
          </a:bodyPr>
          <a:lstStyle/>
          <a:p>
            <a:pPr>
              <a:defRPr/>
            </a:pPr>
            <a:r>
              <a:rPr lang="en-US" sz="3600">
                <a:solidFill>
                  <a:schemeClr val="tx2"/>
                </a:solidFill>
              </a:rPr>
              <a:t>Partition Tolerance</a:t>
            </a:r>
          </a:p>
        </p:txBody>
      </p:sp>
      <p:sp>
        <p:nvSpPr>
          <p:cNvPr id="3" name="Content Placeholder 2"/>
          <p:cNvSpPr>
            <a:spLocks noGrp="1"/>
          </p:cNvSpPr>
          <p:nvPr>
            <p:ph idx="1"/>
          </p:nvPr>
        </p:nvSpPr>
        <p:spPr>
          <a:xfrm>
            <a:off x="6172200" y="804672"/>
            <a:ext cx="5221224" cy="5230368"/>
          </a:xfrm>
        </p:spPr>
        <p:txBody>
          <a:bodyPr anchor="ctr">
            <a:normAutofit/>
          </a:bodyPr>
          <a:lstStyle/>
          <a:p>
            <a:pPr marL="342900" lvl="1" indent="-342900">
              <a:buClr>
                <a:schemeClr val="hlink"/>
              </a:buClr>
              <a:buFont typeface="Arial" panose="020B0604020202020204" pitchFamily="34" charset="0"/>
              <a:buChar char="•"/>
              <a:defRPr/>
            </a:pPr>
            <a:r>
              <a:rPr lang="en-US" sz="2400" b="1" dirty="0">
                <a:solidFill>
                  <a:schemeClr val="tx2"/>
                </a:solidFill>
              </a:rPr>
              <a:t>P</a:t>
            </a:r>
            <a:r>
              <a:rPr lang="en-US" sz="2400" dirty="0">
                <a:solidFill>
                  <a:schemeClr val="tx2"/>
                </a:solidFill>
              </a:rPr>
              <a:t>artial Tolerance: Data to be partitioned across network segments due to network failures.</a:t>
            </a:r>
          </a:p>
          <a:p>
            <a:pPr marL="342900" lvl="1" indent="-342900">
              <a:buClr>
                <a:schemeClr val="hlink"/>
              </a:buClr>
              <a:buFont typeface="Arial" panose="020B0604020202020204" pitchFamily="34" charset="0"/>
              <a:buChar char="•"/>
              <a:defRPr/>
            </a:pPr>
            <a:r>
              <a:rPr lang="en-US" sz="2400" dirty="0">
                <a:solidFill>
                  <a:schemeClr val="tx2"/>
                </a:solidFill>
              </a:rPr>
              <a:t>the system continues to operate despite arbitrary message loss – Wikipedia</a:t>
            </a:r>
          </a:p>
          <a:p>
            <a:pPr marL="342900" lvl="1" indent="-342900">
              <a:buClr>
                <a:schemeClr val="hlink"/>
              </a:buClr>
              <a:buFont typeface="Arial" panose="020B0604020202020204" pitchFamily="34" charset="0"/>
              <a:buChar char="•"/>
              <a:defRPr/>
            </a:pPr>
            <a:r>
              <a:rPr lang="en-US" sz="2400" dirty="0">
                <a:solidFill>
                  <a:schemeClr val="tx2"/>
                </a:solidFill>
              </a:rPr>
              <a:t>Operations will complete, even if individual components are unavailable – Pritchett</a:t>
            </a:r>
          </a:p>
          <a:p>
            <a:pPr>
              <a:defRPr/>
            </a:pPr>
            <a:endParaRPr lang="en-US" sz="1800" dirty="0">
              <a:solidFill>
                <a:schemeClr val="tx2"/>
              </a:solidFill>
            </a:endParaRPr>
          </a:p>
        </p:txBody>
      </p:sp>
      <p:sp>
        <p:nvSpPr>
          <p:cNvPr id="22532" name="Date Placeholder 3"/>
          <p:cNvSpPr>
            <a:spLocks noGrp="1"/>
          </p:cNvSpPr>
          <p:nvPr>
            <p:ph type="dt" sz="quarter" idx="10"/>
          </p:nvPr>
        </p:nvSpPr>
        <p:spPr>
          <a:xfrm>
            <a:off x="804672"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ts val="600"/>
              </a:spcAft>
            </a:pPr>
            <a:fld id="{4E7D644F-40BD-4CFA-B226-B6943C796877}" type="datetime3">
              <a:rPr lang="en-US" altLang="en-US">
                <a:latin typeface="Arial" charset="0"/>
              </a:rPr>
              <a:pPr fontAlgn="base">
                <a:spcBef>
                  <a:spcPct val="0"/>
                </a:spcBef>
                <a:spcAft>
                  <a:spcPts val="600"/>
                </a:spcAft>
              </a:pPr>
              <a:t>27 August 2021</a:t>
            </a:fld>
            <a:endParaRPr lang="en-US" altLang="en-US">
              <a:latin typeface="Arial" charset="0"/>
            </a:endParaRPr>
          </a:p>
        </p:txBody>
      </p:sp>
      <p:sp>
        <p:nvSpPr>
          <p:cNvPr id="22533" name="Slide Number Placeholder 4"/>
          <p:cNvSpPr>
            <a:spLocks noGrp="1"/>
          </p:cNvSpPr>
          <p:nvPr>
            <p:ph type="sldNum" sz="quarter" idx="11"/>
          </p:nvPr>
        </p:nvSpPr>
        <p:spPr>
          <a:xfrm>
            <a:off x="8610600"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a:solidFill>
                  <a:schemeClr val="tx1"/>
                </a:solidFill>
                <a:latin typeface="Garamond" pitchFamily="18" charset="0"/>
              </a:defRPr>
            </a:lvl1pPr>
            <a:lvl2pPr marL="742950" indent="-285750">
              <a:defRPr>
                <a:solidFill>
                  <a:schemeClr val="tx1"/>
                </a:solidFill>
                <a:latin typeface="Garamond" pitchFamily="18" charset="0"/>
              </a:defRPr>
            </a:lvl2pPr>
            <a:lvl3pPr marL="1143000" indent="-228600">
              <a:defRPr>
                <a:solidFill>
                  <a:schemeClr val="tx1"/>
                </a:solidFill>
                <a:latin typeface="Garamond" pitchFamily="18" charset="0"/>
              </a:defRPr>
            </a:lvl3pPr>
            <a:lvl4pPr marL="1600200" indent="-228600">
              <a:defRPr>
                <a:solidFill>
                  <a:schemeClr val="tx1"/>
                </a:solidFill>
                <a:latin typeface="Garamond" pitchFamily="18" charset="0"/>
              </a:defRPr>
            </a:lvl4pPr>
            <a:lvl5pPr marL="2057400" indent="-228600">
              <a:defRPr>
                <a:solidFill>
                  <a:schemeClr val="tx1"/>
                </a:solidFill>
                <a:latin typeface="Garamond" pitchFamily="18" charset="0"/>
              </a:defRPr>
            </a:lvl5pPr>
            <a:lvl6pPr marL="2514600" indent="-228600" fontAlgn="base">
              <a:spcBef>
                <a:spcPct val="0"/>
              </a:spcBef>
              <a:spcAft>
                <a:spcPct val="0"/>
              </a:spcAft>
              <a:defRPr>
                <a:solidFill>
                  <a:schemeClr val="tx1"/>
                </a:solidFill>
                <a:latin typeface="Garamond" pitchFamily="18" charset="0"/>
              </a:defRPr>
            </a:lvl6pPr>
            <a:lvl7pPr marL="2971800" indent="-228600" fontAlgn="base">
              <a:spcBef>
                <a:spcPct val="0"/>
              </a:spcBef>
              <a:spcAft>
                <a:spcPct val="0"/>
              </a:spcAft>
              <a:defRPr>
                <a:solidFill>
                  <a:schemeClr val="tx1"/>
                </a:solidFill>
                <a:latin typeface="Garamond" pitchFamily="18" charset="0"/>
              </a:defRPr>
            </a:lvl7pPr>
            <a:lvl8pPr marL="3429000" indent="-228600" fontAlgn="base">
              <a:spcBef>
                <a:spcPct val="0"/>
              </a:spcBef>
              <a:spcAft>
                <a:spcPct val="0"/>
              </a:spcAft>
              <a:defRPr>
                <a:solidFill>
                  <a:schemeClr val="tx1"/>
                </a:solidFill>
                <a:latin typeface="Garamond" pitchFamily="18" charset="0"/>
              </a:defRPr>
            </a:lvl8pPr>
            <a:lvl9pPr marL="3886200" indent="-228600" fontAlgn="base">
              <a:spcBef>
                <a:spcPct val="0"/>
              </a:spcBef>
              <a:spcAft>
                <a:spcPct val="0"/>
              </a:spcAft>
              <a:defRPr>
                <a:solidFill>
                  <a:schemeClr val="tx1"/>
                </a:solidFill>
                <a:latin typeface="Garamond" pitchFamily="18" charset="0"/>
              </a:defRPr>
            </a:lvl9pPr>
          </a:lstStyle>
          <a:p>
            <a:pPr fontAlgn="base">
              <a:spcBef>
                <a:spcPct val="0"/>
              </a:spcBef>
              <a:spcAft>
                <a:spcPts val="600"/>
              </a:spcAft>
            </a:pPr>
            <a:fld id="{EF91315B-D111-4A25-B824-C8FA908DF424}" type="slidenum">
              <a:rPr lang="en-US" altLang="en-US">
                <a:latin typeface="Arial" charset="0"/>
              </a:rPr>
              <a:pPr fontAlgn="base">
                <a:spcBef>
                  <a:spcPct val="0"/>
                </a:spcBef>
                <a:spcAft>
                  <a:spcPts val="600"/>
                </a:spcAft>
              </a:pPr>
              <a:t>18</a:t>
            </a:fld>
            <a:endParaRPr lang="en-US" altLang="en-US">
              <a:latin typeface="Arial" charset="0"/>
            </a:endParaRPr>
          </a:p>
        </p:txBody>
      </p:sp>
    </p:spTree>
    <p:extLst>
      <p:ext uri="{BB962C8B-B14F-4D97-AF65-F5344CB8AC3E}">
        <p14:creationId xmlns:p14="http://schemas.microsoft.com/office/powerpoint/2010/main" val="3542123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2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2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6" name="Group 3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32" name="Freeform: Shape 3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3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3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3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3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3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3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BCFD67A4-6738-41A5-B508-52FA15CB6695}"/>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a:solidFill>
                  <a:schemeClr val="tx2"/>
                </a:solidFill>
                <a:latin typeface="+mj-lt"/>
                <a:ea typeface="+mj-ea"/>
                <a:cs typeface="+mj-cs"/>
              </a:rPr>
              <a:t>Why not all 3 (C, A and P)? </a:t>
            </a:r>
          </a:p>
        </p:txBody>
      </p:sp>
      <p:sp>
        <p:nvSpPr>
          <p:cNvPr id="3" name="Text Placeholder 2">
            <a:extLst>
              <a:ext uri="{FF2B5EF4-FFF2-40B4-BE49-F238E27FC236}">
                <a16:creationId xmlns:a16="http://schemas.microsoft.com/office/drawing/2014/main" id="{214595CF-AE0A-43AA-BCB1-AB281791AB8C}"/>
              </a:ext>
            </a:extLst>
          </p:cNvPr>
          <p:cNvSpPr>
            <a:spLocks noGrp="1"/>
          </p:cNvSpPr>
          <p:nvPr>
            <p:ph type="body" idx="1"/>
          </p:nvPr>
        </p:nvSpPr>
        <p:spPr>
          <a:xfrm>
            <a:off x="3045368" y="4160126"/>
            <a:ext cx="6105194" cy="682079"/>
          </a:xfrm>
        </p:spPr>
        <p:txBody>
          <a:bodyPr vert="horz" lIns="91440" tIns="45720" rIns="91440" bIns="45720" rtlCol="0">
            <a:normAutofit/>
          </a:bodyPr>
          <a:lstStyle/>
          <a:p>
            <a:pPr algn="ctr"/>
            <a:endParaRPr lang="en-US" sz="2400" kern="1200">
              <a:solidFill>
                <a:schemeClr val="tx2"/>
              </a:solidFill>
              <a:latin typeface="+mn-lt"/>
              <a:ea typeface="+mn-ea"/>
              <a:cs typeface="+mn-cs"/>
            </a:endParaRPr>
          </a:p>
        </p:txBody>
      </p:sp>
    </p:spTree>
    <p:extLst>
      <p:ext uri="{BB962C8B-B14F-4D97-AF65-F5344CB8AC3E}">
        <p14:creationId xmlns:p14="http://schemas.microsoft.com/office/powerpoint/2010/main" val="2983836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Text Placeholder 2">
            <a:extLst>
              <a:ext uri="{FF2B5EF4-FFF2-40B4-BE49-F238E27FC236}">
                <a16:creationId xmlns:a16="http://schemas.microsoft.com/office/drawing/2014/main" id="{F0470CDA-E8EF-4ADE-8862-444AA93C360A}"/>
              </a:ext>
            </a:extLst>
          </p:cNvPr>
          <p:cNvSpPr>
            <a:spLocks noGrp="1"/>
          </p:cNvSpPr>
          <p:nvPr>
            <p:ph type="body" idx="1"/>
          </p:nvPr>
        </p:nvSpPr>
        <p:spPr>
          <a:xfrm>
            <a:off x="4439633" y="4518923"/>
            <a:ext cx="3312734" cy="1141851"/>
          </a:xfrm>
          <a:noFill/>
        </p:spPr>
        <p:txBody>
          <a:bodyPr vert="horz" lIns="91440" tIns="45720" rIns="91440" bIns="45720" rtlCol="0">
            <a:normAutofit/>
          </a:bodyPr>
          <a:lstStyle/>
          <a:p>
            <a:pPr algn="ctr"/>
            <a:r>
              <a:rPr lang="en-US" sz="2000" kern="1200" dirty="0">
                <a:solidFill>
                  <a:srgbClr val="080808"/>
                </a:solidFill>
                <a:latin typeface="+mn-lt"/>
                <a:ea typeface="+mn-ea"/>
                <a:cs typeface="+mn-cs"/>
              </a:rPr>
              <a:t>NoSQL stands for Not Only SQL</a:t>
            </a:r>
          </a:p>
        </p:txBody>
      </p:sp>
      <p:sp>
        <p:nvSpPr>
          <p:cNvPr id="2" name="Title 1">
            <a:extLst>
              <a:ext uri="{FF2B5EF4-FFF2-40B4-BE49-F238E27FC236}">
                <a16:creationId xmlns:a16="http://schemas.microsoft.com/office/drawing/2014/main" id="{0231F9D8-92A3-4CF1-A8A3-4C90810A36A6}"/>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dirty="0">
                <a:solidFill>
                  <a:srgbClr val="080808"/>
                </a:solidFill>
              </a:rPr>
              <a:t>Why</a:t>
            </a:r>
            <a:r>
              <a:rPr lang="en-US" sz="3600" kern="1200" dirty="0">
                <a:solidFill>
                  <a:srgbClr val="080808"/>
                </a:solidFill>
                <a:latin typeface="+mj-lt"/>
                <a:ea typeface="+mj-ea"/>
                <a:cs typeface="+mj-cs"/>
              </a:rPr>
              <a:t> NoSQL?</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16660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Scaling Traditional Databases</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sz="2800" dirty="0"/>
              <a:t>Traditional RDBMSs can be either scaled:</a:t>
            </a:r>
          </a:p>
          <a:p>
            <a:pPr lvl="1">
              <a:buFont typeface="Wingdings" pitchFamily="2" charset="2"/>
              <a:buChar char="§"/>
            </a:pPr>
            <a:r>
              <a:rPr lang="en-US" sz="2600" dirty="0">
                <a:solidFill>
                  <a:srgbClr val="C00000"/>
                </a:solidFill>
              </a:rPr>
              <a:t>Vertically</a:t>
            </a:r>
            <a:r>
              <a:rPr lang="en-US" sz="2600" dirty="0"/>
              <a:t> (or </a:t>
            </a:r>
            <a:r>
              <a:rPr lang="en-US" sz="2600" dirty="0">
                <a:solidFill>
                  <a:srgbClr val="C00000"/>
                </a:solidFill>
              </a:rPr>
              <a:t>Up</a:t>
            </a:r>
            <a:r>
              <a:rPr lang="en-US" sz="2600" dirty="0"/>
              <a:t>)</a:t>
            </a:r>
          </a:p>
          <a:p>
            <a:pPr lvl="2">
              <a:buFont typeface="Wingdings" pitchFamily="2" charset="2"/>
              <a:buChar char="§"/>
            </a:pPr>
            <a:r>
              <a:rPr lang="en-US" dirty="0"/>
              <a:t>Can be achieved by hardware upgrades (e.g., faster CPU, more memory, or larger disk)</a:t>
            </a:r>
          </a:p>
          <a:p>
            <a:pPr lvl="2">
              <a:buFont typeface="Wingdings" pitchFamily="2" charset="2"/>
              <a:buChar char="§"/>
            </a:pPr>
            <a:r>
              <a:rPr lang="en-US" dirty="0"/>
              <a:t>Limited by the amount of CPU, RAM and disk that can be configured on a single machine</a:t>
            </a:r>
          </a:p>
          <a:p>
            <a:pPr lvl="1">
              <a:buFont typeface="Wingdings" pitchFamily="2" charset="2"/>
              <a:buChar char="§"/>
            </a:pPr>
            <a:r>
              <a:rPr lang="en-US" sz="2600" dirty="0">
                <a:solidFill>
                  <a:srgbClr val="C00000"/>
                </a:solidFill>
              </a:rPr>
              <a:t>Horizontally</a:t>
            </a:r>
            <a:r>
              <a:rPr lang="en-US" sz="2600" dirty="0"/>
              <a:t> (or </a:t>
            </a:r>
            <a:r>
              <a:rPr lang="en-US" sz="2600" dirty="0">
                <a:solidFill>
                  <a:srgbClr val="C00000"/>
                </a:solidFill>
              </a:rPr>
              <a:t>Out</a:t>
            </a:r>
            <a:r>
              <a:rPr lang="en-US" sz="2600" dirty="0"/>
              <a:t>)</a:t>
            </a:r>
          </a:p>
          <a:p>
            <a:pPr lvl="2">
              <a:buFont typeface="Wingdings" pitchFamily="2" charset="2"/>
              <a:buChar char="§"/>
            </a:pPr>
            <a:r>
              <a:rPr lang="en-US" dirty="0"/>
              <a:t>Can be achieved by adding more machines</a:t>
            </a:r>
          </a:p>
          <a:p>
            <a:pPr lvl="2">
              <a:buFont typeface="Wingdings" pitchFamily="2" charset="2"/>
              <a:buChar char="§"/>
            </a:pPr>
            <a:r>
              <a:rPr lang="en-US" dirty="0"/>
              <a:t>Requires database </a:t>
            </a:r>
            <a:r>
              <a:rPr lang="en-US" i="1" dirty="0">
                <a:solidFill>
                  <a:srgbClr val="0070C0"/>
                </a:solidFill>
              </a:rPr>
              <a:t>sharding</a:t>
            </a:r>
            <a:r>
              <a:rPr lang="en-US" dirty="0"/>
              <a:t> and probably </a:t>
            </a:r>
            <a:r>
              <a:rPr lang="en-US" i="1" dirty="0">
                <a:solidFill>
                  <a:srgbClr val="0070C0"/>
                </a:solidFill>
              </a:rPr>
              <a:t>replication</a:t>
            </a:r>
          </a:p>
          <a:p>
            <a:pPr lvl="2">
              <a:buFont typeface="Wingdings" pitchFamily="2" charset="2"/>
              <a:buChar char="§"/>
            </a:pPr>
            <a:r>
              <a:rPr lang="en-US" dirty="0"/>
              <a:t>Limited by the Read-to-Write ratio and communication overhead</a:t>
            </a:r>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Tree>
    <p:extLst>
      <p:ext uri="{BB962C8B-B14F-4D97-AF65-F5344CB8AC3E}">
        <p14:creationId xmlns:p14="http://schemas.microsoft.com/office/powerpoint/2010/main" val="333074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Why Sharding Data?</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sz="2800" dirty="0"/>
              <a:t>Data is typically </a:t>
            </a:r>
            <a:r>
              <a:rPr lang="en-US" sz="2800" i="1" dirty="0"/>
              <a:t>sharded</a:t>
            </a:r>
            <a:r>
              <a:rPr lang="en-US" sz="2800" dirty="0"/>
              <a:t> (or </a:t>
            </a:r>
            <a:r>
              <a:rPr lang="en-US" sz="2800" i="1" dirty="0"/>
              <a:t>striped</a:t>
            </a:r>
            <a:r>
              <a:rPr lang="en-US" sz="2800" dirty="0"/>
              <a:t>) to allow for concurrent/parallel accesses</a:t>
            </a:r>
            <a:endParaRPr lang="en-US"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
        <p:nvSpPr>
          <p:cNvPr id="4" name="Rectangle 3"/>
          <p:cNvSpPr/>
          <p:nvPr/>
        </p:nvSpPr>
        <p:spPr>
          <a:xfrm>
            <a:off x="4419600" y="2895600"/>
            <a:ext cx="3048000" cy="457200"/>
          </a:xfrm>
          <a:prstGeom prst="rect">
            <a:avLst/>
          </a:prstGeom>
          <a:solidFill>
            <a:schemeClr val="bg1">
              <a:lumMod val="6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Input data: A large file</a:t>
            </a:r>
          </a:p>
        </p:txBody>
      </p:sp>
      <p:sp>
        <p:nvSpPr>
          <p:cNvPr id="5" name="Rectangle 4"/>
          <p:cNvSpPr/>
          <p:nvPr/>
        </p:nvSpPr>
        <p:spPr>
          <a:xfrm>
            <a:off x="2819400" y="3733800"/>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Machine 1</a:t>
            </a:r>
          </a:p>
          <a:p>
            <a:pPr algn="ctr">
              <a:defRPr/>
            </a:pPr>
            <a:endParaRPr lang="en-US" sz="1200" dirty="0"/>
          </a:p>
        </p:txBody>
      </p:sp>
      <p:sp>
        <p:nvSpPr>
          <p:cNvPr id="6" name="Rounded Rectangle 5"/>
          <p:cNvSpPr/>
          <p:nvPr/>
        </p:nvSpPr>
        <p:spPr>
          <a:xfrm>
            <a:off x="2847975" y="3990975"/>
            <a:ext cx="1371600" cy="304800"/>
          </a:xfrm>
          <a:prstGeom prst="round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Chunk1 of input data</a:t>
            </a:r>
          </a:p>
        </p:txBody>
      </p:sp>
      <p:sp>
        <p:nvSpPr>
          <p:cNvPr id="7" name="Down Arrow 6"/>
          <p:cNvSpPr/>
          <p:nvPr/>
        </p:nvSpPr>
        <p:spPr>
          <a:xfrm>
            <a:off x="3276600" y="3200400"/>
            <a:ext cx="533400" cy="4572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8" name="Rectangle 7"/>
          <p:cNvSpPr/>
          <p:nvPr/>
        </p:nvSpPr>
        <p:spPr>
          <a:xfrm>
            <a:off x="3409950" y="3048001"/>
            <a:ext cx="100965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9" name="Down Arrow 8"/>
          <p:cNvSpPr/>
          <p:nvPr/>
        </p:nvSpPr>
        <p:spPr>
          <a:xfrm>
            <a:off x="8077200" y="3200400"/>
            <a:ext cx="533400" cy="4572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0" name="Rectangle 9"/>
          <p:cNvSpPr/>
          <p:nvPr/>
        </p:nvSpPr>
        <p:spPr>
          <a:xfrm>
            <a:off x="7467600" y="3048001"/>
            <a:ext cx="100965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1" name="Rectangle 10"/>
          <p:cNvSpPr/>
          <p:nvPr/>
        </p:nvSpPr>
        <p:spPr>
          <a:xfrm>
            <a:off x="5181600" y="3733800"/>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Machine 2</a:t>
            </a:r>
          </a:p>
          <a:p>
            <a:pPr algn="ctr">
              <a:defRPr/>
            </a:pPr>
            <a:endParaRPr lang="en-US" sz="1200" dirty="0"/>
          </a:p>
        </p:txBody>
      </p:sp>
      <p:sp>
        <p:nvSpPr>
          <p:cNvPr id="12" name="Rounded Rectangle 11"/>
          <p:cNvSpPr/>
          <p:nvPr/>
        </p:nvSpPr>
        <p:spPr>
          <a:xfrm>
            <a:off x="5219700" y="3990975"/>
            <a:ext cx="1371600" cy="3048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Chunk3 of input data</a:t>
            </a:r>
          </a:p>
        </p:txBody>
      </p:sp>
      <p:sp>
        <p:nvSpPr>
          <p:cNvPr id="13" name="Rectangle 12"/>
          <p:cNvSpPr/>
          <p:nvPr/>
        </p:nvSpPr>
        <p:spPr>
          <a:xfrm>
            <a:off x="7620000" y="3733800"/>
            <a:ext cx="1447800" cy="914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400" dirty="0"/>
              <a:t>Machine 3</a:t>
            </a:r>
          </a:p>
          <a:p>
            <a:pPr algn="ctr">
              <a:defRPr/>
            </a:pPr>
            <a:endParaRPr lang="en-US" sz="1200" dirty="0"/>
          </a:p>
        </p:txBody>
      </p:sp>
      <p:sp>
        <p:nvSpPr>
          <p:cNvPr id="14" name="Rounded Rectangle 13"/>
          <p:cNvSpPr/>
          <p:nvPr/>
        </p:nvSpPr>
        <p:spPr>
          <a:xfrm>
            <a:off x="7658100" y="3990975"/>
            <a:ext cx="1371600" cy="304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Chunk5 of input data</a:t>
            </a:r>
          </a:p>
        </p:txBody>
      </p:sp>
      <p:sp>
        <p:nvSpPr>
          <p:cNvPr id="15" name="Down Arrow 14"/>
          <p:cNvSpPr/>
          <p:nvPr/>
        </p:nvSpPr>
        <p:spPr>
          <a:xfrm>
            <a:off x="5638800" y="3352800"/>
            <a:ext cx="533400" cy="30480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6" name="Rounded Rectangle 15"/>
          <p:cNvSpPr/>
          <p:nvPr/>
        </p:nvSpPr>
        <p:spPr>
          <a:xfrm>
            <a:off x="2849563" y="4324350"/>
            <a:ext cx="1371600" cy="304800"/>
          </a:xfrm>
          <a:prstGeom prst="round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Chunk2 of input data</a:t>
            </a:r>
          </a:p>
        </p:txBody>
      </p:sp>
      <p:sp>
        <p:nvSpPr>
          <p:cNvPr id="17" name="Rounded Rectangle 16"/>
          <p:cNvSpPr/>
          <p:nvPr/>
        </p:nvSpPr>
        <p:spPr>
          <a:xfrm>
            <a:off x="5221288" y="4324350"/>
            <a:ext cx="1371600" cy="3048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Chunk4 of input data</a:t>
            </a:r>
          </a:p>
        </p:txBody>
      </p:sp>
      <p:sp>
        <p:nvSpPr>
          <p:cNvPr id="18" name="Rounded Rectangle 17"/>
          <p:cNvSpPr/>
          <p:nvPr/>
        </p:nvSpPr>
        <p:spPr>
          <a:xfrm>
            <a:off x="7659688" y="4324350"/>
            <a:ext cx="1371600" cy="30480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100" dirty="0"/>
              <a:t>Chunk5 of input data</a:t>
            </a:r>
          </a:p>
        </p:txBody>
      </p:sp>
      <p:cxnSp>
        <p:nvCxnSpPr>
          <p:cNvPr id="20" name="Straight Arrow Connector 19"/>
          <p:cNvCxnSpPr/>
          <p:nvPr/>
        </p:nvCxnSpPr>
        <p:spPr>
          <a:xfrm flipV="1">
            <a:off x="3533775" y="4648200"/>
            <a:ext cx="0" cy="533400"/>
          </a:xfrm>
          <a:prstGeom prst="straightConnector1">
            <a:avLst/>
          </a:prstGeom>
          <a:ln w="60325">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33775" y="5181600"/>
            <a:ext cx="4826476" cy="0"/>
          </a:xfrm>
          <a:prstGeom prst="line">
            <a:avLst/>
          </a:prstGeom>
          <a:ln w="60325">
            <a:solidFill>
              <a:srgbClr val="0070C0"/>
            </a:solidFill>
            <a:prstDash val="soli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7" idx="2"/>
          </p:cNvCxnSpPr>
          <p:nvPr/>
        </p:nvCxnSpPr>
        <p:spPr>
          <a:xfrm flipV="1">
            <a:off x="5907088" y="4629150"/>
            <a:ext cx="0" cy="552450"/>
          </a:xfrm>
          <a:prstGeom prst="straightConnector1">
            <a:avLst/>
          </a:prstGeom>
          <a:ln w="60325">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8360251" y="4629150"/>
            <a:ext cx="0" cy="552450"/>
          </a:xfrm>
          <a:prstGeom prst="straightConnector1">
            <a:avLst/>
          </a:prstGeom>
          <a:ln w="60325">
            <a:solidFill>
              <a:srgbClr val="0070C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743200" y="5345669"/>
            <a:ext cx="6349430" cy="461665"/>
          </a:xfrm>
          <a:prstGeom prst="rect">
            <a:avLst/>
          </a:prstGeom>
          <a:noFill/>
        </p:spPr>
        <p:txBody>
          <a:bodyPr wrap="square" rtlCol="0">
            <a:spAutoFit/>
          </a:bodyPr>
          <a:lstStyle/>
          <a:p>
            <a:r>
              <a:rPr lang="en-US" sz="2400" dirty="0">
                <a:solidFill>
                  <a:srgbClr val="0070C0"/>
                </a:solidFill>
              </a:rPr>
              <a:t>E.g., Chunks 1, 3 and 5 can be accessed in parallel</a:t>
            </a:r>
          </a:p>
        </p:txBody>
      </p:sp>
    </p:spTree>
    <p:extLst>
      <p:ext uri="{BB962C8B-B14F-4D97-AF65-F5344CB8AC3E}">
        <p14:creationId xmlns:p14="http://schemas.microsoft.com/office/powerpoint/2010/main" val="2902110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up)">
                                      <p:cBhvr>
                                        <p:cTn id="33" dur="500"/>
                                        <p:tgtEl>
                                          <p:spTgt spid="9"/>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barn(inVertical)">
                                      <p:cBhvr>
                                        <p:cTn id="36" dur="500"/>
                                        <p:tgtEl>
                                          <p:spTgt spid="6"/>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arn(inVertical)">
                                      <p:cBhvr>
                                        <p:cTn id="42" dur="500"/>
                                        <p:tgtEl>
                                          <p:spTgt spid="14"/>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arn(inVertical)">
                                      <p:cBhvr>
                                        <p:cTn id="45" dur="500"/>
                                        <p:tgtEl>
                                          <p:spTgt spid="1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arn(inVertical)">
                                      <p:cBhvr>
                                        <p:cTn id="48" dur="500"/>
                                        <p:tgtEl>
                                          <p:spTgt spid="17"/>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arn(inVertical)">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down)">
                                      <p:cBhvr>
                                        <p:cTn id="56" dur="500"/>
                                        <p:tgtEl>
                                          <p:spTgt spid="20"/>
                                        </p:tgtEl>
                                      </p:cBhvr>
                                    </p:animEffect>
                                  </p:childTnLst>
                                </p:cTn>
                              </p:par>
                              <p:par>
                                <p:cTn id="57" presetID="22" presetClass="entr" presetSubtype="4"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down)">
                                      <p:cBhvr>
                                        <p:cTn id="59" dur="500"/>
                                        <p:tgtEl>
                                          <p:spTgt spid="22"/>
                                        </p:tgtEl>
                                      </p:cBhvr>
                                    </p:animEffect>
                                  </p:childTnLst>
                                </p:cTn>
                              </p:par>
                              <p:par>
                                <p:cTn id="60" presetID="22" presetClass="entr" presetSubtype="4" fill="hold"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wipe(down)">
                                      <p:cBhvr>
                                        <p:cTn id="62" dur="500"/>
                                        <p:tgtEl>
                                          <p:spTgt spid="24"/>
                                        </p:tgtEl>
                                      </p:cBhvr>
                                    </p:animEffect>
                                  </p:childTnLst>
                                </p:cTn>
                              </p:par>
                              <p:par>
                                <p:cTn id="63" presetID="2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down)">
                                      <p:cBhvr>
                                        <p:cTn id="65" dur="500"/>
                                        <p:tgtEl>
                                          <p:spTgt spid="25"/>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t>Amdahl’s Law</a:t>
            </a:r>
          </a:p>
        </p:txBody>
      </p:sp>
      <p:sp>
        <p:nvSpPr>
          <p:cNvPr id="3075" name="Rectangle 3"/>
          <p:cNvSpPr>
            <a:spLocks noGrp="1" noChangeArrowheads="1"/>
          </p:cNvSpPr>
          <p:nvPr>
            <p:ph type="body" idx="1"/>
          </p:nvPr>
        </p:nvSpPr>
        <p:spPr>
          <a:xfrm>
            <a:off x="1828800" y="1600201"/>
            <a:ext cx="8763000" cy="4525963"/>
          </a:xfrm>
        </p:spPr>
        <p:txBody>
          <a:bodyPr/>
          <a:lstStyle/>
          <a:p>
            <a:pPr>
              <a:buFont typeface="Wingdings" pitchFamily="2" charset="2"/>
              <a:buChar char="§"/>
              <a:defRPr/>
            </a:pPr>
            <a:r>
              <a:rPr lang="en-US" sz="2600" dirty="0">
                <a:solidFill>
                  <a:srgbClr val="0070C0"/>
                </a:solidFill>
              </a:rPr>
              <a:t>How much faster will a parallel program run?</a:t>
            </a:r>
          </a:p>
          <a:p>
            <a:pPr lvl="1">
              <a:buFont typeface="Wingdings" pitchFamily="2" charset="2"/>
              <a:buChar char="§"/>
              <a:defRPr/>
            </a:pPr>
            <a:r>
              <a:rPr lang="en-US" sz="2300" dirty="0"/>
              <a:t>Suppose that the sequential execution of a program takes </a:t>
            </a:r>
            <a:r>
              <a:rPr lang="en-US" sz="2300" b="1" i="1" dirty="0">
                <a:solidFill>
                  <a:schemeClr val="tx1"/>
                </a:solidFill>
              </a:rPr>
              <a:t>T</a:t>
            </a:r>
            <a:r>
              <a:rPr lang="en-US" sz="2300" b="1" i="1" baseline="-25000" dirty="0">
                <a:solidFill>
                  <a:schemeClr val="tx1"/>
                </a:solidFill>
              </a:rPr>
              <a:t>1</a:t>
            </a:r>
            <a:r>
              <a:rPr lang="en-US" sz="2300" baseline="-25000" dirty="0"/>
              <a:t> </a:t>
            </a:r>
            <a:r>
              <a:rPr lang="en-US" sz="2300" dirty="0"/>
              <a:t>time units and the parallel execution on </a:t>
            </a:r>
            <a:r>
              <a:rPr lang="en-US" sz="2300" b="1" i="1" dirty="0">
                <a:solidFill>
                  <a:schemeClr val="tx1"/>
                </a:solidFill>
              </a:rPr>
              <a:t>p</a:t>
            </a:r>
            <a:r>
              <a:rPr lang="en-US" sz="2300" dirty="0"/>
              <a:t> processors/machines takes </a:t>
            </a:r>
            <a:r>
              <a:rPr lang="en-US" sz="2300" b="1" i="1" dirty="0" err="1">
                <a:solidFill>
                  <a:schemeClr val="tx1"/>
                </a:solidFill>
              </a:rPr>
              <a:t>T</a:t>
            </a:r>
            <a:r>
              <a:rPr lang="en-US" sz="2300" b="1" i="1" baseline="-25000" dirty="0" err="1">
                <a:solidFill>
                  <a:schemeClr val="tx1"/>
                </a:solidFill>
              </a:rPr>
              <a:t>p</a:t>
            </a:r>
            <a:r>
              <a:rPr lang="en-US" sz="2300" dirty="0"/>
              <a:t> time units</a:t>
            </a:r>
          </a:p>
          <a:p>
            <a:pPr lvl="1">
              <a:buFont typeface="Wingdings" pitchFamily="2" charset="2"/>
              <a:buChar char="§"/>
              <a:defRPr/>
            </a:pPr>
            <a:endParaRPr lang="en-US" sz="2300" dirty="0"/>
          </a:p>
          <a:p>
            <a:pPr lvl="1">
              <a:buFont typeface="Wingdings" pitchFamily="2" charset="2"/>
              <a:buChar char="§"/>
              <a:defRPr/>
            </a:pPr>
            <a:r>
              <a:rPr lang="en-US" sz="2300" dirty="0"/>
              <a:t>Suppose that out of the entire execution of the program, </a:t>
            </a:r>
            <a:r>
              <a:rPr lang="en-US" sz="2300" b="1" i="1" dirty="0">
                <a:solidFill>
                  <a:schemeClr val="tx1"/>
                </a:solidFill>
              </a:rPr>
              <a:t>s</a:t>
            </a:r>
            <a:r>
              <a:rPr lang="en-US" sz="2300" b="1" dirty="0"/>
              <a:t> </a:t>
            </a:r>
            <a:r>
              <a:rPr lang="en-US" sz="2300" dirty="0"/>
              <a:t>fraction of it is not parallelizable while </a:t>
            </a:r>
            <a:r>
              <a:rPr lang="en-US" sz="2300" b="1" i="1" dirty="0">
                <a:solidFill>
                  <a:schemeClr val="tx1"/>
                </a:solidFill>
              </a:rPr>
              <a:t>1-s</a:t>
            </a:r>
            <a:r>
              <a:rPr lang="en-US" sz="2300" dirty="0"/>
              <a:t> fraction is parallelizable</a:t>
            </a:r>
          </a:p>
          <a:p>
            <a:pPr lvl="1">
              <a:buFont typeface="Wingdings" pitchFamily="2" charset="2"/>
              <a:buChar char="§"/>
              <a:defRPr/>
            </a:pPr>
            <a:endParaRPr lang="en-US" sz="2300" dirty="0"/>
          </a:p>
          <a:p>
            <a:pPr lvl="1">
              <a:buFont typeface="Wingdings" pitchFamily="2" charset="2"/>
              <a:buChar char="§"/>
              <a:defRPr/>
            </a:pPr>
            <a:r>
              <a:rPr lang="en-US" sz="2300" dirty="0"/>
              <a:t>Then the speedup (</a:t>
            </a:r>
            <a:r>
              <a:rPr lang="en-US" sz="2300" b="1" i="1" dirty="0">
                <a:solidFill>
                  <a:srgbClr val="C00000"/>
                </a:solidFill>
              </a:rPr>
              <a:t>Amdahl’s formula</a:t>
            </a:r>
            <a:r>
              <a:rPr lang="en-US" sz="2300" dirty="0"/>
              <a:t>):</a:t>
            </a:r>
          </a:p>
          <a:p>
            <a:pPr lvl="1">
              <a:buFont typeface="Wingdings" pitchFamily="2" charset="2"/>
              <a:buChar char="§"/>
              <a:defRPr/>
            </a:pPr>
            <a:endParaRPr lang="en-US" sz="2300" dirty="0"/>
          </a:p>
          <a:p>
            <a:pPr lvl="1">
              <a:buFont typeface="Wingdings" pitchFamily="2" charset="2"/>
              <a:buChar char="§"/>
              <a:defRPr/>
            </a:pPr>
            <a:endParaRPr lang="en-US" sz="1800" dirty="0"/>
          </a:p>
          <a:p>
            <a:pPr marL="914400" lvl="1" indent="-457200" algn="just" eaLnBrk="1" hangingPunct="1">
              <a:buFont typeface="Wingdings" pitchFamily="2" charset="2"/>
              <a:buChar char="§"/>
              <a:defRPr/>
            </a:pPr>
            <a:endParaRPr lang="en-US" sz="1400" i="1" dirty="0">
              <a:solidFill>
                <a:schemeClr val="tx1"/>
              </a:solidFill>
            </a:endParaRPr>
          </a:p>
          <a:p>
            <a:pPr marL="914400" lvl="1" indent="-457200" algn="just" eaLnBrk="1" hangingPunct="1">
              <a:buFont typeface="Wingdings" pitchFamily="2" charset="2"/>
              <a:buChar char="§"/>
              <a:defRPr/>
            </a:pPr>
            <a:endParaRPr lang="en-US" sz="16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marL="914400" lvl="1" indent="-457200" algn="just" eaLnBrk="1" hangingPunct="1">
              <a:buFont typeface="Wingdings" pitchFamily="2" charset="2"/>
              <a:buChar char="§"/>
              <a:defRPr/>
            </a:pPr>
            <a:endParaRPr lang="en-US" sz="1400" dirty="0">
              <a:solidFill>
                <a:srgbClr val="7F7F7F"/>
              </a:solidFill>
            </a:endParaRPr>
          </a:p>
          <a:p>
            <a:pPr algn="just" eaLnBrk="1" hangingPunct="1">
              <a:buFont typeface="Wingdings" pitchFamily="2" charset="2"/>
              <a:buChar char="§"/>
              <a:defRPr/>
            </a:pPr>
            <a:endParaRPr lang="en-US" sz="1800" dirty="0">
              <a:solidFill>
                <a:srgbClr val="7F7F7F"/>
              </a:solidFill>
            </a:endParaRPr>
          </a:p>
          <a:p>
            <a:pPr marL="914400" lvl="1" indent="-457200" algn="just" eaLnBrk="1" hangingPunct="1">
              <a:buFont typeface="Wingdings" pitchFamily="2" charset="2"/>
              <a:buChar char="§"/>
              <a:defRPr/>
            </a:pPr>
            <a:endParaRPr lang="en-US" dirty="0"/>
          </a:p>
        </p:txBody>
      </p:sp>
      <p:sp>
        <p:nvSpPr>
          <p:cNvPr id="5124" name="Slide Number Placeholder 1"/>
          <p:cNvSpPr>
            <a:spLocks noGrp="1"/>
          </p:cNvSpPr>
          <p:nvPr>
            <p:ph type="sldNum" sz="quarter" idx="12"/>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C4AC9329-07F6-4D20-9E2C-03605C52A80A}" type="slidenum">
              <a:rPr lang="en-US" smtClean="0">
                <a:solidFill>
                  <a:schemeClr val="bg2"/>
                </a:solidFill>
              </a:rPr>
              <a:pPr eaLnBrk="1" hangingPunct="1"/>
              <a:t>22</a:t>
            </a:fld>
            <a:endParaRPr lang="en-US">
              <a:solidFill>
                <a:schemeClr val="bg2"/>
              </a:solidFill>
            </a:endParaRPr>
          </a:p>
        </p:txBody>
      </p:sp>
      <p:sp>
        <p:nvSpPr>
          <p:cNvPr id="8" name="TextBox 7"/>
          <p:cNvSpPr txBox="1">
            <a:spLocks noRot="1" noChangeAspect="1" noMove="1" noResize="1" noEditPoints="1" noAdjustHandles="1" noChangeArrowheads="1" noChangeShapeType="1" noTextEdit="1"/>
          </p:cNvSpPr>
          <p:nvPr/>
        </p:nvSpPr>
        <p:spPr>
          <a:xfrm>
            <a:off x="4495800" y="5410201"/>
            <a:ext cx="3516732" cy="795667"/>
          </a:xfrm>
          <a:prstGeom prst="rect">
            <a:avLst/>
          </a:prstGeom>
          <a:blipFill rotWithShape="1">
            <a:blip r:embed="rId2"/>
            <a:stretch>
              <a:fillRect/>
            </a:stretch>
          </a:blipFill>
        </p:spPr>
        <p:txBody>
          <a:bodyPr/>
          <a:lstStyle/>
          <a:p>
            <a:pPr>
              <a:defRPr/>
            </a:pPr>
            <a:r>
              <a:rPr lang="en-US" sz="1800">
                <a:noFill/>
                <a:latin typeface="Arial" charset="0"/>
                <a:cs typeface="Arial" charset="0"/>
              </a:rPr>
              <a:t> </a:t>
            </a:r>
          </a:p>
        </p:txBody>
      </p:sp>
    </p:spTree>
    <p:extLst>
      <p:ext uri="{BB962C8B-B14F-4D97-AF65-F5344CB8AC3E}">
        <p14:creationId xmlns:p14="http://schemas.microsoft.com/office/powerpoint/2010/main" val="3228891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Amdahl’s Law: An Example</a:t>
            </a:r>
          </a:p>
        </p:txBody>
      </p:sp>
      <p:sp>
        <p:nvSpPr>
          <p:cNvPr id="3075" name="Rectangle 3"/>
          <p:cNvSpPr>
            <a:spLocks noGrp="1" noChangeArrowheads="1"/>
          </p:cNvSpPr>
          <p:nvPr>
            <p:ph type="body" idx="1"/>
          </p:nvPr>
        </p:nvSpPr>
        <p:spPr>
          <a:xfrm>
            <a:off x="1905000" y="1600201"/>
            <a:ext cx="8610600" cy="4525963"/>
          </a:xfrm>
        </p:spPr>
        <p:txBody>
          <a:bodyPr>
            <a:normAutofit/>
          </a:bodyPr>
          <a:lstStyle/>
          <a:p>
            <a:pPr>
              <a:buFont typeface="Wingdings" pitchFamily="2" charset="2"/>
              <a:buChar char="§"/>
              <a:defRPr/>
            </a:pPr>
            <a:r>
              <a:rPr lang="en-US" sz="2800" dirty="0"/>
              <a:t>Suppose that:</a:t>
            </a:r>
          </a:p>
          <a:p>
            <a:pPr lvl="1">
              <a:buFont typeface="Wingdings" pitchFamily="2" charset="2"/>
              <a:buChar char="§"/>
              <a:defRPr/>
            </a:pPr>
            <a:r>
              <a:rPr lang="en-US" sz="2600" dirty="0"/>
              <a:t>80% of your program can be parallelized</a:t>
            </a:r>
          </a:p>
          <a:p>
            <a:pPr lvl="1">
              <a:buFont typeface="Wingdings" pitchFamily="2" charset="2"/>
              <a:buChar char="§"/>
              <a:defRPr/>
            </a:pPr>
            <a:r>
              <a:rPr lang="en-US" sz="2600" dirty="0"/>
              <a:t>4 machines are used to run your parallel version of </a:t>
            </a:r>
            <a:br>
              <a:rPr lang="en-US" sz="2600" dirty="0"/>
            </a:br>
            <a:r>
              <a:rPr lang="en-US" sz="2600" dirty="0"/>
              <a:t>the program</a:t>
            </a:r>
          </a:p>
          <a:p>
            <a:pPr>
              <a:buFont typeface="Wingdings" pitchFamily="2" charset="2"/>
              <a:buChar char="§"/>
              <a:defRPr/>
            </a:pPr>
            <a:endParaRPr lang="en-US" sz="2000" dirty="0">
              <a:solidFill>
                <a:srgbClr val="7F7F7F"/>
              </a:solidFill>
            </a:endParaRPr>
          </a:p>
          <a:p>
            <a:pPr>
              <a:buFont typeface="Wingdings" pitchFamily="2" charset="2"/>
              <a:buChar char="§"/>
              <a:defRPr/>
            </a:pPr>
            <a:r>
              <a:rPr lang="en-US" sz="2600" dirty="0"/>
              <a:t>The speedup you can get according to Amdahl’s law is:</a:t>
            </a:r>
          </a:p>
          <a:p>
            <a:pPr>
              <a:buFont typeface="Wingdings" pitchFamily="2" charset="2"/>
              <a:buChar char="§"/>
              <a:defRPr/>
            </a:pPr>
            <a:endParaRPr lang="en-US" sz="2000" dirty="0"/>
          </a:p>
          <a:p>
            <a:pPr>
              <a:buFont typeface="Wingdings" pitchFamily="2" charset="2"/>
              <a:buChar char="§"/>
              <a:defRPr/>
            </a:pPr>
            <a:endParaRPr lang="en-US" sz="2000" dirty="0"/>
          </a:p>
          <a:p>
            <a:pPr>
              <a:buFont typeface="Wingdings" pitchFamily="2" charset="2"/>
              <a:buChar char="§"/>
              <a:defRPr/>
            </a:pPr>
            <a:endParaRPr lang="en-US" sz="2000" dirty="0"/>
          </a:p>
          <a:p>
            <a:pPr>
              <a:buFont typeface="Wingdings" pitchFamily="2" charset="2"/>
              <a:buChar char="§"/>
              <a:defRPr/>
            </a:pPr>
            <a:endParaRPr lang="en-US" sz="2000" dirty="0"/>
          </a:p>
          <a:p>
            <a:pPr>
              <a:buFont typeface="Wingdings" pitchFamily="2" charset="2"/>
              <a:buChar char="§"/>
              <a:defRPr/>
            </a:pPr>
            <a:endParaRPr lang="en-US" sz="2000" dirty="0"/>
          </a:p>
          <a:p>
            <a:pPr lvl="1">
              <a:buFont typeface="Wingdings" pitchFamily="2" charset="2"/>
              <a:buChar char="§"/>
              <a:defRPr/>
            </a:pPr>
            <a:endParaRPr lang="en-US" sz="1800" dirty="0"/>
          </a:p>
          <a:p>
            <a:pPr marL="914400" lvl="1" indent="-457200" algn="just" eaLnBrk="1" hangingPunct="1">
              <a:buFont typeface="Wingdings" pitchFamily="2" charset="2"/>
              <a:buChar char="§"/>
              <a:defRPr/>
            </a:pPr>
            <a:endParaRPr lang="en-US" sz="1400" i="1" dirty="0">
              <a:solidFill>
                <a:schemeClr val="tx1"/>
              </a:solidFill>
            </a:endParaRPr>
          </a:p>
          <a:p>
            <a:pPr marL="914400" lvl="1" indent="-457200" algn="just" eaLnBrk="1" hangingPunct="1">
              <a:buFont typeface="Wingdings" pitchFamily="2" charset="2"/>
              <a:buChar char="§"/>
              <a:defRPr/>
            </a:pPr>
            <a:endParaRPr lang="en-US" sz="16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algn="just" eaLnBrk="1" hangingPunct="1">
              <a:buFont typeface="Wingdings" pitchFamily="2" charset="2"/>
              <a:buChar char="§"/>
              <a:defRPr/>
            </a:pPr>
            <a:endParaRPr lang="en-US" sz="2000" dirty="0">
              <a:solidFill>
                <a:srgbClr val="7F7F7F"/>
              </a:solidFill>
            </a:endParaRPr>
          </a:p>
          <a:p>
            <a:pPr marL="914400" lvl="1" indent="-457200" algn="just" eaLnBrk="1" hangingPunct="1">
              <a:buFont typeface="Wingdings" pitchFamily="2" charset="2"/>
              <a:buChar char="§"/>
              <a:defRPr/>
            </a:pPr>
            <a:endParaRPr lang="en-US" sz="1400" dirty="0">
              <a:solidFill>
                <a:srgbClr val="7F7F7F"/>
              </a:solidFill>
            </a:endParaRPr>
          </a:p>
          <a:p>
            <a:pPr algn="just" eaLnBrk="1" hangingPunct="1">
              <a:buFont typeface="Wingdings" pitchFamily="2" charset="2"/>
              <a:buChar char="§"/>
              <a:defRPr/>
            </a:pPr>
            <a:endParaRPr lang="en-US" sz="1800" dirty="0">
              <a:solidFill>
                <a:srgbClr val="7F7F7F"/>
              </a:solidFill>
            </a:endParaRPr>
          </a:p>
          <a:p>
            <a:pPr marL="914400" lvl="1" indent="-457200" algn="just" eaLnBrk="1" hangingPunct="1">
              <a:buFont typeface="Wingdings" pitchFamily="2" charset="2"/>
              <a:buChar char="§"/>
              <a:defRPr/>
            </a:pPr>
            <a:endParaRPr lang="en-US" dirty="0"/>
          </a:p>
        </p:txBody>
      </p:sp>
      <p:sp>
        <p:nvSpPr>
          <p:cNvPr id="6148" name="Slide Number Placeholder 1"/>
          <p:cNvSpPr>
            <a:spLocks noGrp="1"/>
          </p:cNvSpPr>
          <p:nvPr>
            <p:ph type="sldNum" sz="quarter" idx="12"/>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0CC60A62-CD09-454D-9D3F-E72940D91B24}" type="slidenum">
              <a:rPr lang="en-US" smtClean="0">
                <a:solidFill>
                  <a:schemeClr val="bg2"/>
                </a:solidFill>
              </a:rPr>
              <a:pPr eaLnBrk="1" hangingPunct="1"/>
              <a:t>23</a:t>
            </a:fld>
            <a:endParaRPr lang="en-US">
              <a:solidFill>
                <a:schemeClr val="bg2"/>
              </a:solidFill>
            </a:endParaRPr>
          </a:p>
        </p:txBody>
      </p:sp>
      <p:sp>
        <p:nvSpPr>
          <p:cNvPr id="2" name="Rounded Rectangle 1"/>
          <p:cNvSpPr/>
          <p:nvPr/>
        </p:nvSpPr>
        <p:spPr>
          <a:xfrm>
            <a:off x="2056606" y="5715000"/>
            <a:ext cx="8077200" cy="762000"/>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Although you use 4 processors you cannot get a speedup more than 2.5 times!</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8" y="4541838"/>
            <a:ext cx="3627437"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44886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228600"/>
            <a:ext cx="8229600" cy="1143000"/>
          </a:xfrm>
        </p:spPr>
        <p:txBody>
          <a:bodyPr/>
          <a:lstStyle/>
          <a:p>
            <a:pPr eaLnBrk="1" hangingPunct="1"/>
            <a:r>
              <a:rPr lang="en-US" dirty="0"/>
              <a:t>Real Vs. Actual Cases</a:t>
            </a:r>
          </a:p>
        </p:txBody>
      </p:sp>
      <p:sp>
        <p:nvSpPr>
          <p:cNvPr id="3075" name="Rectangle 3"/>
          <p:cNvSpPr>
            <a:spLocks noGrp="1" noChangeArrowheads="1"/>
          </p:cNvSpPr>
          <p:nvPr>
            <p:ph type="body" idx="1"/>
          </p:nvPr>
        </p:nvSpPr>
        <p:spPr>
          <a:xfrm>
            <a:off x="1981200" y="1447801"/>
            <a:ext cx="8229600" cy="4525963"/>
          </a:xfrm>
        </p:spPr>
        <p:txBody>
          <a:bodyPr/>
          <a:lstStyle/>
          <a:p>
            <a:pPr algn="just" eaLnBrk="1" hangingPunct="1">
              <a:buFont typeface="Wingdings" pitchFamily="2" charset="2"/>
              <a:buChar char="§"/>
              <a:defRPr/>
            </a:pPr>
            <a:r>
              <a:rPr lang="en-US" sz="2400" dirty="0"/>
              <a:t>Amdahl’s argument is too simplified</a:t>
            </a:r>
          </a:p>
          <a:p>
            <a:pPr algn="just" eaLnBrk="1" hangingPunct="1">
              <a:buFont typeface="Wingdings" pitchFamily="2" charset="2"/>
              <a:buChar char="§"/>
              <a:defRPr/>
            </a:pPr>
            <a:endParaRPr lang="en-US" sz="2400" dirty="0"/>
          </a:p>
          <a:p>
            <a:pPr algn="just" eaLnBrk="1" hangingPunct="1">
              <a:buFont typeface="Wingdings" pitchFamily="2" charset="2"/>
              <a:buChar char="§"/>
              <a:defRPr/>
            </a:pPr>
            <a:r>
              <a:rPr lang="en-US" sz="2400" dirty="0"/>
              <a:t>In reality, communication overhead and potential workload imbalance exist upon running parallel programs</a:t>
            </a:r>
          </a:p>
          <a:p>
            <a:pPr lvl="1" algn="just" eaLnBrk="1" hangingPunct="1">
              <a:buFont typeface="Wingdings" pitchFamily="2" charset="2"/>
              <a:buChar char="§"/>
              <a:defRPr/>
            </a:pPr>
            <a:endParaRPr lang="en-US" sz="1400" i="1" dirty="0">
              <a:solidFill>
                <a:schemeClr val="tx1"/>
              </a:solidFill>
            </a:endParaRPr>
          </a:p>
          <a:p>
            <a:pPr lvl="1" algn="just" eaLnBrk="1" hangingPunct="1">
              <a:buFont typeface="Wingdings" pitchFamily="2" charset="2"/>
              <a:buChar char="§"/>
              <a:defRPr/>
            </a:pPr>
            <a:endParaRPr lang="en-US" sz="16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algn="just" eaLnBrk="1" hangingPunct="1">
              <a:buFont typeface="Wingdings" pitchFamily="2" charset="2"/>
              <a:buChar char="§"/>
              <a:defRPr/>
            </a:pPr>
            <a:endParaRPr lang="en-US" sz="2000" dirty="0">
              <a:solidFill>
                <a:schemeClr val="bg1">
                  <a:lumMod val="50000"/>
                </a:schemeClr>
              </a:solidFill>
            </a:endParaRPr>
          </a:p>
          <a:p>
            <a:pPr lvl="1" algn="just" eaLnBrk="1" hangingPunct="1">
              <a:buFont typeface="Wingdings" pitchFamily="2" charset="2"/>
              <a:buChar char="§"/>
              <a:defRPr/>
            </a:pPr>
            <a:endParaRPr lang="en-US" sz="1400" dirty="0">
              <a:solidFill>
                <a:schemeClr val="bg1">
                  <a:lumMod val="50000"/>
                </a:schemeClr>
              </a:solidFill>
            </a:endParaRPr>
          </a:p>
          <a:p>
            <a:pPr algn="just" eaLnBrk="1" hangingPunct="1">
              <a:buFont typeface="Wingdings" pitchFamily="2" charset="2"/>
              <a:buChar char="§"/>
              <a:defRPr/>
            </a:pPr>
            <a:endParaRPr lang="en-US" sz="1800" dirty="0">
              <a:solidFill>
                <a:schemeClr val="bg1">
                  <a:lumMod val="50000"/>
                </a:schemeClr>
              </a:solidFill>
            </a:endParaRPr>
          </a:p>
          <a:p>
            <a:pPr lvl="1" algn="just" eaLnBrk="1" hangingPunct="1">
              <a:buFont typeface="Wingdings" pitchFamily="2" charset="2"/>
              <a:buChar char="§"/>
              <a:defRPr/>
            </a:pPr>
            <a:endParaRPr lang="en-US" dirty="0"/>
          </a:p>
        </p:txBody>
      </p:sp>
      <p:sp>
        <p:nvSpPr>
          <p:cNvPr id="2" name="Rectangle 1"/>
          <p:cNvSpPr/>
          <p:nvPr/>
        </p:nvSpPr>
        <p:spPr>
          <a:xfrm>
            <a:off x="2514600" y="3581400"/>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 name="Rectangle 5"/>
          <p:cNvSpPr/>
          <p:nvPr/>
        </p:nvSpPr>
        <p:spPr>
          <a:xfrm>
            <a:off x="3048001" y="3581400"/>
            <a:ext cx="2174875"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 name="Rectangle 6"/>
          <p:cNvSpPr/>
          <p:nvPr/>
        </p:nvSpPr>
        <p:spPr>
          <a:xfrm>
            <a:off x="2514600" y="4114800"/>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8" name="Rectangle 7"/>
          <p:cNvSpPr/>
          <p:nvPr/>
        </p:nvSpPr>
        <p:spPr>
          <a:xfrm>
            <a:off x="2514600" y="4648200"/>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9" name="Rectangle 8"/>
          <p:cNvSpPr/>
          <p:nvPr/>
        </p:nvSpPr>
        <p:spPr>
          <a:xfrm>
            <a:off x="2514600" y="5181600"/>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0" name="Rectangle 9"/>
          <p:cNvSpPr/>
          <p:nvPr/>
        </p:nvSpPr>
        <p:spPr>
          <a:xfrm>
            <a:off x="2514600" y="5715000"/>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1" name="Rectangle 10"/>
          <p:cNvSpPr/>
          <p:nvPr/>
        </p:nvSpPr>
        <p:spPr>
          <a:xfrm>
            <a:off x="3048000" y="4114800"/>
            <a:ext cx="533400"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3" name="Rectangle 12"/>
          <p:cNvSpPr/>
          <p:nvPr/>
        </p:nvSpPr>
        <p:spPr>
          <a:xfrm>
            <a:off x="3048000" y="4648200"/>
            <a:ext cx="533400"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4" name="Rectangle 13"/>
          <p:cNvSpPr/>
          <p:nvPr/>
        </p:nvSpPr>
        <p:spPr>
          <a:xfrm>
            <a:off x="3048000" y="5181600"/>
            <a:ext cx="533400"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5" name="Rectangle 14"/>
          <p:cNvSpPr/>
          <p:nvPr/>
        </p:nvSpPr>
        <p:spPr>
          <a:xfrm>
            <a:off x="3048000" y="5715000"/>
            <a:ext cx="533400"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16" name="TextBox 15"/>
          <p:cNvSpPr txBox="1">
            <a:spLocks noChangeArrowheads="1"/>
          </p:cNvSpPr>
          <p:nvPr/>
        </p:nvSpPr>
        <p:spPr bwMode="auto">
          <a:xfrm>
            <a:off x="2743201" y="3321050"/>
            <a:ext cx="1698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a:t>20</a:t>
            </a:r>
          </a:p>
        </p:txBody>
      </p:sp>
      <p:sp>
        <p:nvSpPr>
          <p:cNvPr id="17" name="TextBox 16"/>
          <p:cNvSpPr txBox="1">
            <a:spLocks noChangeArrowheads="1"/>
          </p:cNvSpPr>
          <p:nvPr/>
        </p:nvSpPr>
        <p:spPr bwMode="auto">
          <a:xfrm>
            <a:off x="4097338" y="3321050"/>
            <a:ext cx="1698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a:t>80</a:t>
            </a:r>
          </a:p>
        </p:txBody>
      </p:sp>
      <p:cxnSp>
        <p:nvCxnSpPr>
          <p:cNvPr id="4" name="Straight Connector 3"/>
          <p:cNvCxnSpPr/>
          <p:nvPr/>
        </p:nvCxnSpPr>
        <p:spPr>
          <a:xfrm>
            <a:off x="2514600" y="3810000"/>
            <a:ext cx="0" cy="304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48000" y="3810000"/>
            <a:ext cx="0" cy="304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581401" y="3810000"/>
            <a:ext cx="1641475" cy="304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2743201" y="3930650"/>
            <a:ext cx="1698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a:t>20</a:t>
            </a:r>
          </a:p>
        </p:txBody>
      </p:sp>
      <p:sp>
        <p:nvSpPr>
          <p:cNvPr id="23" name="TextBox 22"/>
          <p:cNvSpPr txBox="1">
            <a:spLocks noChangeArrowheads="1"/>
          </p:cNvSpPr>
          <p:nvPr/>
        </p:nvSpPr>
        <p:spPr bwMode="auto">
          <a:xfrm>
            <a:off x="3259138" y="3930650"/>
            <a:ext cx="1698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a:t>20</a:t>
            </a:r>
          </a:p>
        </p:txBody>
      </p:sp>
      <p:sp>
        <p:nvSpPr>
          <p:cNvPr id="28" name="TextBox 27"/>
          <p:cNvSpPr txBox="1">
            <a:spLocks noChangeArrowheads="1"/>
          </p:cNvSpPr>
          <p:nvPr/>
        </p:nvSpPr>
        <p:spPr bwMode="auto">
          <a:xfrm>
            <a:off x="1771650" y="4159251"/>
            <a:ext cx="666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b="1"/>
              <a:t>Process 1</a:t>
            </a:r>
          </a:p>
        </p:txBody>
      </p:sp>
      <p:sp>
        <p:nvSpPr>
          <p:cNvPr id="29" name="TextBox 28"/>
          <p:cNvSpPr txBox="1">
            <a:spLocks noChangeArrowheads="1"/>
          </p:cNvSpPr>
          <p:nvPr/>
        </p:nvSpPr>
        <p:spPr bwMode="auto">
          <a:xfrm>
            <a:off x="1752600" y="4692651"/>
            <a:ext cx="666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b="1"/>
              <a:t>Process 2</a:t>
            </a:r>
          </a:p>
        </p:txBody>
      </p:sp>
      <p:sp>
        <p:nvSpPr>
          <p:cNvPr id="30" name="TextBox 29"/>
          <p:cNvSpPr txBox="1">
            <a:spLocks noChangeArrowheads="1"/>
          </p:cNvSpPr>
          <p:nvPr/>
        </p:nvSpPr>
        <p:spPr bwMode="auto">
          <a:xfrm>
            <a:off x="1752600" y="5226051"/>
            <a:ext cx="666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b="1"/>
              <a:t>Process 3</a:t>
            </a:r>
          </a:p>
        </p:txBody>
      </p:sp>
      <p:sp>
        <p:nvSpPr>
          <p:cNvPr id="31" name="TextBox 30"/>
          <p:cNvSpPr txBox="1">
            <a:spLocks noChangeArrowheads="1"/>
          </p:cNvSpPr>
          <p:nvPr/>
        </p:nvSpPr>
        <p:spPr bwMode="auto">
          <a:xfrm>
            <a:off x="1752600" y="5759451"/>
            <a:ext cx="666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b="1"/>
              <a:t>Process 4</a:t>
            </a:r>
          </a:p>
        </p:txBody>
      </p:sp>
      <p:sp>
        <p:nvSpPr>
          <p:cNvPr id="32" name="TextBox 31"/>
          <p:cNvSpPr txBox="1">
            <a:spLocks noChangeArrowheads="1"/>
          </p:cNvSpPr>
          <p:nvPr/>
        </p:nvSpPr>
        <p:spPr bwMode="auto">
          <a:xfrm>
            <a:off x="1989138" y="3413125"/>
            <a:ext cx="4175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i="1"/>
              <a:t>Serial</a:t>
            </a:r>
          </a:p>
        </p:txBody>
      </p:sp>
      <p:sp>
        <p:nvSpPr>
          <p:cNvPr id="33" name="TextBox 32"/>
          <p:cNvSpPr txBox="1">
            <a:spLocks noChangeArrowheads="1"/>
          </p:cNvSpPr>
          <p:nvPr/>
        </p:nvSpPr>
        <p:spPr bwMode="auto">
          <a:xfrm>
            <a:off x="1895475" y="3930650"/>
            <a:ext cx="546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i="1"/>
              <a:t>Parallel</a:t>
            </a:r>
          </a:p>
        </p:txBody>
      </p:sp>
      <p:sp>
        <p:nvSpPr>
          <p:cNvPr id="12" name="TextBox 11"/>
          <p:cNvSpPr txBox="1">
            <a:spLocks noChangeArrowheads="1"/>
          </p:cNvSpPr>
          <p:nvPr/>
        </p:nvSpPr>
        <p:spPr bwMode="auto">
          <a:xfrm>
            <a:off x="2514600" y="6172201"/>
            <a:ext cx="3024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400" i="1"/>
              <a:t>1. Parallel Speed-up: An Ideal Case</a:t>
            </a:r>
          </a:p>
        </p:txBody>
      </p:sp>
      <p:sp>
        <p:nvSpPr>
          <p:cNvPr id="35" name="Rectangle 34"/>
          <p:cNvSpPr/>
          <p:nvPr/>
        </p:nvSpPr>
        <p:spPr>
          <a:xfrm>
            <a:off x="3827463" y="5334000"/>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36" name="Rectangle 35"/>
          <p:cNvSpPr/>
          <p:nvPr/>
        </p:nvSpPr>
        <p:spPr>
          <a:xfrm>
            <a:off x="3827463" y="5715000"/>
            <a:ext cx="533400"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37" name="TextBox 36"/>
          <p:cNvSpPr txBox="1">
            <a:spLocks noChangeArrowheads="1"/>
          </p:cNvSpPr>
          <p:nvPr/>
        </p:nvSpPr>
        <p:spPr bwMode="auto">
          <a:xfrm>
            <a:off x="4456114" y="5364164"/>
            <a:ext cx="1406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a:t>Cannot be parallelized</a:t>
            </a:r>
          </a:p>
        </p:txBody>
      </p:sp>
      <p:sp>
        <p:nvSpPr>
          <p:cNvPr id="38" name="TextBox 37"/>
          <p:cNvSpPr txBox="1">
            <a:spLocks noChangeArrowheads="1"/>
          </p:cNvSpPr>
          <p:nvPr/>
        </p:nvSpPr>
        <p:spPr bwMode="auto">
          <a:xfrm>
            <a:off x="4437063" y="5773738"/>
            <a:ext cx="1211262"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a:t>Can be parallelized</a:t>
            </a:r>
          </a:p>
        </p:txBody>
      </p:sp>
      <p:sp>
        <p:nvSpPr>
          <p:cNvPr id="18" name="Rectangle 17"/>
          <p:cNvSpPr/>
          <p:nvPr/>
        </p:nvSpPr>
        <p:spPr>
          <a:xfrm>
            <a:off x="3810000" y="5257801"/>
            <a:ext cx="2052638" cy="822325"/>
          </a:xfrm>
          <a:prstGeom prst="rect">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0" name="Rectangle 39"/>
          <p:cNvSpPr/>
          <p:nvPr/>
        </p:nvSpPr>
        <p:spPr>
          <a:xfrm>
            <a:off x="6862763" y="3578225"/>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1" name="Rectangle 40"/>
          <p:cNvSpPr/>
          <p:nvPr/>
        </p:nvSpPr>
        <p:spPr>
          <a:xfrm>
            <a:off x="7396164" y="3578225"/>
            <a:ext cx="2174875"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2" name="Rectangle 41"/>
          <p:cNvSpPr/>
          <p:nvPr/>
        </p:nvSpPr>
        <p:spPr>
          <a:xfrm>
            <a:off x="6862763" y="4111625"/>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3" name="Rectangle 42"/>
          <p:cNvSpPr/>
          <p:nvPr/>
        </p:nvSpPr>
        <p:spPr>
          <a:xfrm>
            <a:off x="6862763" y="4645025"/>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4" name="Rectangle 43"/>
          <p:cNvSpPr/>
          <p:nvPr/>
        </p:nvSpPr>
        <p:spPr>
          <a:xfrm>
            <a:off x="6862763" y="5178425"/>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5" name="Rectangle 44"/>
          <p:cNvSpPr/>
          <p:nvPr/>
        </p:nvSpPr>
        <p:spPr>
          <a:xfrm>
            <a:off x="6862763" y="5711825"/>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6" name="Rectangle 45"/>
          <p:cNvSpPr/>
          <p:nvPr/>
        </p:nvSpPr>
        <p:spPr>
          <a:xfrm>
            <a:off x="7396163" y="4114801"/>
            <a:ext cx="533400" cy="225425"/>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7" name="Rectangle 46"/>
          <p:cNvSpPr/>
          <p:nvPr/>
        </p:nvSpPr>
        <p:spPr>
          <a:xfrm>
            <a:off x="7396163" y="4648201"/>
            <a:ext cx="381000" cy="225425"/>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8" name="Rectangle 47"/>
          <p:cNvSpPr/>
          <p:nvPr/>
        </p:nvSpPr>
        <p:spPr>
          <a:xfrm>
            <a:off x="7396164" y="5178425"/>
            <a:ext cx="604837"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49" name="Rectangle 48"/>
          <p:cNvSpPr/>
          <p:nvPr/>
        </p:nvSpPr>
        <p:spPr>
          <a:xfrm>
            <a:off x="7396163" y="5711825"/>
            <a:ext cx="615950"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50" name="TextBox 49"/>
          <p:cNvSpPr txBox="1">
            <a:spLocks noChangeArrowheads="1"/>
          </p:cNvSpPr>
          <p:nvPr/>
        </p:nvSpPr>
        <p:spPr bwMode="auto">
          <a:xfrm>
            <a:off x="7091363" y="3317875"/>
            <a:ext cx="1698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a:t>20</a:t>
            </a:r>
          </a:p>
        </p:txBody>
      </p:sp>
      <p:sp>
        <p:nvSpPr>
          <p:cNvPr id="51" name="TextBox 50"/>
          <p:cNvSpPr txBox="1">
            <a:spLocks noChangeArrowheads="1"/>
          </p:cNvSpPr>
          <p:nvPr/>
        </p:nvSpPr>
        <p:spPr bwMode="auto">
          <a:xfrm>
            <a:off x="8445501" y="3317875"/>
            <a:ext cx="1698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a:t>80</a:t>
            </a:r>
          </a:p>
        </p:txBody>
      </p:sp>
      <p:cxnSp>
        <p:nvCxnSpPr>
          <p:cNvPr id="52" name="Straight Connector 51"/>
          <p:cNvCxnSpPr/>
          <p:nvPr/>
        </p:nvCxnSpPr>
        <p:spPr>
          <a:xfrm>
            <a:off x="6862763" y="3806825"/>
            <a:ext cx="0" cy="304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396163" y="3806825"/>
            <a:ext cx="0" cy="304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p:cNvSpPr txBox="1">
            <a:spLocks noChangeArrowheads="1"/>
          </p:cNvSpPr>
          <p:nvPr/>
        </p:nvSpPr>
        <p:spPr bwMode="auto">
          <a:xfrm>
            <a:off x="7091363" y="3927475"/>
            <a:ext cx="1698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a:t>20</a:t>
            </a:r>
          </a:p>
        </p:txBody>
      </p:sp>
      <p:sp>
        <p:nvSpPr>
          <p:cNvPr id="56" name="TextBox 55"/>
          <p:cNvSpPr txBox="1">
            <a:spLocks noChangeArrowheads="1"/>
          </p:cNvSpPr>
          <p:nvPr/>
        </p:nvSpPr>
        <p:spPr bwMode="auto">
          <a:xfrm>
            <a:off x="7607301" y="3927475"/>
            <a:ext cx="1698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a:t>20</a:t>
            </a:r>
          </a:p>
        </p:txBody>
      </p:sp>
      <p:sp>
        <p:nvSpPr>
          <p:cNvPr id="57" name="TextBox 56"/>
          <p:cNvSpPr txBox="1">
            <a:spLocks noChangeArrowheads="1"/>
          </p:cNvSpPr>
          <p:nvPr/>
        </p:nvSpPr>
        <p:spPr bwMode="auto">
          <a:xfrm>
            <a:off x="6119813" y="4156076"/>
            <a:ext cx="666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b="1"/>
              <a:t>Process 1</a:t>
            </a:r>
          </a:p>
        </p:txBody>
      </p:sp>
      <p:sp>
        <p:nvSpPr>
          <p:cNvPr id="58" name="TextBox 57"/>
          <p:cNvSpPr txBox="1">
            <a:spLocks noChangeArrowheads="1"/>
          </p:cNvSpPr>
          <p:nvPr/>
        </p:nvSpPr>
        <p:spPr bwMode="auto">
          <a:xfrm>
            <a:off x="6100763" y="4689476"/>
            <a:ext cx="666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b="1"/>
              <a:t>Process 2</a:t>
            </a:r>
          </a:p>
        </p:txBody>
      </p:sp>
      <p:sp>
        <p:nvSpPr>
          <p:cNvPr id="59" name="TextBox 58"/>
          <p:cNvSpPr txBox="1">
            <a:spLocks noChangeArrowheads="1"/>
          </p:cNvSpPr>
          <p:nvPr/>
        </p:nvSpPr>
        <p:spPr bwMode="auto">
          <a:xfrm>
            <a:off x="6100763" y="5222876"/>
            <a:ext cx="666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b="1"/>
              <a:t>Process 3</a:t>
            </a:r>
          </a:p>
        </p:txBody>
      </p:sp>
      <p:sp>
        <p:nvSpPr>
          <p:cNvPr id="60" name="TextBox 59"/>
          <p:cNvSpPr txBox="1">
            <a:spLocks noChangeArrowheads="1"/>
          </p:cNvSpPr>
          <p:nvPr/>
        </p:nvSpPr>
        <p:spPr bwMode="auto">
          <a:xfrm>
            <a:off x="6100763" y="5756276"/>
            <a:ext cx="66675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b="1"/>
              <a:t>Process 4</a:t>
            </a:r>
          </a:p>
        </p:txBody>
      </p:sp>
      <p:sp>
        <p:nvSpPr>
          <p:cNvPr id="61" name="TextBox 60"/>
          <p:cNvSpPr txBox="1">
            <a:spLocks noChangeArrowheads="1"/>
          </p:cNvSpPr>
          <p:nvPr/>
        </p:nvSpPr>
        <p:spPr bwMode="auto">
          <a:xfrm>
            <a:off x="6337301" y="3409950"/>
            <a:ext cx="4175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i="1"/>
              <a:t>Serial</a:t>
            </a:r>
          </a:p>
        </p:txBody>
      </p:sp>
      <p:sp>
        <p:nvSpPr>
          <p:cNvPr id="62" name="TextBox 61"/>
          <p:cNvSpPr txBox="1">
            <a:spLocks noChangeArrowheads="1"/>
          </p:cNvSpPr>
          <p:nvPr/>
        </p:nvSpPr>
        <p:spPr bwMode="auto">
          <a:xfrm>
            <a:off x="6243638" y="3927475"/>
            <a:ext cx="5461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200" b="1" i="1"/>
              <a:t>Parallel</a:t>
            </a:r>
          </a:p>
        </p:txBody>
      </p:sp>
      <p:sp>
        <p:nvSpPr>
          <p:cNvPr id="63" name="TextBox 62"/>
          <p:cNvSpPr txBox="1">
            <a:spLocks noChangeArrowheads="1"/>
          </p:cNvSpPr>
          <p:nvPr/>
        </p:nvSpPr>
        <p:spPr bwMode="auto">
          <a:xfrm>
            <a:off x="6862763" y="6169026"/>
            <a:ext cx="31289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400" i="1"/>
              <a:t>2. Parallel Speed-up: An Actual Case</a:t>
            </a:r>
          </a:p>
        </p:txBody>
      </p:sp>
      <p:sp>
        <p:nvSpPr>
          <p:cNvPr id="64" name="Rectangle 63"/>
          <p:cNvSpPr/>
          <p:nvPr/>
        </p:nvSpPr>
        <p:spPr>
          <a:xfrm>
            <a:off x="8480425" y="4953000"/>
            <a:ext cx="533400" cy="228600"/>
          </a:xfrm>
          <a:prstGeom prst="rect">
            <a:avLst/>
          </a:prstGeom>
          <a:pattFill prst="dkHorz">
            <a:fgClr>
              <a:srgbClr val="C00000"/>
            </a:fgClr>
            <a:bgClr>
              <a:schemeClr val="bg1"/>
            </a:bgClr>
          </a:patt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5" name="Rectangle 64"/>
          <p:cNvSpPr/>
          <p:nvPr/>
        </p:nvSpPr>
        <p:spPr>
          <a:xfrm>
            <a:off x="8480425" y="5334000"/>
            <a:ext cx="533400" cy="228600"/>
          </a:xfrm>
          <a:prstGeom prst="rect">
            <a:avLst/>
          </a:prstGeom>
          <a:pattFill prst="weave">
            <a:fgClr>
              <a:srgbClr val="0000FF"/>
            </a:fgClr>
            <a:bgClr>
              <a:schemeClr val="bg1"/>
            </a:bgClr>
          </a:patt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66" name="TextBox 65"/>
          <p:cNvSpPr txBox="1">
            <a:spLocks noChangeArrowheads="1"/>
          </p:cNvSpPr>
          <p:nvPr/>
        </p:nvSpPr>
        <p:spPr bwMode="auto">
          <a:xfrm>
            <a:off x="9109076" y="4983164"/>
            <a:ext cx="14065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a:t>Cannot be parallelized</a:t>
            </a:r>
          </a:p>
        </p:txBody>
      </p:sp>
      <p:sp>
        <p:nvSpPr>
          <p:cNvPr id="67" name="TextBox 66"/>
          <p:cNvSpPr txBox="1">
            <a:spLocks noChangeArrowheads="1"/>
          </p:cNvSpPr>
          <p:nvPr/>
        </p:nvSpPr>
        <p:spPr bwMode="auto">
          <a:xfrm>
            <a:off x="9090026" y="5392738"/>
            <a:ext cx="1211263"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a:t>Can be parallelized</a:t>
            </a:r>
          </a:p>
        </p:txBody>
      </p:sp>
      <p:sp>
        <p:nvSpPr>
          <p:cNvPr id="68" name="Rectangle 67"/>
          <p:cNvSpPr/>
          <p:nvPr/>
        </p:nvSpPr>
        <p:spPr>
          <a:xfrm>
            <a:off x="8462964" y="4876800"/>
            <a:ext cx="2052637" cy="1047750"/>
          </a:xfrm>
          <a:prstGeom prst="rect">
            <a:avLst/>
          </a:prstGeom>
          <a:noFill/>
          <a:ln w="952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21" name="Rectangle 20"/>
          <p:cNvSpPr/>
          <p:nvPr/>
        </p:nvSpPr>
        <p:spPr>
          <a:xfrm>
            <a:off x="8005764" y="4111625"/>
            <a:ext cx="147637" cy="215900"/>
          </a:xfrm>
          <a:prstGeom prst="rect">
            <a:avLst/>
          </a:prstGeom>
          <a:pattFill prst="lgCheck">
            <a:fgClr>
              <a:srgbClr val="00B050"/>
            </a:fgClr>
            <a:bgClr>
              <a:schemeClr val="bg1"/>
            </a:bgClr>
          </a:patt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0" name="Rectangle 69"/>
          <p:cNvSpPr/>
          <p:nvPr/>
        </p:nvSpPr>
        <p:spPr>
          <a:xfrm>
            <a:off x="8001000" y="4648200"/>
            <a:ext cx="147638" cy="215900"/>
          </a:xfrm>
          <a:prstGeom prst="rect">
            <a:avLst/>
          </a:prstGeom>
          <a:pattFill prst="lgCheck">
            <a:fgClr>
              <a:srgbClr val="00B050"/>
            </a:fgClr>
            <a:bgClr>
              <a:schemeClr val="bg1"/>
            </a:bgClr>
          </a:patt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1" name="Rectangle 70"/>
          <p:cNvSpPr/>
          <p:nvPr/>
        </p:nvSpPr>
        <p:spPr>
          <a:xfrm>
            <a:off x="8005764" y="5164138"/>
            <a:ext cx="142875" cy="246062"/>
          </a:xfrm>
          <a:prstGeom prst="rect">
            <a:avLst/>
          </a:prstGeom>
          <a:pattFill prst="lgCheck">
            <a:fgClr>
              <a:srgbClr val="00B050"/>
            </a:fgClr>
            <a:bgClr>
              <a:schemeClr val="bg1"/>
            </a:bgClr>
          </a:patt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2" name="Rectangle 71"/>
          <p:cNvSpPr/>
          <p:nvPr/>
        </p:nvSpPr>
        <p:spPr>
          <a:xfrm>
            <a:off x="8012114" y="5697538"/>
            <a:ext cx="141287" cy="246062"/>
          </a:xfrm>
          <a:prstGeom prst="rect">
            <a:avLst/>
          </a:prstGeom>
          <a:pattFill prst="lgCheck">
            <a:fgClr>
              <a:srgbClr val="00B050"/>
            </a:fgClr>
            <a:bgClr>
              <a:schemeClr val="bg1"/>
            </a:bgClr>
          </a:patt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cxnSp>
        <p:nvCxnSpPr>
          <p:cNvPr id="39" name="Straight Connector 38"/>
          <p:cNvCxnSpPr/>
          <p:nvPr/>
        </p:nvCxnSpPr>
        <p:spPr>
          <a:xfrm>
            <a:off x="7929563" y="4019551"/>
            <a:ext cx="0" cy="20605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097" name="Straight Arrow Connector 4096"/>
          <p:cNvCxnSpPr/>
          <p:nvPr/>
        </p:nvCxnSpPr>
        <p:spPr>
          <a:xfrm>
            <a:off x="8074025" y="6080125"/>
            <a:ext cx="457200" cy="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a:spLocks noChangeArrowheads="1"/>
          </p:cNvSpPr>
          <p:nvPr/>
        </p:nvSpPr>
        <p:spPr bwMode="auto">
          <a:xfrm>
            <a:off x="8615363" y="5995988"/>
            <a:ext cx="1092200"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b="1" i="1"/>
              <a:t>Load Unbalance</a:t>
            </a:r>
          </a:p>
        </p:txBody>
      </p:sp>
      <p:sp>
        <p:nvSpPr>
          <p:cNvPr id="78" name="Rectangle 77"/>
          <p:cNvSpPr/>
          <p:nvPr/>
        </p:nvSpPr>
        <p:spPr>
          <a:xfrm>
            <a:off x="8615364" y="5651500"/>
            <a:ext cx="147637" cy="215900"/>
          </a:xfrm>
          <a:prstGeom prst="rect">
            <a:avLst/>
          </a:prstGeom>
          <a:pattFill prst="lgCheck">
            <a:fgClr>
              <a:srgbClr val="00B050"/>
            </a:fgClr>
            <a:bgClr>
              <a:schemeClr val="bg1"/>
            </a:bgClr>
          </a:patt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sp>
        <p:nvSpPr>
          <p:cNvPr id="79" name="TextBox 78"/>
          <p:cNvSpPr txBox="1">
            <a:spLocks noChangeArrowheads="1"/>
          </p:cNvSpPr>
          <p:nvPr/>
        </p:nvSpPr>
        <p:spPr bwMode="auto">
          <a:xfrm>
            <a:off x="8839200" y="5697538"/>
            <a:ext cx="1608138" cy="16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100"/>
              <a:t>Communication overhead</a:t>
            </a:r>
          </a:p>
        </p:txBody>
      </p:sp>
      <p:cxnSp>
        <p:nvCxnSpPr>
          <p:cNvPr id="4101" name="Straight Connector 4100"/>
          <p:cNvCxnSpPr/>
          <p:nvPr/>
        </p:nvCxnSpPr>
        <p:spPr>
          <a:xfrm>
            <a:off x="5943600" y="3250962"/>
            <a:ext cx="0" cy="3352800"/>
          </a:xfrm>
          <a:prstGeom prst="line">
            <a:avLst/>
          </a:prstGeom>
          <a:ln w="19050">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4" name="Curved Up Arrow 83"/>
          <p:cNvSpPr/>
          <p:nvPr/>
        </p:nvSpPr>
        <p:spPr>
          <a:xfrm>
            <a:off x="5522914" y="6363812"/>
            <a:ext cx="841375" cy="381000"/>
          </a:xfrm>
          <a:prstGeom prst="curved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chemeClr val="tx1"/>
              </a:solidFill>
            </a:endParaRPr>
          </a:p>
        </p:txBody>
      </p:sp>
    </p:spTree>
    <p:extLst>
      <p:ext uri="{BB962C8B-B14F-4D97-AF65-F5344CB8AC3E}">
        <p14:creationId xmlns:p14="http://schemas.microsoft.com/office/powerpoint/2010/main" val="22088538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4101"/>
                                        </p:tgtEl>
                                        <p:attrNameLst>
                                          <p:attrName>style.visibility</p:attrName>
                                        </p:attrNameLst>
                                      </p:cBhvr>
                                      <p:to>
                                        <p:strVal val="visible"/>
                                      </p:to>
                                    </p:set>
                                    <p:animEffect transition="in" filter="wipe(up)">
                                      <p:cBhvr>
                                        <p:cTn id="75" dur="500"/>
                                        <p:tgtEl>
                                          <p:spTgt spid="4101"/>
                                        </p:tgtEl>
                                      </p:cBhvr>
                                    </p:animEffect>
                                  </p:childTnLst>
                                </p:cTn>
                              </p:par>
                            </p:childTnLst>
                          </p:cTn>
                        </p:par>
                        <p:par>
                          <p:cTn id="76" fill="hold" nodeType="afterGroup">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4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4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46"/>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47"/>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49"/>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50"/>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1"/>
                                        </p:tgtEl>
                                        <p:attrNameLst>
                                          <p:attrName>style.visibility</p:attrName>
                                        </p:attrNameLst>
                                      </p:cBhvr>
                                      <p:to>
                                        <p:strVal val="visible"/>
                                      </p:to>
                                    </p:set>
                                  </p:childTnLst>
                                </p:cTn>
                              </p:par>
                              <p:par>
                                <p:cTn id="106" presetID="1" presetClass="entr" presetSubtype="0" fill="hold" nodeType="withEffect">
                                  <p:stCondLst>
                                    <p:cond delay="0"/>
                                  </p:stCondLst>
                                  <p:childTnLst>
                                    <p:set>
                                      <p:cBhvr>
                                        <p:cTn id="107" dur="1" fill="hold">
                                          <p:stCondLst>
                                            <p:cond delay="0"/>
                                          </p:stCondLst>
                                        </p:cTn>
                                        <p:tgtEl>
                                          <p:spTgt spid="52"/>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5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5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56"/>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57"/>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58"/>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59"/>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60"/>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6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6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6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4"/>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65"/>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6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67"/>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68"/>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21"/>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0"/>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1"/>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2"/>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39"/>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4097"/>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7"/>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P spid="10" grpId="0" animBg="1"/>
      <p:bldP spid="11" grpId="0" animBg="1"/>
      <p:bldP spid="13" grpId="0" animBg="1"/>
      <p:bldP spid="14" grpId="0" animBg="1"/>
      <p:bldP spid="15" grpId="0" animBg="1"/>
      <p:bldP spid="16" grpId="0"/>
      <p:bldP spid="17" grpId="0"/>
      <p:bldP spid="22" grpId="0"/>
      <p:bldP spid="23" grpId="0"/>
      <p:bldP spid="28" grpId="0"/>
      <p:bldP spid="29" grpId="0"/>
      <p:bldP spid="30" grpId="0"/>
      <p:bldP spid="31" grpId="0"/>
      <p:bldP spid="32" grpId="0"/>
      <p:bldP spid="33" grpId="0"/>
      <p:bldP spid="12" grpId="0"/>
      <p:bldP spid="35" grpId="0" animBg="1"/>
      <p:bldP spid="36" grpId="0" animBg="1"/>
      <p:bldP spid="37" grpId="0"/>
      <p:bldP spid="38" grpId="0"/>
      <p:bldP spid="18"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p:bldP spid="51" grpId="0"/>
      <p:bldP spid="55" grpId="0"/>
      <p:bldP spid="56" grpId="0"/>
      <p:bldP spid="57" grpId="0"/>
      <p:bldP spid="58" grpId="0"/>
      <p:bldP spid="59" grpId="0"/>
      <p:bldP spid="60" grpId="0"/>
      <p:bldP spid="61" grpId="0"/>
      <p:bldP spid="62" grpId="0"/>
      <p:bldP spid="63" grpId="0"/>
      <p:bldP spid="64" grpId="0" animBg="1"/>
      <p:bldP spid="65" grpId="0" animBg="1"/>
      <p:bldP spid="66" grpId="0"/>
      <p:bldP spid="67" grpId="0"/>
      <p:bldP spid="68" grpId="0" animBg="1"/>
      <p:bldP spid="21" grpId="0" animBg="1"/>
      <p:bldP spid="70" grpId="0" animBg="1"/>
      <p:bldP spid="71" grpId="0" animBg="1"/>
      <p:bldP spid="72" grpId="0" animBg="1"/>
      <p:bldP spid="77" grpId="0"/>
      <p:bldP spid="78" grpId="0" animBg="1"/>
      <p:bldP spid="79" grpId="0"/>
      <p:bldP spid="8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Some Guidelines</a:t>
            </a:r>
          </a:p>
        </p:txBody>
      </p:sp>
      <p:sp>
        <p:nvSpPr>
          <p:cNvPr id="8195" name="Rectangle 3"/>
          <p:cNvSpPr>
            <a:spLocks noGrp="1" noChangeArrowheads="1"/>
          </p:cNvSpPr>
          <p:nvPr>
            <p:ph type="body" idx="1"/>
          </p:nvPr>
        </p:nvSpPr>
        <p:spPr/>
        <p:txBody>
          <a:bodyPr/>
          <a:lstStyle/>
          <a:p>
            <a:pPr algn="just" eaLnBrk="1" hangingPunct="1">
              <a:buFont typeface="Wingdings" pitchFamily="2" charset="2"/>
              <a:buChar char="§"/>
            </a:pPr>
            <a:r>
              <a:rPr lang="en-US" sz="2800" dirty="0"/>
              <a:t>Here are some guidelines to effectively benefit </a:t>
            </a:r>
            <a:br>
              <a:rPr lang="en-US" sz="2800" dirty="0"/>
            </a:br>
            <a:r>
              <a:rPr lang="en-US" sz="2800" dirty="0"/>
              <a:t>from parallelization:</a:t>
            </a:r>
          </a:p>
          <a:p>
            <a:pPr marL="914400" lvl="1" indent="-457200" algn="just" eaLnBrk="1" hangingPunct="1">
              <a:buFontTx/>
              <a:buAutoNum type="arabicPeriod"/>
            </a:pPr>
            <a:r>
              <a:rPr lang="en-US" dirty="0"/>
              <a:t>Maximize the fraction of your program that can be parallelized </a:t>
            </a:r>
          </a:p>
          <a:p>
            <a:pPr marL="914400" lvl="1" indent="-457200" algn="just" eaLnBrk="1" hangingPunct="1">
              <a:buFontTx/>
              <a:buAutoNum type="arabicPeriod"/>
            </a:pPr>
            <a:endParaRPr lang="en-US" dirty="0"/>
          </a:p>
          <a:p>
            <a:pPr marL="914400" lvl="1" indent="-457200" algn="just" eaLnBrk="1" hangingPunct="1">
              <a:buFontTx/>
              <a:buAutoNum type="arabicPeriod"/>
            </a:pPr>
            <a:r>
              <a:rPr lang="en-US" dirty="0"/>
              <a:t>Balance the workload of parallel processes</a:t>
            </a:r>
          </a:p>
          <a:p>
            <a:pPr marL="914400" lvl="1" indent="-457200" algn="just" eaLnBrk="1" hangingPunct="1">
              <a:buFontTx/>
              <a:buAutoNum type="arabicPeriod"/>
            </a:pPr>
            <a:endParaRPr lang="en-US" dirty="0"/>
          </a:p>
          <a:p>
            <a:pPr marL="914400" lvl="1" indent="-457200" algn="just" eaLnBrk="1" hangingPunct="1">
              <a:buFontTx/>
              <a:buAutoNum type="arabicPeriod"/>
            </a:pPr>
            <a:r>
              <a:rPr lang="en-US" dirty="0"/>
              <a:t>Minimize the time spent for communication</a:t>
            </a:r>
          </a:p>
          <a:p>
            <a:pPr marL="914400" lvl="1" indent="-457200" algn="just" eaLnBrk="1" hangingPunct="1">
              <a:buFontTx/>
              <a:buNone/>
            </a:pPr>
            <a:endParaRPr lang="en-US" sz="1400" dirty="0"/>
          </a:p>
          <a:p>
            <a:pPr marL="914400" lvl="1" indent="-457200" algn="just" eaLnBrk="1" hangingPunct="1">
              <a:buFont typeface="Wingdings" pitchFamily="2" charset="2"/>
              <a:buChar char="§"/>
            </a:pPr>
            <a:endParaRPr lang="en-US" sz="1400" i="1" dirty="0">
              <a:solidFill>
                <a:schemeClr val="tx1"/>
              </a:solidFill>
            </a:endParaRPr>
          </a:p>
          <a:p>
            <a:pPr marL="914400" lvl="1" indent="-457200" algn="just" eaLnBrk="1" hangingPunct="1">
              <a:buFont typeface="Wingdings" pitchFamily="2" charset="2"/>
              <a:buChar char="§"/>
            </a:pPr>
            <a:endParaRPr lang="en-US" sz="16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algn="just" eaLnBrk="1" hangingPunct="1">
              <a:buFont typeface="Wingdings" pitchFamily="2" charset="2"/>
              <a:buChar char="§"/>
            </a:pPr>
            <a:endParaRPr lang="en-US" sz="2000" dirty="0">
              <a:solidFill>
                <a:srgbClr val="7F7F7F"/>
              </a:solidFill>
            </a:endParaRPr>
          </a:p>
          <a:p>
            <a:pPr marL="914400" lvl="1" indent="-457200" algn="just" eaLnBrk="1" hangingPunct="1">
              <a:buFont typeface="Wingdings" pitchFamily="2" charset="2"/>
              <a:buChar char="§"/>
            </a:pPr>
            <a:endParaRPr lang="en-US" sz="1400" dirty="0">
              <a:solidFill>
                <a:srgbClr val="7F7F7F"/>
              </a:solidFill>
            </a:endParaRPr>
          </a:p>
          <a:p>
            <a:pPr algn="just" eaLnBrk="1" hangingPunct="1">
              <a:buFont typeface="Wingdings" pitchFamily="2" charset="2"/>
              <a:buChar char="§"/>
            </a:pPr>
            <a:endParaRPr lang="en-US" sz="1800" dirty="0">
              <a:solidFill>
                <a:srgbClr val="7F7F7F"/>
              </a:solidFill>
            </a:endParaRPr>
          </a:p>
          <a:p>
            <a:pPr marL="914400" lvl="1" indent="-457200" algn="just" eaLnBrk="1" hangingPunct="1">
              <a:buFont typeface="Wingdings" pitchFamily="2" charset="2"/>
              <a:buChar char="§"/>
            </a:pPr>
            <a:endParaRPr lang="en-US" dirty="0"/>
          </a:p>
        </p:txBody>
      </p:sp>
      <p:sp>
        <p:nvSpPr>
          <p:cNvPr id="8196" name="Slide Number Placeholder 1"/>
          <p:cNvSpPr>
            <a:spLocks noGrp="1"/>
          </p:cNvSpPr>
          <p:nvPr>
            <p:ph type="sldNum" sz="quarter" idx="12"/>
          </p:nvPr>
        </p:nvSpPr>
        <p:spPr>
          <a:noFill/>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5F5A095D-C85E-4A8B-AF37-3AB821EC11F1}" type="slidenum">
              <a:rPr lang="en-US" smtClean="0">
                <a:solidFill>
                  <a:schemeClr val="bg2"/>
                </a:solidFill>
              </a:rPr>
              <a:pPr eaLnBrk="1" hangingPunct="1"/>
              <a:t>25</a:t>
            </a:fld>
            <a:endParaRPr lang="en-US">
              <a:solidFill>
                <a:schemeClr val="bg2"/>
              </a:solidFill>
            </a:endParaRPr>
          </a:p>
        </p:txBody>
      </p:sp>
    </p:spTree>
    <p:extLst>
      <p:ext uri="{BB962C8B-B14F-4D97-AF65-F5344CB8AC3E}">
        <p14:creationId xmlns:p14="http://schemas.microsoft.com/office/powerpoint/2010/main" val="897696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Why Replicating Data?</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sz="2800" dirty="0"/>
              <a:t>Replicating data across servers helps in: </a:t>
            </a:r>
          </a:p>
          <a:p>
            <a:pPr lvl="1">
              <a:buFont typeface="Wingdings" pitchFamily="2" charset="2"/>
              <a:buChar char="§"/>
            </a:pPr>
            <a:r>
              <a:rPr lang="en-US" sz="2400" dirty="0"/>
              <a:t>Avoiding performance bottlenecks</a:t>
            </a:r>
          </a:p>
          <a:p>
            <a:pPr lvl="1">
              <a:buFont typeface="Wingdings" pitchFamily="2" charset="2"/>
              <a:buChar char="§"/>
            </a:pPr>
            <a:r>
              <a:rPr lang="en-US" sz="2400" dirty="0"/>
              <a:t>Avoiding single point of failures</a:t>
            </a:r>
          </a:p>
          <a:p>
            <a:pPr lvl="1">
              <a:buFont typeface="Wingdings" pitchFamily="2" charset="2"/>
              <a:buChar char="§"/>
            </a:pPr>
            <a:r>
              <a:rPr lang="en-US" sz="2400" dirty="0"/>
              <a:t>And, hence, enhancing scalability and availability</a:t>
            </a:r>
            <a:endParaRPr lang="en-US"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Tree>
    <p:extLst>
      <p:ext uri="{BB962C8B-B14F-4D97-AF65-F5344CB8AC3E}">
        <p14:creationId xmlns:p14="http://schemas.microsoft.com/office/powerpoint/2010/main" val="4076503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r>
              <a:rPr lang="en-US" dirty="0"/>
              <a:t>Why Replicating Data?</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sz="2800" dirty="0"/>
              <a:t>Replicating data across servers helps in: </a:t>
            </a:r>
          </a:p>
          <a:p>
            <a:pPr lvl="1">
              <a:buFont typeface="Wingdings" pitchFamily="2" charset="2"/>
              <a:buChar char="§"/>
            </a:pPr>
            <a:r>
              <a:rPr lang="en-US" sz="2400" dirty="0"/>
              <a:t>Avoiding performance bottlenecks</a:t>
            </a:r>
          </a:p>
          <a:p>
            <a:pPr lvl="1">
              <a:buFont typeface="Wingdings" pitchFamily="2" charset="2"/>
              <a:buChar char="§"/>
            </a:pPr>
            <a:r>
              <a:rPr lang="en-US" sz="2400" dirty="0"/>
              <a:t>Avoiding single point of failures</a:t>
            </a:r>
          </a:p>
          <a:p>
            <a:pPr lvl="1">
              <a:buFont typeface="Wingdings" pitchFamily="2" charset="2"/>
              <a:buChar char="§"/>
            </a:pPr>
            <a:r>
              <a:rPr lang="en-US" sz="2400" dirty="0"/>
              <a:t>And, hence, enhancing scalability and availability</a:t>
            </a:r>
            <a:endParaRPr lang="en-US"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pic>
        <p:nvPicPr>
          <p:cNvPr id="87" name="Picture 2" descr="http://igcministries.org/images/WorldMap.gif"/>
          <p:cNvPicPr>
            <a:picLocks noChangeAspect="1" noChangeArrowheads="1"/>
          </p:cNvPicPr>
          <p:nvPr/>
        </p:nvPicPr>
        <p:blipFill>
          <a:blip r:embed="rId2" cstate="print">
            <a:duotone>
              <a:schemeClr val="accent3">
                <a:shade val="45000"/>
                <a:satMod val="135000"/>
              </a:schemeClr>
              <a:prstClr val="white"/>
            </a:duotone>
          </a:blip>
          <a:srcRect/>
          <a:stretch>
            <a:fillRect/>
          </a:stretch>
        </p:blipFill>
        <p:spPr bwMode="auto">
          <a:xfrm>
            <a:off x="3213992" y="3429000"/>
            <a:ext cx="5472809" cy="2690026"/>
          </a:xfrm>
          <a:prstGeom prst="rect">
            <a:avLst/>
          </a:prstGeom>
          <a:noFill/>
        </p:spPr>
      </p:pic>
      <p:sp>
        <p:nvSpPr>
          <p:cNvPr id="88" name="Can 87"/>
          <p:cNvSpPr/>
          <p:nvPr/>
        </p:nvSpPr>
        <p:spPr>
          <a:xfrm>
            <a:off x="3505200" y="4191000"/>
            <a:ext cx="228600" cy="152400"/>
          </a:xfrm>
          <a:prstGeom prst="can">
            <a:avLst/>
          </a:prstGeom>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sz="1800"/>
          </a:p>
        </p:txBody>
      </p:sp>
      <p:sp>
        <p:nvSpPr>
          <p:cNvPr id="89" name="Can 88"/>
          <p:cNvSpPr/>
          <p:nvPr/>
        </p:nvSpPr>
        <p:spPr>
          <a:xfrm>
            <a:off x="4038600" y="48768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sz="1800"/>
          </a:p>
        </p:txBody>
      </p:sp>
      <p:sp>
        <p:nvSpPr>
          <p:cNvPr id="90" name="Can 89"/>
          <p:cNvSpPr/>
          <p:nvPr/>
        </p:nvSpPr>
        <p:spPr>
          <a:xfrm>
            <a:off x="5334000" y="39624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sz="1800"/>
          </a:p>
        </p:txBody>
      </p:sp>
      <p:sp>
        <p:nvSpPr>
          <p:cNvPr id="91" name="Can 90"/>
          <p:cNvSpPr/>
          <p:nvPr/>
        </p:nvSpPr>
        <p:spPr>
          <a:xfrm>
            <a:off x="6781800" y="45720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sz="1800"/>
          </a:p>
        </p:txBody>
      </p:sp>
      <p:sp>
        <p:nvSpPr>
          <p:cNvPr id="92" name="Can 91"/>
          <p:cNvSpPr/>
          <p:nvPr/>
        </p:nvSpPr>
        <p:spPr>
          <a:xfrm>
            <a:off x="7162800" y="42672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sz="1800"/>
          </a:p>
        </p:txBody>
      </p:sp>
      <p:sp>
        <p:nvSpPr>
          <p:cNvPr id="93" name="Can 92"/>
          <p:cNvSpPr/>
          <p:nvPr/>
        </p:nvSpPr>
        <p:spPr>
          <a:xfrm>
            <a:off x="7772400" y="5410200"/>
            <a:ext cx="228600" cy="152400"/>
          </a:xfrm>
          <a:prstGeom prst="ca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sz="1800"/>
          </a:p>
        </p:txBody>
      </p:sp>
      <p:cxnSp>
        <p:nvCxnSpPr>
          <p:cNvPr id="94" name="Straight Connector 93"/>
          <p:cNvCxnSpPr/>
          <p:nvPr/>
        </p:nvCxnSpPr>
        <p:spPr>
          <a:xfrm>
            <a:off x="3619500" y="4343400"/>
            <a:ext cx="5334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3733800" y="4038600"/>
            <a:ext cx="1600200" cy="228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a:off x="5448300" y="4114800"/>
            <a:ext cx="1333500" cy="533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3619500" y="4343400"/>
            <a:ext cx="4152900" cy="1143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5562600" y="4038600"/>
            <a:ext cx="16002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TextBox 16"/>
          <p:cNvSpPr txBox="1">
            <a:spLocks noChangeArrowheads="1"/>
          </p:cNvSpPr>
          <p:nvPr/>
        </p:nvSpPr>
        <p:spPr bwMode="auto">
          <a:xfrm>
            <a:off x="3276600" y="3505201"/>
            <a:ext cx="1104900" cy="276225"/>
          </a:xfrm>
          <a:prstGeom prst="rect">
            <a:avLst/>
          </a:prstGeom>
          <a:noFill/>
          <a:ln w="9525">
            <a:noFill/>
            <a:miter lim="800000"/>
            <a:headEnd/>
            <a:tailEnd/>
          </a:ln>
        </p:spPr>
        <p:txBody>
          <a:bodyPr wrap="square">
            <a:spAutoFit/>
          </a:bodyPr>
          <a:lstStyle/>
          <a:p>
            <a:r>
              <a:rPr lang="en-US" sz="1200" dirty="0"/>
              <a:t>Main Server</a:t>
            </a:r>
          </a:p>
        </p:txBody>
      </p:sp>
      <p:cxnSp>
        <p:nvCxnSpPr>
          <p:cNvPr id="100" name="Straight Connector 99"/>
          <p:cNvCxnSpPr/>
          <p:nvPr/>
        </p:nvCxnSpPr>
        <p:spPr>
          <a:xfrm>
            <a:off x="3619500" y="3690938"/>
            <a:ext cx="0" cy="500062"/>
          </a:xfrm>
          <a:prstGeom prst="line">
            <a:avLst/>
          </a:prstGeom>
          <a:ln w="63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flipH="1" flipV="1">
            <a:off x="4152900" y="5029200"/>
            <a:ext cx="1181100" cy="609600"/>
          </a:xfrm>
          <a:prstGeom prst="line">
            <a:avLst/>
          </a:prstGeom>
          <a:ln w="63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TextBox 19"/>
          <p:cNvSpPr txBox="1">
            <a:spLocks noChangeArrowheads="1"/>
          </p:cNvSpPr>
          <p:nvPr/>
        </p:nvSpPr>
        <p:spPr bwMode="auto">
          <a:xfrm>
            <a:off x="5329238" y="5638801"/>
            <a:ext cx="1566862" cy="276225"/>
          </a:xfrm>
          <a:prstGeom prst="rect">
            <a:avLst/>
          </a:prstGeom>
          <a:noFill/>
          <a:ln w="9525">
            <a:noFill/>
            <a:miter lim="800000"/>
            <a:headEnd/>
            <a:tailEnd/>
          </a:ln>
        </p:spPr>
        <p:txBody>
          <a:bodyPr wrap="square">
            <a:spAutoFit/>
          </a:bodyPr>
          <a:lstStyle/>
          <a:p>
            <a:r>
              <a:rPr lang="en-US" sz="1200" dirty="0"/>
              <a:t>Replicated Servers</a:t>
            </a:r>
          </a:p>
        </p:txBody>
      </p:sp>
      <p:cxnSp>
        <p:nvCxnSpPr>
          <p:cNvPr id="103" name="Straight Connector 102"/>
          <p:cNvCxnSpPr/>
          <p:nvPr/>
        </p:nvCxnSpPr>
        <p:spPr>
          <a:xfrm flipV="1">
            <a:off x="6781800" y="5486401"/>
            <a:ext cx="990600" cy="290513"/>
          </a:xfrm>
          <a:prstGeom prst="line">
            <a:avLst/>
          </a:prstGeom>
          <a:ln w="6350">
            <a:solidFill>
              <a:schemeClr val="tx1"/>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104"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8013701" y="4953000"/>
            <a:ext cx="377825" cy="419100"/>
          </a:xfrm>
          <a:prstGeom prst="rect">
            <a:avLst/>
          </a:prstGeom>
          <a:noFill/>
          <a:ln w="9525">
            <a:noFill/>
            <a:miter lim="800000"/>
            <a:headEnd/>
            <a:tailEnd/>
          </a:ln>
        </p:spPr>
      </p:pic>
      <p:cxnSp>
        <p:nvCxnSpPr>
          <p:cNvPr id="105" name="Straight Connector 104"/>
          <p:cNvCxnSpPr/>
          <p:nvPr/>
        </p:nvCxnSpPr>
        <p:spPr>
          <a:xfrm flipH="1">
            <a:off x="8013701" y="5372100"/>
            <a:ext cx="188913" cy="1143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106"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5643564" y="3690938"/>
            <a:ext cx="376237" cy="419100"/>
          </a:xfrm>
          <a:prstGeom prst="rect">
            <a:avLst/>
          </a:prstGeom>
          <a:noFill/>
          <a:ln w="9525">
            <a:noFill/>
            <a:miter lim="800000"/>
            <a:headEnd/>
            <a:tailEnd/>
          </a:ln>
        </p:spPr>
      </p:pic>
      <p:cxnSp>
        <p:nvCxnSpPr>
          <p:cNvPr id="107" name="Straight Connector 106"/>
          <p:cNvCxnSpPr/>
          <p:nvPr/>
        </p:nvCxnSpPr>
        <p:spPr>
          <a:xfrm flipH="1">
            <a:off x="5448300" y="3781426"/>
            <a:ext cx="247650" cy="18097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108"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3883025" y="3843338"/>
            <a:ext cx="376238" cy="419100"/>
          </a:xfrm>
          <a:prstGeom prst="rect">
            <a:avLst/>
          </a:prstGeom>
          <a:noFill/>
          <a:ln w="9525">
            <a:noFill/>
            <a:miter lim="800000"/>
            <a:headEnd/>
            <a:tailEnd/>
          </a:ln>
        </p:spPr>
      </p:pic>
      <p:cxnSp>
        <p:nvCxnSpPr>
          <p:cNvPr id="109" name="Straight Connector 108"/>
          <p:cNvCxnSpPr/>
          <p:nvPr/>
        </p:nvCxnSpPr>
        <p:spPr>
          <a:xfrm flipH="1">
            <a:off x="3686175" y="4052888"/>
            <a:ext cx="196850" cy="138112"/>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pic>
        <p:nvPicPr>
          <p:cNvPr id="110"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3505201" y="4419600"/>
            <a:ext cx="377825" cy="419100"/>
          </a:xfrm>
          <a:prstGeom prst="rect">
            <a:avLst/>
          </a:prstGeom>
          <a:noFill/>
          <a:ln w="9525">
            <a:noFill/>
            <a:miter lim="800000"/>
            <a:headEnd/>
            <a:tailEnd/>
          </a:ln>
        </p:spPr>
      </p:pic>
      <p:pic>
        <p:nvPicPr>
          <p:cNvPr id="111"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696201" y="3962400"/>
            <a:ext cx="377825" cy="419100"/>
          </a:xfrm>
          <a:prstGeom prst="rect">
            <a:avLst/>
          </a:prstGeom>
          <a:noFill/>
          <a:ln w="9525">
            <a:noFill/>
            <a:miter lim="800000"/>
            <a:headEnd/>
            <a:tailEnd/>
          </a:ln>
        </p:spPr>
      </p:pic>
      <p:pic>
        <p:nvPicPr>
          <p:cNvPr id="112"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239001" y="4572000"/>
            <a:ext cx="377825" cy="419100"/>
          </a:xfrm>
          <a:prstGeom prst="rect">
            <a:avLst/>
          </a:prstGeom>
          <a:noFill/>
          <a:ln w="9525">
            <a:noFill/>
            <a:miter lim="800000"/>
            <a:headEnd/>
            <a:tailEnd/>
          </a:ln>
        </p:spPr>
      </p:pic>
      <p:pic>
        <p:nvPicPr>
          <p:cNvPr id="113"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8153401" y="5562600"/>
            <a:ext cx="377825" cy="419100"/>
          </a:xfrm>
          <a:prstGeom prst="rect">
            <a:avLst/>
          </a:prstGeom>
          <a:noFill/>
          <a:ln w="9525">
            <a:noFill/>
            <a:miter lim="800000"/>
            <a:headEnd/>
            <a:tailEnd/>
          </a:ln>
        </p:spPr>
      </p:pic>
      <p:pic>
        <p:nvPicPr>
          <p:cNvPr id="114"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6934201" y="4876800"/>
            <a:ext cx="377825" cy="419100"/>
          </a:xfrm>
          <a:prstGeom prst="rect">
            <a:avLst/>
          </a:prstGeom>
          <a:noFill/>
          <a:ln w="9525">
            <a:noFill/>
            <a:miter lim="800000"/>
            <a:headEnd/>
            <a:tailEnd/>
          </a:ln>
        </p:spPr>
      </p:pic>
      <p:pic>
        <p:nvPicPr>
          <p:cNvPr id="115"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315201" y="3810000"/>
            <a:ext cx="377825" cy="419100"/>
          </a:xfrm>
          <a:prstGeom prst="rect">
            <a:avLst/>
          </a:prstGeom>
          <a:noFill/>
          <a:ln w="9525">
            <a:noFill/>
            <a:miter lim="800000"/>
            <a:headEnd/>
            <a:tailEnd/>
          </a:ln>
        </p:spPr>
      </p:pic>
      <p:pic>
        <p:nvPicPr>
          <p:cNvPr id="116"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7696201" y="4343400"/>
            <a:ext cx="377825" cy="419100"/>
          </a:xfrm>
          <a:prstGeom prst="rect">
            <a:avLst/>
          </a:prstGeom>
          <a:noFill/>
          <a:ln w="9525">
            <a:noFill/>
            <a:miter lim="800000"/>
            <a:headEnd/>
            <a:tailEnd/>
          </a:ln>
        </p:spPr>
      </p:pic>
      <p:pic>
        <p:nvPicPr>
          <p:cNvPr id="117"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5181601" y="3429000"/>
            <a:ext cx="377825" cy="419100"/>
          </a:xfrm>
          <a:prstGeom prst="rect">
            <a:avLst/>
          </a:prstGeom>
          <a:noFill/>
          <a:ln w="9525">
            <a:noFill/>
            <a:miter lim="800000"/>
            <a:headEnd/>
            <a:tailEnd/>
          </a:ln>
        </p:spPr>
      </p:pic>
      <p:pic>
        <p:nvPicPr>
          <p:cNvPr id="118"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5257801" y="4343400"/>
            <a:ext cx="377825" cy="419100"/>
          </a:xfrm>
          <a:prstGeom prst="rect">
            <a:avLst/>
          </a:prstGeom>
          <a:noFill/>
          <a:ln w="9525">
            <a:noFill/>
            <a:miter lim="800000"/>
            <a:headEnd/>
            <a:tailEnd/>
          </a:ln>
        </p:spPr>
      </p:pic>
      <p:pic>
        <p:nvPicPr>
          <p:cNvPr id="119"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4191001" y="5257800"/>
            <a:ext cx="377825" cy="419100"/>
          </a:xfrm>
          <a:prstGeom prst="rect">
            <a:avLst/>
          </a:prstGeom>
          <a:noFill/>
          <a:ln w="9525">
            <a:noFill/>
            <a:miter lim="800000"/>
            <a:headEnd/>
            <a:tailEnd/>
          </a:ln>
        </p:spPr>
      </p:pic>
      <p:pic>
        <p:nvPicPr>
          <p:cNvPr id="120" name="Picture 2" descr="C:\Users\vkolar\AppData\Local\Microsoft\Windows\Temporary Internet Files\Content.IE5\E2H73JIM\MC900322405[1].wmf"/>
          <p:cNvPicPr>
            <a:picLocks noChangeAspect="1" noChangeArrowheads="1"/>
          </p:cNvPicPr>
          <p:nvPr/>
        </p:nvPicPr>
        <p:blipFill>
          <a:blip r:embed="rId3" cstate="print"/>
          <a:srcRect/>
          <a:stretch>
            <a:fillRect/>
          </a:stretch>
        </p:blipFill>
        <p:spPr bwMode="auto">
          <a:xfrm>
            <a:off x="3810001" y="5181600"/>
            <a:ext cx="377825" cy="419100"/>
          </a:xfrm>
          <a:prstGeom prst="rect">
            <a:avLst/>
          </a:prstGeom>
          <a:noFill/>
          <a:ln w="9525">
            <a:noFill/>
            <a:miter lim="800000"/>
            <a:headEnd/>
            <a:tailEnd/>
          </a:ln>
        </p:spPr>
      </p:pic>
      <p:cxnSp>
        <p:nvCxnSpPr>
          <p:cNvPr id="121" name="Straight Connector 120"/>
          <p:cNvCxnSpPr>
            <a:stCxn id="88" idx="3"/>
            <a:endCxn id="110" idx="1"/>
          </p:cNvCxnSpPr>
          <p:nvPr/>
        </p:nvCxnSpPr>
        <p:spPr>
          <a:xfrm flipH="1">
            <a:off x="3505200" y="4343400"/>
            <a:ext cx="114300" cy="2857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89" idx="3"/>
            <a:endCxn id="120" idx="0"/>
          </p:cNvCxnSpPr>
          <p:nvPr/>
        </p:nvCxnSpPr>
        <p:spPr>
          <a:xfrm flipH="1">
            <a:off x="3998914" y="5029200"/>
            <a:ext cx="153987"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a:endCxn id="119" idx="0"/>
          </p:cNvCxnSpPr>
          <p:nvPr/>
        </p:nvCxnSpPr>
        <p:spPr>
          <a:xfrm>
            <a:off x="4191001" y="5029200"/>
            <a:ext cx="188913" cy="2286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a:stCxn id="90" idx="0"/>
            <a:endCxn id="117" idx="2"/>
          </p:cNvCxnSpPr>
          <p:nvPr/>
        </p:nvCxnSpPr>
        <p:spPr>
          <a:xfrm flipH="1" flipV="1">
            <a:off x="5370514" y="3848100"/>
            <a:ext cx="77787"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18" idx="0"/>
          </p:cNvCxnSpPr>
          <p:nvPr/>
        </p:nvCxnSpPr>
        <p:spPr>
          <a:xfrm>
            <a:off x="5410201" y="4114800"/>
            <a:ext cx="36513" cy="2286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1" idx="3"/>
            <a:endCxn id="114" idx="0"/>
          </p:cNvCxnSpPr>
          <p:nvPr/>
        </p:nvCxnSpPr>
        <p:spPr>
          <a:xfrm>
            <a:off x="6896101" y="4724400"/>
            <a:ext cx="227013"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112" idx="1"/>
          </p:cNvCxnSpPr>
          <p:nvPr/>
        </p:nvCxnSpPr>
        <p:spPr>
          <a:xfrm>
            <a:off x="6934200" y="4724400"/>
            <a:ext cx="304800" cy="571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92" idx="0"/>
            <a:endCxn id="115" idx="1"/>
          </p:cNvCxnSpPr>
          <p:nvPr/>
        </p:nvCxnSpPr>
        <p:spPr>
          <a:xfrm flipV="1">
            <a:off x="7277100" y="4019550"/>
            <a:ext cx="38100" cy="2857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a:stCxn id="92" idx="4"/>
          </p:cNvCxnSpPr>
          <p:nvPr/>
        </p:nvCxnSpPr>
        <p:spPr>
          <a:xfrm flipV="1">
            <a:off x="7391400" y="4191000"/>
            <a:ext cx="304800" cy="15240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stCxn id="92" idx="4"/>
            <a:endCxn id="116" idx="1"/>
          </p:cNvCxnSpPr>
          <p:nvPr/>
        </p:nvCxnSpPr>
        <p:spPr>
          <a:xfrm>
            <a:off x="7391400" y="4343400"/>
            <a:ext cx="304800" cy="2095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93" idx="1"/>
            <a:endCxn id="104" idx="1"/>
          </p:cNvCxnSpPr>
          <p:nvPr/>
        </p:nvCxnSpPr>
        <p:spPr>
          <a:xfrm flipV="1">
            <a:off x="7886700" y="5162550"/>
            <a:ext cx="127000" cy="2476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stCxn id="93" idx="3"/>
            <a:endCxn id="113" idx="1"/>
          </p:cNvCxnSpPr>
          <p:nvPr/>
        </p:nvCxnSpPr>
        <p:spPr>
          <a:xfrm>
            <a:off x="7886700" y="5562600"/>
            <a:ext cx="266700" cy="20955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a:endCxn id="88" idx="4"/>
          </p:cNvCxnSpPr>
          <p:nvPr/>
        </p:nvCxnSpPr>
        <p:spPr>
          <a:xfrm flipH="1">
            <a:off x="3733800" y="4052888"/>
            <a:ext cx="304800" cy="2143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17" idx="1"/>
          </p:cNvCxnSpPr>
          <p:nvPr/>
        </p:nvCxnSpPr>
        <p:spPr>
          <a:xfrm flipH="1">
            <a:off x="3784600" y="3638550"/>
            <a:ext cx="1397000" cy="6286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a:stCxn id="106" idx="1"/>
          </p:cNvCxnSpPr>
          <p:nvPr/>
        </p:nvCxnSpPr>
        <p:spPr>
          <a:xfrm flipH="1">
            <a:off x="3784601" y="3900488"/>
            <a:ext cx="1858963" cy="3667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a:endCxn id="88" idx="4"/>
          </p:cNvCxnSpPr>
          <p:nvPr/>
        </p:nvCxnSpPr>
        <p:spPr>
          <a:xfrm flipH="1" flipV="1">
            <a:off x="3733800" y="4267201"/>
            <a:ext cx="1595438" cy="18097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5" idx="1"/>
            <a:endCxn id="88" idx="4"/>
          </p:cNvCxnSpPr>
          <p:nvPr/>
        </p:nvCxnSpPr>
        <p:spPr>
          <a:xfrm flipH="1">
            <a:off x="3733800" y="4019550"/>
            <a:ext cx="3581400" cy="2476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a:stCxn id="111" idx="1"/>
            <a:endCxn id="88" idx="4"/>
          </p:cNvCxnSpPr>
          <p:nvPr/>
        </p:nvCxnSpPr>
        <p:spPr>
          <a:xfrm flipH="1">
            <a:off x="3733800" y="4171950"/>
            <a:ext cx="3962400" cy="95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16" idx="1"/>
          </p:cNvCxnSpPr>
          <p:nvPr/>
        </p:nvCxnSpPr>
        <p:spPr>
          <a:xfrm flipH="1" flipV="1">
            <a:off x="3784600" y="4267200"/>
            <a:ext cx="3911600" cy="285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stCxn id="112" idx="1"/>
          </p:cNvCxnSpPr>
          <p:nvPr/>
        </p:nvCxnSpPr>
        <p:spPr>
          <a:xfrm flipH="1" flipV="1">
            <a:off x="3733800" y="4267200"/>
            <a:ext cx="3505200" cy="5143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114" idx="1"/>
            <a:endCxn id="88" idx="4"/>
          </p:cNvCxnSpPr>
          <p:nvPr/>
        </p:nvCxnSpPr>
        <p:spPr>
          <a:xfrm flipH="1" flipV="1">
            <a:off x="3733800" y="4267200"/>
            <a:ext cx="3200400" cy="8191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a:stCxn id="104" idx="1"/>
            <a:endCxn id="88" idx="4"/>
          </p:cNvCxnSpPr>
          <p:nvPr/>
        </p:nvCxnSpPr>
        <p:spPr>
          <a:xfrm flipH="1" flipV="1">
            <a:off x="3733800" y="4267200"/>
            <a:ext cx="4279900" cy="8953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a:stCxn id="113" idx="1"/>
            <a:endCxn id="88" idx="4"/>
          </p:cNvCxnSpPr>
          <p:nvPr/>
        </p:nvCxnSpPr>
        <p:spPr>
          <a:xfrm flipH="1" flipV="1">
            <a:off x="3733800" y="4267200"/>
            <a:ext cx="4419600" cy="15049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a:endCxn id="88" idx="4"/>
          </p:cNvCxnSpPr>
          <p:nvPr/>
        </p:nvCxnSpPr>
        <p:spPr>
          <a:xfrm flipV="1">
            <a:off x="3694112" y="4267200"/>
            <a:ext cx="39688" cy="2857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a:stCxn id="120" idx="0"/>
            <a:endCxn id="88" idx="4"/>
          </p:cNvCxnSpPr>
          <p:nvPr/>
        </p:nvCxnSpPr>
        <p:spPr>
          <a:xfrm flipH="1" flipV="1">
            <a:off x="3733801" y="4267200"/>
            <a:ext cx="265113" cy="91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a:stCxn id="119" idx="0"/>
            <a:endCxn id="88" idx="4"/>
          </p:cNvCxnSpPr>
          <p:nvPr/>
        </p:nvCxnSpPr>
        <p:spPr>
          <a:xfrm flipH="1" flipV="1">
            <a:off x="3733801" y="4267200"/>
            <a:ext cx="646113" cy="990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9759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3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144"/>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45"/>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46"/>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43"/>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41"/>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42"/>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39"/>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38"/>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37"/>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35"/>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3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36"/>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3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14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9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9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9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9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01"/>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12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22"/>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3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5"/>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32"/>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2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2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3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07"/>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24"/>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2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91" grpId="0" animBg="1"/>
      <p:bldP spid="92" grpId="0" animBg="1"/>
      <p:bldP spid="93" grpId="0" animBg="1"/>
      <p:bldP spid="99" grpId="0"/>
      <p:bldP spid="10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normAutofit fontScale="90000"/>
          </a:bodyPr>
          <a:lstStyle/>
          <a:p>
            <a:r>
              <a:rPr lang="en-US" dirty="0"/>
              <a:t>But, Consistency Becomes a Challenge</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sz="2800" dirty="0"/>
              <a:t>An example:</a:t>
            </a:r>
          </a:p>
          <a:p>
            <a:pPr lvl="1">
              <a:buFont typeface="Wingdings" pitchFamily="2" charset="2"/>
              <a:buChar char="§"/>
            </a:pPr>
            <a:r>
              <a:rPr lang="en-US" sz="2600" dirty="0"/>
              <a:t>In an e-commerce application, the bank database has been replicated across two servers</a:t>
            </a:r>
          </a:p>
          <a:p>
            <a:pPr lvl="1">
              <a:buFont typeface="Wingdings" pitchFamily="2" charset="2"/>
              <a:buChar char="§"/>
            </a:pPr>
            <a:r>
              <a:rPr lang="en-US" sz="2600" dirty="0"/>
              <a:t>Maintaining consistency of replicated data is a challenge</a:t>
            </a:r>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
        <p:nvSpPr>
          <p:cNvPr id="4" name="Can 3"/>
          <p:cNvSpPr/>
          <p:nvPr/>
        </p:nvSpPr>
        <p:spPr>
          <a:xfrm>
            <a:off x="3319462" y="4800600"/>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800"/>
          </a:p>
        </p:txBody>
      </p:sp>
      <p:sp>
        <p:nvSpPr>
          <p:cNvPr id="5" name="Rectangle 4"/>
          <p:cNvSpPr/>
          <p:nvPr/>
        </p:nvSpPr>
        <p:spPr>
          <a:xfrm>
            <a:off x="3395663"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=1000</a:t>
            </a:r>
          </a:p>
        </p:txBody>
      </p:sp>
      <p:sp>
        <p:nvSpPr>
          <p:cNvPr id="6" name="Can 5"/>
          <p:cNvSpPr/>
          <p:nvPr/>
        </p:nvSpPr>
        <p:spPr>
          <a:xfrm>
            <a:off x="7396162" y="4800600"/>
            <a:ext cx="990600" cy="1447800"/>
          </a:xfrm>
          <a:prstGeom prst="can">
            <a:avLst/>
          </a:prstGeom>
          <a:solidFill>
            <a:schemeClr val="bg2">
              <a:lumMod val="75000"/>
            </a:schemeClr>
          </a:solidFill>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800"/>
          </a:p>
        </p:txBody>
      </p:sp>
      <p:sp>
        <p:nvSpPr>
          <p:cNvPr id="7" name="Rectangle 6"/>
          <p:cNvSpPr/>
          <p:nvPr/>
        </p:nvSpPr>
        <p:spPr>
          <a:xfrm>
            <a:off x="7472363"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=1000</a:t>
            </a:r>
          </a:p>
        </p:txBody>
      </p:sp>
      <p:sp>
        <p:nvSpPr>
          <p:cNvPr id="8" name="TextBox 5"/>
          <p:cNvSpPr txBox="1">
            <a:spLocks noChangeArrowheads="1"/>
          </p:cNvSpPr>
          <p:nvPr/>
        </p:nvSpPr>
        <p:spPr bwMode="auto">
          <a:xfrm>
            <a:off x="4957763" y="5867401"/>
            <a:ext cx="1905000" cy="307975"/>
          </a:xfrm>
          <a:prstGeom prst="rect">
            <a:avLst/>
          </a:prstGeom>
          <a:noFill/>
          <a:ln w="9525">
            <a:noFill/>
            <a:miter lim="800000"/>
            <a:headEnd/>
            <a:tailEnd/>
          </a:ln>
        </p:spPr>
        <p:txBody>
          <a:bodyPr wrap="square">
            <a:spAutoFit/>
          </a:bodyPr>
          <a:lstStyle/>
          <a:p>
            <a:pPr algn="ctr"/>
            <a:r>
              <a:rPr lang="en-US" sz="1400"/>
              <a:t>Replicated Database</a:t>
            </a:r>
          </a:p>
        </p:txBody>
      </p:sp>
      <p:cxnSp>
        <p:nvCxnSpPr>
          <p:cNvPr id="9" name="Straight Connector 8"/>
          <p:cNvCxnSpPr>
            <a:stCxn id="8" idx="1"/>
          </p:cNvCxnSpPr>
          <p:nvPr/>
        </p:nvCxnSpPr>
        <p:spPr>
          <a:xfrm flipH="1" flipV="1">
            <a:off x="4310063" y="5562600"/>
            <a:ext cx="647700" cy="458788"/>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cxnSp>
        <p:nvCxnSpPr>
          <p:cNvPr id="10" name="Straight Connector 9"/>
          <p:cNvCxnSpPr>
            <a:stCxn id="8" idx="3"/>
          </p:cNvCxnSpPr>
          <p:nvPr/>
        </p:nvCxnSpPr>
        <p:spPr>
          <a:xfrm flipV="1">
            <a:off x="6862763" y="5503864"/>
            <a:ext cx="533400" cy="517525"/>
          </a:xfrm>
          <a:prstGeom prst="line">
            <a:avLst/>
          </a:prstGeom>
          <a:ln>
            <a:solidFill>
              <a:schemeClr val="tx1"/>
            </a:solidFill>
            <a:prstDash val="sysDash"/>
          </a:ln>
        </p:spPr>
        <p:style>
          <a:lnRef idx="1">
            <a:schemeClr val="accent4"/>
          </a:lnRef>
          <a:fillRef idx="0">
            <a:schemeClr val="accent4"/>
          </a:fillRef>
          <a:effectRef idx="0">
            <a:schemeClr val="accent4"/>
          </a:effectRef>
          <a:fontRef idx="minor">
            <a:schemeClr val="tx1"/>
          </a:fontRef>
        </p:style>
      </p:cxnSp>
      <p:sp>
        <p:nvSpPr>
          <p:cNvPr id="11" name="Rectangle 10"/>
          <p:cNvSpPr/>
          <p:nvPr/>
        </p:nvSpPr>
        <p:spPr>
          <a:xfrm>
            <a:off x="2633663" y="3848100"/>
            <a:ext cx="2362200" cy="342900"/>
          </a:xfrm>
          <a:prstGeom prst="rect">
            <a:avLst/>
          </a:prstGeom>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600" dirty="0">
                <a:solidFill>
                  <a:schemeClr val="tx1"/>
                </a:solidFill>
              </a:rPr>
              <a:t>Event 1 = Add $1000</a:t>
            </a:r>
          </a:p>
        </p:txBody>
      </p:sp>
      <p:sp>
        <p:nvSpPr>
          <p:cNvPr id="12" name="Rectangle 11"/>
          <p:cNvSpPr/>
          <p:nvPr/>
        </p:nvSpPr>
        <p:spPr>
          <a:xfrm>
            <a:off x="6486526" y="3830638"/>
            <a:ext cx="2809875" cy="342900"/>
          </a:xfrm>
          <a:prstGeom prst="rect">
            <a:avLst/>
          </a:prstGeom>
          <a:ln>
            <a:solidFill>
              <a:srgbClr val="0000FF"/>
            </a:solidFill>
          </a:ln>
        </p:spPr>
        <p:style>
          <a:lnRef idx="2">
            <a:schemeClr val="accent2"/>
          </a:lnRef>
          <a:fillRef idx="1">
            <a:schemeClr val="lt1"/>
          </a:fillRef>
          <a:effectRef idx="0">
            <a:schemeClr val="accent2"/>
          </a:effectRef>
          <a:fontRef idx="minor">
            <a:schemeClr val="dk1"/>
          </a:fontRef>
        </p:style>
        <p:txBody>
          <a:bodyPr anchor="ctr"/>
          <a:lstStyle/>
          <a:p>
            <a:pPr algn="ctr">
              <a:defRPr/>
            </a:pPr>
            <a:r>
              <a:rPr lang="en-US" sz="1600" dirty="0">
                <a:solidFill>
                  <a:srgbClr val="0000FF"/>
                </a:solidFill>
              </a:rPr>
              <a:t>Event 2 = Add interest of 5%</a:t>
            </a:r>
          </a:p>
        </p:txBody>
      </p:sp>
      <p:cxnSp>
        <p:nvCxnSpPr>
          <p:cNvPr id="13" name="Straight Arrow Connector 12"/>
          <p:cNvCxnSpPr>
            <a:stCxn id="11" idx="2"/>
            <a:endCxn id="5" idx="0"/>
          </p:cNvCxnSpPr>
          <p:nvPr/>
        </p:nvCxnSpPr>
        <p:spPr>
          <a:xfrm>
            <a:off x="3814763" y="4191000"/>
            <a:ext cx="0" cy="1219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2"/>
            <a:endCxn id="7" idx="1"/>
          </p:cNvCxnSpPr>
          <p:nvPr/>
        </p:nvCxnSpPr>
        <p:spPr>
          <a:xfrm>
            <a:off x="3814763" y="4191000"/>
            <a:ext cx="36576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384550"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=2000</a:t>
            </a:r>
          </a:p>
        </p:txBody>
      </p:sp>
      <p:sp>
        <p:nvSpPr>
          <p:cNvPr id="16" name="Rectangle 15"/>
          <p:cNvSpPr/>
          <p:nvPr/>
        </p:nvSpPr>
        <p:spPr>
          <a:xfrm>
            <a:off x="3433763" y="4419600"/>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800" dirty="0"/>
              <a:t>1</a:t>
            </a:r>
          </a:p>
        </p:txBody>
      </p:sp>
      <p:cxnSp>
        <p:nvCxnSpPr>
          <p:cNvPr id="17" name="Straight Arrow Connector 16"/>
          <p:cNvCxnSpPr>
            <a:stCxn id="12" idx="2"/>
            <a:endCxn id="7" idx="0"/>
          </p:cNvCxnSpPr>
          <p:nvPr/>
        </p:nvCxnSpPr>
        <p:spPr>
          <a:xfrm>
            <a:off x="7891463" y="4173538"/>
            <a:ext cx="0"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472363" y="4406900"/>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800" dirty="0"/>
              <a:t>2</a:t>
            </a:r>
          </a:p>
        </p:txBody>
      </p:sp>
      <p:sp>
        <p:nvSpPr>
          <p:cNvPr id="19" name="Rectangle 18"/>
          <p:cNvSpPr/>
          <p:nvPr/>
        </p:nvSpPr>
        <p:spPr>
          <a:xfrm>
            <a:off x="7472363"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=1050</a:t>
            </a:r>
          </a:p>
        </p:txBody>
      </p:sp>
      <p:sp>
        <p:nvSpPr>
          <p:cNvPr id="20" name="Rectangle 19"/>
          <p:cNvSpPr/>
          <p:nvPr/>
        </p:nvSpPr>
        <p:spPr>
          <a:xfrm>
            <a:off x="6634163" y="5410200"/>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800" dirty="0"/>
              <a:t>3</a:t>
            </a:r>
          </a:p>
        </p:txBody>
      </p:sp>
      <p:sp>
        <p:nvSpPr>
          <p:cNvPr id="21" name="Rectangle 20"/>
          <p:cNvSpPr/>
          <p:nvPr/>
        </p:nvSpPr>
        <p:spPr>
          <a:xfrm>
            <a:off x="7472363"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=2050</a:t>
            </a:r>
          </a:p>
        </p:txBody>
      </p:sp>
      <p:cxnSp>
        <p:nvCxnSpPr>
          <p:cNvPr id="22" name="Straight Arrow Connector 21"/>
          <p:cNvCxnSpPr>
            <a:stCxn id="12" idx="2"/>
          </p:cNvCxnSpPr>
          <p:nvPr/>
        </p:nvCxnSpPr>
        <p:spPr>
          <a:xfrm flipH="1">
            <a:off x="4222751" y="4173538"/>
            <a:ext cx="3668713" cy="1236662"/>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633913" y="5372100"/>
            <a:ext cx="304800" cy="304800"/>
          </a:xfrm>
          <a:prstGeom prst="rect">
            <a:avLst/>
          </a:prstGeom>
          <a:solidFill>
            <a:srgbClr val="FFFF00"/>
          </a:solidFill>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800" dirty="0"/>
              <a:t>4</a:t>
            </a:r>
          </a:p>
        </p:txBody>
      </p:sp>
      <p:sp>
        <p:nvSpPr>
          <p:cNvPr id="24" name="Rectangle 23"/>
          <p:cNvSpPr/>
          <p:nvPr/>
        </p:nvSpPr>
        <p:spPr>
          <a:xfrm>
            <a:off x="3394075" y="5410200"/>
            <a:ext cx="838200" cy="304800"/>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sz="1200" dirty="0" err="1">
                <a:solidFill>
                  <a:schemeClr val="tx1"/>
                </a:solidFill>
              </a:rPr>
              <a:t>Bal</a:t>
            </a:r>
            <a:r>
              <a:rPr lang="en-US" sz="1200" dirty="0">
                <a:solidFill>
                  <a:schemeClr val="tx1"/>
                </a:solidFill>
              </a:rPr>
              <a:t>=2100</a:t>
            </a:r>
          </a:p>
        </p:txBody>
      </p:sp>
      <p:pic>
        <p:nvPicPr>
          <p:cNvPr id="25" name="Picture 3" descr="C:\Users\vkolar\AppData\Local\Microsoft\Windows\Temporary Internet Files\Content.IE5\HRUY4RJ7\MC900441523[1].wmf"/>
          <p:cNvPicPr>
            <a:picLocks noChangeAspect="1" noChangeArrowheads="1"/>
          </p:cNvPicPr>
          <p:nvPr/>
        </p:nvPicPr>
        <p:blipFill>
          <a:blip r:embed="rId2" cstate="print"/>
          <a:srcRect/>
          <a:stretch>
            <a:fillRect/>
          </a:stretch>
        </p:blipFill>
        <p:spPr bwMode="auto">
          <a:xfrm>
            <a:off x="5181600" y="3678238"/>
            <a:ext cx="1047750" cy="895350"/>
          </a:xfrm>
          <a:prstGeom prst="rect">
            <a:avLst/>
          </a:prstGeom>
          <a:noFill/>
          <a:ln w="9525">
            <a:noFill/>
            <a:miter lim="800000"/>
            <a:headEnd/>
            <a:tailEnd/>
          </a:ln>
        </p:spPr>
      </p:pic>
      <p:sp>
        <p:nvSpPr>
          <p:cNvPr id="26" name="Oval 25"/>
          <p:cNvSpPr/>
          <p:nvPr/>
        </p:nvSpPr>
        <p:spPr>
          <a:xfrm>
            <a:off x="2971801" y="5126038"/>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sz="1800"/>
          </a:p>
        </p:txBody>
      </p:sp>
      <p:sp>
        <p:nvSpPr>
          <p:cNvPr id="27" name="Oval 26"/>
          <p:cNvSpPr/>
          <p:nvPr/>
        </p:nvSpPr>
        <p:spPr>
          <a:xfrm>
            <a:off x="7089776" y="5126038"/>
            <a:ext cx="1662113" cy="895350"/>
          </a:xfrm>
          <a:prstGeom prst="ellipse">
            <a:avLst/>
          </a:prstGeom>
          <a:solidFill>
            <a:srgbClr val="FF0000">
              <a:alpha val="25000"/>
            </a:srgbClr>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en-US" sz="1800"/>
          </a:p>
        </p:txBody>
      </p:sp>
    </p:spTree>
    <p:extLst>
      <p:ext uri="{BB962C8B-B14F-4D97-AF65-F5344CB8AC3E}">
        <p14:creationId xmlns:p14="http://schemas.microsoft.com/office/powerpoint/2010/main" val="198587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32" presetClass="emph" presetSubtype="0" fill="hold" grpId="1" nodeType="withEffect">
                                  <p:stCondLst>
                                    <p:cond delay="0"/>
                                  </p:stCondLst>
                                  <p:childTnLst>
                                    <p:animRot by="120000">
                                      <p:cBhvr>
                                        <p:cTn id="24" dur="100" fill="hold">
                                          <p:stCondLst>
                                            <p:cond delay="0"/>
                                          </p:stCondLst>
                                        </p:cTn>
                                        <p:tgtEl>
                                          <p:spTgt spid="15"/>
                                        </p:tgtEl>
                                        <p:attrNameLst>
                                          <p:attrName>r</p:attrName>
                                        </p:attrNameLst>
                                      </p:cBhvr>
                                    </p:animRot>
                                    <p:animRot by="-240000">
                                      <p:cBhvr>
                                        <p:cTn id="25" dur="200" fill="hold">
                                          <p:stCondLst>
                                            <p:cond delay="200"/>
                                          </p:stCondLst>
                                        </p:cTn>
                                        <p:tgtEl>
                                          <p:spTgt spid="15"/>
                                        </p:tgtEl>
                                        <p:attrNameLst>
                                          <p:attrName>r</p:attrName>
                                        </p:attrNameLst>
                                      </p:cBhvr>
                                    </p:animRot>
                                    <p:animRot by="240000">
                                      <p:cBhvr>
                                        <p:cTn id="26" dur="200" fill="hold">
                                          <p:stCondLst>
                                            <p:cond delay="400"/>
                                          </p:stCondLst>
                                        </p:cTn>
                                        <p:tgtEl>
                                          <p:spTgt spid="15"/>
                                        </p:tgtEl>
                                        <p:attrNameLst>
                                          <p:attrName>r</p:attrName>
                                        </p:attrNameLst>
                                      </p:cBhvr>
                                    </p:animRot>
                                    <p:animRot by="-240000">
                                      <p:cBhvr>
                                        <p:cTn id="27" dur="200" fill="hold">
                                          <p:stCondLst>
                                            <p:cond delay="600"/>
                                          </p:stCondLst>
                                        </p:cTn>
                                        <p:tgtEl>
                                          <p:spTgt spid="15"/>
                                        </p:tgtEl>
                                        <p:attrNameLst>
                                          <p:attrName>r</p:attrName>
                                        </p:attrNameLst>
                                      </p:cBhvr>
                                    </p:animRot>
                                    <p:animRot by="120000">
                                      <p:cBhvr>
                                        <p:cTn id="28" dur="200" fill="hold">
                                          <p:stCondLst>
                                            <p:cond delay="800"/>
                                          </p:stCondLst>
                                        </p:cTn>
                                        <p:tgtEl>
                                          <p:spTgt spid="15"/>
                                        </p:tgtEl>
                                        <p:attrNameLst>
                                          <p:attrName>r</p:attrName>
                                        </p:attrNameLst>
                                      </p:cBhvr>
                                    </p:animRo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32" presetClass="emph" presetSubtype="0" fill="hold" grpId="1" nodeType="withEffect">
                                  <p:stCondLst>
                                    <p:cond delay="0"/>
                                  </p:stCondLst>
                                  <p:childTnLst>
                                    <p:animRot by="120000">
                                      <p:cBhvr>
                                        <p:cTn id="38" dur="100" fill="hold">
                                          <p:stCondLst>
                                            <p:cond delay="0"/>
                                          </p:stCondLst>
                                        </p:cTn>
                                        <p:tgtEl>
                                          <p:spTgt spid="19"/>
                                        </p:tgtEl>
                                        <p:attrNameLst>
                                          <p:attrName>r</p:attrName>
                                        </p:attrNameLst>
                                      </p:cBhvr>
                                    </p:animRot>
                                    <p:animRot by="-240000">
                                      <p:cBhvr>
                                        <p:cTn id="39" dur="200" fill="hold">
                                          <p:stCondLst>
                                            <p:cond delay="200"/>
                                          </p:stCondLst>
                                        </p:cTn>
                                        <p:tgtEl>
                                          <p:spTgt spid="19"/>
                                        </p:tgtEl>
                                        <p:attrNameLst>
                                          <p:attrName>r</p:attrName>
                                        </p:attrNameLst>
                                      </p:cBhvr>
                                    </p:animRot>
                                    <p:animRot by="240000">
                                      <p:cBhvr>
                                        <p:cTn id="40" dur="200" fill="hold">
                                          <p:stCondLst>
                                            <p:cond delay="400"/>
                                          </p:stCondLst>
                                        </p:cTn>
                                        <p:tgtEl>
                                          <p:spTgt spid="19"/>
                                        </p:tgtEl>
                                        <p:attrNameLst>
                                          <p:attrName>r</p:attrName>
                                        </p:attrNameLst>
                                      </p:cBhvr>
                                    </p:animRot>
                                    <p:animRot by="-240000">
                                      <p:cBhvr>
                                        <p:cTn id="41" dur="200" fill="hold">
                                          <p:stCondLst>
                                            <p:cond delay="600"/>
                                          </p:stCondLst>
                                        </p:cTn>
                                        <p:tgtEl>
                                          <p:spTgt spid="19"/>
                                        </p:tgtEl>
                                        <p:attrNameLst>
                                          <p:attrName>r</p:attrName>
                                        </p:attrNameLst>
                                      </p:cBhvr>
                                    </p:animRot>
                                    <p:animRot by="120000">
                                      <p:cBhvr>
                                        <p:cTn id="42" dur="200" fill="hold">
                                          <p:stCondLst>
                                            <p:cond delay="800"/>
                                          </p:stCondLst>
                                        </p:cTn>
                                        <p:tgtEl>
                                          <p:spTgt spid="19"/>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32" presetClass="emph" presetSubtype="0" fill="hold" grpId="1" nodeType="withEffect">
                                  <p:stCondLst>
                                    <p:cond delay="0"/>
                                  </p:stCondLst>
                                  <p:childTnLst>
                                    <p:animRot by="120000">
                                      <p:cBhvr>
                                        <p:cTn id="52" dur="100" fill="hold">
                                          <p:stCondLst>
                                            <p:cond delay="0"/>
                                          </p:stCondLst>
                                        </p:cTn>
                                        <p:tgtEl>
                                          <p:spTgt spid="21"/>
                                        </p:tgtEl>
                                        <p:attrNameLst>
                                          <p:attrName>r</p:attrName>
                                        </p:attrNameLst>
                                      </p:cBhvr>
                                    </p:animRot>
                                    <p:animRot by="-240000">
                                      <p:cBhvr>
                                        <p:cTn id="53" dur="200" fill="hold">
                                          <p:stCondLst>
                                            <p:cond delay="200"/>
                                          </p:stCondLst>
                                        </p:cTn>
                                        <p:tgtEl>
                                          <p:spTgt spid="21"/>
                                        </p:tgtEl>
                                        <p:attrNameLst>
                                          <p:attrName>r</p:attrName>
                                        </p:attrNameLst>
                                      </p:cBhvr>
                                    </p:animRot>
                                    <p:animRot by="240000">
                                      <p:cBhvr>
                                        <p:cTn id="54" dur="200" fill="hold">
                                          <p:stCondLst>
                                            <p:cond delay="400"/>
                                          </p:stCondLst>
                                        </p:cTn>
                                        <p:tgtEl>
                                          <p:spTgt spid="21"/>
                                        </p:tgtEl>
                                        <p:attrNameLst>
                                          <p:attrName>r</p:attrName>
                                        </p:attrNameLst>
                                      </p:cBhvr>
                                    </p:animRot>
                                    <p:animRot by="-240000">
                                      <p:cBhvr>
                                        <p:cTn id="55" dur="200" fill="hold">
                                          <p:stCondLst>
                                            <p:cond delay="600"/>
                                          </p:stCondLst>
                                        </p:cTn>
                                        <p:tgtEl>
                                          <p:spTgt spid="21"/>
                                        </p:tgtEl>
                                        <p:attrNameLst>
                                          <p:attrName>r</p:attrName>
                                        </p:attrNameLst>
                                      </p:cBhvr>
                                    </p:animRot>
                                    <p:animRot by="120000">
                                      <p:cBhvr>
                                        <p:cTn id="56" dur="200" fill="hold">
                                          <p:stCondLst>
                                            <p:cond delay="800"/>
                                          </p:stCondLst>
                                        </p:cTn>
                                        <p:tgtEl>
                                          <p:spTgt spid="21"/>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32" presetClass="emph" presetSubtype="0" fill="hold" grpId="1" nodeType="withEffect">
                                  <p:stCondLst>
                                    <p:cond delay="0"/>
                                  </p:stCondLst>
                                  <p:childTnLst>
                                    <p:animRot by="120000">
                                      <p:cBhvr>
                                        <p:cTn id="66" dur="100" fill="hold">
                                          <p:stCondLst>
                                            <p:cond delay="0"/>
                                          </p:stCondLst>
                                        </p:cTn>
                                        <p:tgtEl>
                                          <p:spTgt spid="24"/>
                                        </p:tgtEl>
                                        <p:attrNameLst>
                                          <p:attrName>r</p:attrName>
                                        </p:attrNameLst>
                                      </p:cBhvr>
                                    </p:animRot>
                                    <p:animRot by="-240000">
                                      <p:cBhvr>
                                        <p:cTn id="67" dur="200" fill="hold">
                                          <p:stCondLst>
                                            <p:cond delay="200"/>
                                          </p:stCondLst>
                                        </p:cTn>
                                        <p:tgtEl>
                                          <p:spTgt spid="24"/>
                                        </p:tgtEl>
                                        <p:attrNameLst>
                                          <p:attrName>r</p:attrName>
                                        </p:attrNameLst>
                                      </p:cBhvr>
                                    </p:animRot>
                                    <p:animRot by="240000">
                                      <p:cBhvr>
                                        <p:cTn id="68" dur="200" fill="hold">
                                          <p:stCondLst>
                                            <p:cond delay="400"/>
                                          </p:stCondLst>
                                        </p:cTn>
                                        <p:tgtEl>
                                          <p:spTgt spid="24"/>
                                        </p:tgtEl>
                                        <p:attrNameLst>
                                          <p:attrName>r</p:attrName>
                                        </p:attrNameLst>
                                      </p:cBhvr>
                                    </p:animRot>
                                    <p:animRot by="-240000">
                                      <p:cBhvr>
                                        <p:cTn id="69" dur="200" fill="hold">
                                          <p:stCondLst>
                                            <p:cond delay="600"/>
                                          </p:stCondLst>
                                        </p:cTn>
                                        <p:tgtEl>
                                          <p:spTgt spid="24"/>
                                        </p:tgtEl>
                                        <p:attrNameLst>
                                          <p:attrName>r</p:attrName>
                                        </p:attrNameLst>
                                      </p:cBhvr>
                                    </p:animRot>
                                    <p:animRot by="120000">
                                      <p:cBhvr>
                                        <p:cTn id="70" dur="200" fill="hold">
                                          <p:stCondLst>
                                            <p:cond delay="800"/>
                                          </p:stCondLst>
                                        </p:cTn>
                                        <p:tgtEl>
                                          <p:spTgt spid="24"/>
                                        </p:tgtEl>
                                        <p:attrNameLst>
                                          <p:attrName>r</p:attrName>
                                        </p:attrNameLst>
                                      </p:cBhvr>
                                    </p:animRo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1" grpId="0" animBg="1"/>
      <p:bldP spid="12" grpId="0" animBg="1"/>
      <p:bldP spid="15" grpId="0" animBg="1"/>
      <p:bldP spid="15" grpId="1" animBg="1"/>
      <p:bldP spid="16" grpId="0" animBg="1"/>
      <p:bldP spid="18" grpId="0" animBg="1"/>
      <p:bldP spid="19" grpId="0" animBg="1"/>
      <p:bldP spid="19" grpId="1" animBg="1"/>
      <p:bldP spid="20" grpId="0" animBg="1"/>
      <p:bldP spid="21" grpId="0" animBg="1"/>
      <p:bldP spid="21" grpId="1" animBg="1"/>
      <p:bldP spid="23" grpId="0" animBg="1"/>
      <p:bldP spid="24" grpId="0" animBg="1"/>
      <p:bldP spid="24" grpId="1" animBg="1"/>
      <p:bldP spid="26" grpId="0" animBg="1"/>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normAutofit/>
          </a:bodyPr>
          <a:lstStyle/>
          <a:p>
            <a:r>
              <a:rPr lang="en-US" dirty="0"/>
              <a:t>The Two-Phase Commit Protocol</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sz="2800" dirty="0"/>
              <a:t>The two-phase commit protocol (2PC) can be used to ensure atomicity and consistency </a:t>
            </a:r>
            <a:endParaRPr lang="en-US" sz="2600"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
        <p:nvSpPr>
          <p:cNvPr id="28" name="AutoShape 2" descr="data:image/jpeg;base64,/9j/4AAQSkZJRgABAQAAAQABAAD/2wCEAAkGBxAPEA8UEA8WEBUQEBQQFBARFBYVERAVFBUXFhQVGBQYKCggGBsnHRQVITIhJiksLi4uFx8zODMtNygtLywBCgoKDg0OGxAQFywkHx0uLC0yLC43LC8sLDQvLCsuLywsLCw3LC8sLC0rNDcsLCwsLCwsLCwsLSwsLCwsLCwsLP/AABEIAOEA4QMBIgACEQEDEQH/xAAcAAEAAQUBAQAAAAAAAAAAAAAABwECBAUGAwj/xABGEAABAwIBBggLBQgDAAMAAAABAAIDBBEFBhIhMUFhBxMiNVFxgbIUMjNScnN0kaGxsyNCYpLwJEOCosHC0eElNFNEVJP/xAAZAQEBAAMBAAAAAAAAAAAAAAAAAQIDBAX/xAArEQEBAAEDAAkEAgMAAAAAAAAAAQIDBBESITEyQVFhcYEUM6HRE/AiYpH/2gAMAwEAAhEDEQA/AJxREQEREBERAREQEREBERARczlTl1Q4ddsknGS20U8VnSbs7YwdZG66hzKrhBrsQJZneDwuNhBCTd99QfJ4z+oWBvqROUp5V8JdFQ5zIz4XMNHFxEcWw/jl1DqFzuCiLHsr8QxOQNfI6zjyKanDgz8reU89d91ltMl+DSqqs19RekiNjZw+3eN0Z8Trd7ipWwLJ2jw1n2EYYSLOmfypX9bzp7BYblREuS3CPXUBDJCaqJpsYpnHjGWOkNkNyLdDrjRbQpiyXyzosSFoJM2S13U8tmzN6bDU4b2kha7KTI6ixIZz2ZkhGioisJN2dseOvssolylyFrcOPGAGaNhzhUQXBjtqLmjlRneLgdKHY+jEUGZKcK1VTZrKwGri1cZoFQwdeqTtsfxFS9gGUVJXsz6WZslvGZqkjvscw6W/I7FDltUREUREQEREBERAREQEREBERAREQEREBFr8axqmoozJUzNibszvGcehrRpcdwBKibKrhbmlzmUDOIZq4+QAzO9FulrOs3PUUEn5R5U0eHNvUzBriLtibypX+iwabbzYb1D+VfClV1ecymvRxG4u0/bvG+QeJ1N0jzitFgWTFdijy9jXODncurnc7MJ1El5uZD1X32Ur5McHdHRZr5B4VKNPGSgcWw9LI9IHWbneFU7UZZM5B1tfZ+b4PE434+YG776SWM1v69APSpayayMosOAcxmfIBpqJbF49HYwdXaSt1PWhvi8o/Ba6eZz/ABj2bB2KcjMqMRA0MF951e7atZLI5xu43Qq0rEXQzuYbtNt2w9i2lNibXaHck9P3T27FpyqFBh5UcHVHW5z4v2WU6c+MDi3n8cegdosetRVi+AV+ESte4OizTyKqBxzDuzxYtv5rrX6Cpnpqx8eo3HmnV/pbSKrimaWuA5QsY3gFrgdY06CNysojrJXhde3NjxFmeNXhMQ5Y3viGg9bbeiVK2GYnBVRiSnlbMw/eYbi+0HoO46VG2VHBbBNnPoXCnfr4l1zA47tsfZcbgo4LcRwaov8AaUknSNMcwHvZK3dptuKyH02ii/JXhcikzY8QZxDtA4+MEwuP4m6XM+I6SFJlPOyRjXxvbI1wu17CHNcOkOGghRXoiIgIiICIiAiIgIiICKyWRrGlznBrWi5c4gAAaySdQUcZVcLVPBnMoWiqfq443FO07jrk7LD8SCQq6tip43STSNiY3W97g1o7Sotyr4XQM6PDmZ2zwmZpzf4IjpPW63olR9VVeIYxUAOMlXJrbG0ciIHoaLNjGzONt5K77JjgpY2z8Qfxh1+DxEhg9OTQXdQsN5VRwNJQ4hjE7nDjKqS9nzSHkR7bF55LBpvmjsCkzJjgvpoM19YRVSa+LtanafR1yfxaPwruIIooGNZExsbGizY4wGtb1AaAvKWYncNynJw9nzMYAGgaBYNboAA2blhTTudrOjoGpUKsKivMq0r0KsKiPMq0q8q0oLCrSryrSgtVpVxVEGXS4i9mg8odB1jqKz5mU9ZGY5WNla7XHIAe2x27wsKnw5x0vOYP5j2bFmszWCzBm9J+8e1VUX5d8HMVJDLU00pDI80ugk5RAc4N5Ems6SNDr7dK9uAmskFTVQ5x4swcbmX5Ie17W5wGwkON+mw6F2fCVzVW+gz6rFwnAZzhUexu+rEsk8U4IiKKIiICIiAiIgIiIPm7KvKStxOpfG573M44shpYwczQ6zBmDx36BpNzcm1hoXS5McFUj819e/im6/B4yDIdz36Q3qFzvC5XJfnel9uH1F9Dq1IwsLwynpIxHTxNiYNjRpcelx1uO8kle73nZoV7gvMhYq8XKwr1IXmQg8yrCvQqwqDzKsK9CrCiPMq0q8q0oLCrSvaOFzzZov8AIdqz4aFjNL+UejYP8oMCno3yahYecdX+1sIYGRahnO84/wBF6PkJ6uheZKqj3k61YShKsJQa/hJ5qrfQZ9Vi4HgM5wn9if8AViXfcJHNVb6tv1GLgOA3nGb2KT6sKsTxTmiIiiIiAiIgIiICIiD5pyX53pfbh9RTrjlY6BsTm6ftQC3zmlrrj4fBQVkvzvS+3D6inHKMciL1w7j0qRn01Q2Vgew3B946Qd6q4LnKNz4XZ0WkHxozqdvHQV0FLVMmF2mxGtp0OaeghRRwXmV7PbZeRCDyKsK9SvMoPMqwr0K9YqUu16B8VEYmaTqF9yy4aDa82/CNfvWUxrWeKO3arXOVVXOAFmiw3LzJQlWkoKEqwlVJVhKASrCUJVpKiMThH5rrfVt+o1R9wG85TewyfWgUhcIvNdd6od9qjvgOP/Jy+wS/Wp1lC9qdkREUREQEREBERAREQfNOS/O9L7cPqKc8oPJsPRID/K5QZkvzvS+3D6inLKXyGjTyv7HJUjTYRiEVQ3OieHC9jsIO8HSFtmjSDqI2jX71BVJi89HPnMJb/UaLgg6CNx+Ck/JzLOnqg1shEUmrSfs3Hc46juPxUHaRVXnDtH+F6ANdqP66lhNXhKiti+A9a8xA47Lda1wr5GanX3O0/wC1XHsRkZFTlhzTM9gcRrAIBIHQg2zImt3lVc66oVQlBQlWkoSrCUAlWEqpKsJQCVYShKtJURQlWkoSrCUHnwic113qh32qOeA/nST2CX61OpG4Q+a671P9zVHPAhzpJ7DL9WBZQqd0REUREQEREBERAREQfNOS/O9L7cPqKdMoDaJp6Hg/yuUF5L870vtw+opyyl8h/F/Y5KkcJWYLS4oxz4nBkgNnAjb+No1H8Q+K5ym4P63OfYZmboBL2gP6td+2y9cpI58NrHPhu1ucSCNovpHQd4K6rJvLiCoAbMRC/Vnfu3HrPiHcdG9QcbRZU1uHP4p5JDDm8XILtFtYtrb2Gy6mh4Q6eWwlYYz0tIc33GxHuK2mU2SENeQ/P4t+aBnWzmvtqJGg3touDqUfYvkFVwXLW8Y0bY+V/L43wKdQkmkxGKoaXQvzwDY6CCDrsQetZOUvkqH1jO6Fy+QEJZSvDhYiXN0i2pjL/G66jKXyVD6xndCDoCVaSjirCUUJVhKqSrCUAlWEoSrSVEUJVpKEqwlAJVhKqSrCUFeEHmuu9Se8FG/Ajzo/2KX6sKknhA5rrvUH5hRtwJc6O9il+pCsoVPCIiKIiICIiAiIgIiIPmnJfnel9uH1FOmUAvE0HbIB/K5QXkvzvS+3D6inXHvJt9YO65KkaWqhiqGFlU242Tge4vA8U/jGjpAXBZSZBTQEyQctpGcHM03Gu9hrG8KRadZMbCy/FuzLm5YRnRuPSWdO8WO9QQzheVFbQnNzjmj7juVH+U6uyy6yh4SIngCaLNPTGdH5XWt7yunxfAqWqB46AxOP72K72HrA5Q9x61wmM8HErQX0z2zs6YyDbrA1Hcg7ehxOKqZnxEkA5puLEGwNvcQsrKbyVD6xndC5vIamfFTPa9paRKRYi2pjB/RdJlP5Kh9YzuhFbxxVhKq4qwlAJVhKErX4vi8FIzPnkDAdQ1ueehrRpKSW3iJbx2s0lWkri6nKmsn/AOtTtgZ/61Ol5HSGDV8QtNVTyP8A+xiUj/wQnMb1WZoXVhs8729TRluMZ2JIlkDfGIb1m3zWM7EIf/aP87f8qMTBQg3Mb5CfvOJues3Cr+xf/VPvP+Vu+h/2/DX9V6JNbVRu8WRrupwPyV7lFxjoTrp3DqJ/yvWBkDbcTUz0/QGvcG+4KXY+WX4Wbr0Shl/zXXeoPzCjXgT50d7HL9SJZtZiOIzU00PhUdXHKwsOe1olaD5rm7fSWHwWWosUHhLhCH08kTTJyQXufGWi50ac0rTnt88fVtx1sck8IiLnbhERAREQEREBERB805L870vtw+op1x7ybfWDuuUFZL87Uvtw+op1x7ybfWDuuSpGtp1mtWDAelc7JjksznFkrom2u1sYjBzTpaXmRrruI02FgL202utGvr4aOPSzrHPOYTmuzasaaMZ2cOS7z2ktf+YaVh5OYoahjg+xfGRcgWD2uvmuzdhu1wI6W31EBZ8y2Y5TKSzsrKXmcxgPbYuJcXFzs4k26ANgGwBVyn8lResZ3QqyqmVHkqL1je6FkrcOKsJVXFWEojBxrEm0sEsztIjbfN1ZzibNb2kgKN5JnAioqftZ5RnNafFhbsDR90C/60ldZwkc3y+sj74Wtx3A5KinhqqdpkDYwyVjRdzLaSQNouTfdY9K9DaTGY9K+N4cm45t4ng5apq3yHluJ3amjsXiqAqq9FxiIiAiIgq1xBuDY9I0FZ0da2QcXUNEjDozj4zd9/6rAWwwTBpq2QRwtJ899uRGOlx+Q1lY5cSc1ZzbxHb8HePSxVBoKh5kaWF9NI48rNaLmInaLAkdGadlgJIURROjGO4cyI5wiL4y4feIjkztO3XbsKl1eTucZMpZ4zl6OhbceL4CIi524REQEREBUKqvNxQfNuS/O1L7cPqKdce8m31g7rlBWS3O1L7cPqKdce8m31g7rkqRqRHntc29s5pbfouLLhpGvjc8OFnDx23AzDtvf7ush2oixXe06yH07HkFzGuLdRc0Et6idS5NztsdfGS3sa9TTmc4rS5F0bmsfIdUgaxv4msL3F43EyEA7Q240ELeTL3avCZb8MJhjMZ2RnJxOIwpVTKnyVF6xvdCrKqZU+SovWN7oWbJs3FWEqrirCVEczwjH9gk9ZH3wrcl8TfTi7ToJ5Tdh0D4qvCL/wBCT1kfeCwcN8QfrYF6W2kujZfNx61s1JZ5OrrsEw+vGe+Iwvfp42HkknaXDUT1g9a0FVwauN/B6xj+hsrS09rm3+S6LDHfZM6j8ysqZ9mOI1gFYTUzwvGNZ9HHKc2I/qOD/EWaomSehI3+/NWKcisSH/w3f/pEfk5do+ulGqRw6jZYsuJT/wDvJ+dy3TW1fT8tV08PVzMeQuJuP/Vzd7pYrD3OJ+CzouDqqGmeeCBu0ueSR2WA+Ky566Y65pD1vd/layY30nTvKy6epfGT4Y9HCeFbCPAsJpdM9U+scP3cIzWHtB/vXji2VT3R8TSxNo4dIzY9D3A67uFrX2207ytTKsSVZTDm85Xn++SXPjqnUysledcN9N/03qcgoOyWH/KYceh7/puU3tK5N7357Ona92+69ERcbpEREBERBQrwmcvZxWFUvQfO+S3O1L7a36inbH/Jt9YO65QTkrztSe2t+op2x/ybfWDuuSpER4Ll9NRTGnxWNzbGzZ7cq2wuA0OG8dG1SjR1UczGvie2RjhcPYbtPaoZnx1pcaPHackAkR1QA42MHU640OHzt95VbguJ4V+0YVUeGUzuV9nywQNj49OrVfZp0hOBNzV4zKPMnuF2mksytjNM/UXtBdGd9vGb8V3FLiUFS3OgmZMOmNwdbrA0jtUFsqplV5Ki9Y3uhVlVMq/JUfrG90IrPcVYSquKsJURz2XYvRPH44+8sHD/ABR+tgWflt/03+mzvLBoPFH62BentftfP6cWv9z4dJhz/s29vzKypX8l3UVraN/JHb81lF/JPUteU62eN6mBKsOVZkqw5VsjCsSVYcqzJVhyrZGusSVYkqy5ViSrbGFZ+SY/5Gi9N303KaWFQvklzjRem76blNLAuHe9+ezs2vdvuvCqqBVXG6RERAREQechWtq3LYSrVVhQQHkpzrSe2t76nbHmkxC2x47NDh/UKCMqcNkw+tdmOLOXx8Eo1jlXFj0tOjsHSpmyLyljxOmzjYSsAZPF0O84DzXax2jYlSIZr8Qlpj4JjVOaiEk8XUA3mjBPjMkPjDVoO69tSrR4XX4eDU4NVeGU50uazS5o82SE6Qbbbb9CmPG8AhmY6OeMSxO1Z2tp3HWDvCi/FeD2vw6Qz4RO5wGnir2lA6LapBu29CDHblZhGJcnFaLwaU66iEEXPSQNPvzlU8HLH/aYRijX20hpdZ7f4m6b9YCw5MrKOpJjxrDc2UHNNRC3i5gelzdAJ6/cqxZGUk5D8JxZudrbFMTHIDuOs9je1BIWSFPWxUxZXuL5WyOAcXBxLLNzTnDXpvr0re5V+So/WN7oWiyQpa2GmLK55fK2RwDnODyWWbmnOF9t9elb3KzyVH6xvdCgynFWEqrirCVBostT+xv9NneWHQ+KP1sCy8tGO8EeSLDPZr1nldCxaLxR+ti9La/a+f04tf7nw2dO+wWU1+hYMayY1coYrZVhyrMlWHKkKxJVhyrMlWHKtka6xJViSrLlWJKtsYVsckOcqH03fTcpqAUJZLOtiFGeh7u45TXDJnBcO9789v27Nr3b7vRERcbpEREBERB5SBa6qjW1IWPNHdBwmV2T7K2EsdyXNOdHJ5jv6g6iP8BRJQ1lXhVXnN+zljNnNOlkjTsPnNNta+g6qnXJ5UZMxVrLPGa9viStHKZu3t3fJErb5J5W02Jx8ghkoH2lO48odJHnN3++y20tH5vuP+V894rg1Vh8gc67c112VERIbfZZw0tO4/Fdfk7wrTRAMrY+PaNHGx2bL2tPJd8E4OXf4vgNNVjNqqdkui13DljqeNI7Co+xrghpnEupZ305813LZ1AixA67qRMJyxw+rsI6pgcf3cv2b/yvtfsutw+lY7Z2gqDgckMJqKOmMVTKJXCRxa8Oc4ZhDbDlWtqOhb3K3yVH6xvdC3EmFNOpxHuK95aGOQR8Y0P4vS2+q9rXttRWthpXv1Cw846v9rPZSMjBJ0kC5c7UN+5c/lPl/R0N2B3hEw0cVERZp/G/U3q0ncokykyvrcRObI/NjJ0U8Vww9F9rz1+4K8I7PLXK2lnBpoH8c4uDnSM8k3NN7Z33j1aN6yaPxR+tij7C8BnBD3DM0GzD4xuNvQu2wetEjR5zRZzdoI0Xt0L0NtZ/HZ6uPXn+fLdRrJjWLEVlRq5McVsqw5VmSrDlSLWJKsOVZkqw5VsjXWJKsSVZcqxZB06AtsYVlZOn9upPSPccpkoHKKMiMPdPVCW3Igvp2OeQQB7jf3dKlqijsFwbyy5yeUdm2nGDLREXI6RERAREQFaQrkQY0sV1r6ilW4IXm+O6DlaygDgQ5ocCLFpFwR0EHWuIxng/gkJMJNO47Byo/wAp1dhtuUry011hTUW5BA+IZFVkV7MbMOmNwv8AldY+6618dRXUnivqKa2wGSNvu0AqepaDcsWSg3K8pwh+HL3FG+LXv/ibE/vtKYnl3iVRHxclUQ06HcW1kZf1uYAbbhYKVJcGjd40TXdbQfmrIsn4QQRBGCNREbQR22Q4RTg+StRUWLm8Sw/ecOU70Wa+027V3GEZMxQeIy7tr3aXnt2dQXYQ4buWwp8OHQocOciwbO2LEr8ks858bjFINThqPWP12rvoaMDYskU42hZYZ5YXnGpljMpxUTPfWUvl6cvaP3sOkdZA1dtlk0mUFO794G7ngt+OpSZJQNK1NdkzDL48LHnpLRf3610zcy97H/jRdCzu1yvhsbvFe13ouB+S8pHLbT5B0p/dFvovf8rrFPB9T9D/AM3+lnNbS9WN0s/Rp5ngayB1la+eriGuRvYb/JdXHkBTDWxx63n+llsqTI2mZa1O0+kM7vXV+p055p/BnfJHDJnSm0ET5T+FpsOvo7VvMKyMnmIdVO4tuvimG7juLtQ+PYpHpsKa0AAAAbALD3LOip2t2LXnu8r1Yzhsx22M7etrsKwpkLGtYwMa0WAGr/Z3rbNFlVFyc8ugREQEREBERAREQFQoiCxy8XoiDGkWO9EQeRVWoiDJiWXGiIMhquCIgqiIgoVYURBVqvREBERAREQEREBERB//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229" y="3965454"/>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2514600"/>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Can 28"/>
          <p:cNvSpPr/>
          <p:nvPr/>
        </p:nvSpPr>
        <p:spPr>
          <a:xfrm>
            <a:off x="8610599" y="2660947"/>
            <a:ext cx="914400" cy="774107"/>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TextBox 32"/>
          <p:cNvSpPr txBox="1"/>
          <p:nvPr/>
        </p:nvSpPr>
        <p:spPr>
          <a:xfrm>
            <a:off x="8303136" y="3505201"/>
            <a:ext cx="1529329" cy="307777"/>
          </a:xfrm>
          <a:prstGeom prst="rect">
            <a:avLst/>
          </a:prstGeom>
          <a:noFill/>
        </p:spPr>
        <p:txBody>
          <a:bodyPr wrap="square" rtlCol="0">
            <a:spAutoFit/>
          </a:bodyPr>
          <a:lstStyle/>
          <a:p>
            <a:r>
              <a:rPr lang="en-US" sz="1400" b="1" dirty="0"/>
              <a:t>Database Server 1</a:t>
            </a:r>
          </a:p>
        </p:txBody>
      </p:sp>
      <p:sp>
        <p:nvSpPr>
          <p:cNvPr id="35" name="TextBox 34"/>
          <p:cNvSpPr txBox="1"/>
          <p:nvPr/>
        </p:nvSpPr>
        <p:spPr>
          <a:xfrm>
            <a:off x="5075618" y="3513033"/>
            <a:ext cx="1130053" cy="307777"/>
          </a:xfrm>
          <a:prstGeom prst="rect">
            <a:avLst/>
          </a:prstGeom>
          <a:noFill/>
        </p:spPr>
        <p:txBody>
          <a:bodyPr wrap="square" rtlCol="0">
            <a:spAutoFit/>
          </a:bodyPr>
          <a:lstStyle/>
          <a:p>
            <a:r>
              <a:rPr lang="en-US" sz="1400" b="1" dirty="0"/>
              <a:t>Participant 1</a:t>
            </a:r>
          </a:p>
        </p:txBody>
      </p:sp>
      <p:sp>
        <p:nvSpPr>
          <p:cNvPr id="42" name="TextBox 41"/>
          <p:cNvSpPr txBox="1"/>
          <p:nvPr/>
        </p:nvSpPr>
        <p:spPr>
          <a:xfrm>
            <a:off x="2122027" y="5018392"/>
            <a:ext cx="1078372" cy="307777"/>
          </a:xfrm>
          <a:prstGeom prst="rect">
            <a:avLst/>
          </a:prstGeom>
          <a:noFill/>
        </p:spPr>
        <p:txBody>
          <a:bodyPr wrap="square" rtlCol="0">
            <a:spAutoFit/>
          </a:bodyPr>
          <a:lstStyle/>
          <a:p>
            <a:r>
              <a:rPr lang="en-US" sz="1400" b="1" dirty="0"/>
              <a:t>Coordinator</a:t>
            </a:r>
          </a:p>
        </p:txBody>
      </p:sp>
      <p:cxnSp>
        <p:nvCxnSpPr>
          <p:cNvPr id="43" name="Straight Connector 42"/>
          <p:cNvCxnSpPr/>
          <p:nvPr/>
        </p:nvCxnSpPr>
        <p:spPr>
          <a:xfrm>
            <a:off x="5986272" y="3048000"/>
            <a:ext cx="2624328"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184" y="3951591"/>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Can 54"/>
          <p:cNvSpPr/>
          <p:nvPr/>
        </p:nvSpPr>
        <p:spPr>
          <a:xfrm>
            <a:off x="8640382" y="4097938"/>
            <a:ext cx="914400" cy="774107"/>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TextBox 55"/>
          <p:cNvSpPr txBox="1"/>
          <p:nvPr/>
        </p:nvSpPr>
        <p:spPr>
          <a:xfrm>
            <a:off x="8332919" y="4942192"/>
            <a:ext cx="1529329" cy="307777"/>
          </a:xfrm>
          <a:prstGeom prst="rect">
            <a:avLst/>
          </a:prstGeom>
          <a:noFill/>
        </p:spPr>
        <p:txBody>
          <a:bodyPr wrap="square" rtlCol="0">
            <a:spAutoFit/>
          </a:bodyPr>
          <a:lstStyle/>
          <a:p>
            <a:r>
              <a:rPr lang="en-US" sz="1400" b="1" dirty="0"/>
              <a:t>Database Server 2</a:t>
            </a:r>
          </a:p>
        </p:txBody>
      </p:sp>
      <p:sp>
        <p:nvSpPr>
          <p:cNvPr id="57" name="TextBox 56"/>
          <p:cNvSpPr txBox="1"/>
          <p:nvPr/>
        </p:nvSpPr>
        <p:spPr>
          <a:xfrm>
            <a:off x="5105401" y="4950024"/>
            <a:ext cx="1130053" cy="307777"/>
          </a:xfrm>
          <a:prstGeom prst="rect">
            <a:avLst/>
          </a:prstGeom>
          <a:noFill/>
        </p:spPr>
        <p:txBody>
          <a:bodyPr wrap="square" rtlCol="0">
            <a:spAutoFit/>
          </a:bodyPr>
          <a:lstStyle/>
          <a:p>
            <a:r>
              <a:rPr lang="en-US" sz="1400" b="1" dirty="0"/>
              <a:t>Participant 2</a:t>
            </a:r>
          </a:p>
        </p:txBody>
      </p:sp>
      <p:cxnSp>
        <p:nvCxnSpPr>
          <p:cNvPr id="58" name="Straight Connector 57"/>
          <p:cNvCxnSpPr/>
          <p:nvPr/>
        </p:nvCxnSpPr>
        <p:spPr>
          <a:xfrm>
            <a:off x="6016055" y="4484991"/>
            <a:ext cx="2624328"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184" y="5399391"/>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Can 59"/>
          <p:cNvSpPr/>
          <p:nvPr/>
        </p:nvSpPr>
        <p:spPr>
          <a:xfrm>
            <a:off x="8640382" y="5545738"/>
            <a:ext cx="914400" cy="774107"/>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TextBox 60"/>
          <p:cNvSpPr txBox="1"/>
          <p:nvPr/>
        </p:nvSpPr>
        <p:spPr>
          <a:xfrm>
            <a:off x="8332919" y="6389992"/>
            <a:ext cx="1529329" cy="307777"/>
          </a:xfrm>
          <a:prstGeom prst="rect">
            <a:avLst/>
          </a:prstGeom>
          <a:noFill/>
        </p:spPr>
        <p:txBody>
          <a:bodyPr wrap="square" rtlCol="0">
            <a:spAutoFit/>
          </a:bodyPr>
          <a:lstStyle/>
          <a:p>
            <a:r>
              <a:rPr lang="en-US" sz="1400" b="1" dirty="0"/>
              <a:t>Database Server 3</a:t>
            </a:r>
          </a:p>
        </p:txBody>
      </p:sp>
      <p:sp>
        <p:nvSpPr>
          <p:cNvPr id="62" name="TextBox 61"/>
          <p:cNvSpPr txBox="1"/>
          <p:nvPr/>
        </p:nvSpPr>
        <p:spPr>
          <a:xfrm>
            <a:off x="5105401" y="6397824"/>
            <a:ext cx="1130053" cy="307777"/>
          </a:xfrm>
          <a:prstGeom prst="rect">
            <a:avLst/>
          </a:prstGeom>
          <a:noFill/>
        </p:spPr>
        <p:txBody>
          <a:bodyPr wrap="square" rtlCol="0">
            <a:spAutoFit/>
          </a:bodyPr>
          <a:lstStyle/>
          <a:p>
            <a:r>
              <a:rPr lang="en-US" sz="1400" b="1" dirty="0"/>
              <a:t>Participant 3</a:t>
            </a:r>
          </a:p>
        </p:txBody>
      </p:sp>
      <p:cxnSp>
        <p:nvCxnSpPr>
          <p:cNvPr id="63" name="Straight Connector 62"/>
          <p:cNvCxnSpPr/>
          <p:nvPr/>
        </p:nvCxnSpPr>
        <p:spPr>
          <a:xfrm>
            <a:off x="6016055" y="5932791"/>
            <a:ext cx="2624328"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p:nvPr/>
        </p:nvCxnSpPr>
        <p:spPr>
          <a:xfrm flipV="1">
            <a:off x="3168976" y="3124200"/>
            <a:ext cx="5786" cy="84125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p:nvPr/>
        </p:nvCxnSpPr>
        <p:spPr>
          <a:xfrm>
            <a:off x="3174762" y="3124200"/>
            <a:ext cx="208303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p:nvPr/>
        </p:nvCxnSpPr>
        <p:spPr>
          <a:xfrm>
            <a:off x="3479562" y="4484990"/>
            <a:ext cx="18288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225324" y="4950023"/>
            <a:ext cx="0" cy="10697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225324" y="6019800"/>
            <a:ext cx="2083038"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36" name="TextBox 1035"/>
          <p:cNvSpPr txBox="1"/>
          <p:nvPr/>
        </p:nvSpPr>
        <p:spPr>
          <a:xfrm>
            <a:off x="3429001" y="2768838"/>
            <a:ext cx="1661993" cy="369332"/>
          </a:xfrm>
          <a:prstGeom prst="rect">
            <a:avLst/>
          </a:prstGeom>
          <a:noFill/>
        </p:spPr>
        <p:txBody>
          <a:bodyPr wrap="square" rtlCol="0">
            <a:spAutoFit/>
          </a:bodyPr>
          <a:lstStyle/>
          <a:p>
            <a:r>
              <a:rPr lang="en-US" sz="1800" dirty="0">
                <a:solidFill>
                  <a:srgbClr val="FF0000"/>
                </a:solidFill>
              </a:rPr>
              <a:t>VOTE_REQUEST</a:t>
            </a:r>
          </a:p>
        </p:txBody>
      </p:sp>
      <p:sp>
        <p:nvSpPr>
          <p:cNvPr id="79" name="TextBox 78"/>
          <p:cNvSpPr txBox="1"/>
          <p:nvPr/>
        </p:nvSpPr>
        <p:spPr>
          <a:xfrm>
            <a:off x="3429001" y="4126468"/>
            <a:ext cx="1661993" cy="369332"/>
          </a:xfrm>
          <a:prstGeom prst="rect">
            <a:avLst/>
          </a:prstGeom>
          <a:noFill/>
        </p:spPr>
        <p:txBody>
          <a:bodyPr wrap="square" rtlCol="0">
            <a:spAutoFit/>
          </a:bodyPr>
          <a:lstStyle/>
          <a:p>
            <a:r>
              <a:rPr lang="en-US" sz="1800" dirty="0">
                <a:solidFill>
                  <a:srgbClr val="FF0000"/>
                </a:solidFill>
              </a:rPr>
              <a:t>VOTE_REQUEST</a:t>
            </a:r>
          </a:p>
        </p:txBody>
      </p:sp>
      <p:sp>
        <p:nvSpPr>
          <p:cNvPr id="80" name="TextBox 79"/>
          <p:cNvSpPr txBox="1"/>
          <p:nvPr/>
        </p:nvSpPr>
        <p:spPr>
          <a:xfrm>
            <a:off x="3429001" y="5650468"/>
            <a:ext cx="1661993" cy="369332"/>
          </a:xfrm>
          <a:prstGeom prst="rect">
            <a:avLst/>
          </a:prstGeom>
          <a:noFill/>
        </p:spPr>
        <p:txBody>
          <a:bodyPr wrap="square" rtlCol="0">
            <a:spAutoFit/>
          </a:bodyPr>
          <a:lstStyle/>
          <a:p>
            <a:r>
              <a:rPr lang="en-US" sz="1800" dirty="0">
                <a:solidFill>
                  <a:srgbClr val="FF0000"/>
                </a:solidFill>
              </a:rPr>
              <a:t>VOTE_REQUEST</a:t>
            </a:r>
          </a:p>
        </p:txBody>
      </p:sp>
      <p:sp>
        <p:nvSpPr>
          <p:cNvPr id="1039" name="TextBox 1038"/>
          <p:cNvSpPr txBox="1"/>
          <p:nvPr/>
        </p:nvSpPr>
        <p:spPr>
          <a:xfrm>
            <a:off x="1600670" y="2514600"/>
            <a:ext cx="1761316" cy="400110"/>
          </a:xfrm>
          <a:prstGeom prst="rect">
            <a:avLst/>
          </a:prstGeom>
          <a:noFill/>
        </p:spPr>
        <p:txBody>
          <a:bodyPr wrap="square" rtlCol="0">
            <a:spAutoFit/>
          </a:bodyPr>
          <a:lstStyle/>
          <a:p>
            <a:r>
              <a:rPr lang="en-US" sz="2000" b="1" dirty="0">
                <a:solidFill>
                  <a:srgbClr val="FF0000"/>
                </a:solidFill>
              </a:rPr>
              <a:t>Phase I: Voting</a:t>
            </a:r>
          </a:p>
        </p:txBody>
      </p:sp>
      <p:cxnSp>
        <p:nvCxnSpPr>
          <p:cNvPr id="84" name="Straight Connector 83"/>
          <p:cNvCxnSpPr/>
          <p:nvPr/>
        </p:nvCxnSpPr>
        <p:spPr>
          <a:xfrm flipH="1">
            <a:off x="3429000" y="3435053"/>
            <a:ext cx="1828800" cy="0"/>
          </a:xfrm>
          <a:prstGeom prst="line">
            <a:avLst/>
          </a:prstGeom>
          <a:ln w="222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429000" y="3435054"/>
            <a:ext cx="0" cy="691415"/>
          </a:xfrm>
          <a:prstGeom prst="straightConnector1">
            <a:avLst/>
          </a:prstGeom>
          <a:ln w="22225">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3479562" y="4872044"/>
            <a:ext cx="1828800" cy="0"/>
          </a:xfrm>
          <a:prstGeom prst="straightConnector1">
            <a:avLst/>
          </a:prstGeom>
          <a:ln w="22225">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flipH="1">
            <a:off x="3437546" y="5650468"/>
            <a:ext cx="1828800" cy="8546"/>
          </a:xfrm>
          <a:prstGeom prst="line">
            <a:avLst/>
          </a:prstGeom>
          <a:ln w="2222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3437546" y="4950738"/>
            <a:ext cx="0" cy="708277"/>
          </a:xfrm>
          <a:prstGeom prst="straightConnector1">
            <a:avLst/>
          </a:prstGeom>
          <a:ln w="22225">
            <a:solidFill>
              <a:srgbClr val="00B05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3419741" y="3107108"/>
            <a:ext cx="1636923" cy="369332"/>
          </a:xfrm>
          <a:prstGeom prst="rect">
            <a:avLst/>
          </a:prstGeom>
          <a:noFill/>
        </p:spPr>
        <p:txBody>
          <a:bodyPr wrap="square" rtlCol="0">
            <a:spAutoFit/>
          </a:bodyPr>
          <a:lstStyle/>
          <a:p>
            <a:r>
              <a:rPr lang="en-US" sz="1800" dirty="0">
                <a:solidFill>
                  <a:srgbClr val="00B050"/>
                </a:solidFill>
              </a:rPr>
              <a:t>VOTE_COMMIT</a:t>
            </a:r>
          </a:p>
        </p:txBody>
      </p:sp>
      <p:sp>
        <p:nvSpPr>
          <p:cNvPr id="90" name="TextBox 89"/>
          <p:cNvSpPr txBox="1"/>
          <p:nvPr/>
        </p:nvSpPr>
        <p:spPr>
          <a:xfrm>
            <a:off x="3505201" y="4532392"/>
            <a:ext cx="1636923" cy="369332"/>
          </a:xfrm>
          <a:prstGeom prst="rect">
            <a:avLst/>
          </a:prstGeom>
          <a:noFill/>
        </p:spPr>
        <p:txBody>
          <a:bodyPr wrap="square" rtlCol="0">
            <a:spAutoFit/>
          </a:bodyPr>
          <a:lstStyle/>
          <a:p>
            <a:r>
              <a:rPr lang="en-US" sz="1800" dirty="0">
                <a:solidFill>
                  <a:srgbClr val="00B050"/>
                </a:solidFill>
              </a:rPr>
              <a:t>VOTE_COMMIT</a:t>
            </a:r>
          </a:p>
        </p:txBody>
      </p:sp>
      <p:sp>
        <p:nvSpPr>
          <p:cNvPr id="91" name="TextBox 90"/>
          <p:cNvSpPr txBox="1"/>
          <p:nvPr/>
        </p:nvSpPr>
        <p:spPr>
          <a:xfrm>
            <a:off x="3513747" y="5329290"/>
            <a:ext cx="1636923" cy="369332"/>
          </a:xfrm>
          <a:prstGeom prst="rect">
            <a:avLst/>
          </a:prstGeom>
          <a:noFill/>
        </p:spPr>
        <p:txBody>
          <a:bodyPr wrap="square" rtlCol="0">
            <a:spAutoFit/>
          </a:bodyPr>
          <a:lstStyle/>
          <a:p>
            <a:r>
              <a:rPr lang="en-US" sz="1800" dirty="0">
                <a:solidFill>
                  <a:srgbClr val="00B050"/>
                </a:solidFill>
              </a:rPr>
              <a:t>VOTE_COMMIT</a:t>
            </a:r>
          </a:p>
        </p:txBody>
      </p:sp>
    </p:spTree>
    <p:extLst>
      <p:ext uri="{BB962C8B-B14F-4D97-AF65-F5344CB8AC3E}">
        <p14:creationId xmlns:p14="http://schemas.microsoft.com/office/powerpoint/2010/main" val="1613854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39"/>
                                        </p:tgtEl>
                                        <p:attrNameLst>
                                          <p:attrName>style.visibility</p:attrName>
                                        </p:attrNameLst>
                                      </p:cBhvr>
                                      <p:to>
                                        <p:strVal val="visible"/>
                                      </p:to>
                                    </p:set>
                                    <p:animEffect transition="in" filter="wipe(left)">
                                      <p:cBhvr>
                                        <p:cTn id="47" dur="500"/>
                                        <p:tgtEl>
                                          <p:spTgt spid="1039"/>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036"/>
                                        </p:tgtEl>
                                        <p:attrNameLst>
                                          <p:attrName>style.visibility</p:attrName>
                                        </p:attrNameLst>
                                      </p:cBhvr>
                                      <p:to>
                                        <p:strVal val="visible"/>
                                      </p:to>
                                    </p:set>
                                    <p:animEffect transition="in" filter="wipe(left)">
                                      <p:cBhvr>
                                        <p:cTn id="50" dur="500"/>
                                        <p:tgtEl>
                                          <p:spTgt spid="1036"/>
                                        </p:tgtEl>
                                      </p:cBhvr>
                                    </p:animEffect>
                                  </p:childTnLst>
                                </p:cTn>
                              </p:par>
                              <p:par>
                                <p:cTn id="51" presetID="22" presetClass="entr" presetSubtype="8" fill="hold" nodeType="withEffect">
                                  <p:stCondLst>
                                    <p:cond delay="0"/>
                                  </p:stCondLst>
                                  <p:childTnLst>
                                    <p:set>
                                      <p:cBhvr>
                                        <p:cTn id="52" dur="1" fill="hold">
                                          <p:stCondLst>
                                            <p:cond delay="0"/>
                                          </p:stCondLst>
                                        </p:cTn>
                                        <p:tgtEl>
                                          <p:spTgt spid="1026"/>
                                        </p:tgtEl>
                                        <p:attrNameLst>
                                          <p:attrName>style.visibility</p:attrName>
                                        </p:attrNameLst>
                                      </p:cBhvr>
                                      <p:to>
                                        <p:strVal val="visible"/>
                                      </p:to>
                                    </p:set>
                                    <p:animEffect transition="in" filter="wipe(left)">
                                      <p:cBhvr>
                                        <p:cTn id="53" dur="500"/>
                                        <p:tgtEl>
                                          <p:spTgt spid="1026"/>
                                        </p:tgtEl>
                                      </p:cBhvr>
                                    </p:animEffect>
                                  </p:childTnLst>
                                </p:cTn>
                              </p:par>
                              <p:par>
                                <p:cTn id="54" presetID="22" presetClass="entr" presetSubtype="8" fill="hold" nodeType="withEffect">
                                  <p:stCondLst>
                                    <p:cond delay="0"/>
                                  </p:stCondLst>
                                  <p:childTnLst>
                                    <p:set>
                                      <p:cBhvr>
                                        <p:cTn id="55" dur="1" fill="hold">
                                          <p:stCondLst>
                                            <p:cond delay="0"/>
                                          </p:stCondLst>
                                        </p:cTn>
                                        <p:tgtEl>
                                          <p:spTgt spid="1024"/>
                                        </p:tgtEl>
                                        <p:attrNameLst>
                                          <p:attrName>style.visibility</p:attrName>
                                        </p:attrNameLst>
                                      </p:cBhvr>
                                      <p:to>
                                        <p:strVal val="visible"/>
                                      </p:to>
                                    </p:set>
                                    <p:animEffect transition="in" filter="wipe(left)">
                                      <p:cBhvr>
                                        <p:cTn id="56" dur="500"/>
                                        <p:tgtEl>
                                          <p:spTgt spid="1024"/>
                                        </p:tgtEl>
                                      </p:cBhvr>
                                    </p:animEffect>
                                  </p:childTnLst>
                                </p:cTn>
                              </p:par>
                              <p:par>
                                <p:cTn id="57" presetID="22" presetClass="entr" presetSubtype="8" fill="hold" nodeType="withEffect">
                                  <p:stCondLst>
                                    <p:cond delay="0"/>
                                  </p:stCondLst>
                                  <p:childTnLst>
                                    <p:set>
                                      <p:cBhvr>
                                        <p:cTn id="58" dur="1" fill="hold">
                                          <p:stCondLst>
                                            <p:cond delay="0"/>
                                          </p:stCondLst>
                                        </p:cTn>
                                        <p:tgtEl>
                                          <p:spTgt spid="1031"/>
                                        </p:tgtEl>
                                        <p:attrNameLst>
                                          <p:attrName>style.visibility</p:attrName>
                                        </p:attrNameLst>
                                      </p:cBhvr>
                                      <p:to>
                                        <p:strVal val="visible"/>
                                      </p:to>
                                    </p:set>
                                    <p:animEffect transition="in" filter="wipe(left)">
                                      <p:cBhvr>
                                        <p:cTn id="59" dur="500"/>
                                        <p:tgtEl>
                                          <p:spTgt spid="1031"/>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wipe(left)">
                                      <p:cBhvr>
                                        <p:cTn id="62" dur="500"/>
                                        <p:tgtEl>
                                          <p:spTgt spid="79"/>
                                        </p:tgtEl>
                                      </p:cBhvr>
                                    </p:animEffect>
                                  </p:childTnLst>
                                </p:cTn>
                              </p:par>
                              <p:par>
                                <p:cTn id="63" presetID="22" presetClass="entr" presetSubtype="8"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animEffect transition="in" filter="wipe(left)">
                                      <p:cBhvr>
                                        <p:cTn id="65" dur="500"/>
                                        <p:tgtEl>
                                          <p:spTgt spid="73"/>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80"/>
                                        </p:tgtEl>
                                        <p:attrNameLst>
                                          <p:attrName>style.visibility</p:attrName>
                                        </p:attrNameLst>
                                      </p:cBhvr>
                                      <p:to>
                                        <p:strVal val="visible"/>
                                      </p:to>
                                    </p:set>
                                    <p:animEffect transition="in" filter="wipe(left)">
                                      <p:cBhvr>
                                        <p:cTn id="68" dur="500"/>
                                        <p:tgtEl>
                                          <p:spTgt spid="80"/>
                                        </p:tgtEl>
                                      </p:cBhvr>
                                    </p:animEffect>
                                  </p:childTnLst>
                                </p:cTn>
                              </p:par>
                              <p:par>
                                <p:cTn id="69" presetID="22" presetClass="entr" presetSubtype="8" fill="hold" nodeType="withEffect">
                                  <p:stCondLst>
                                    <p:cond delay="0"/>
                                  </p:stCondLst>
                                  <p:childTnLst>
                                    <p:set>
                                      <p:cBhvr>
                                        <p:cTn id="70" dur="1" fill="hold">
                                          <p:stCondLst>
                                            <p:cond delay="0"/>
                                          </p:stCondLst>
                                        </p:cTn>
                                        <p:tgtEl>
                                          <p:spTgt spid="75"/>
                                        </p:tgtEl>
                                        <p:attrNameLst>
                                          <p:attrName>style.visibility</p:attrName>
                                        </p:attrNameLst>
                                      </p:cBhvr>
                                      <p:to>
                                        <p:strVal val="visible"/>
                                      </p:to>
                                    </p:set>
                                    <p:animEffect transition="in" filter="wipe(left)">
                                      <p:cBhvr>
                                        <p:cTn id="71" dur="500"/>
                                        <p:tgtEl>
                                          <p:spTgt spid="7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nodeType="clickEffect">
                                  <p:stCondLst>
                                    <p:cond delay="0"/>
                                  </p:stCondLst>
                                  <p:childTnLst>
                                    <p:set>
                                      <p:cBhvr>
                                        <p:cTn id="75" dur="1" fill="hold">
                                          <p:stCondLst>
                                            <p:cond delay="0"/>
                                          </p:stCondLst>
                                        </p:cTn>
                                        <p:tgtEl>
                                          <p:spTgt spid="84"/>
                                        </p:tgtEl>
                                        <p:attrNameLst>
                                          <p:attrName>style.visibility</p:attrName>
                                        </p:attrNameLst>
                                      </p:cBhvr>
                                      <p:to>
                                        <p:strVal val="visible"/>
                                      </p:to>
                                    </p:set>
                                    <p:animEffect transition="in" filter="wipe(right)">
                                      <p:cBhvr>
                                        <p:cTn id="76" dur="500"/>
                                        <p:tgtEl>
                                          <p:spTgt spid="84"/>
                                        </p:tgtEl>
                                      </p:cBhvr>
                                    </p:animEffect>
                                  </p:childTnLst>
                                </p:cTn>
                              </p:par>
                              <p:par>
                                <p:cTn id="77" presetID="22" presetClass="entr" presetSubtype="2" fill="hold" nodeType="withEffect">
                                  <p:stCondLst>
                                    <p:cond delay="0"/>
                                  </p:stCondLst>
                                  <p:childTnLst>
                                    <p:set>
                                      <p:cBhvr>
                                        <p:cTn id="78" dur="1" fill="hold">
                                          <p:stCondLst>
                                            <p:cond delay="0"/>
                                          </p:stCondLst>
                                        </p:cTn>
                                        <p:tgtEl>
                                          <p:spTgt spid="85"/>
                                        </p:tgtEl>
                                        <p:attrNameLst>
                                          <p:attrName>style.visibility</p:attrName>
                                        </p:attrNameLst>
                                      </p:cBhvr>
                                      <p:to>
                                        <p:strVal val="visible"/>
                                      </p:to>
                                    </p:set>
                                    <p:animEffect transition="in" filter="wipe(right)">
                                      <p:cBhvr>
                                        <p:cTn id="79" dur="500"/>
                                        <p:tgtEl>
                                          <p:spTgt spid="85"/>
                                        </p:tgtEl>
                                      </p:cBhvr>
                                    </p:animEffect>
                                  </p:childTnLst>
                                </p:cTn>
                              </p:par>
                              <p:par>
                                <p:cTn id="80" presetID="22" presetClass="entr" presetSubtype="2" fill="hold" nodeType="with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wipe(right)">
                                      <p:cBhvr>
                                        <p:cTn id="82" dur="500"/>
                                        <p:tgtEl>
                                          <p:spTgt spid="86"/>
                                        </p:tgtEl>
                                      </p:cBhvr>
                                    </p:animEffect>
                                  </p:childTnLst>
                                </p:cTn>
                              </p:par>
                              <p:par>
                                <p:cTn id="83" presetID="22" presetClass="entr" presetSubtype="2" fill="hold" nodeType="withEffect">
                                  <p:stCondLst>
                                    <p:cond delay="0"/>
                                  </p:stCondLst>
                                  <p:childTnLst>
                                    <p:set>
                                      <p:cBhvr>
                                        <p:cTn id="84" dur="1" fill="hold">
                                          <p:stCondLst>
                                            <p:cond delay="0"/>
                                          </p:stCondLst>
                                        </p:cTn>
                                        <p:tgtEl>
                                          <p:spTgt spid="87"/>
                                        </p:tgtEl>
                                        <p:attrNameLst>
                                          <p:attrName>style.visibility</p:attrName>
                                        </p:attrNameLst>
                                      </p:cBhvr>
                                      <p:to>
                                        <p:strVal val="visible"/>
                                      </p:to>
                                    </p:set>
                                    <p:animEffect transition="in" filter="wipe(right)">
                                      <p:cBhvr>
                                        <p:cTn id="85" dur="500"/>
                                        <p:tgtEl>
                                          <p:spTgt spid="87"/>
                                        </p:tgtEl>
                                      </p:cBhvr>
                                    </p:animEffect>
                                  </p:childTnLst>
                                </p:cTn>
                              </p:par>
                              <p:par>
                                <p:cTn id="86" presetID="22" presetClass="entr" presetSubtype="2" fill="hold" nodeType="withEffect">
                                  <p:stCondLst>
                                    <p:cond delay="0"/>
                                  </p:stCondLst>
                                  <p:childTnLst>
                                    <p:set>
                                      <p:cBhvr>
                                        <p:cTn id="87" dur="1" fill="hold">
                                          <p:stCondLst>
                                            <p:cond delay="0"/>
                                          </p:stCondLst>
                                        </p:cTn>
                                        <p:tgtEl>
                                          <p:spTgt spid="88"/>
                                        </p:tgtEl>
                                        <p:attrNameLst>
                                          <p:attrName>style.visibility</p:attrName>
                                        </p:attrNameLst>
                                      </p:cBhvr>
                                      <p:to>
                                        <p:strVal val="visible"/>
                                      </p:to>
                                    </p:set>
                                    <p:animEffect transition="in" filter="wipe(right)">
                                      <p:cBhvr>
                                        <p:cTn id="88" dur="500"/>
                                        <p:tgtEl>
                                          <p:spTgt spid="88"/>
                                        </p:tgtEl>
                                      </p:cBhvr>
                                    </p:animEffect>
                                  </p:childTnLst>
                                </p:cTn>
                              </p:par>
                              <p:par>
                                <p:cTn id="89" presetID="22" presetClass="entr" presetSubtype="2" fill="hold" grpId="0" nodeType="withEffect">
                                  <p:stCondLst>
                                    <p:cond delay="0"/>
                                  </p:stCondLst>
                                  <p:childTnLst>
                                    <p:set>
                                      <p:cBhvr>
                                        <p:cTn id="90" dur="1" fill="hold">
                                          <p:stCondLst>
                                            <p:cond delay="0"/>
                                          </p:stCondLst>
                                        </p:cTn>
                                        <p:tgtEl>
                                          <p:spTgt spid="89"/>
                                        </p:tgtEl>
                                        <p:attrNameLst>
                                          <p:attrName>style.visibility</p:attrName>
                                        </p:attrNameLst>
                                      </p:cBhvr>
                                      <p:to>
                                        <p:strVal val="visible"/>
                                      </p:to>
                                    </p:set>
                                    <p:animEffect transition="in" filter="wipe(right)">
                                      <p:cBhvr>
                                        <p:cTn id="91" dur="500"/>
                                        <p:tgtEl>
                                          <p:spTgt spid="89"/>
                                        </p:tgtEl>
                                      </p:cBhvr>
                                    </p:animEffect>
                                  </p:childTnLst>
                                </p:cTn>
                              </p:par>
                              <p:par>
                                <p:cTn id="92" presetID="22" presetClass="entr" presetSubtype="2" fill="hold" grpId="0" nodeType="withEffect">
                                  <p:stCondLst>
                                    <p:cond delay="0"/>
                                  </p:stCondLst>
                                  <p:childTnLst>
                                    <p:set>
                                      <p:cBhvr>
                                        <p:cTn id="93" dur="1" fill="hold">
                                          <p:stCondLst>
                                            <p:cond delay="0"/>
                                          </p:stCondLst>
                                        </p:cTn>
                                        <p:tgtEl>
                                          <p:spTgt spid="90"/>
                                        </p:tgtEl>
                                        <p:attrNameLst>
                                          <p:attrName>style.visibility</p:attrName>
                                        </p:attrNameLst>
                                      </p:cBhvr>
                                      <p:to>
                                        <p:strVal val="visible"/>
                                      </p:to>
                                    </p:set>
                                    <p:animEffect transition="in" filter="wipe(right)">
                                      <p:cBhvr>
                                        <p:cTn id="94" dur="500"/>
                                        <p:tgtEl>
                                          <p:spTgt spid="90"/>
                                        </p:tgtEl>
                                      </p:cBhvr>
                                    </p:animEffect>
                                  </p:childTnLst>
                                </p:cTn>
                              </p:par>
                              <p:par>
                                <p:cTn id="95" presetID="22" presetClass="entr" presetSubtype="2" fill="hold" grpId="0" nodeType="withEffect">
                                  <p:stCondLst>
                                    <p:cond delay="0"/>
                                  </p:stCondLst>
                                  <p:childTnLst>
                                    <p:set>
                                      <p:cBhvr>
                                        <p:cTn id="96" dur="1" fill="hold">
                                          <p:stCondLst>
                                            <p:cond delay="0"/>
                                          </p:stCondLst>
                                        </p:cTn>
                                        <p:tgtEl>
                                          <p:spTgt spid="91"/>
                                        </p:tgtEl>
                                        <p:attrNameLst>
                                          <p:attrName>style.visibility</p:attrName>
                                        </p:attrNameLst>
                                      </p:cBhvr>
                                      <p:to>
                                        <p:strVal val="visible"/>
                                      </p:to>
                                    </p:set>
                                    <p:animEffect transition="in" filter="wipe(right)">
                                      <p:cBhvr>
                                        <p:cTn id="9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3" grpId="0"/>
      <p:bldP spid="35" grpId="0"/>
      <p:bldP spid="42" grpId="0"/>
      <p:bldP spid="55" grpId="0" animBg="1"/>
      <p:bldP spid="56" grpId="0"/>
      <p:bldP spid="57" grpId="0"/>
      <p:bldP spid="60" grpId="0" animBg="1"/>
      <p:bldP spid="61" grpId="0"/>
      <p:bldP spid="62" grpId="0"/>
      <p:bldP spid="1036" grpId="0"/>
      <p:bldP spid="79" grpId="0"/>
      <p:bldP spid="80" grpId="0"/>
      <p:bldP spid="1039" grpId="0"/>
      <p:bldP spid="89" grpId="0"/>
      <p:bldP spid="90" grpId="0"/>
      <p:bldP spid="9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2BB3282-B4E9-4C91-A826-95034DD0C8F7}"/>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SQL Databases</a:t>
            </a:r>
          </a:p>
        </p:txBody>
      </p:sp>
      <p:sp>
        <p:nvSpPr>
          <p:cNvPr id="3" name="Content Placeholder 2">
            <a:extLst>
              <a:ext uri="{FF2B5EF4-FFF2-40B4-BE49-F238E27FC236}">
                <a16:creationId xmlns:a16="http://schemas.microsoft.com/office/drawing/2014/main" id="{1948E368-7802-426F-99EB-6BD88CB935D5}"/>
              </a:ext>
            </a:extLst>
          </p:cNvPr>
          <p:cNvSpPr>
            <a:spLocks noGrp="1"/>
          </p:cNvSpPr>
          <p:nvPr>
            <p:ph idx="1"/>
          </p:nvPr>
        </p:nvSpPr>
        <p:spPr>
          <a:xfrm>
            <a:off x="1367624" y="2490436"/>
            <a:ext cx="9708995" cy="3567173"/>
          </a:xfrm>
        </p:spPr>
        <p:txBody>
          <a:bodyPr anchor="ctr">
            <a:normAutofit/>
          </a:bodyPr>
          <a:lstStyle/>
          <a:p>
            <a:endParaRPr lang="en-US" sz="2400" dirty="0"/>
          </a:p>
        </p:txBody>
      </p:sp>
      <p:grpSp>
        <p:nvGrpSpPr>
          <p:cNvPr id="18" name="object 2">
            <a:extLst>
              <a:ext uri="{FF2B5EF4-FFF2-40B4-BE49-F238E27FC236}">
                <a16:creationId xmlns:a16="http://schemas.microsoft.com/office/drawing/2014/main" id="{48F5BDB2-51C7-4EC0-BCE2-9D332636B143}"/>
              </a:ext>
            </a:extLst>
          </p:cNvPr>
          <p:cNvGrpSpPr/>
          <p:nvPr/>
        </p:nvGrpSpPr>
        <p:grpSpPr>
          <a:xfrm>
            <a:off x="2686385" y="2593781"/>
            <a:ext cx="7336790" cy="3202305"/>
            <a:chOff x="993572" y="1918529"/>
            <a:chExt cx="7336790" cy="3202305"/>
          </a:xfrm>
        </p:grpSpPr>
        <p:sp>
          <p:nvSpPr>
            <p:cNvPr id="20" name="object 3">
              <a:extLst>
                <a:ext uri="{FF2B5EF4-FFF2-40B4-BE49-F238E27FC236}">
                  <a16:creationId xmlns:a16="http://schemas.microsoft.com/office/drawing/2014/main" id="{53C7AE7E-2962-4507-890E-FB24FDF2C6AB}"/>
                </a:ext>
              </a:extLst>
            </p:cNvPr>
            <p:cNvSpPr/>
            <p:nvPr/>
          </p:nvSpPr>
          <p:spPr>
            <a:xfrm>
              <a:off x="993572" y="1918529"/>
              <a:ext cx="7336686" cy="3202296"/>
            </a:xfrm>
            <a:prstGeom prst="rect">
              <a:avLst/>
            </a:prstGeom>
            <a:blipFill>
              <a:blip r:embed="rId2" cstate="print"/>
              <a:stretch>
                <a:fillRect/>
              </a:stretch>
            </a:blipFill>
          </p:spPr>
          <p:txBody>
            <a:bodyPr wrap="square" lIns="0" tIns="0" rIns="0" bIns="0" rtlCol="0"/>
            <a:lstStyle/>
            <a:p>
              <a:endParaRPr/>
            </a:p>
          </p:txBody>
        </p:sp>
        <p:sp>
          <p:nvSpPr>
            <p:cNvPr id="22" name="object 4">
              <a:extLst>
                <a:ext uri="{FF2B5EF4-FFF2-40B4-BE49-F238E27FC236}">
                  <a16:creationId xmlns:a16="http://schemas.microsoft.com/office/drawing/2014/main" id="{8FE99F01-3B91-44E7-845D-7609160AF541}"/>
                </a:ext>
              </a:extLst>
            </p:cNvPr>
            <p:cNvSpPr/>
            <p:nvPr/>
          </p:nvSpPr>
          <p:spPr>
            <a:xfrm>
              <a:off x="1152143" y="2077212"/>
              <a:ext cx="6839711" cy="2705100"/>
            </a:xfrm>
            <a:prstGeom prst="rect">
              <a:avLst/>
            </a:prstGeom>
            <a:blipFill>
              <a:blip r:embed="rId3"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055987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normAutofit/>
          </a:bodyPr>
          <a:lstStyle/>
          <a:p>
            <a:r>
              <a:rPr lang="en-US" dirty="0"/>
              <a:t>The Two-Phase Commit Protocol</a:t>
            </a:r>
          </a:p>
        </p:txBody>
      </p:sp>
      <p:sp>
        <p:nvSpPr>
          <p:cNvPr id="3" name="Content Placeholder 2"/>
          <p:cNvSpPr>
            <a:spLocks noGrp="1"/>
          </p:cNvSpPr>
          <p:nvPr>
            <p:ph idx="1"/>
          </p:nvPr>
        </p:nvSpPr>
        <p:spPr>
          <a:xfrm>
            <a:off x="1981200" y="1524000"/>
            <a:ext cx="8458200" cy="5257800"/>
          </a:xfrm>
        </p:spPr>
        <p:txBody>
          <a:bodyPr>
            <a:normAutofit/>
          </a:bodyPr>
          <a:lstStyle/>
          <a:p>
            <a:pPr>
              <a:buFont typeface="Wingdings" pitchFamily="2" charset="2"/>
              <a:buChar char="§"/>
            </a:pPr>
            <a:r>
              <a:rPr lang="en-US" sz="2800" dirty="0"/>
              <a:t>The two-phase commit protocol (2PC) can be used to ensure atomicity and consistency </a:t>
            </a:r>
            <a:endParaRPr lang="en-US" sz="2600" dirty="0"/>
          </a:p>
          <a:p>
            <a:pPr lvl="1">
              <a:buFont typeface="Wingdings" pitchFamily="2" charset="2"/>
              <a:buChar char="§"/>
            </a:pPr>
            <a:endParaRPr lang="en-US" dirty="0"/>
          </a:p>
          <a:p>
            <a:pPr lvl="2">
              <a:buFont typeface="Wingdings" pitchFamily="2" charset="2"/>
              <a:buChar char="§"/>
            </a:pPr>
            <a:endParaRPr lang="en-US" sz="1800" dirty="0"/>
          </a:p>
          <a:p>
            <a:pPr lvl="1">
              <a:buFont typeface="Wingdings" pitchFamily="2" charset="2"/>
              <a:buChar char="§"/>
            </a:pPr>
            <a:endParaRPr lang="en-US" sz="1800" dirty="0"/>
          </a:p>
        </p:txBody>
      </p:sp>
      <p:sp>
        <p:nvSpPr>
          <p:cNvPr id="28" name="AutoShape 2" descr="data:image/jpeg;base64,/9j/4AAQSkZJRgABAQAAAQABAAD/2wCEAAkGBxAPEA8UEA8WEBUQEBQQFBARFBYVERAVFBUXFhQVGBQYKCggGBsnHRQVITIhJiksLi4uFx8zODMtNygtLywBCgoKDg0OGxAQFywkHx0uLC0yLC43LC8sLDQvLCsuLywsLCw3LC8sLC0rNDcsLCwsLCwsLCwsLSwsLCwsLCwsLP/AABEIAOEA4QMBIgACEQEDEQH/xAAcAAEAAQUBAQAAAAAAAAAAAAAABwECBAUGAwj/xABGEAABAwIBBggLBQgDAAMAAAABAAIDBBEFBhIhMUFhBxMiNVFxgbIUMjNScnN0kaGxsyNCYpLwJEOCosHC0eElNFNEVJP/xAAZAQEBAAMBAAAAAAAAAAAAAAAAAQIDBAX/xAArEQEBAAEDAAkEAgMAAAAAAAAAAQIDBBESITEyQVFhcYEUM6HRE/AiYpH/2gAMAwEAAhEDEQA/AJxREQEREBERAREQEREBERARczlTl1Q4ddsknGS20U8VnSbs7YwdZG66hzKrhBrsQJZneDwuNhBCTd99QfJ4z+oWBvqROUp5V8JdFQ5zIz4XMNHFxEcWw/jl1DqFzuCiLHsr8QxOQNfI6zjyKanDgz8reU89d91ltMl+DSqqs19RekiNjZw+3eN0Z8Trd7ipWwLJ2jw1n2EYYSLOmfypX9bzp7BYblREuS3CPXUBDJCaqJpsYpnHjGWOkNkNyLdDrjRbQpiyXyzosSFoJM2S13U8tmzN6bDU4b2kha7KTI6ixIZz2ZkhGioisJN2dseOvssolylyFrcOPGAGaNhzhUQXBjtqLmjlRneLgdKHY+jEUGZKcK1VTZrKwGri1cZoFQwdeqTtsfxFS9gGUVJXsz6WZslvGZqkjvscw6W/I7FDltUREUREQEREBERAREQEREBERAREQEREBFr8axqmoozJUzNibszvGcehrRpcdwBKibKrhbmlzmUDOIZq4+QAzO9FulrOs3PUUEn5R5U0eHNvUzBriLtibypX+iwabbzYb1D+VfClV1ecymvRxG4u0/bvG+QeJ1N0jzitFgWTFdijy9jXODncurnc7MJ1El5uZD1X32Ur5McHdHRZr5B4VKNPGSgcWw9LI9IHWbneFU7UZZM5B1tfZ+b4PE434+YG776SWM1v69APSpayayMosOAcxmfIBpqJbF49HYwdXaSt1PWhvi8o/Ba6eZz/ABj2bB2KcjMqMRA0MF951e7atZLI5xu43Qq0rEXQzuYbtNt2w9i2lNibXaHck9P3T27FpyqFBh5UcHVHW5z4v2WU6c+MDi3n8cegdosetRVi+AV+ESte4OizTyKqBxzDuzxYtv5rrX6Cpnpqx8eo3HmnV/pbSKrimaWuA5QsY3gFrgdY06CNysojrJXhde3NjxFmeNXhMQ5Y3viGg9bbeiVK2GYnBVRiSnlbMw/eYbi+0HoO46VG2VHBbBNnPoXCnfr4l1zA47tsfZcbgo4LcRwaov8AaUknSNMcwHvZK3dptuKyH02ii/JXhcikzY8QZxDtA4+MEwuP4m6XM+I6SFJlPOyRjXxvbI1wu17CHNcOkOGghRXoiIgIiICIiAiIgIiICKyWRrGlznBrWi5c4gAAaySdQUcZVcLVPBnMoWiqfq443FO07jrk7LD8SCQq6tip43STSNiY3W97g1o7Sotyr4XQM6PDmZ2zwmZpzf4IjpPW63olR9VVeIYxUAOMlXJrbG0ciIHoaLNjGzONt5K77JjgpY2z8Qfxh1+DxEhg9OTQXdQsN5VRwNJQ4hjE7nDjKqS9nzSHkR7bF55LBpvmjsCkzJjgvpoM19YRVSa+LtanafR1yfxaPwruIIooGNZExsbGizY4wGtb1AaAvKWYncNynJw9nzMYAGgaBYNboAA2blhTTudrOjoGpUKsKivMq0r0KsKiPMq0q8q0oLCrSryrSgtVpVxVEGXS4i9mg8odB1jqKz5mU9ZGY5WNla7XHIAe2x27wsKnw5x0vOYP5j2bFmszWCzBm9J+8e1VUX5d8HMVJDLU00pDI80ugk5RAc4N5Ems6SNDr7dK9uAmskFTVQ5x4swcbmX5Ie17W5wGwkON+mw6F2fCVzVW+gz6rFwnAZzhUexu+rEsk8U4IiKKIiICIiAiIgIiIPm7KvKStxOpfG573M44shpYwczQ6zBmDx36BpNzcm1hoXS5McFUj819e/im6/B4yDIdz36Q3qFzvC5XJfnel9uH1F9Dq1IwsLwynpIxHTxNiYNjRpcelx1uO8kle73nZoV7gvMhYq8XKwr1IXmQg8yrCvQqwqDzKsK9CrCiPMq0q8q0oLCrSvaOFzzZov8AIdqz4aFjNL+UejYP8oMCno3yahYecdX+1sIYGRahnO84/wBF6PkJ6uheZKqj3k61YShKsJQa/hJ5qrfQZ9Vi4HgM5wn9if8AViXfcJHNVb6tv1GLgOA3nGb2KT6sKsTxTmiIiiIiAiIgIiICIiD5pyX53pfbh9RTrjlY6BsTm6ftQC3zmlrrj4fBQVkvzvS+3D6inHKMciL1w7j0qRn01Q2Vgew3B946Qd6q4LnKNz4XZ0WkHxozqdvHQV0FLVMmF2mxGtp0OaeghRRwXmV7PbZeRCDyKsK9SvMoPMqwr0K9YqUu16B8VEYmaTqF9yy4aDa82/CNfvWUxrWeKO3arXOVVXOAFmiw3LzJQlWkoKEqwlVJVhKASrCUJVpKiMThH5rrfVt+o1R9wG85TewyfWgUhcIvNdd6od9qjvgOP/Jy+wS/Wp1lC9qdkREUREQEREBERAREQfNOS/O9L7cPqKc8oPJsPRID/K5QZkvzvS+3D6inLKXyGjTyv7HJUjTYRiEVQ3OieHC9jsIO8HSFtmjSDqI2jX71BVJi89HPnMJb/UaLgg6CNx+Ck/JzLOnqg1shEUmrSfs3Hc46juPxUHaRVXnDtH+F6ANdqP66lhNXhKiti+A9a8xA47Lda1wr5GanX3O0/wC1XHsRkZFTlhzTM9gcRrAIBIHQg2zImt3lVc66oVQlBQlWkoSrCUAlWEqpKsJQCVYShKtJURQlWkoSrCUHnwic113qh32qOeA/nST2CX61OpG4Q+a671P9zVHPAhzpJ7DL9WBZQqd0REUREQEREBERAREQfNOS/O9L7cPqKdMoDaJp6Hg/yuUF5L870vtw+opyyl8h/F/Y5KkcJWYLS4oxz4nBkgNnAjb+No1H8Q+K5ym4P63OfYZmboBL2gP6td+2y9cpI58NrHPhu1ucSCNovpHQd4K6rJvLiCoAbMRC/Vnfu3HrPiHcdG9QcbRZU1uHP4p5JDDm8XILtFtYtrb2Gy6mh4Q6eWwlYYz0tIc33GxHuK2mU2SENeQ/P4t+aBnWzmvtqJGg3touDqUfYvkFVwXLW8Y0bY+V/L43wKdQkmkxGKoaXQvzwDY6CCDrsQetZOUvkqH1jO6Fy+QEJZSvDhYiXN0i2pjL/G66jKXyVD6xndCDoCVaSjirCUUJVhKqSrCUAlWEoSrSVEUJVpKEqwlAJVhKqSrCUFeEHmuu9Se8FG/Ajzo/2KX6sKknhA5rrvUH5hRtwJc6O9il+pCsoVPCIiKIiICIiAiIgIiIPmnJfnel9uH1FOmUAvE0HbIB/K5QXkvzvS+3D6inXHvJt9YO65KkaWqhiqGFlU242Tge4vA8U/jGjpAXBZSZBTQEyQctpGcHM03Gu9hrG8KRadZMbCy/FuzLm5YRnRuPSWdO8WO9QQzheVFbQnNzjmj7juVH+U6uyy6yh4SIngCaLNPTGdH5XWt7yunxfAqWqB46AxOP72K72HrA5Q9x61wmM8HErQX0z2zs6YyDbrA1Hcg7ehxOKqZnxEkA5puLEGwNvcQsrKbyVD6xndC5vIamfFTPa9paRKRYi2pjB/RdJlP5Kh9YzuhFbxxVhKq4qwlAJVhKErX4vi8FIzPnkDAdQ1ueehrRpKSW3iJbx2s0lWkri6nKmsn/AOtTtgZ/61Ol5HSGDV8QtNVTyP8A+xiUj/wQnMb1WZoXVhs8729TRluMZ2JIlkDfGIb1m3zWM7EIf/aP87f8qMTBQg3Mb5CfvOJues3Cr+xf/VPvP+Vu+h/2/DX9V6JNbVRu8WRrupwPyV7lFxjoTrp3DqJ/yvWBkDbcTUz0/QGvcG+4KXY+WX4Wbr0Shl/zXXeoPzCjXgT50d7HL9SJZtZiOIzU00PhUdXHKwsOe1olaD5rm7fSWHwWWosUHhLhCH08kTTJyQXufGWi50ac0rTnt88fVtx1sck8IiLnbhERAREQEREBERB805L870vtw+op1x7ybfWDuuUFZL87Uvtw+op1x7ybfWDuuSpGtp1mtWDAelc7JjksznFkrom2u1sYjBzTpaXmRrruI02FgL202utGvr4aOPSzrHPOYTmuzasaaMZ2cOS7z2ktf+YaVh5OYoahjg+xfGRcgWD2uvmuzdhu1wI6W31EBZ8y2Y5TKSzsrKXmcxgPbYuJcXFzs4k26ANgGwBVyn8lResZ3QqyqmVHkqL1je6FkrcOKsJVXFWEojBxrEm0sEsztIjbfN1ZzibNb2kgKN5JnAioqftZ5RnNafFhbsDR90C/60ldZwkc3y+sj74Wtx3A5KinhqqdpkDYwyVjRdzLaSQNouTfdY9K9DaTGY9K+N4cm45t4ng5apq3yHluJ3amjsXiqAqq9FxiIiAiIgq1xBuDY9I0FZ0da2QcXUNEjDozj4zd9/6rAWwwTBpq2QRwtJ899uRGOlx+Q1lY5cSc1ZzbxHb8HePSxVBoKh5kaWF9NI48rNaLmInaLAkdGadlgJIURROjGO4cyI5wiL4y4feIjkztO3XbsKl1eTucZMpZ4zl6OhbceL4CIi524REQEREBUKqvNxQfNuS/O1L7cPqKdce8m31g7rlBWS3O1L7cPqKdce8m31g7rkqRqRHntc29s5pbfouLLhpGvjc8OFnDx23AzDtvf7ush2oixXe06yH07HkFzGuLdRc0Et6idS5NztsdfGS3sa9TTmc4rS5F0bmsfIdUgaxv4msL3F43EyEA7Q240ELeTL3avCZb8MJhjMZ2RnJxOIwpVTKnyVF6xvdCrKqZU+SovWN7oWbJs3FWEqrirCVEczwjH9gk9ZH3wrcl8TfTi7ToJ5Tdh0D4qvCL/wBCT1kfeCwcN8QfrYF6W2kujZfNx61s1JZ5OrrsEw+vGe+Iwvfp42HkknaXDUT1g9a0FVwauN/B6xj+hsrS09rm3+S6LDHfZM6j8ysqZ9mOI1gFYTUzwvGNZ9HHKc2I/qOD/EWaomSehI3+/NWKcisSH/w3f/pEfk5do+ulGqRw6jZYsuJT/wDvJ+dy3TW1fT8tV08PVzMeQuJuP/Vzd7pYrD3OJ+CzouDqqGmeeCBu0ueSR2WA+Ky566Y65pD1vd/layY30nTvKy6epfGT4Y9HCeFbCPAsJpdM9U+scP3cIzWHtB/vXji2VT3R8TSxNo4dIzY9D3A67uFrX2207ytTKsSVZTDm85Xn++SXPjqnUysledcN9N/03qcgoOyWH/KYceh7/puU3tK5N7357Ona92+69ERcbpEREBERBQrwmcvZxWFUvQfO+S3O1L7a36inbH/Jt9YO65QTkrztSe2t+op2x/ybfWDuuSpER4Ll9NRTGnxWNzbGzZ7cq2wuA0OG8dG1SjR1UczGvie2RjhcPYbtPaoZnx1pcaPHackAkR1QA42MHU640OHzt95VbguJ4V+0YVUeGUzuV9nywQNj49OrVfZp0hOBNzV4zKPMnuF2mksytjNM/UXtBdGd9vGb8V3FLiUFS3OgmZMOmNwdbrA0jtUFsqplV5Ki9Y3uhVlVMq/JUfrG90IrPcVYSquKsJURz2XYvRPH44+8sHD/ABR+tgWflt/03+mzvLBoPFH62BentftfP6cWv9z4dJhz/s29vzKypX8l3UVraN/JHb81lF/JPUteU62eN6mBKsOVZkqw5VsjCsSVYcqzJVhyrZGusSVYkqy5ViSrbGFZ+SY/5Gi9N303KaWFQvklzjRem76blNLAuHe9+ezs2vdvuvCqqBVXG6RERAREQechWtq3LYSrVVhQQHkpzrSe2t76nbHmkxC2x47NDh/UKCMqcNkw+tdmOLOXx8Eo1jlXFj0tOjsHSpmyLyljxOmzjYSsAZPF0O84DzXax2jYlSIZr8Qlpj4JjVOaiEk8XUA3mjBPjMkPjDVoO69tSrR4XX4eDU4NVeGU50uazS5o82SE6Qbbbb9CmPG8AhmY6OeMSxO1Z2tp3HWDvCi/FeD2vw6Qz4RO5wGnir2lA6LapBu29CDHblZhGJcnFaLwaU66iEEXPSQNPvzlU8HLH/aYRijX20hpdZ7f4m6b9YCw5MrKOpJjxrDc2UHNNRC3i5gelzdAJ6/cqxZGUk5D8JxZudrbFMTHIDuOs9je1BIWSFPWxUxZXuL5WyOAcXBxLLNzTnDXpvr0re5V+So/WN7oWiyQpa2GmLK55fK2RwDnODyWWbmnOF9t9elb3KzyVH6xvdCgynFWEqrirCVBostT+xv9NneWHQ+KP1sCy8tGO8EeSLDPZr1nldCxaLxR+ti9La/a+f04tf7nw2dO+wWU1+hYMayY1coYrZVhyrMlWHKkKxJVhyrMlWHKtka6xJViSrLlWJKtsYVsckOcqH03fTcpqAUJZLOtiFGeh7u45TXDJnBcO9789v27Nr3b7vRERcbpEREBERB5SBa6qjW1IWPNHdBwmV2T7K2EsdyXNOdHJ5jv6g6iP8BRJQ1lXhVXnN+zljNnNOlkjTsPnNNta+g6qnXJ5UZMxVrLPGa9viStHKZu3t3fJErb5J5W02Jx8ghkoH2lO48odJHnN3++y20tH5vuP+V894rg1Vh8gc67c112VERIbfZZw0tO4/Fdfk7wrTRAMrY+PaNHGx2bL2tPJd8E4OXf4vgNNVjNqqdkui13DljqeNI7Co+xrghpnEupZ305813LZ1AixA67qRMJyxw+rsI6pgcf3cv2b/yvtfsutw+lY7Z2gqDgckMJqKOmMVTKJXCRxa8Oc4ZhDbDlWtqOhb3K3yVH6xvdC3EmFNOpxHuK95aGOQR8Y0P4vS2+q9rXttRWthpXv1Cw846v9rPZSMjBJ0kC5c7UN+5c/lPl/R0N2B3hEw0cVERZp/G/U3q0ncokykyvrcRObI/NjJ0U8Vww9F9rz1+4K8I7PLXK2lnBpoH8c4uDnSM8k3NN7Z33j1aN6yaPxR+tij7C8BnBD3DM0GzD4xuNvQu2wetEjR5zRZzdoI0Xt0L0NtZ/HZ6uPXn+fLdRrJjWLEVlRq5McVsqw5VmSrDlSLWJKsOVZkqw5VsjXWJKsSVZcqxZB06AtsYVlZOn9upPSPccpkoHKKMiMPdPVCW3Igvp2OeQQB7jf3dKlqijsFwbyy5yeUdm2nGDLREXI6RERAREQFaQrkQY0sV1r6ilW4IXm+O6DlaygDgQ5ocCLFpFwR0EHWuIxng/gkJMJNO47Byo/wAp1dhtuUry011hTUW5BA+IZFVkV7MbMOmNwv8AldY+6618dRXUnivqKa2wGSNvu0AqepaDcsWSg3K8pwh+HL3FG+LXv/ibE/vtKYnl3iVRHxclUQ06HcW1kZf1uYAbbhYKVJcGjd40TXdbQfmrIsn4QQRBGCNREbQR22Q4RTg+StRUWLm8Sw/ecOU70Wa+027V3GEZMxQeIy7tr3aXnt2dQXYQ4buWwp8OHQocOciwbO2LEr8ks858bjFINThqPWP12rvoaMDYskU42hZYZ5YXnGpljMpxUTPfWUvl6cvaP3sOkdZA1dtlk0mUFO794G7ngt+OpSZJQNK1NdkzDL48LHnpLRf3610zcy97H/jRdCzu1yvhsbvFe13ouB+S8pHLbT5B0p/dFvovf8rrFPB9T9D/AM3+lnNbS9WN0s/Rp5ngayB1la+eriGuRvYb/JdXHkBTDWxx63n+llsqTI2mZa1O0+kM7vXV+p055p/BnfJHDJnSm0ET5T+FpsOvo7VvMKyMnmIdVO4tuvimG7juLtQ+PYpHpsKa0AAAAbALD3LOip2t2LXnu8r1Yzhsx22M7etrsKwpkLGtYwMa0WAGr/Z3rbNFlVFyc8ugREQEREBERAREQFQoiCxy8XoiDGkWO9EQeRVWoiDJiWXGiIMhquCIgqiIgoVYURBVqvREBERAREQEREBERB//2Q=="/>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180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229" y="3965454"/>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1" y="2514600"/>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Can 28"/>
          <p:cNvSpPr/>
          <p:nvPr/>
        </p:nvSpPr>
        <p:spPr>
          <a:xfrm>
            <a:off x="8610599" y="2660947"/>
            <a:ext cx="914400" cy="774107"/>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3" name="TextBox 32"/>
          <p:cNvSpPr txBox="1"/>
          <p:nvPr/>
        </p:nvSpPr>
        <p:spPr>
          <a:xfrm>
            <a:off x="8303136" y="3505201"/>
            <a:ext cx="1529329" cy="307777"/>
          </a:xfrm>
          <a:prstGeom prst="rect">
            <a:avLst/>
          </a:prstGeom>
          <a:noFill/>
        </p:spPr>
        <p:txBody>
          <a:bodyPr wrap="square" rtlCol="0">
            <a:spAutoFit/>
          </a:bodyPr>
          <a:lstStyle/>
          <a:p>
            <a:r>
              <a:rPr lang="en-US" sz="1400" b="1" dirty="0"/>
              <a:t>Database Server 1</a:t>
            </a:r>
          </a:p>
        </p:txBody>
      </p:sp>
      <p:sp>
        <p:nvSpPr>
          <p:cNvPr id="35" name="TextBox 34"/>
          <p:cNvSpPr txBox="1"/>
          <p:nvPr/>
        </p:nvSpPr>
        <p:spPr>
          <a:xfrm>
            <a:off x="5075618" y="3513033"/>
            <a:ext cx="1130053" cy="307777"/>
          </a:xfrm>
          <a:prstGeom prst="rect">
            <a:avLst/>
          </a:prstGeom>
          <a:noFill/>
        </p:spPr>
        <p:txBody>
          <a:bodyPr wrap="square" rtlCol="0">
            <a:spAutoFit/>
          </a:bodyPr>
          <a:lstStyle/>
          <a:p>
            <a:r>
              <a:rPr lang="en-US" sz="1400" b="1" dirty="0"/>
              <a:t>Participant 1</a:t>
            </a:r>
          </a:p>
        </p:txBody>
      </p:sp>
      <p:sp>
        <p:nvSpPr>
          <p:cNvPr id="42" name="TextBox 41"/>
          <p:cNvSpPr txBox="1"/>
          <p:nvPr/>
        </p:nvSpPr>
        <p:spPr>
          <a:xfrm>
            <a:off x="2122027" y="5018392"/>
            <a:ext cx="1078372" cy="307777"/>
          </a:xfrm>
          <a:prstGeom prst="rect">
            <a:avLst/>
          </a:prstGeom>
          <a:noFill/>
        </p:spPr>
        <p:txBody>
          <a:bodyPr wrap="square" rtlCol="0">
            <a:spAutoFit/>
          </a:bodyPr>
          <a:lstStyle/>
          <a:p>
            <a:r>
              <a:rPr lang="en-US" sz="1400" b="1" dirty="0"/>
              <a:t>Coordinator</a:t>
            </a:r>
          </a:p>
        </p:txBody>
      </p:sp>
      <p:cxnSp>
        <p:nvCxnSpPr>
          <p:cNvPr id="43" name="Straight Connector 42"/>
          <p:cNvCxnSpPr/>
          <p:nvPr/>
        </p:nvCxnSpPr>
        <p:spPr>
          <a:xfrm>
            <a:off x="5986272" y="3048000"/>
            <a:ext cx="2624328"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184" y="3951591"/>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5" name="Can 54"/>
          <p:cNvSpPr/>
          <p:nvPr/>
        </p:nvSpPr>
        <p:spPr>
          <a:xfrm>
            <a:off x="8640382" y="4097938"/>
            <a:ext cx="914400" cy="774107"/>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6" name="TextBox 55"/>
          <p:cNvSpPr txBox="1"/>
          <p:nvPr/>
        </p:nvSpPr>
        <p:spPr>
          <a:xfrm>
            <a:off x="8332919" y="4942192"/>
            <a:ext cx="1529329" cy="307777"/>
          </a:xfrm>
          <a:prstGeom prst="rect">
            <a:avLst/>
          </a:prstGeom>
          <a:noFill/>
        </p:spPr>
        <p:txBody>
          <a:bodyPr wrap="square" rtlCol="0">
            <a:spAutoFit/>
          </a:bodyPr>
          <a:lstStyle/>
          <a:p>
            <a:r>
              <a:rPr lang="en-US" sz="1400" b="1" dirty="0"/>
              <a:t>Database Server 2</a:t>
            </a:r>
          </a:p>
        </p:txBody>
      </p:sp>
      <p:sp>
        <p:nvSpPr>
          <p:cNvPr id="57" name="TextBox 56"/>
          <p:cNvSpPr txBox="1"/>
          <p:nvPr/>
        </p:nvSpPr>
        <p:spPr>
          <a:xfrm>
            <a:off x="5105401" y="4950024"/>
            <a:ext cx="1130053" cy="307777"/>
          </a:xfrm>
          <a:prstGeom prst="rect">
            <a:avLst/>
          </a:prstGeom>
          <a:noFill/>
        </p:spPr>
        <p:txBody>
          <a:bodyPr wrap="square" rtlCol="0">
            <a:spAutoFit/>
          </a:bodyPr>
          <a:lstStyle/>
          <a:p>
            <a:r>
              <a:rPr lang="en-US" sz="1400" b="1" dirty="0"/>
              <a:t>Participant 2</a:t>
            </a:r>
          </a:p>
        </p:txBody>
      </p:sp>
      <p:cxnSp>
        <p:nvCxnSpPr>
          <p:cNvPr id="58" name="Straight Connector 57"/>
          <p:cNvCxnSpPr/>
          <p:nvPr/>
        </p:nvCxnSpPr>
        <p:spPr>
          <a:xfrm>
            <a:off x="6016055" y="4484991"/>
            <a:ext cx="2624328"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184" y="5399391"/>
            <a:ext cx="1066799"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Can 59"/>
          <p:cNvSpPr/>
          <p:nvPr/>
        </p:nvSpPr>
        <p:spPr>
          <a:xfrm>
            <a:off x="8640382" y="5545738"/>
            <a:ext cx="914400" cy="774107"/>
          </a:xfrm>
          <a:prstGeom prst="can">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1" name="TextBox 60"/>
          <p:cNvSpPr txBox="1"/>
          <p:nvPr/>
        </p:nvSpPr>
        <p:spPr>
          <a:xfrm>
            <a:off x="8332919" y="6389992"/>
            <a:ext cx="1529329" cy="307777"/>
          </a:xfrm>
          <a:prstGeom prst="rect">
            <a:avLst/>
          </a:prstGeom>
          <a:noFill/>
        </p:spPr>
        <p:txBody>
          <a:bodyPr wrap="square" rtlCol="0">
            <a:spAutoFit/>
          </a:bodyPr>
          <a:lstStyle/>
          <a:p>
            <a:r>
              <a:rPr lang="en-US" sz="1400" b="1" dirty="0"/>
              <a:t>Database Server 3</a:t>
            </a:r>
          </a:p>
        </p:txBody>
      </p:sp>
      <p:sp>
        <p:nvSpPr>
          <p:cNvPr id="62" name="TextBox 61"/>
          <p:cNvSpPr txBox="1"/>
          <p:nvPr/>
        </p:nvSpPr>
        <p:spPr>
          <a:xfrm>
            <a:off x="5105401" y="6397824"/>
            <a:ext cx="1130053" cy="307777"/>
          </a:xfrm>
          <a:prstGeom prst="rect">
            <a:avLst/>
          </a:prstGeom>
          <a:noFill/>
        </p:spPr>
        <p:txBody>
          <a:bodyPr wrap="square" rtlCol="0">
            <a:spAutoFit/>
          </a:bodyPr>
          <a:lstStyle/>
          <a:p>
            <a:r>
              <a:rPr lang="en-US" sz="1400" b="1" dirty="0"/>
              <a:t>Participant 3</a:t>
            </a:r>
          </a:p>
        </p:txBody>
      </p:sp>
      <p:cxnSp>
        <p:nvCxnSpPr>
          <p:cNvPr id="63" name="Straight Connector 62"/>
          <p:cNvCxnSpPr/>
          <p:nvPr/>
        </p:nvCxnSpPr>
        <p:spPr>
          <a:xfrm>
            <a:off x="6016055" y="5932791"/>
            <a:ext cx="2624328"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4" name="Straight Connector 1023"/>
          <p:cNvCxnSpPr/>
          <p:nvPr/>
        </p:nvCxnSpPr>
        <p:spPr>
          <a:xfrm flipV="1">
            <a:off x="3168976" y="3124200"/>
            <a:ext cx="5786" cy="841254"/>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6" name="Straight Arrow Connector 1025"/>
          <p:cNvCxnSpPr/>
          <p:nvPr/>
        </p:nvCxnSpPr>
        <p:spPr>
          <a:xfrm>
            <a:off x="3174762" y="3124200"/>
            <a:ext cx="2083038" cy="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031" name="Straight Arrow Connector 1030"/>
          <p:cNvCxnSpPr/>
          <p:nvPr/>
        </p:nvCxnSpPr>
        <p:spPr>
          <a:xfrm>
            <a:off x="3479562" y="4484990"/>
            <a:ext cx="1828800" cy="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V="1">
            <a:off x="3225324" y="4950023"/>
            <a:ext cx="0" cy="106977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3225324" y="6019800"/>
            <a:ext cx="2083038" cy="0"/>
          </a:xfrm>
          <a:prstGeom prst="straightConnector1">
            <a:avLst/>
          </a:prstGeom>
          <a:ln w="254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36" name="TextBox 1035"/>
          <p:cNvSpPr txBox="1"/>
          <p:nvPr/>
        </p:nvSpPr>
        <p:spPr>
          <a:xfrm>
            <a:off x="3429001" y="2768838"/>
            <a:ext cx="1882503" cy="369332"/>
          </a:xfrm>
          <a:prstGeom prst="rect">
            <a:avLst/>
          </a:prstGeom>
          <a:noFill/>
        </p:spPr>
        <p:txBody>
          <a:bodyPr wrap="square" rtlCol="0">
            <a:spAutoFit/>
          </a:bodyPr>
          <a:lstStyle/>
          <a:p>
            <a:r>
              <a:rPr lang="en-US" sz="1800" dirty="0">
                <a:solidFill>
                  <a:srgbClr val="0070C0"/>
                </a:solidFill>
              </a:rPr>
              <a:t>GLOBAL_COMMIT</a:t>
            </a:r>
          </a:p>
        </p:txBody>
      </p:sp>
      <p:sp>
        <p:nvSpPr>
          <p:cNvPr id="79" name="TextBox 78"/>
          <p:cNvSpPr txBox="1"/>
          <p:nvPr/>
        </p:nvSpPr>
        <p:spPr>
          <a:xfrm>
            <a:off x="3429001" y="4126468"/>
            <a:ext cx="1882503" cy="369332"/>
          </a:xfrm>
          <a:prstGeom prst="rect">
            <a:avLst/>
          </a:prstGeom>
          <a:noFill/>
        </p:spPr>
        <p:txBody>
          <a:bodyPr wrap="square" rtlCol="0">
            <a:spAutoFit/>
          </a:bodyPr>
          <a:lstStyle/>
          <a:p>
            <a:r>
              <a:rPr lang="en-US" sz="1800" dirty="0">
                <a:solidFill>
                  <a:srgbClr val="0070C0"/>
                </a:solidFill>
              </a:rPr>
              <a:t>GLOBAL_COMMIT</a:t>
            </a:r>
          </a:p>
        </p:txBody>
      </p:sp>
      <p:sp>
        <p:nvSpPr>
          <p:cNvPr id="80" name="TextBox 79"/>
          <p:cNvSpPr txBox="1"/>
          <p:nvPr/>
        </p:nvSpPr>
        <p:spPr>
          <a:xfrm>
            <a:off x="3429001" y="5650468"/>
            <a:ext cx="1882503" cy="369332"/>
          </a:xfrm>
          <a:prstGeom prst="rect">
            <a:avLst/>
          </a:prstGeom>
          <a:noFill/>
        </p:spPr>
        <p:txBody>
          <a:bodyPr wrap="square" rtlCol="0">
            <a:spAutoFit/>
          </a:bodyPr>
          <a:lstStyle/>
          <a:p>
            <a:r>
              <a:rPr lang="en-US" sz="1800" dirty="0">
                <a:solidFill>
                  <a:srgbClr val="0070C0"/>
                </a:solidFill>
              </a:rPr>
              <a:t>GLOBAL_COMMIT</a:t>
            </a:r>
          </a:p>
        </p:txBody>
      </p:sp>
      <p:sp>
        <p:nvSpPr>
          <p:cNvPr id="1039" name="TextBox 1038"/>
          <p:cNvSpPr txBox="1"/>
          <p:nvPr/>
        </p:nvSpPr>
        <p:spPr>
          <a:xfrm>
            <a:off x="1600671" y="2514600"/>
            <a:ext cx="1983235" cy="400110"/>
          </a:xfrm>
          <a:prstGeom prst="rect">
            <a:avLst/>
          </a:prstGeom>
          <a:noFill/>
        </p:spPr>
        <p:txBody>
          <a:bodyPr wrap="square" rtlCol="0">
            <a:spAutoFit/>
          </a:bodyPr>
          <a:lstStyle/>
          <a:p>
            <a:r>
              <a:rPr lang="en-US" sz="2000" b="1" dirty="0">
                <a:solidFill>
                  <a:srgbClr val="0070C0"/>
                </a:solidFill>
              </a:rPr>
              <a:t>Phase II: Commit</a:t>
            </a:r>
          </a:p>
        </p:txBody>
      </p:sp>
      <p:cxnSp>
        <p:nvCxnSpPr>
          <p:cNvPr id="39" name="Straight Connector 38"/>
          <p:cNvCxnSpPr/>
          <p:nvPr/>
        </p:nvCxnSpPr>
        <p:spPr>
          <a:xfrm>
            <a:off x="6002708" y="3048001"/>
            <a:ext cx="2624328" cy="1"/>
          </a:xfrm>
          <a:prstGeom prst="line">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491950" y="2712815"/>
            <a:ext cx="1737270" cy="369332"/>
          </a:xfrm>
          <a:prstGeom prst="rect">
            <a:avLst/>
          </a:prstGeom>
          <a:noFill/>
        </p:spPr>
        <p:txBody>
          <a:bodyPr wrap="square" rtlCol="0">
            <a:spAutoFit/>
          </a:bodyPr>
          <a:lstStyle/>
          <a:p>
            <a:r>
              <a:rPr lang="en-US" sz="1800" dirty="0">
                <a:solidFill>
                  <a:srgbClr val="0070C0"/>
                </a:solidFill>
              </a:rPr>
              <a:t>LOCAL_COMMIT</a:t>
            </a:r>
          </a:p>
        </p:txBody>
      </p:sp>
      <p:cxnSp>
        <p:nvCxnSpPr>
          <p:cNvPr id="41" name="Straight Connector 40"/>
          <p:cNvCxnSpPr/>
          <p:nvPr/>
        </p:nvCxnSpPr>
        <p:spPr>
          <a:xfrm>
            <a:off x="6019800" y="4487292"/>
            <a:ext cx="2624328" cy="1"/>
          </a:xfrm>
          <a:prstGeom prst="line">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6509042" y="4152106"/>
            <a:ext cx="1737270" cy="369332"/>
          </a:xfrm>
          <a:prstGeom prst="rect">
            <a:avLst/>
          </a:prstGeom>
          <a:noFill/>
        </p:spPr>
        <p:txBody>
          <a:bodyPr wrap="square" rtlCol="0">
            <a:spAutoFit/>
          </a:bodyPr>
          <a:lstStyle/>
          <a:p>
            <a:r>
              <a:rPr lang="en-US" sz="1800" dirty="0">
                <a:solidFill>
                  <a:srgbClr val="0070C0"/>
                </a:solidFill>
              </a:rPr>
              <a:t>LOCAL_COMMIT</a:t>
            </a:r>
          </a:p>
        </p:txBody>
      </p:sp>
      <p:cxnSp>
        <p:nvCxnSpPr>
          <p:cNvPr id="45" name="Straight Connector 44"/>
          <p:cNvCxnSpPr/>
          <p:nvPr/>
        </p:nvCxnSpPr>
        <p:spPr>
          <a:xfrm>
            <a:off x="6019800" y="5931970"/>
            <a:ext cx="2624328" cy="1"/>
          </a:xfrm>
          <a:prstGeom prst="line">
            <a:avLst/>
          </a:prstGeom>
          <a:ln w="2222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509042" y="5596784"/>
            <a:ext cx="1737270" cy="369332"/>
          </a:xfrm>
          <a:prstGeom prst="rect">
            <a:avLst/>
          </a:prstGeom>
          <a:noFill/>
        </p:spPr>
        <p:txBody>
          <a:bodyPr wrap="square" rtlCol="0">
            <a:spAutoFit/>
          </a:bodyPr>
          <a:lstStyle/>
          <a:p>
            <a:r>
              <a:rPr lang="en-US" sz="1800" dirty="0">
                <a:solidFill>
                  <a:srgbClr val="0070C0"/>
                </a:solidFill>
              </a:rPr>
              <a:t>LOCAL_COMMIT</a:t>
            </a:r>
          </a:p>
        </p:txBody>
      </p:sp>
      <p:sp>
        <p:nvSpPr>
          <p:cNvPr id="5" name="Rounded Rectangle 4"/>
          <p:cNvSpPr/>
          <p:nvPr/>
        </p:nvSpPr>
        <p:spPr>
          <a:xfrm>
            <a:off x="1679576" y="6096000"/>
            <a:ext cx="3273425" cy="609600"/>
          </a:xfrm>
          <a:prstGeom prst="round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“Strict” consistency, which limits scalability!</a:t>
            </a:r>
          </a:p>
        </p:txBody>
      </p:sp>
    </p:spTree>
    <p:extLst>
      <p:ext uri="{BB962C8B-B14F-4D97-AF65-F5344CB8AC3E}">
        <p14:creationId xmlns:p14="http://schemas.microsoft.com/office/powerpoint/2010/main" val="1154496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
                                        </p:tgtEl>
                                        <p:attrNameLst>
                                          <p:attrName>style.visibility</p:attrName>
                                        </p:attrNameLst>
                                      </p:cBhvr>
                                      <p:to>
                                        <p:strVal val="visible"/>
                                      </p:to>
                                    </p:set>
                                    <p:animEffect transition="in" filter="wipe(left)">
                                      <p:cBhvr>
                                        <p:cTn id="7" dur="500"/>
                                        <p:tgtEl>
                                          <p:spTgt spid="1024"/>
                                        </p:tgtEl>
                                      </p:cBhvr>
                                    </p:animEffect>
                                  </p:childTnLst>
                                </p:cTn>
                              </p:par>
                              <p:par>
                                <p:cTn id="8" presetID="22" presetClass="entr" presetSubtype="8"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left)">
                                      <p:cBhvr>
                                        <p:cTn id="10" dur="500"/>
                                        <p:tgtEl>
                                          <p:spTgt spid="102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36"/>
                                        </p:tgtEl>
                                        <p:attrNameLst>
                                          <p:attrName>style.visibility</p:attrName>
                                        </p:attrNameLst>
                                      </p:cBhvr>
                                      <p:to>
                                        <p:strVal val="visible"/>
                                      </p:to>
                                    </p:set>
                                    <p:animEffect transition="in" filter="wipe(left)">
                                      <p:cBhvr>
                                        <p:cTn id="13" dur="500"/>
                                        <p:tgtEl>
                                          <p:spTgt spid="1036"/>
                                        </p:tgtEl>
                                      </p:cBhvr>
                                    </p:animEffect>
                                  </p:childTnLst>
                                </p:cTn>
                              </p:par>
                              <p:par>
                                <p:cTn id="14" presetID="22" presetClass="entr" presetSubtype="8" fill="hold" nodeType="withEffect">
                                  <p:stCondLst>
                                    <p:cond delay="0"/>
                                  </p:stCondLst>
                                  <p:childTnLst>
                                    <p:set>
                                      <p:cBhvr>
                                        <p:cTn id="15" dur="1" fill="hold">
                                          <p:stCondLst>
                                            <p:cond delay="0"/>
                                          </p:stCondLst>
                                        </p:cTn>
                                        <p:tgtEl>
                                          <p:spTgt spid="1031"/>
                                        </p:tgtEl>
                                        <p:attrNameLst>
                                          <p:attrName>style.visibility</p:attrName>
                                        </p:attrNameLst>
                                      </p:cBhvr>
                                      <p:to>
                                        <p:strVal val="visible"/>
                                      </p:to>
                                    </p:set>
                                    <p:animEffect transition="in" filter="wipe(left)">
                                      <p:cBhvr>
                                        <p:cTn id="16" dur="500"/>
                                        <p:tgtEl>
                                          <p:spTgt spid="103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animEffect transition="in" filter="wipe(left)">
                                      <p:cBhvr>
                                        <p:cTn id="19" dur="500"/>
                                        <p:tgtEl>
                                          <p:spTgt spid="79"/>
                                        </p:tgtEl>
                                      </p:cBhvr>
                                    </p:animEffect>
                                  </p:childTnLst>
                                </p:cTn>
                              </p:par>
                              <p:par>
                                <p:cTn id="20" presetID="22" presetClass="entr" presetSubtype="8" fill="hold"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wipe(left)">
                                      <p:cBhvr>
                                        <p:cTn id="22" dur="500"/>
                                        <p:tgtEl>
                                          <p:spTgt spid="73"/>
                                        </p:tgtEl>
                                      </p:cBhvr>
                                    </p:animEffect>
                                  </p:childTnLst>
                                </p:cTn>
                              </p:par>
                              <p:par>
                                <p:cTn id="23" presetID="22" presetClass="entr" presetSubtype="8"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wipe(left)">
                                      <p:cBhvr>
                                        <p:cTn id="25" dur="500"/>
                                        <p:tgtEl>
                                          <p:spTgt spid="7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0"/>
                                        </p:tgtEl>
                                        <p:attrNameLst>
                                          <p:attrName>style.visibility</p:attrName>
                                        </p:attrNameLst>
                                      </p:cBhvr>
                                      <p:to>
                                        <p:strVal val="visible"/>
                                      </p:to>
                                    </p:set>
                                    <p:animEffect transition="in" filter="wipe(left)">
                                      <p:cBhvr>
                                        <p:cTn id="28" dur="500"/>
                                        <p:tgtEl>
                                          <p:spTgt spid="8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par>
                                <p:cTn id="34" presetID="22" presetClass="entr" presetSubtype="8" fill="hold" nodeType="with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left)">
                                      <p:cBhvr>
                                        <p:cTn id="39" dur="500"/>
                                        <p:tgtEl>
                                          <p:spTgt spid="44"/>
                                        </p:tgtEl>
                                      </p:cBhvr>
                                    </p:animEffect>
                                  </p:childTnLst>
                                </p:cTn>
                              </p:par>
                              <p:par>
                                <p:cTn id="40" presetID="22" presetClass="entr" presetSubtype="8"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wipe(left)">
                                      <p:cBhvr>
                                        <p:cTn id="42" dur="500"/>
                                        <p:tgtEl>
                                          <p:spTgt spid="41"/>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wipe(left)">
                                      <p:cBhvr>
                                        <p:cTn id="45" dur="500"/>
                                        <p:tgtEl>
                                          <p:spTgt spid="46"/>
                                        </p:tgtEl>
                                      </p:cBhvr>
                                    </p:animEffect>
                                  </p:childTnLst>
                                </p:cTn>
                              </p:par>
                              <p:par>
                                <p:cTn id="46" presetID="22" presetClass="entr" presetSubtype="8"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wipe(left)">
                                      <p:cBhvr>
                                        <p:cTn id="48" dur="500"/>
                                        <p:tgtEl>
                                          <p:spTgt spid="4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 grpId="0"/>
      <p:bldP spid="79" grpId="0"/>
      <p:bldP spid="80" grpId="0"/>
      <p:bldP spid="4" grpId="0"/>
      <p:bldP spid="44" grpId="0"/>
      <p:bldP spid="46" grpId="0"/>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Two practical alternatives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sz="quarter" idx="1"/>
          </p:nvPr>
        </p:nvSpPr>
        <p:spPr>
          <a:xfrm>
            <a:off x="4447308" y="591344"/>
            <a:ext cx="6906491" cy="5585619"/>
          </a:xfrm>
        </p:spPr>
        <p:txBody>
          <a:bodyPr anchor="ctr">
            <a:normAutofit/>
          </a:bodyPr>
          <a:lstStyle/>
          <a:p>
            <a:pPr marL="0" indent="0">
              <a:buNone/>
            </a:pPr>
            <a:endParaRPr lang="en-US" dirty="0"/>
          </a:p>
        </p:txBody>
      </p:sp>
      <p:grpSp>
        <p:nvGrpSpPr>
          <p:cNvPr id="7" name="object 2">
            <a:extLst>
              <a:ext uri="{FF2B5EF4-FFF2-40B4-BE49-F238E27FC236}">
                <a16:creationId xmlns:a16="http://schemas.microsoft.com/office/drawing/2014/main" id="{64539FEF-F0BF-48D9-80B8-4050B747428C}"/>
              </a:ext>
            </a:extLst>
          </p:cNvPr>
          <p:cNvGrpSpPr/>
          <p:nvPr/>
        </p:nvGrpSpPr>
        <p:grpSpPr>
          <a:xfrm>
            <a:off x="4418664" y="652901"/>
            <a:ext cx="6591300" cy="4787700"/>
            <a:chOff x="1042416" y="1283208"/>
            <a:chExt cx="6591300" cy="4424680"/>
          </a:xfrm>
        </p:grpSpPr>
        <p:sp>
          <p:nvSpPr>
            <p:cNvPr id="9" name="object 3">
              <a:extLst>
                <a:ext uri="{FF2B5EF4-FFF2-40B4-BE49-F238E27FC236}">
                  <a16:creationId xmlns:a16="http://schemas.microsoft.com/office/drawing/2014/main" id="{CF71F7AE-355F-4CC1-B410-CB5CFB65772D}"/>
                </a:ext>
              </a:extLst>
            </p:cNvPr>
            <p:cNvSpPr/>
            <p:nvPr/>
          </p:nvSpPr>
          <p:spPr>
            <a:xfrm>
              <a:off x="1042416" y="1371600"/>
              <a:ext cx="6449568" cy="4335780"/>
            </a:xfrm>
            <a:prstGeom prst="rect">
              <a:avLst/>
            </a:prstGeom>
            <a:blipFill>
              <a:blip r:embed="rId2" cstate="print"/>
              <a:stretch>
                <a:fillRect/>
              </a:stretch>
            </a:blipFill>
          </p:spPr>
          <p:txBody>
            <a:bodyPr wrap="square" lIns="0" tIns="0" rIns="0" bIns="0" rtlCol="0"/>
            <a:lstStyle/>
            <a:p>
              <a:endParaRPr/>
            </a:p>
          </p:txBody>
        </p:sp>
        <p:sp>
          <p:nvSpPr>
            <p:cNvPr id="11" name="object 4">
              <a:extLst>
                <a:ext uri="{FF2B5EF4-FFF2-40B4-BE49-F238E27FC236}">
                  <a16:creationId xmlns:a16="http://schemas.microsoft.com/office/drawing/2014/main" id="{DBFB0B7D-B486-47FA-BD4B-A7716B8FE7DF}"/>
                </a:ext>
              </a:extLst>
            </p:cNvPr>
            <p:cNvSpPr/>
            <p:nvPr/>
          </p:nvSpPr>
          <p:spPr>
            <a:xfrm>
              <a:off x="6401562" y="1296162"/>
              <a:ext cx="1219200" cy="228600"/>
            </a:xfrm>
            <a:custGeom>
              <a:avLst/>
              <a:gdLst/>
              <a:ahLst/>
              <a:cxnLst/>
              <a:rect l="l" t="t" r="r" b="b"/>
              <a:pathLst>
                <a:path w="1219200" h="228600">
                  <a:moveTo>
                    <a:pt x="1219199" y="0"/>
                  </a:moveTo>
                  <a:lnTo>
                    <a:pt x="0" y="0"/>
                  </a:lnTo>
                  <a:lnTo>
                    <a:pt x="0" y="228600"/>
                  </a:lnTo>
                  <a:lnTo>
                    <a:pt x="1219199" y="228600"/>
                  </a:lnTo>
                  <a:lnTo>
                    <a:pt x="1219199" y="0"/>
                  </a:lnTo>
                  <a:close/>
                </a:path>
              </a:pathLst>
            </a:custGeom>
            <a:solidFill>
              <a:srgbClr val="FFFFFF"/>
            </a:solidFill>
          </p:spPr>
          <p:txBody>
            <a:bodyPr wrap="square" lIns="0" tIns="0" rIns="0" bIns="0" rtlCol="0"/>
            <a:lstStyle/>
            <a:p>
              <a:endParaRPr/>
            </a:p>
          </p:txBody>
        </p:sp>
        <p:sp>
          <p:nvSpPr>
            <p:cNvPr id="13" name="object 5">
              <a:extLst>
                <a:ext uri="{FF2B5EF4-FFF2-40B4-BE49-F238E27FC236}">
                  <a16:creationId xmlns:a16="http://schemas.microsoft.com/office/drawing/2014/main" id="{AAAC396B-EFBC-4C51-92E9-10C2A095E8F5}"/>
                </a:ext>
              </a:extLst>
            </p:cNvPr>
            <p:cNvSpPr/>
            <p:nvPr/>
          </p:nvSpPr>
          <p:spPr>
            <a:xfrm>
              <a:off x="6401562" y="1296162"/>
              <a:ext cx="1219200" cy="228600"/>
            </a:xfrm>
            <a:custGeom>
              <a:avLst/>
              <a:gdLst/>
              <a:ahLst/>
              <a:cxnLst/>
              <a:rect l="l" t="t" r="r" b="b"/>
              <a:pathLst>
                <a:path w="1219200" h="228600">
                  <a:moveTo>
                    <a:pt x="0" y="228600"/>
                  </a:moveTo>
                  <a:lnTo>
                    <a:pt x="1219199" y="228600"/>
                  </a:lnTo>
                  <a:lnTo>
                    <a:pt x="1219199" y="0"/>
                  </a:lnTo>
                  <a:lnTo>
                    <a:pt x="0" y="0"/>
                  </a:lnTo>
                  <a:lnTo>
                    <a:pt x="0" y="228600"/>
                  </a:lnTo>
                  <a:close/>
                </a:path>
              </a:pathLst>
            </a:custGeom>
            <a:ln w="25908">
              <a:solidFill>
                <a:srgbClr val="FFFFFF"/>
              </a:solidFill>
            </a:ln>
          </p:spPr>
          <p:txBody>
            <a:bodyPr wrap="square" lIns="0" tIns="0" rIns="0" bIns="0" rtlCol="0"/>
            <a:lstStyle/>
            <a:p>
              <a:endParaRPr/>
            </a:p>
          </p:txBody>
        </p:sp>
      </p:grpSp>
    </p:spTree>
    <p:extLst>
      <p:ext uri="{BB962C8B-B14F-4D97-AF65-F5344CB8AC3E}">
        <p14:creationId xmlns:p14="http://schemas.microsoft.com/office/powerpoint/2010/main" val="3091220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BASE, an ACID Alternative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sz="quarter" idx="1"/>
          </p:nvPr>
        </p:nvSpPr>
        <p:spPr>
          <a:xfrm>
            <a:off x="4447308" y="591344"/>
            <a:ext cx="6906491" cy="5585619"/>
          </a:xfrm>
        </p:spPr>
        <p:txBody>
          <a:bodyPr anchor="ctr">
            <a:normAutofit/>
          </a:bodyPr>
          <a:lstStyle/>
          <a:p>
            <a:pPr marL="0" indent="0">
              <a:buNone/>
            </a:pPr>
            <a:r>
              <a:rPr lang="en-US" dirty="0">
                <a:highlight>
                  <a:srgbClr val="FFFF00"/>
                </a:highlight>
              </a:rPr>
              <a:t>Almost the opposite of ACID.</a:t>
            </a:r>
          </a:p>
          <a:p>
            <a:r>
              <a:rPr lang="en-US" b="1" dirty="0"/>
              <a:t>B</a:t>
            </a:r>
            <a:r>
              <a:rPr lang="en-US" dirty="0"/>
              <a:t>asically </a:t>
            </a:r>
            <a:r>
              <a:rPr lang="en-US" b="1" dirty="0"/>
              <a:t>A</a:t>
            </a:r>
            <a:r>
              <a:rPr lang="en-US" dirty="0"/>
              <a:t>vailable: Nodes in a distributed environment can go down, but the whole system shouldn’t be affected.</a:t>
            </a:r>
          </a:p>
          <a:p>
            <a:r>
              <a:rPr lang="en-US" b="1" dirty="0"/>
              <a:t>S</a:t>
            </a:r>
            <a:r>
              <a:rPr lang="en-US" dirty="0"/>
              <a:t>oft State (scalable): The state of the system and data changes over time.</a:t>
            </a:r>
          </a:p>
          <a:p>
            <a:r>
              <a:rPr lang="en-US" b="1" dirty="0"/>
              <a:t>E</a:t>
            </a:r>
            <a:r>
              <a:rPr lang="en-US" dirty="0"/>
              <a:t>ventual Consistency: Given enough time, data will be consistent across the distributed system.</a:t>
            </a:r>
          </a:p>
        </p:txBody>
      </p:sp>
    </p:spTree>
    <p:extLst>
      <p:ext uri="{BB962C8B-B14F-4D97-AF65-F5344CB8AC3E}">
        <p14:creationId xmlns:p14="http://schemas.microsoft.com/office/powerpoint/2010/main" val="903496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vert="horz" lIns="91440" tIns="45720" rIns="91440" bIns="45720" rtlCol="0" anchor="ctr">
            <a:normAutofit/>
          </a:bodyPr>
          <a:lstStyle/>
          <a:p>
            <a:pPr algn="l">
              <a:lnSpc>
                <a:spcPct val="90000"/>
              </a:lnSpc>
            </a:pPr>
            <a:r>
              <a:rPr lang="en-US" kern="1200">
                <a:solidFill>
                  <a:srgbClr val="FFFFFF"/>
                </a:solidFill>
                <a:latin typeface="+mj-lt"/>
                <a:ea typeface="+mj-ea"/>
                <a:cs typeface="+mj-cs"/>
              </a:rPr>
              <a:t>A Clash of cultures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p:cNvSpPr txBox="1"/>
          <p:nvPr/>
        </p:nvSpPr>
        <p:spPr>
          <a:xfrm>
            <a:off x="4447308" y="591344"/>
            <a:ext cx="6906491" cy="5585619"/>
          </a:xfrm>
          <a:prstGeom prst="rect">
            <a:avLst/>
          </a:prstGeom>
        </p:spPr>
        <p:txBody>
          <a:bodyPr vert="horz" lIns="91440" tIns="45720" rIns="91440" bIns="45720" rtlCol="0" anchor="ctr">
            <a:normAutofit/>
          </a:bodyPr>
          <a:lstStyle/>
          <a:p>
            <a:pPr marL="1028700" lvl="1" indent="-342900">
              <a:lnSpc>
                <a:spcPct val="90000"/>
              </a:lnSpc>
              <a:spcAft>
                <a:spcPts val="600"/>
              </a:spcAft>
              <a:buFont typeface="Wingdings" panose="05000000000000000000" pitchFamily="2" charset="2"/>
              <a:buChar char="Ø"/>
            </a:pPr>
            <a:r>
              <a:rPr lang="en-US" sz="2400" dirty="0"/>
              <a:t>ACID:</a:t>
            </a:r>
          </a:p>
          <a:p>
            <a:pPr marL="1200150" lvl="2" indent="-228600">
              <a:lnSpc>
                <a:spcPct val="90000"/>
              </a:lnSpc>
              <a:spcAft>
                <a:spcPts val="600"/>
              </a:spcAft>
              <a:buFont typeface="Arial" panose="020B0604020202020204" pitchFamily="34" charset="0"/>
              <a:buChar char="•"/>
            </a:pPr>
            <a:r>
              <a:rPr lang="en-US" sz="2400" dirty="0"/>
              <a:t>Strong consistency.</a:t>
            </a:r>
          </a:p>
          <a:p>
            <a:pPr marL="1200150" lvl="2" indent="-228600">
              <a:lnSpc>
                <a:spcPct val="90000"/>
              </a:lnSpc>
              <a:spcAft>
                <a:spcPts val="600"/>
              </a:spcAft>
              <a:buFont typeface="Arial" panose="020B0604020202020204" pitchFamily="34" charset="0"/>
              <a:buChar char="•"/>
            </a:pPr>
            <a:r>
              <a:rPr lang="en-US" sz="2400" dirty="0"/>
              <a:t>Less availability.</a:t>
            </a:r>
          </a:p>
          <a:p>
            <a:pPr marL="1200150" lvl="2" indent="-228600">
              <a:lnSpc>
                <a:spcPct val="90000"/>
              </a:lnSpc>
              <a:spcAft>
                <a:spcPts val="600"/>
              </a:spcAft>
              <a:buFont typeface="Arial" panose="020B0604020202020204" pitchFamily="34" charset="0"/>
              <a:buChar char="•"/>
            </a:pPr>
            <a:r>
              <a:rPr lang="en-US" sz="2400" dirty="0"/>
              <a:t>Pessimistic concurrency.</a:t>
            </a:r>
          </a:p>
          <a:p>
            <a:pPr marL="1200150" lvl="2" indent="-228600">
              <a:lnSpc>
                <a:spcPct val="90000"/>
              </a:lnSpc>
              <a:spcAft>
                <a:spcPts val="600"/>
              </a:spcAft>
              <a:buFont typeface="Arial" panose="020B0604020202020204" pitchFamily="34" charset="0"/>
              <a:buChar char="•"/>
            </a:pPr>
            <a:r>
              <a:rPr lang="en-US" sz="2400" dirty="0"/>
              <a:t>Complex.</a:t>
            </a:r>
          </a:p>
          <a:p>
            <a:pPr marL="1028700" lvl="1" indent="-342900">
              <a:lnSpc>
                <a:spcPct val="90000"/>
              </a:lnSpc>
              <a:spcAft>
                <a:spcPts val="600"/>
              </a:spcAft>
              <a:buFont typeface="Wingdings" panose="05000000000000000000" pitchFamily="2" charset="2"/>
              <a:buChar char="Ø"/>
            </a:pPr>
            <a:r>
              <a:rPr lang="en-US" sz="2400" dirty="0"/>
              <a:t>BASE:</a:t>
            </a:r>
          </a:p>
          <a:p>
            <a:pPr marL="1200150" lvl="2" indent="-228600">
              <a:lnSpc>
                <a:spcPct val="90000"/>
              </a:lnSpc>
              <a:spcAft>
                <a:spcPts val="600"/>
              </a:spcAft>
              <a:buFont typeface="Arial" panose="020B0604020202020204" pitchFamily="34" charset="0"/>
              <a:buChar char="•"/>
            </a:pPr>
            <a:r>
              <a:rPr lang="en-US" sz="2400" dirty="0"/>
              <a:t>Availability is the most important thing. Willing to sacrifice for this (CAP).</a:t>
            </a:r>
          </a:p>
          <a:p>
            <a:pPr marL="1200150" lvl="2" indent="-228600">
              <a:lnSpc>
                <a:spcPct val="90000"/>
              </a:lnSpc>
              <a:spcAft>
                <a:spcPts val="600"/>
              </a:spcAft>
              <a:buFont typeface="Arial" panose="020B0604020202020204" pitchFamily="34" charset="0"/>
              <a:buChar char="•"/>
            </a:pPr>
            <a:r>
              <a:rPr lang="en-US" sz="2400" dirty="0"/>
              <a:t>Weaker consistency (Eventual).</a:t>
            </a:r>
          </a:p>
          <a:p>
            <a:pPr marL="1200150" lvl="2" indent="-228600">
              <a:lnSpc>
                <a:spcPct val="90000"/>
              </a:lnSpc>
              <a:spcAft>
                <a:spcPts val="600"/>
              </a:spcAft>
              <a:buFont typeface="Arial" panose="020B0604020202020204" pitchFamily="34" charset="0"/>
              <a:buChar char="•"/>
            </a:pPr>
            <a:r>
              <a:rPr lang="en-US" sz="2400" dirty="0"/>
              <a:t>Best effort.</a:t>
            </a:r>
          </a:p>
          <a:p>
            <a:pPr marL="1200150" lvl="2" indent="-228600">
              <a:lnSpc>
                <a:spcPct val="90000"/>
              </a:lnSpc>
              <a:spcAft>
                <a:spcPts val="600"/>
              </a:spcAft>
              <a:buFont typeface="Arial" panose="020B0604020202020204" pitchFamily="34" charset="0"/>
              <a:buChar char="•"/>
            </a:pPr>
            <a:r>
              <a:rPr lang="en-US" sz="2400" dirty="0"/>
              <a:t>Simple and fast.</a:t>
            </a:r>
          </a:p>
          <a:p>
            <a:pPr marL="1200150" lvl="2" indent="-228600">
              <a:lnSpc>
                <a:spcPct val="90000"/>
              </a:lnSpc>
              <a:spcAft>
                <a:spcPts val="600"/>
              </a:spcAft>
              <a:buFont typeface="Arial" panose="020B0604020202020204" pitchFamily="34" charset="0"/>
              <a:buChar char="•"/>
            </a:pPr>
            <a:r>
              <a:rPr lang="en-US" sz="2400" dirty="0"/>
              <a:t>Optimistic.</a:t>
            </a:r>
          </a:p>
        </p:txBody>
      </p:sp>
    </p:spTree>
    <p:extLst>
      <p:ext uri="{BB962C8B-B14F-4D97-AF65-F5344CB8AC3E}">
        <p14:creationId xmlns:p14="http://schemas.microsoft.com/office/powerpoint/2010/main" val="3108338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2BB3282-B4E9-4C91-A826-95034DD0C8F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RDMS Database</a:t>
            </a:r>
          </a:p>
        </p:txBody>
      </p:sp>
      <p:sp>
        <p:nvSpPr>
          <p:cNvPr id="5" name="object 4">
            <a:extLst>
              <a:ext uri="{FF2B5EF4-FFF2-40B4-BE49-F238E27FC236}">
                <a16:creationId xmlns:a16="http://schemas.microsoft.com/office/drawing/2014/main" id="{17ED9E9F-F867-40F3-A738-3DA123FB91D0}"/>
              </a:ext>
            </a:extLst>
          </p:cNvPr>
          <p:cNvSpPr>
            <a:spLocks noGrp="1"/>
          </p:cNvSpPr>
          <p:nvPr>
            <p:ph idx="1"/>
          </p:nvPr>
        </p:nvSpPr>
        <p:spPr>
          <a:xfrm>
            <a:off x="1336431" y="2490788"/>
            <a:ext cx="9739557" cy="3567112"/>
          </a:xfrm>
          <a:prstGeom prst="rect">
            <a:avLst/>
          </a:prstGeom>
          <a:blipFill>
            <a:blip r:embed="rId2" cstate="print">
              <a:alphaModFix/>
            </a:blip>
            <a:stretch>
              <a:fillRect/>
            </a:stretch>
          </a:blipFill>
        </p:spPr>
        <p:txBody>
          <a:bodyPr wrap="square" lIns="0" tIns="0" rIns="0" bIns="0" rtlCol="0"/>
          <a:lstStyle/>
          <a:p>
            <a:endParaRPr dirty="0">
              <a:noFill/>
            </a:endParaRPr>
          </a:p>
        </p:txBody>
      </p:sp>
    </p:spTree>
    <p:extLst>
      <p:ext uri="{BB962C8B-B14F-4D97-AF65-F5344CB8AC3E}">
        <p14:creationId xmlns:p14="http://schemas.microsoft.com/office/powerpoint/2010/main" val="2803151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2BB3282-B4E9-4C91-A826-95034DD0C8F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Era of Distributed Computing</a:t>
            </a:r>
          </a:p>
        </p:txBody>
      </p:sp>
      <p:sp>
        <p:nvSpPr>
          <p:cNvPr id="3" name="object 3">
            <a:extLst>
              <a:ext uri="{FF2B5EF4-FFF2-40B4-BE49-F238E27FC236}">
                <a16:creationId xmlns:a16="http://schemas.microsoft.com/office/drawing/2014/main" id="{868F683D-1C62-4B27-B9A6-422089BAA7F0}"/>
              </a:ext>
            </a:extLst>
          </p:cNvPr>
          <p:cNvSpPr/>
          <p:nvPr/>
        </p:nvSpPr>
        <p:spPr>
          <a:xfrm>
            <a:off x="1195754" y="2486949"/>
            <a:ext cx="4561712" cy="3913850"/>
          </a:xfrm>
          <a:prstGeom prst="rect">
            <a:avLst/>
          </a:prstGeom>
          <a:blipFill>
            <a:blip r:embed="rId2" cstate="print"/>
            <a:stretch>
              <a:fillRect/>
            </a:stretch>
          </a:blipFill>
        </p:spPr>
        <p:txBody>
          <a:bodyPr wrap="square" lIns="0" tIns="0" rIns="0" bIns="0" rtlCol="0"/>
          <a:lstStyle/>
          <a:p>
            <a:endParaRPr/>
          </a:p>
        </p:txBody>
      </p:sp>
      <p:sp>
        <p:nvSpPr>
          <p:cNvPr id="6" name="object 2">
            <a:extLst>
              <a:ext uri="{FF2B5EF4-FFF2-40B4-BE49-F238E27FC236}">
                <a16:creationId xmlns:a16="http://schemas.microsoft.com/office/drawing/2014/main" id="{56D5A52E-225E-4A00-AF98-5BC64AEF5C0F}"/>
              </a:ext>
            </a:extLst>
          </p:cNvPr>
          <p:cNvSpPr txBox="1"/>
          <p:nvPr/>
        </p:nvSpPr>
        <p:spPr>
          <a:xfrm>
            <a:off x="6321325" y="2119121"/>
            <a:ext cx="4561712" cy="2901435"/>
          </a:xfrm>
          <a:prstGeom prst="rect">
            <a:avLst/>
          </a:prstGeom>
        </p:spPr>
        <p:txBody>
          <a:bodyPr vert="horz" wrap="square" lIns="0" tIns="13335" rIns="0" bIns="0" rtlCol="0">
            <a:spAutoFit/>
          </a:bodyPr>
          <a:lstStyle/>
          <a:p>
            <a:pPr marL="12700">
              <a:lnSpc>
                <a:spcPct val="100000"/>
              </a:lnSpc>
              <a:spcBef>
                <a:spcPts val="105"/>
              </a:spcBef>
            </a:pPr>
            <a:r>
              <a:rPr sz="3200" spc="-5" dirty="0">
                <a:solidFill>
                  <a:srgbClr val="FF0000"/>
                </a:solidFill>
                <a:latin typeface="Carlito"/>
                <a:cs typeface="Carlito"/>
              </a:rPr>
              <a:t>But...</a:t>
            </a:r>
            <a:endParaRPr sz="3200" dirty="0">
              <a:latin typeface="Carlito"/>
              <a:cs typeface="Carlito"/>
            </a:endParaRPr>
          </a:p>
          <a:p>
            <a:pPr marL="299085" indent="-287020">
              <a:lnSpc>
                <a:spcPct val="100000"/>
              </a:lnSpc>
              <a:spcBef>
                <a:spcPts val="80"/>
              </a:spcBef>
              <a:buFont typeface="Wingdings"/>
              <a:buChar char=""/>
              <a:tabLst>
                <a:tab pos="299720" algn="l"/>
              </a:tabLst>
            </a:pPr>
            <a:r>
              <a:rPr sz="1800" spc="-10" dirty="0">
                <a:latin typeface="Carlito"/>
                <a:cs typeface="Carlito"/>
              </a:rPr>
              <a:t>Relational </a:t>
            </a:r>
            <a:r>
              <a:rPr sz="1800" spc="-5" dirty="0">
                <a:latin typeface="Carlito"/>
                <a:cs typeface="Carlito"/>
              </a:rPr>
              <a:t>databases </a:t>
            </a:r>
            <a:r>
              <a:rPr sz="1800" spc="-15" dirty="0">
                <a:latin typeface="Carlito"/>
                <a:cs typeface="Carlito"/>
              </a:rPr>
              <a:t>were </a:t>
            </a:r>
            <a:r>
              <a:rPr sz="1800" spc="-5" dirty="0">
                <a:latin typeface="Carlito"/>
                <a:cs typeface="Carlito"/>
              </a:rPr>
              <a:t>not built</a:t>
            </a:r>
            <a:endParaRPr sz="1800" dirty="0">
              <a:latin typeface="Carlito"/>
              <a:cs typeface="Carlito"/>
            </a:endParaRPr>
          </a:p>
          <a:p>
            <a:pPr marL="326390">
              <a:lnSpc>
                <a:spcPct val="100000"/>
              </a:lnSpc>
            </a:pPr>
            <a:r>
              <a:rPr sz="1800" spc="-15" dirty="0">
                <a:latin typeface="Carlito"/>
                <a:cs typeface="Carlito"/>
              </a:rPr>
              <a:t>for </a:t>
            </a:r>
            <a:r>
              <a:rPr sz="1800" b="1" spc="-10" dirty="0">
                <a:latin typeface="Carlito"/>
                <a:cs typeface="Carlito"/>
              </a:rPr>
              <a:t>distributed</a:t>
            </a:r>
            <a:r>
              <a:rPr sz="1800" b="1" spc="10" dirty="0">
                <a:latin typeface="Carlito"/>
                <a:cs typeface="Carlito"/>
              </a:rPr>
              <a:t> </a:t>
            </a:r>
            <a:r>
              <a:rPr sz="1800" b="1" spc="-10" dirty="0">
                <a:latin typeface="Carlito"/>
                <a:cs typeface="Carlito"/>
              </a:rPr>
              <a:t>applications.</a:t>
            </a:r>
            <a:endParaRPr sz="2300" dirty="0">
              <a:latin typeface="Carlito"/>
              <a:cs typeface="Carlito"/>
            </a:endParaRPr>
          </a:p>
          <a:p>
            <a:pPr marL="12700">
              <a:lnSpc>
                <a:spcPct val="100000"/>
              </a:lnSpc>
              <a:spcBef>
                <a:spcPts val="5"/>
              </a:spcBef>
            </a:pPr>
            <a:r>
              <a:rPr sz="2800" spc="-5" dirty="0">
                <a:latin typeface="Carlito"/>
                <a:cs typeface="Carlito"/>
              </a:rPr>
              <a:t>Because...</a:t>
            </a:r>
            <a:endParaRPr sz="2800" dirty="0">
              <a:latin typeface="Carlito"/>
              <a:cs typeface="Carlito"/>
            </a:endParaRPr>
          </a:p>
          <a:p>
            <a:pPr marL="299085" indent="-287020">
              <a:lnSpc>
                <a:spcPct val="100000"/>
              </a:lnSpc>
              <a:spcBef>
                <a:spcPts val="60"/>
              </a:spcBef>
              <a:buFont typeface="Wingdings"/>
              <a:buChar char=""/>
              <a:tabLst>
                <a:tab pos="299720" algn="l"/>
              </a:tabLst>
            </a:pPr>
            <a:r>
              <a:rPr sz="1800" dirty="0">
                <a:latin typeface="Carlito"/>
                <a:cs typeface="Carlito"/>
              </a:rPr>
              <a:t>Joins </a:t>
            </a:r>
            <a:r>
              <a:rPr sz="1800" spc="-10" dirty="0">
                <a:latin typeface="Carlito"/>
                <a:cs typeface="Carlito"/>
              </a:rPr>
              <a:t>are</a:t>
            </a:r>
            <a:r>
              <a:rPr sz="1800" spc="5" dirty="0">
                <a:latin typeface="Carlito"/>
                <a:cs typeface="Carlito"/>
              </a:rPr>
              <a:t> </a:t>
            </a:r>
            <a:r>
              <a:rPr sz="1800" spc="-5" dirty="0">
                <a:latin typeface="Carlito"/>
                <a:cs typeface="Carlito"/>
              </a:rPr>
              <a:t>expensive</a:t>
            </a:r>
            <a:endParaRPr sz="1800" dirty="0">
              <a:latin typeface="Carlito"/>
              <a:cs typeface="Carlito"/>
            </a:endParaRPr>
          </a:p>
          <a:p>
            <a:pPr marL="299085" indent="-287020">
              <a:lnSpc>
                <a:spcPct val="100000"/>
              </a:lnSpc>
              <a:spcBef>
                <a:spcPts val="5"/>
              </a:spcBef>
              <a:buFont typeface="Wingdings"/>
              <a:buChar char=""/>
              <a:tabLst>
                <a:tab pos="299720" algn="l"/>
              </a:tabLst>
            </a:pPr>
            <a:r>
              <a:rPr sz="1800" spc="-10" dirty="0">
                <a:latin typeface="Carlito"/>
                <a:cs typeface="Carlito"/>
              </a:rPr>
              <a:t>Hard to </a:t>
            </a:r>
            <a:r>
              <a:rPr sz="1800" spc="-5" dirty="0">
                <a:latin typeface="Carlito"/>
                <a:cs typeface="Carlito"/>
              </a:rPr>
              <a:t>scale</a:t>
            </a:r>
            <a:r>
              <a:rPr sz="1800" spc="30" dirty="0">
                <a:latin typeface="Carlito"/>
                <a:cs typeface="Carlito"/>
              </a:rPr>
              <a:t> </a:t>
            </a:r>
            <a:r>
              <a:rPr sz="1800" spc="-15" dirty="0">
                <a:latin typeface="Carlito"/>
                <a:cs typeface="Carlito"/>
              </a:rPr>
              <a:t>horizontally</a:t>
            </a:r>
            <a:endParaRPr sz="1800" dirty="0">
              <a:latin typeface="Carlito"/>
              <a:cs typeface="Carlito"/>
            </a:endParaRPr>
          </a:p>
          <a:p>
            <a:pPr marL="299085" indent="-287020">
              <a:lnSpc>
                <a:spcPct val="100000"/>
              </a:lnSpc>
              <a:buFont typeface="Wingdings"/>
              <a:buChar char=""/>
              <a:tabLst>
                <a:tab pos="299720" algn="l"/>
              </a:tabLst>
            </a:pPr>
            <a:r>
              <a:rPr sz="1800" dirty="0">
                <a:latin typeface="Carlito"/>
                <a:cs typeface="Carlito"/>
              </a:rPr>
              <a:t>Impedance </a:t>
            </a:r>
            <a:r>
              <a:rPr sz="1800" spc="-10" dirty="0">
                <a:latin typeface="Carlito"/>
                <a:cs typeface="Carlito"/>
              </a:rPr>
              <a:t>mismatch</a:t>
            </a:r>
            <a:r>
              <a:rPr sz="1800" spc="5" dirty="0">
                <a:latin typeface="Carlito"/>
                <a:cs typeface="Carlito"/>
              </a:rPr>
              <a:t> </a:t>
            </a:r>
            <a:r>
              <a:rPr sz="1800" spc="-15" dirty="0">
                <a:latin typeface="Carlito"/>
                <a:cs typeface="Carlito"/>
              </a:rPr>
              <a:t>occurs</a:t>
            </a:r>
            <a:endParaRPr sz="1800" dirty="0">
              <a:latin typeface="Carlito"/>
              <a:cs typeface="Carlito"/>
            </a:endParaRPr>
          </a:p>
          <a:p>
            <a:pPr marL="274320" marR="17780" indent="-262255">
              <a:lnSpc>
                <a:spcPct val="100000"/>
              </a:lnSpc>
              <a:buFont typeface="Wingdings"/>
              <a:buChar char=""/>
              <a:tabLst>
                <a:tab pos="299720" algn="l"/>
              </a:tabLst>
            </a:pPr>
            <a:r>
              <a:rPr sz="1800" spc="-5" dirty="0">
                <a:latin typeface="Carlito"/>
                <a:cs typeface="Carlito"/>
              </a:rPr>
              <a:t>Expensive </a:t>
            </a:r>
            <a:r>
              <a:rPr sz="1800" spc="-10" dirty="0">
                <a:latin typeface="Carlito"/>
                <a:cs typeface="Carlito"/>
              </a:rPr>
              <a:t>(product cost, hardware,  </a:t>
            </a:r>
            <a:r>
              <a:rPr sz="1800" spc="-5" dirty="0">
                <a:latin typeface="Carlito"/>
                <a:cs typeface="Carlito"/>
              </a:rPr>
              <a:t>Maintenance)</a:t>
            </a:r>
            <a:endParaRPr sz="1800" dirty="0">
              <a:latin typeface="Carlito"/>
              <a:cs typeface="Carlito"/>
            </a:endParaRPr>
          </a:p>
        </p:txBody>
      </p:sp>
      <p:sp>
        <p:nvSpPr>
          <p:cNvPr id="7" name="object 3">
            <a:extLst>
              <a:ext uri="{FF2B5EF4-FFF2-40B4-BE49-F238E27FC236}">
                <a16:creationId xmlns:a16="http://schemas.microsoft.com/office/drawing/2014/main" id="{3A12741D-4E8A-4E7E-86C5-AD10D14C4816}"/>
              </a:ext>
            </a:extLst>
          </p:cNvPr>
          <p:cNvSpPr txBox="1"/>
          <p:nvPr/>
        </p:nvSpPr>
        <p:spPr>
          <a:xfrm>
            <a:off x="6366060" y="4941005"/>
            <a:ext cx="2278380" cy="1557655"/>
          </a:xfrm>
          <a:prstGeom prst="rect">
            <a:avLst/>
          </a:prstGeom>
        </p:spPr>
        <p:txBody>
          <a:bodyPr vert="horz" wrap="square" lIns="0" tIns="12065" rIns="0" bIns="0" rtlCol="0">
            <a:spAutoFit/>
          </a:bodyPr>
          <a:lstStyle/>
          <a:p>
            <a:pPr marL="12700">
              <a:lnSpc>
                <a:spcPct val="100000"/>
              </a:lnSpc>
              <a:spcBef>
                <a:spcPts val="95"/>
              </a:spcBef>
            </a:pPr>
            <a:r>
              <a:rPr sz="2800" spc="-5" dirty="0">
                <a:latin typeface="Carlito"/>
                <a:cs typeface="Carlito"/>
              </a:rPr>
              <a:t>And....</a:t>
            </a:r>
            <a:endParaRPr sz="2800" dirty="0">
              <a:latin typeface="Carlito"/>
              <a:cs typeface="Carlito"/>
            </a:endParaRPr>
          </a:p>
          <a:p>
            <a:pPr marL="12700">
              <a:lnSpc>
                <a:spcPct val="100000"/>
              </a:lnSpc>
              <a:spcBef>
                <a:spcPts val="65"/>
              </a:spcBef>
            </a:pPr>
            <a:r>
              <a:rPr sz="1800" spc="-15" dirty="0">
                <a:latin typeface="Carlito"/>
                <a:cs typeface="Carlito"/>
              </a:rPr>
              <a:t>It’s </a:t>
            </a:r>
            <a:r>
              <a:rPr sz="1800" spc="-5" dirty="0">
                <a:latin typeface="Carlito"/>
                <a:cs typeface="Carlito"/>
              </a:rPr>
              <a:t>weak</a:t>
            </a:r>
            <a:r>
              <a:rPr sz="1800" spc="-80" dirty="0">
                <a:latin typeface="Carlito"/>
                <a:cs typeface="Carlito"/>
              </a:rPr>
              <a:t> </a:t>
            </a:r>
            <a:r>
              <a:rPr sz="1800" dirty="0">
                <a:latin typeface="Carlito"/>
                <a:cs typeface="Carlito"/>
              </a:rPr>
              <a:t>in:</a:t>
            </a:r>
          </a:p>
          <a:p>
            <a:pPr marL="299085" indent="-287020">
              <a:lnSpc>
                <a:spcPct val="100000"/>
              </a:lnSpc>
              <a:buFont typeface="Wingdings"/>
              <a:buChar char=""/>
              <a:tabLst>
                <a:tab pos="299720" algn="l"/>
              </a:tabLst>
            </a:pPr>
            <a:r>
              <a:rPr sz="1800" spc="-5" dirty="0">
                <a:latin typeface="Carlito"/>
                <a:cs typeface="Carlito"/>
              </a:rPr>
              <a:t>Speed</a:t>
            </a:r>
            <a:r>
              <a:rPr sz="1800" spc="-65" dirty="0">
                <a:latin typeface="Carlito"/>
                <a:cs typeface="Carlito"/>
              </a:rPr>
              <a:t> </a:t>
            </a:r>
            <a:r>
              <a:rPr sz="1800" spc="-5" dirty="0">
                <a:latin typeface="Carlito"/>
                <a:cs typeface="Carlito"/>
              </a:rPr>
              <a:t>(performance)</a:t>
            </a:r>
            <a:endParaRPr sz="1800" dirty="0">
              <a:latin typeface="Carlito"/>
              <a:cs typeface="Carlito"/>
            </a:endParaRPr>
          </a:p>
          <a:p>
            <a:pPr marL="299085" indent="-287020">
              <a:lnSpc>
                <a:spcPct val="100000"/>
              </a:lnSpc>
              <a:buFont typeface="Wingdings"/>
              <a:buChar char=""/>
              <a:tabLst>
                <a:tab pos="299720" algn="l"/>
              </a:tabLst>
            </a:pPr>
            <a:r>
              <a:rPr sz="1800" spc="-5" dirty="0">
                <a:latin typeface="Carlito"/>
                <a:cs typeface="Carlito"/>
              </a:rPr>
              <a:t>High</a:t>
            </a:r>
            <a:r>
              <a:rPr sz="1800" spc="10" dirty="0">
                <a:latin typeface="Carlito"/>
                <a:cs typeface="Carlito"/>
              </a:rPr>
              <a:t> </a:t>
            </a:r>
            <a:r>
              <a:rPr sz="1800" spc="-10" dirty="0">
                <a:latin typeface="Carlito"/>
                <a:cs typeface="Carlito"/>
              </a:rPr>
              <a:t>availability</a:t>
            </a:r>
            <a:endParaRPr sz="1800" dirty="0">
              <a:latin typeface="Carlito"/>
              <a:cs typeface="Carlito"/>
            </a:endParaRPr>
          </a:p>
          <a:p>
            <a:pPr marL="299085" indent="-287020">
              <a:lnSpc>
                <a:spcPct val="100000"/>
              </a:lnSpc>
              <a:buFont typeface="Wingdings"/>
              <a:buChar char=""/>
              <a:tabLst>
                <a:tab pos="299720" algn="l"/>
              </a:tabLst>
            </a:pPr>
            <a:r>
              <a:rPr sz="1800" spc="-10" dirty="0">
                <a:latin typeface="Carlito"/>
                <a:cs typeface="Carlito"/>
              </a:rPr>
              <a:t>Partition</a:t>
            </a:r>
            <a:r>
              <a:rPr sz="1800" spc="-5" dirty="0">
                <a:latin typeface="Carlito"/>
                <a:cs typeface="Carlito"/>
              </a:rPr>
              <a:t> </a:t>
            </a:r>
            <a:r>
              <a:rPr sz="1800" spc="-10" dirty="0">
                <a:latin typeface="Carlito"/>
                <a:cs typeface="Carlito"/>
              </a:rPr>
              <a:t>tolerance</a:t>
            </a:r>
            <a:endParaRPr sz="1800" dirty="0">
              <a:latin typeface="Carlito"/>
              <a:cs typeface="Carlito"/>
            </a:endParaRPr>
          </a:p>
        </p:txBody>
      </p:sp>
    </p:spTree>
    <p:extLst>
      <p:ext uri="{BB962C8B-B14F-4D97-AF65-F5344CB8AC3E}">
        <p14:creationId xmlns:p14="http://schemas.microsoft.com/office/powerpoint/2010/main" val="479491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Rectangle 33">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2BB3282-B4E9-4C91-A826-95034DD0C8F7}"/>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New Trends…</a:t>
            </a:r>
          </a:p>
        </p:txBody>
      </p:sp>
      <p:sp>
        <p:nvSpPr>
          <p:cNvPr id="4" name="object 3">
            <a:extLst>
              <a:ext uri="{FF2B5EF4-FFF2-40B4-BE49-F238E27FC236}">
                <a16:creationId xmlns:a16="http://schemas.microsoft.com/office/drawing/2014/main" id="{EEE77E12-C0B1-46A7-95DF-9957F344EBDC}"/>
              </a:ext>
            </a:extLst>
          </p:cNvPr>
          <p:cNvSpPr/>
          <p:nvPr/>
        </p:nvSpPr>
        <p:spPr>
          <a:xfrm>
            <a:off x="2051301" y="2356334"/>
            <a:ext cx="7559804" cy="4297680"/>
          </a:xfrm>
          <a:prstGeom prst="rect">
            <a:avLst/>
          </a:prstGeom>
          <a:blipFill>
            <a:blip r:embed="rId2" cstate="print"/>
            <a:stretch>
              <a:fillRect t="-21220" b="-4318"/>
            </a:stretch>
          </a:blipFill>
        </p:spPr>
        <p:txBody>
          <a:bodyPr wrap="square" lIns="0" tIns="0" rIns="0" bIns="0" rtlCol="0"/>
          <a:lstStyle/>
          <a:p>
            <a:endParaRPr/>
          </a:p>
        </p:txBody>
      </p:sp>
    </p:spTree>
    <p:extLst>
      <p:ext uri="{BB962C8B-B14F-4D97-AF65-F5344CB8AC3E}">
        <p14:creationId xmlns:p14="http://schemas.microsoft.com/office/powerpoint/2010/main" val="214048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B3282-B4E9-4C91-A826-95034DD0C8F7}"/>
              </a:ext>
            </a:extLst>
          </p:cNvPr>
          <p:cNvSpPr>
            <a:spLocks noGrp="1"/>
          </p:cNvSpPr>
          <p:nvPr>
            <p:ph type="title"/>
          </p:nvPr>
        </p:nvSpPr>
        <p:spPr>
          <a:xfrm>
            <a:off x="686834" y="1153572"/>
            <a:ext cx="3200400" cy="4461163"/>
          </a:xfrm>
        </p:spPr>
        <p:txBody>
          <a:bodyPr>
            <a:normAutofit/>
          </a:bodyPr>
          <a:lstStyle/>
          <a:p>
            <a:r>
              <a:rPr lang="en-US" sz="3700" dirty="0">
                <a:solidFill>
                  <a:srgbClr val="FFFFFF"/>
                </a:solidFill>
              </a:rPr>
              <a:t>Characteristics Required – Use Cases</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948E368-7802-426F-99EB-6BD88CB935D5}"/>
              </a:ext>
            </a:extLst>
          </p:cNvPr>
          <p:cNvSpPr>
            <a:spLocks noGrp="1"/>
          </p:cNvSpPr>
          <p:nvPr>
            <p:ph idx="1"/>
          </p:nvPr>
        </p:nvSpPr>
        <p:spPr>
          <a:xfrm>
            <a:off x="4447308" y="591344"/>
            <a:ext cx="6906491" cy="5585619"/>
          </a:xfrm>
        </p:spPr>
        <p:txBody>
          <a:bodyPr anchor="ctr">
            <a:normAutofit/>
          </a:bodyPr>
          <a:lstStyle/>
          <a:p>
            <a:r>
              <a:rPr lang="en-US" dirty="0"/>
              <a:t>Massive write performance.</a:t>
            </a:r>
          </a:p>
          <a:p>
            <a:r>
              <a:rPr lang="en-US" dirty="0"/>
              <a:t>Fast key value look ups.</a:t>
            </a:r>
          </a:p>
          <a:p>
            <a:r>
              <a:rPr lang="en-US" dirty="0"/>
              <a:t>Flexible schema and data types.</a:t>
            </a:r>
          </a:p>
          <a:p>
            <a:r>
              <a:rPr lang="en-US" dirty="0"/>
              <a:t>No single point of failure.</a:t>
            </a:r>
          </a:p>
          <a:p>
            <a:r>
              <a:rPr lang="en-US" dirty="0"/>
              <a:t>Fast prototyping and development.</a:t>
            </a:r>
          </a:p>
          <a:p>
            <a:r>
              <a:rPr lang="en-US" dirty="0"/>
              <a:t>Out of the box scalability.</a:t>
            </a:r>
          </a:p>
          <a:p>
            <a:r>
              <a:rPr lang="en-US" dirty="0"/>
              <a:t>Easy maintenance.</a:t>
            </a:r>
          </a:p>
        </p:txBody>
      </p:sp>
    </p:spTree>
    <p:extLst>
      <p:ext uri="{BB962C8B-B14F-4D97-AF65-F5344CB8AC3E}">
        <p14:creationId xmlns:p14="http://schemas.microsoft.com/office/powerpoint/2010/main" val="4151863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B3282-B4E9-4C91-A826-95034DD0C8F7}"/>
              </a:ext>
            </a:extLst>
          </p:cNvPr>
          <p:cNvSpPr>
            <a:spLocks noGrp="1"/>
          </p:cNvSpPr>
          <p:nvPr>
            <p:ph type="title"/>
          </p:nvPr>
        </p:nvSpPr>
        <p:spPr>
          <a:xfrm>
            <a:off x="686834" y="1153572"/>
            <a:ext cx="3200400" cy="4461163"/>
          </a:xfrm>
        </p:spPr>
        <p:txBody>
          <a:bodyPr>
            <a:normAutofit/>
          </a:bodyPr>
          <a:lstStyle/>
          <a:p>
            <a:r>
              <a:rPr lang="en-US" sz="3700" dirty="0">
                <a:solidFill>
                  <a:srgbClr val="FFFFFF"/>
                </a:solidFill>
              </a:rPr>
              <a:t>Performance of RDBMS</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object 2">
            <a:extLst>
              <a:ext uri="{FF2B5EF4-FFF2-40B4-BE49-F238E27FC236}">
                <a16:creationId xmlns:a16="http://schemas.microsoft.com/office/drawing/2014/main" id="{D5AE980D-7F94-4E68-A7DB-B8FB0EB93ED0}"/>
              </a:ext>
            </a:extLst>
          </p:cNvPr>
          <p:cNvSpPr>
            <a:spLocks noGrp="1"/>
          </p:cNvSpPr>
          <p:nvPr>
            <p:ph idx="1"/>
          </p:nvPr>
        </p:nvSpPr>
        <p:spPr>
          <a:xfrm>
            <a:off x="4193364" y="592138"/>
            <a:ext cx="6907212" cy="5584825"/>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347150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dirty="0">
                <a:solidFill>
                  <a:srgbClr val="FFFFFF"/>
                </a:solidFill>
              </a:rPr>
              <a:t>What went wrong with RDBMS?</a:t>
            </a:r>
          </a:p>
        </p:txBody>
      </p:sp>
      <p:sp>
        <p:nvSpPr>
          <p:cNvPr id="56" name="Arc 5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Autofit/>
          </a:bodyPr>
          <a:lstStyle/>
          <a:p>
            <a:r>
              <a:rPr lang="en-US" sz="2600" dirty="0"/>
              <a:t>Nothing. One size fits all? Not really. </a:t>
            </a:r>
          </a:p>
          <a:p>
            <a:r>
              <a:rPr lang="en-US" sz="2600" dirty="0"/>
              <a:t>Impedance mismatch.</a:t>
            </a:r>
          </a:p>
          <a:p>
            <a:pPr lvl="1"/>
            <a:r>
              <a:rPr lang="en-US" sz="2600" dirty="0"/>
              <a:t>Object Relational Mapping doesn't work quite well.</a:t>
            </a:r>
          </a:p>
          <a:p>
            <a:r>
              <a:rPr lang="en-US" sz="2600" dirty="0"/>
              <a:t>Rigid schema design.</a:t>
            </a:r>
          </a:p>
          <a:p>
            <a:r>
              <a:rPr lang="en-US" sz="2600" dirty="0"/>
              <a:t>Harder to scale.</a:t>
            </a:r>
          </a:p>
          <a:p>
            <a:r>
              <a:rPr lang="en-US" sz="2600" dirty="0"/>
              <a:t>Replication.</a:t>
            </a:r>
          </a:p>
          <a:p>
            <a:r>
              <a:rPr lang="en-US" sz="2600" dirty="0"/>
              <a:t>Joins across multiple nodes? Hard.</a:t>
            </a:r>
          </a:p>
          <a:p>
            <a:r>
              <a:rPr lang="en-US" sz="2600" dirty="0"/>
              <a:t>How does RDMS handle data growth? Hard.</a:t>
            </a:r>
          </a:p>
          <a:p>
            <a:r>
              <a:rPr lang="en-US" sz="2600" dirty="0"/>
              <a:t>Need for a DBA.</a:t>
            </a:r>
          </a:p>
        </p:txBody>
      </p:sp>
    </p:spTree>
    <p:extLst>
      <p:ext uri="{BB962C8B-B14F-4D97-AF65-F5344CB8AC3E}">
        <p14:creationId xmlns:p14="http://schemas.microsoft.com/office/powerpoint/2010/main" val="967646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49DA6B423D6B4EA69DC3BDFB03C2AB" ma:contentTypeVersion="2" ma:contentTypeDescription="Create a new document." ma:contentTypeScope="" ma:versionID="de0dc28e8b493aca8dcfd50d15d931f2">
  <xsd:schema xmlns:xsd="http://www.w3.org/2001/XMLSchema" xmlns:xs="http://www.w3.org/2001/XMLSchema" xmlns:p="http://schemas.microsoft.com/office/2006/metadata/properties" xmlns:ns2="cc45394a-453a-4c4e-acb7-71f8df37133e" targetNamespace="http://schemas.microsoft.com/office/2006/metadata/properties" ma:root="true" ma:fieldsID="c2d3e14bd6fea5f210798a0c1b896066" ns2:_="">
    <xsd:import namespace="cc45394a-453a-4c4e-acb7-71f8df3713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5394a-453a-4c4e-acb7-71f8df371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3C5634-3E0B-4FCD-B826-21DAD80F187F}"/>
</file>

<file path=customXml/itemProps2.xml><?xml version="1.0" encoding="utf-8"?>
<ds:datastoreItem xmlns:ds="http://schemas.openxmlformats.org/officeDocument/2006/customXml" ds:itemID="{584D2D2F-9AD4-480D-9319-8949CDAAA76F}"/>
</file>

<file path=customXml/itemProps3.xml><?xml version="1.0" encoding="utf-8"?>
<ds:datastoreItem xmlns:ds="http://schemas.openxmlformats.org/officeDocument/2006/customXml" ds:itemID="{CFC3F5B1-046C-456E-8A1F-7C7164AAC12C}"/>
</file>

<file path=docProps/app.xml><?xml version="1.0" encoding="utf-8"?>
<Properties xmlns="http://schemas.openxmlformats.org/officeDocument/2006/extended-properties" xmlns:vt="http://schemas.openxmlformats.org/officeDocument/2006/docPropsVTypes">
  <TotalTime>217</TotalTime>
  <Words>1375</Words>
  <Application>Microsoft Office PowerPoint</Application>
  <PresentationFormat>Widescreen</PresentationFormat>
  <Paragraphs>342</Paragraphs>
  <Slides>33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33</vt:i4>
      </vt:variant>
    </vt:vector>
  </HeadingPairs>
  <TitlesOfParts>
    <vt:vector size="41" baseType="lpstr">
      <vt:lpstr>Arial</vt:lpstr>
      <vt:lpstr>Calibri</vt:lpstr>
      <vt:lpstr>Calibri Light</vt:lpstr>
      <vt:lpstr>Carlito</vt:lpstr>
      <vt:lpstr>Wingdings</vt:lpstr>
      <vt:lpstr>Office Theme</vt:lpstr>
      <vt:lpstr>Office Theme</vt:lpstr>
      <vt:lpstr>Office Theme</vt:lpstr>
      <vt:lpstr>NoSQL</vt:lpstr>
      <vt:lpstr>Why NoSQL?</vt:lpstr>
      <vt:lpstr>SQL Databases</vt:lpstr>
      <vt:lpstr>RDMS Database</vt:lpstr>
      <vt:lpstr>Era of Distributed Computing</vt:lpstr>
      <vt:lpstr>New Trends…</vt:lpstr>
      <vt:lpstr>Characteristics Required – Use Cases</vt:lpstr>
      <vt:lpstr>Performance of RDBMS</vt:lpstr>
      <vt:lpstr>What went wrong with RDBMS?</vt:lpstr>
      <vt:lpstr>Introduction to NoSQL</vt:lpstr>
      <vt:lpstr>What is NoSQL?</vt:lpstr>
      <vt:lpstr>What NoSQL is NOT?</vt:lpstr>
      <vt:lpstr>NoSQL Business Drivers</vt:lpstr>
      <vt:lpstr>ACID Semantics</vt:lpstr>
      <vt:lpstr>Brewer’s CAP Theorem</vt:lpstr>
      <vt:lpstr>Consistency</vt:lpstr>
      <vt:lpstr>Availability</vt:lpstr>
      <vt:lpstr>Partition Tolerance</vt:lpstr>
      <vt:lpstr>Why not all 3 (C, A and P)? </vt:lpstr>
      <vt:lpstr>Scaling Traditional Databases</vt:lpstr>
      <vt:lpstr>Why Sharding Data?</vt:lpstr>
      <vt:lpstr>Amdahl’s Law</vt:lpstr>
      <vt:lpstr>Amdahl’s Law: An Example</vt:lpstr>
      <vt:lpstr>Real Vs. Actual Cases</vt:lpstr>
      <vt:lpstr>Some Guidelines</vt:lpstr>
      <vt:lpstr>Why Replicating Data?</vt:lpstr>
      <vt:lpstr>Why Replicating Data?</vt:lpstr>
      <vt:lpstr>But, Consistency Becomes a Challenge</vt:lpstr>
      <vt:lpstr>The Two-Phase Commit Protocol</vt:lpstr>
      <vt:lpstr>The Two-Phase Commit Protocol</vt:lpstr>
      <vt:lpstr>Two practical alternatives</vt:lpstr>
      <vt:lpstr>BASE, an ACID Alternative</vt:lpstr>
      <vt:lpstr>A Clash of cultures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NoSQL</dc:title>
  <dc:creator>Pankaj Vanwari</dc:creator>
  <cp:lastModifiedBy>Pankaj Vanwari</cp:lastModifiedBy>
  <cp:revision>34</cp:revision>
  <dcterms:created xsi:type="dcterms:W3CDTF">2020-09-05T00:12:37Z</dcterms:created>
  <dcterms:modified xsi:type="dcterms:W3CDTF">2021-08-27T09:32:08Z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0x0101005F49DA6B423D6B4EA69DC3BDFB03C2AB</vt:lpwstr>
  </property>
</Properties>
</file>