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8" r:id="rId2"/>
  </p:sldMasterIdLst>
  <p:notesMasterIdLst>
    <p:notesMasterId r:id="rId66"/>
  </p:notesMasterIdLst>
  <p:handoutMasterIdLst>
    <p:handoutMasterId r:id="rId67"/>
  </p:handoutMasterIdLst>
  <p:sldIdLst>
    <p:sldId id="349" r:id="rId3"/>
    <p:sldId id="343" r:id="rId4"/>
    <p:sldId id="302" r:id="rId5"/>
    <p:sldId id="303" r:id="rId6"/>
    <p:sldId id="350" r:id="rId7"/>
    <p:sldId id="304" r:id="rId8"/>
    <p:sldId id="305" r:id="rId9"/>
    <p:sldId id="306" r:id="rId10"/>
    <p:sldId id="307" r:id="rId11"/>
    <p:sldId id="341" r:id="rId12"/>
    <p:sldId id="308" r:id="rId13"/>
    <p:sldId id="309" r:id="rId14"/>
    <p:sldId id="310" r:id="rId15"/>
    <p:sldId id="311" r:id="rId16"/>
    <p:sldId id="347" r:id="rId17"/>
    <p:sldId id="313" r:id="rId18"/>
    <p:sldId id="314" r:id="rId19"/>
    <p:sldId id="315" r:id="rId20"/>
    <p:sldId id="339" r:id="rId21"/>
    <p:sldId id="340" r:id="rId22"/>
    <p:sldId id="316" r:id="rId23"/>
    <p:sldId id="317" r:id="rId24"/>
    <p:sldId id="318" r:id="rId25"/>
    <p:sldId id="319" r:id="rId26"/>
    <p:sldId id="320" r:id="rId27"/>
    <p:sldId id="321" r:id="rId28"/>
    <p:sldId id="322" r:id="rId29"/>
    <p:sldId id="323" r:id="rId30"/>
    <p:sldId id="324" r:id="rId31"/>
    <p:sldId id="325" r:id="rId32"/>
    <p:sldId id="326" r:id="rId33"/>
    <p:sldId id="327" r:id="rId34"/>
    <p:sldId id="328" r:id="rId35"/>
    <p:sldId id="329" r:id="rId36"/>
    <p:sldId id="330" r:id="rId37"/>
    <p:sldId id="331" r:id="rId38"/>
    <p:sldId id="332" r:id="rId39"/>
    <p:sldId id="333" r:id="rId40"/>
    <p:sldId id="342" r:id="rId41"/>
    <p:sldId id="335" r:id="rId42"/>
    <p:sldId id="351" r:id="rId43"/>
    <p:sldId id="352" r:id="rId44"/>
    <p:sldId id="353" r:id="rId45"/>
    <p:sldId id="354" r:id="rId46"/>
    <p:sldId id="355" r:id="rId47"/>
    <p:sldId id="356" r:id="rId48"/>
    <p:sldId id="357" r:id="rId49"/>
    <p:sldId id="358" r:id="rId50"/>
    <p:sldId id="359" r:id="rId51"/>
    <p:sldId id="360" r:id="rId52"/>
    <p:sldId id="361" r:id="rId53"/>
    <p:sldId id="362" r:id="rId54"/>
    <p:sldId id="363" r:id="rId55"/>
    <p:sldId id="364" r:id="rId56"/>
    <p:sldId id="365" r:id="rId57"/>
    <p:sldId id="366" r:id="rId58"/>
    <p:sldId id="367" r:id="rId59"/>
    <p:sldId id="368" r:id="rId60"/>
    <p:sldId id="369" r:id="rId61"/>
    <p:sldId id="370" r:id="rId62"/>
    <p:sldId id="371" r:id="rId63"/>
    <p:sldId id="372" r:id="rId64"/>
    <p:sldId id="373" r:id="rId65"/>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0093"/>
    <a:srgbClr val="FF0066"/>
    <a:srgbClr val="0000FF"/>
    <a:srgbClr val="008000"/>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19" autoAdjust="0"/>
    <p:restoredTop sz="37662" autoAdjust="0"/>
  </p:normalViewPr>
  <p:slideViewPr>
    <p:cSldViewPr>
      <p:cViewPr varScale="1">
        <p:scale>
          <a:sx n="72" d="100"/>
          <a:sy n="72" d="100"/>
        </p:scale>
        <p:origin x="1290" y="72"/>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notesMaster" Target="notesMasters/notesMaster1.xml"/><Relationship Id="rId74" Type="http://schemas.openxmlformats.org/officeDocument/2006/relationships/customXml" Target="../customXml/item3.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customXml" Target="../customXml/item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AF4A99-25E1-44F9-90C0-EA66CF00B3B6}" type="doc">
      <dgm:prSet loTypeId="urn:microsoft.com/office/officeart/2005/8/layout/lProcess2" loCatId="list" qsTypeId="urn:microsoft.com/office/officeart/2005/8/quickstyle/simple5" qsCatId="simple" csTypeId="urn:microsoft.com/office/officeart/2005/8/colors/colorful1" csCatId="colorful" phldr="1"/>
      <dgm:spPr/>
      <dgm:t>
        <a:bodyPr/>
        <a:lstStyle/>
        <a:p>
          <a:endParaRPr lang="en-US"/>
        </a:p>
      </dgm:t>
    </dgm:pt>
    <dgm:pt modelId="{B28448BA-C9A8-43EB-A9DB-A0137196E3B9}">
      <dgm:prSet phldrT="[Text]" custT="1"/>
      <dgm:spPr/>
      <dgm:t>
        <a:bodyPr/>
        <a:lstStyle/>
        <a:p>
          <a:r>
            <a:rPr lang="en-US" sz="2400" b="1" dirty="0"/>
            <a:t>High dim. data</a:t>
          </a:r>
        </a:p>
      </dgm:t>
    </dgm:pt>
    <dgm:pt modelId="{3A37FA3F-0269-460F-ACCD-01DD513605A2}" type="parTrans" cxnId="{721BA034-D2BB-4F5E-AD28-4CD4B0B4FA35}">
      <dgm:prSet/>
      <dgm:spPr/>
      <dgm:t>
        <a:bodyPr/>
        <a:lstStyle/>
        <a:p>
          <a:endParaRPr lang="en-US"/>
        </a:p>
      </dgm:t>
    </dgm:pt>
    <dgm:pt modelId="{20234B47-CD57-4C94-B27A-16836C4AA9A8}" type="sibTrans" cxnId="{721BA034-D2BB-4F5E-AD28-4CD4B0B4FA35}">
      <dgm:prSet/>
      <dgm:spPr/>
      <dgm:t>
        <a:bodyPr/>
        <a:lstStyle/>
        <a:p>
          <a:endParaRPr lang="en-US"/>
        </a:p>
      </dgm:t>
    </dgm:pt>
    <dgm:pt modelId="{E9F388D8-C9C2-45F4-B532-779E8C2CB5E8}">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a:latin typeface="Calibri" pitchFamily="34" charset="0"/>
              <a:cs typeface="Calibri" pitchFamily="34" charset="0"/>
            </a:rPr>
            <a:t>Locality sensitive hashing</a:t>
          </a:r>
        </a:p>
      </dgm:t>
    </dgm:pt>
    <dgm:pt modelId="{F2F7FB25-05F2-4ED0-B376-8372ACCE43FB}" type="parTrans" cxnId="{95C3269C-8E66-454E-90E4-64EBD4DB49A5}">
      <dgm:prSet/>
      <dgm:spPr/>
      <dgm:t>
        <a:bodyPr/>
        <a:lstStyle/>
        <a:p>
          <a:endParaRPr lang="en-US"/>
        </a:p>
      </dgm:t>
    </dgm:pt>
    <dgm:pt modelId="{1AE97BAD-F576-4336-A510-388E6942CDAC}" type="sibTrans" cxnId="{95C3269C-8E66-454E-90E4-64EBD4DB49A5}">
      <dgm:prSet/>
      <dgm:spPr/>
      <dgm:t>
        <a:bodyPr/>
        <a:lstStyle/>
        <a:p>
          <a:endParaRPr lang="en-US"/>
        </a:p>
      </dgm:t>
    </dgm:pt>
    <dgm:pt modelId="{E12CEE09-DEBB-4435-B911-A40A12F7930D}">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a:latin typeface="Calibri" pitchFamily="34" charset="0"/>
              <a:cs typeface="Calibri" pitchFamily="34" charset="0"/>
            </a:rPr>
            <a:t>Clustering</a:t>
          </a:r>
        </a:p>
      </dgm:t>
    </dgm:pt>
    <dgm:pt modelId="{A642C0CA-D97F-4EA3-928C-13F990F569A1}" type="parTrans" cxnId="{751DC194-11AC-4068-BA1C-4404C839BDBA}">
      <dgm:prSet/>
      <dgm:spPr/>
      <dgm:t>
        <a:bodyPr/>
        <a:lstStyle/>
        <a:p>
          <a:endParaRPr lang="en-US"/>
        </a:p>
      </dgm:t>
    </dgm:pt>
    <dgm:pt modelId="{CF3DF39F-9248-4761-840A-28F131DA740D}" type="sibTrans" cxnId="{751DC194-11AC-4068-BA1C-4404C839BDBA}">
      <dgm:prSet/>
      <dgm:spPr/>
      <dgm:t>
        <a:bodyPr/>
        <a:lstStyle/>
        <a:p>
          <a:endParaRPr lang="en-US"/>
        </a:p>
      </dgm:t>
    </dgm:pt>
    <dgm:pt modelId="{5FC74589-1769-4EB4-9E51-9D82632D2E02}">
      <dgm:prSet phldrT="[Text]" custT="1"/>
      <dgm:spPr/>
      <dgm:t>
        <a:bodyPr/>
        <a:lstStyle/>
        <a:p>
          <a:r>
            <a:rPr lang="en-US" sz="2400" b="1" dirty="0"/>
            <a:t>Graph </a:t>
          </a:r>
          <a:br>
            <a:rPr lang="en-US" sz="2400" b="1" dirty="0"/>
          </a:br>
          <a:r>
            <a:rPr lang="en-US" sz="2400" b="1" dirty="0"/>
            <a:t>data</a:t>
          </a:r>
        </a:p>
      </dgm:t>
    </dgm:pt>
    <dgm:pt modelId="{4D0CCF7E-4481-42D2-95B3-0CB4029368E1}" type="parTrans" cxnId="{EA2FD3B8-722B-4877-B8F1-EEA7710C1B84}">
      <dgm:prSet/>
      <dgm:spPr/>
      <dgm:t>
        <a:bodyPr/>
        <a:lstStyle/>
        <a:p>
          <a:endParaRPr lang="en-US"/>
        </a:p>
      </dgm:t>
    </dgm:pt>
    <dgm:pt modelId="{8EB806C9-A9BC-450F-B9C3-AC2ED6D3AF68}" type="sibTrans" cxnId="{EA2FD3B8-722B-4877-B8F1-EEA7710C1B84}">
      <dgm:prSet/>
      <dgm:spPr/>
      <dgm:t>
        <a:bodyPr/>
        <a:lstStyle/>
        <a:p>
          <a:endParaRPr lang="en-US"/>
        </a:p>
      </dgm:t>
    </dgm:pt>
    <dgm:pt modelId="{B8FE7A32-1B20-4D46-8242-6C91907A490E}">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PageRank, </a:t>
          </a:r>
          <a:r>
            <a:rPr lang="en-US" sz="1800" dirty="0" err="1">
              <a:latin typeface="Calibri" pitchFamily="34" charset="0"/>
              <a:cs typeface="Calibri" pitchFamily="34" charset="0"/>
            </a:rPr>
            <a:t>SimRank</a:t>
          </a:r>
          <a:endParaRPr lang="en-US" sz="1800" dirty="0">
            <a:latin typeface="Calibri" pitchFamily="34" charset="0"/>
            <a:cs typeface="Calibri" pitchFamily="34" charset="0"/>
          </a:endParaRPr>
        </a:p>
      </dgm:t>
    </dgm:pt>
    <dgm:pt modelId="{86CD367E-951E-4F4B-BFC7-6603B931690A}" type="parTrans" cxnId="{35679A9F-A9C0-40B5-BA5C-B5D89AD516EE}">
      <dgm:prSet/>
      <dgm:spPr/>
      <dgm:t>
        <a:bodyPr/>
        <a:lstStyle/>
        <a:p>
          <a:endParaRPr lang="en-US"/>
        </a:p>
      </dgm:t>
    </dgm:pt>
    <dgm:pt modelId="{03DB6E86-A49B-4AF5-9791-CBACA4C5335D}" type="sibTrans" cxnId="{35679A9F-A9C0-40B5-BA5C-B5D89AD516EE}">
      <dgm:prSet/>
      <dgm:spPr/>
      <dgm:t>
        <a:bodyPr/>
        <a:lstStyle/>
        <a:p>
          <a:endParaRPr lang="en-US"/>
        </a:p>
      </dgm:t>
    </dgm:pt>
    <dgm:pt modelId="{EFD7AB2D-81E2-448E-B54E-4F3622AF7EF9}">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Community Detection</a:t>
          </a:r>
        </a:p>
      </dgm:t>
    </dgm:pt>
    <dgm:pt modelId="{36574C9A-C9D9-41B3-A499-07AB4199CF7F}" type="parTrans" cxnId="{E8E1CBC2-E886-44D5-B930-C0A4D16118C4}">
      <dgm:prSet/>
      <dgm:spPr/>
      <dgm:t>
        <a:bodyPr/>
        <a:lstStyle/>
        <a:p>
          <a:endParaRPr lang="en-US"/>
        </a:p>
      </dgm:t>
    </dgm:pt>
    <dgm:pt modelId="{0FFBD1E1-7F1E-48F7-8092-88463CF1F65B}" type="sibTrans" cxnId="{E8E1CBC2-E886-44D5-B930-C0A4D16118C4}">
      <dgm:prSet/>
      <dgm:spPr/>
      <dgm:t>
        <a:bodyPr/>
        <a:lstStyle/>
        <a:p>
          <a:endParaRPr lang="en-US"/>
        </a:p>
      </dgm:t>
    </dgm:pt>
    <dgm:pt modelId="{A0A9AC20-5EC1-4862-BFC8-870928838544}">
      <dgm:prSet phldrT="[Text]" custT="1"/>
      <dgm:spPr>
        <a:ln w="76200">
          <a:solidFill>
            <a:srgbClr val="008000"/>
          </a:solidFill>
        </a:ln>
      </dgm:spPr>
      <dgm:t>
        <a:bodyPr/>
        <a:lstStyle/>
        <a:p>
          <a:r>
            <a:rPr lang="en-US" sz="2800" b="1" u="sng" dirty="0">
              <a:solidFill>
                <a:srgbClr val="008000"/>
              </a:solidFill>
            </a:rPr>
            <a:t>Infinite </a:t>
          </a:r>
          <a:br>
            <a:rPr lang="en-US" sz="2800" b="1" u="sng" dirty="0">
              <a:solidFill>
                <a:srgbClr val="008000"/>
              </a:solidFill>
            </a:rPr>
          </a:br>
          <a:r>
            <a:rPr lang="en-US" sz="2800" b="1" u="sng" dirty="0">
              <a:solidFill>
                <a:srgbClr val="008000"/>
              </a:solidFill>
            </a:rPr>
            <a:t>data</a:t>
          </a:r>
        </a:p>
      </dgm:t>
    </dgm:pt>
    <dgm:pt modelId="{69D52F25-6ACE-45DA-A9E8-1893E3A26C8C}" type="parTrans" cxnId="{E39A2E7D-4B01-443C-A093-8728A9F528A1}">
      <dgm:prSet/>
      <dgm:spPr/>
      <dgm:t>
        <a:bodyPr/>
        <a:lstStyle/>
        <a:p>
          <a:endParaRPr lang="en-US"/>
        </a:p>
      </dgm:t>
    </dgm:pt>
    <dgm:pt modelId="{FF5EAA6B-D3D9-4221-A79F-E9B4930D1CEF}" type="sibTrans" cxnId="{E39A2E7D-4B01-443C-A093-8728A9F528A1}">
      <dgm:prSet/>
      <dgm:spPr/>
      <dgm:t>
        <a:bodyPr/>
        <a:lstStyle/>
        <a:p>
          <a:endParaRPr lang="en-US"/>
        </a:p>
      </dgm:t>
    </dgm:pt>
    <dgm:pt modelId="{6856B0CF-FE68-485F-BF49-CA4A93F4F38C}">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Filtering data streams</a:t>
          </a:r>
        </a:p>
      </dgm:t>
    </dgm:pt>
    <dgm:pt modelId="{B52856D9-283B-499D-AE83-3A1B0694F8DA}" type="parTrans" cxnId="{1151B3DC-BFA5-46C2-A674-0EE40A938C5A}">
      <dgm:prSet/>
      <dgm:spPr/>
      <dgm:t>
        <a:bodyPr/>
        <a:lstStyle/>
        <a:p>
          <a:endParaRPr lang="en-US"/>
        </a:p>
      </dgm:t>
    </dgm:pt>
    <dgm:pt modelId="{60145AD2-C0A0-4426-8839-F8800D94963F}" type="sibTrans" cxnId="{1151B3DC-BFA5-46C2-A674-0EE40A938C5A}">
      <dgm:prSet/>
      <dgm:spPr/>
      <dgm:t>
        <a:bodyPr/>
        <a:lstStyle/>
        <a:p>
          <a:endParaRPr lang="en-US"/>
        </a:p>
      </dgm:t>
    </dgm:pt>
    <dgm:pt modelId="{5DA147F9-347F-4A9B-99C6-4679CBA742BD}">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Queries on streams</a:t>
          </a:r>
        </a:p>
      </dgm:t>
    </dgm:pt>
    <dgm:pt modelId="{0DD651B9-CD26-4B12-B47E-A345F5C781A5}" type="parTrans" cxnId="{D2E71B6A-2ED0-4063-83D4-B7F1634C0332}">
      <dgm:prSet/>
      <dgm:spPr/>
      <dgm:t>
        <a:bodyPr/>
        <a:lstStyle/>
        <a:p>
          <a:endParaRPr lang="en-US"/>
        </a:p>
      </dgm:t>
    </dgm:pt>
    <dgm:pt modelId="{A279CC5C-DF39-4624-BFA5-ADC04410EA91}" type="sibTrans" cxnId="{D2E71B6A-2ED0-4063-83D4-B7F1634C0332}">
      <dgm:prSet/>
      <dgm:spPr/>
      <dgm:t>
        <a:bodyPr/>
        <a:lstStyle/>
        <a:p>
          <a:endParaRPr lang="en-US"/>
        </a:p>
      </dgm:t>
    </dgm:pt>
    <dgm:pt modelId="{91B14D9B-61DF-4421-AF43-318BB0021BDF}">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1800" dirty="0">
              <a:latin typeface="Calibri" pitchFamily="34" charset="0"/>
              <a:cs typeface="Calibri" pitchFamily="34" charset="0"/>
            </a:rPr>
            <a:t>Dimensionality reduction</a:t>
          </a:r>
        </a:p>
      </dgm:t>
    </dgm:pt>
    <dgm:pt modelId="{6B1A9D79-1E1A-438E-9974-41204E573EDC}" type="parTrans" cxnId="{CDF2CC16-ED87-4552-8B18-DAAA2A151437}">
      <dgm:prSet/>
      <dgm:spPr/>
      <dgm:t>
        <a:bodyPr/>
        <a:lstStyle/>
        <a:p>
          <a:endParaRPr lang="en-US"/>
        </a:p>
      </dgm:t>
    </dgm:pt>
    <dgm:pt modelId="{5E874D73-6215-4109-909C-386CFCBBE123}" type="sibTrans" cxnId="{CDF2CC16-ED87-4552-8B18-DAAA2A151437}">
      <dgm:prSet/>
      <dgm:spPr/>
      <dgm:t>
        <a:bodyPr/>
        <a:lstStyle/>
        <a:p>
          <a:endParaRPr lang="en-US"/>
        </a:p>
      </dgm:t>
    </dgm:pt>
    <dgm:pt modelId="{FF0CDCCC-6F78-4064-A419-5EC5C753206F}">
      <dgm:prSet phldrT="[Text]" custT="1">
        <dgm:style>
          <a:lnRef idx="0">
            <a:schemeClr val="accent2"/>
          </a:lnRef>
          <a:fillRef idx="3">
            <a:schemeClr val="accent2"/>
          </a:fillRef>
          <a:effectRef idx="3">
            <a:schemeClr val="accent2"/>
          </a:effectRef>
          <a:fontRef idx="minor">
            <a:schemeClr val="lt1"/>
          </a:fontRef>
        </dgm:style>
      </dgm:prSet>
      <dgm:spPr/>
      <dgm:t>
        <a:bodyPr/>
        <a:lstStyle/>
        <a:p>
          <a:r>
            <a:rPr lang="en-US" sz="1800" dirty="0">
              <a:latin typeface="Calibri" pitchFamily="34" charset="0"/>
              <a:cs typeface="Calibri" pitchFamily="34" charset="0"/>
            </a:rPr>
            <a:t>Spam Detection</a:t>
          </a:r>
        </a:p>
      </dgm:t>
    </dgm:pt>
    <dgm:pt modelId="{C96EA5C7-A653-4A83-8F75-8585A07C9C8F}" type="parTrans" cxnId="{CD174D1A-F576-42A5-8360-9F1F6FB5C8D5}">
      <dgm:prSet/>
      <dgm:spPr/>
      <dgm:t>
        <a:bodyPr/>
        <a:lstStyle/>
        <a:p>
          <a:endParaRPr lang="en-US"/>
        </a:p>
      </dgm:t>
    </dgm:pt>
    <dgm:pt modelId="{8E668476-E60C-485B-B9C7-8F9496C26DF3}" type="sibTrans" cxnId="{CD174D1A-F576-42A5-8360-9F1F6FB5C8D5}">
      <dgm:prSet/>
      <dgm:spPr/>
      <dgm:t>
        <a:bodyPr/>
        <a:lstStyle/>
        <a:p>
          <a:endParaRPr lang="en-US"/>
        </a:p>
      </dgm:t>
    </dgm:pt>
    <dgm:pt modelId="{06D87D35-A66C-427C-B6DB-AF958D65D6B3}">
      <dgm:prSet phldrT="[Text]" custT="1">
        <dgm:style>
          <a:lnRef idx="0">
            <a:schemeClr val="accent4"/>
          </a:lnRef>
          <a:fillRef idx="3">
            <a:schemeClr val="accent4"/>
          </a:fillRef>
          <a:effectRef idx="3">
            <a:schemeClr val="accent4"/>
          </a:effectRef>
          <a:fontRef idx="minor">
            <a:schemeClr val="lt1"/>
          </a:fontRef>
        </dgm:style>
      </dgm:prSet>
      <dgm:spPr/>
      <dgm:t>
        <a:bodyPr/>
        <a:lstStyle/>
        <a:p>
          <a:r>
            <a:rPr lang="en-US" sz="1800" dirty="0">
              <a:latin typeface="Calibri" pitchFamily="34" charset="0"/>
              <a:cs typeface="Calibri" pitchFamily="34" charset="0"/>
            </a:rPr>
            <a:t>Web advertising</a:t>
          </a:r>
        </a:p>
      </dgm:t>
    </dgm:pt>
    <dgm:pt modelId="{9A4B31E9-014C-4B63-A219-5A63A8ACB829}" type="parTrans" cxnId="{03033C8E-546A-4636-B996-DCA3A7F5D692}">
      <dgm:prSet/>
      <dgm:spPr/>
      <dgm:t>
        <a:bodyPr/>
        <a:lstStyle/>
        <a:p>
          <a:endParaRPr lang="en-US"/>
        </a:p>
      </dgm:t>
    </dgm:pt>
    <dgm:pt modelId="{AC1F3899-4696-4923-97F3-8D3FBB96254A}" type="sibTrans" cxnId="{03033C8E-546A-4636-B996-DCA3A7F5D692}">
      <dgm:prSet/>
      <dgm:spPr/>
      <dgm:t>
        <a:bodyPr/>
        <a:lstStyle/>
        <a:p>
          <a:endParaRPr lang="en-US"/>
        </a:p>
      </dgm:t>
    </dgm:pt>
    <dgm:pt modelId="{EA22DC01-B1C3-4425-86ED-5B66953397A8}">
      <dgm:prSet phldrT="[Text]" custT="1"/>
      <dgm:spPr/>
      <dgm:t>
        <a:bodyPr/>
        <a:lstStyle/>
        <a:p>
          <a:r>
            <a:rPr lang="en-US" sz="2400" b="1" dirty="0"/>
            <a:t>Machine learning</a:t>
          </a:r>
        </a:p>
      </dgm:t>
    </dgm:pt>
    <dgm:pt modelId="{5D0A80B1-3E50-448A-A64D-AD1355ED3022}" type="parTrans" cxnId="{6DB72DBE-E82A-47EF-ACEA-E04B7B517F26}">
      <dgm:prSet/>
      <dgm:spPr/>
      <dgm:t>
        <a:bodyPr/>
        <a:lstStyle/>
        <a:p>
          <a:endParaRPr lang="en-US"/>
        </a:p>
      </dgm:t>
    </dgm:pt>
    <dgm:pt modelId="{A9D991C7-41FC-48B5-87C1-98EB407695FE}" type="sibTrans" cxnId="{6DB72DBE-E82A-47EF-ACEA-E04B7B517F26}">
      <dgm:prSet/>
      <dgm:spPr/>
      <dgm:t>
        <a:bodyPr/>
        <a:lstStyle/>
        <a:p>
          <a:endParaRPr lang="en-US"/>
        </a:p>
      </dgm:t>
    </dgm:pt>
    <dgm:pt modelId="{BC15291E-510A-4A20-8D69-B0F2ACBA3CC6}">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SVM</a:t>
          </a:r>
        </a:p>
      </dgm:t>
    </dgm:pt>
    <dgm:pt modelId="{DDAF1636-99A0-4E4C-BF8B-7A50EC838E24}" type="parTrans" cxnId="{53D00FBE-0B8C-44B8-BD7B-FF723D810987}">
      <dgm:prSet/>
      <dgm:spPr/>
      <dgm:t>
        <a:bodyPr/>
        <a:lstStyle/>
        <a:p>
          <a:endParaRPr lang="en-US"/>
        </a:p>
      </dgm:t>
    </dgm:pt>
    <dgm:pt modelId="{25F65FF3-A145-4450-BC4A-2BD6189C0F89}" type="sibTrans" cxnId="{53D00FBE-0B8C-44B8-BD7B-FF723D810987}">
      <dgm:prSet/>
      <dgm:spPr/>
      <dgm:t>
        <a:bodyPr/>
        <a:lstStyle/>
        <a:p>
          <a:endParaRPr lang="en-US"/>
        </a:p>
      </dgm:t>
    </dgm:pt>
    <dgm:pt modelId="{86AB53FA-67D7-4EE7-8555-3EE8EB6FA4C8}">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Decision Trees</a:t>
          </a:r>
        </a:p>
      </dgm:t>
    </dgm:pt>
    <dgm:pt modelId="{EA03EBDD-B26B-4044-993F-F3F8F5C83B54}" type="parTrans" cxnId="{6723F50B-AA47-4273-81EA-65E1F5EA34FA}">
      <dgm:prSet/>
      <dgm:spPr/>
      <dgm:t>
        <a:bodyPr/>
        <a:lstStyle/>
        <a:p>
          <a:endParaRPr lang="en-US"/>
        </a:p>
      </dgm:t>
    </dgm:pt>
    <dgm:pt modelId="{AD9FF113-925C-46F3-AC17-3E3C7A57FE37}" type="sibTrans" cxnId="{6723F50B-AA47-4273-81EA-65E1F5EA34FA}">
      <dgm:prSet/>
      <dgm:spPr/>
      <dgm:t>
        <a:bodyPr/>
        <a:lstStyle/>
        <a:p>
          <a:endParaRPr lang="en-US"/>
        </a:p>
      </dgm:t>
    </dgm:pt>
    <dgm:pt modelId="{67EC18BA-DB21-4AAD-BE8A-067C85A9B73E}">
      <dgm:prSet phldrT="[Text]" custT="1">
        <dgm:style>
          <a:lnRef idx="0">
            <a:schemeClr val="accent5"/>
          </a:lnRef>
          <a:fillRef idx="3">
            <a:schemeClr val="accent5"/>
          </a:fillRef>
          <a:effectRef idx="3">
            <a:schemeClr val="accent5"/>
          </a:effectRef>
          <a:fontRef idx="minor">
            <a:schemeClr val="lt1"/>
          </a:fontRef>
        </dgm:style>
      </dgm:prSet>
      <dgm:spPr/>
      <dgm:t>
        <a:bodyPr/>
        <a:lstStyle/>
        <a:p>
          <a:r>
            <a:rPr lang="en-US" sz="1800" dirty="0">
              <a:latin typeface="Calibri" pitchFamily="34" charset="0"/>
              <a:cs typeface="Calibri" pitchFamily="34" charset="0"/>
            </a:rPr>
            <a:t>Perceptron, </a:t>
          </a:r>
          <a:r>
            <a:rPr lang="en-US" sz="1800" dirty="0" err="1">
              <a:latin typeface="Calibri" pitchFamily="34" charset="0"/>
              <a:cs typeface="Calibri" pitchFamily="34" charset="0"/>
            </a:rPr>
            <a:t>kNN</a:t>
          </a:r>
          <a:endParaRPr lang="en-US" sz="1800" dirty="0">
            <a:latin typeface="Calibri" pitchFamily="34" charset="0"/>
            <a:cs typeface="Calibri" pitchFamily="34" charset="0"/>
          </a:endParaRPr>
        </a:p>
      </dgm:t>
    </dgm:pt>
    <dgm:pt modelId="{8918E5B2-4513-4EC4-8164-E88158F78E11}" type="parTrans" cxnId="{090367F2-2F9D-429E-8090-D374C3282399}">
      <dgm:prSet/>
      <dgm:spPr/>
      <dgm:t>
        <a:bodyPr/>
        <a:lstStyle/>
        <a:p>
          <a:endParaRPr lang="en-US"/>
        </a:p>
      </dgm:t>
    </dgm:pt>
    <dgm:pt modelId="{FAC02AF5-6F72-4EED-98CA-D68C7F3B5D5A}" type="sibTrans" cxnId="{090367F2-2F9D-429E-8090-D374C3282399}">
      <dgm:prSet/>
      <dgm:spPr/>
      <dgm:t>
        <a:bodyPr/>
        <a:lstStyle/>
        <a:p>
          <a:endParaRPr lang="en-US"/>
        </a:p>
      </dgm:t>
    </dgm:pt>
    <dgm:pt modelId="{7D17D413-1C96-46A5-9E85-72C6636AE3C5}">
      <dgm:prSet phldrT="[Text]" custT="1"/>
      <dgm:spPr/>
      <dgm:t>
        <a:bodyPr/>
        <a:lstStyle/>
        <a:p>
          <a:r>
            <a:rPr lang="en-US" sz="2400" b="1" dirty="0"/>
            <a:t>Apps</a:t>
          </a:r>
        </a:p>
      </dgm:t>
    </dgm:pt>
    <dgm:pt modelId="{91A59BF2-53A7-4244-ADC4-8913701DE4BA}" type="parTrans" cxnId="{D9E35F5C-9C04-4B00-BAD8-AD36F1DD39DE}">
      <dgm:prSet/>
      <dgm:spPr/>
      <dgm:t>
        <a:bodyPr/>
        <a:lstStyle/>
        <a:p>
          <a:endParaRPr lang="en-US"/>
        </a:p>
      </dgm:t>
    </dgm:pt>
    <dgm:pt modelId="{06AA36B4-E14B-4E14-B273-C8197A0B582E}" type="sibTrans" cxnId="{D9E35F5C-9C04-4B00-BAD8-AD36F1DD39DE}">
      <dgm:prSet/>
      <dgm:spPr/>
      <dgm:t>
        <a:bodyPr/>
        <a:lstStyle/>
        <a:p>
          <a:endParaRPr lang="en-US"/>
        </a:p>
      </dgm:t>
    </dgm:pt>
    <dgm:pt modelId="{A9A35E3D-01EA-46C6-AED8-865E91E9D6C9}">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Recommender systems</a:t>
          </a:r>
        </a:p>
      </dgm:t>
    </dgm:pt>
    <dgm:pt modelId="{0C34515A-9947-4AC4-8E07-6D77FB8F1E95}" type="parTrans" cxnId="{5018CE96-E6CC-471E-9B9C-30F70F6B8CE7}">
      <dgm:prSet/>
      <dgm:spPr/>
      <dgm:t>
        <a:bodyPr/>
        <a:lstStyle/>
        <a:p>
          <a:endParaRPr lang="en-US"/>
        </a:p>
      </dgm:t>
    </dgm:pt>
    <dgm:pt modelId="{3C0EBF76-BD27-4964-B79F-79CC6413DFD1}" type="sibTrans" cxnId="{5018CE96-E6CC-471E-9B9C-30F70F6B8CE7}">
      <dgm:prSet/>
      <dgm:spPr/>
      <dgm:t>
        <a:bodyPr/>
        <a:lstStyle/>
        <a:p>
          <a:endParaRPr lang="en-US"/>
        </a:p>
      </dgm:t>
    </dgm:pt>
    <dgm:pt modelId="{A5325020-A43F-4DC5-B91A-865612236E1B}">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Association Rules</a:t>
          </a:r>
        </a:p>
      </dgm:t>
    </dgm:pt>
    <dgm:pt modelId="{B397B1E6-BB15-4DF4-B38A-02A5DF7C7E5D}" type="parTrans" cxnId="{0949B049-F928-4520-A037-C172C962E0C9}">
      <dgm:prSet/>
      <dgm:spPr/>
      <dgm:t>
        <a:bodyPr/>
        <a:lstStyle/>
        <a:p>
          <a:endParaRPr lang="en-US"/>
        </a:p>
      </dgm:t>
    </dgm:pt>
    <dgm:pt modelId="{E5885318-4367-4D45-A1BC-C2768E0C5F2B}" type="sibTrans" cxnId="{0949B049-F928-4520-A037-C172C962E0C9}">
      <dgm:prSet/>
      <dgm:spPr/>
      <dgm:t>
        <a:bodyPr/>
        <a:lstStyle/>
        <a:p>
          <a:endParaRPr lang="en-US"/>
        </a:p>
      </dgm:t>
    </dgm:pt>
    <dgm:pt modelId="{63784350-6FB5-4F39-A0AA-A76D20385A1A}">
      <dgm:prSet phldrT="[Text]" custT="1">
        <dgm:style>
          <a:lnRef idx="0">
            <a:schemeClr val="accent6"/>
          </a:lnRef>
          <a:fillRef idx="3">
            <a:schemeClr val="accent6"/>
          </a:fillRef>
          <a:effectRef idx="3">
            <a:schemeClr val="accent6"/>
          </a:effectRef>
          <a:fontRef idx="minor">
            <a:schemeClr val="lt1"/>
          </a:fontRef>
        </dgm:style>
      </dgm:prSet>
      <dgm:spPr>
        <a:solidFill>
          <a:srgbClr val="333399"/>
        </a:solidFill>
      </dgm:spPr>
      <dgm:t>
        <a:bodyPr/>
        <a:lstStyle/>
        <a:p>
          <a:r>
            <a:rPr lang="en-US" sz="1800" dirty="0">
              <a:latin typeface="Calibri" pitchFamily="34" charset="0"/>
              <a:cs typeface="Calibri" pitchFamily="34" charset="0"/>
            </a:rPr>
            <a:t>Duplicate document detection</a:t>
          </a:r>
        </a:p>
      </dgm:t>
    </dgm:pt>
    <dgm:pt modelId="{02F99CF5-BE6F-4557-8BB4-68B7181CCBA5}" type="parTrans" cxnId="{CDAE2543-0EE1-4B34-B52E-A8EEEA699492}">
      <dgm:prSet/>
      <dgm:spPr/>
      <dgm:t>
        <a:bodyPr/>
        <a:lstStyle/>
        <a:p>
          <a:endParaRPr lang="en-US"/>
        </a:p>
      </dgm:t>
    </dgm:pt>
    <dgm:pt modelId="{E47CBEBB-6EFF-43F4-952B-B6C93B5E9493}" type="sibTrans" cxnId="{CDAE2543-0EE1-4B34-B52E-A8EEEA699492}">
      <dgm:prSet/>
      <dgm:spPr/>
      <dgm:t>
        <a:bodyPr/>
        <a:lstStyle/>
        <a:p>
          <a:endParaRPr lang="en-US"/>
        </a:p>
      </dgm:t>
    </dgm:pt>
    <dgm:pt modelId="{5473F14B-8F21-412E-B8DE-EADF32D6F521}" type="pres">
      <dgm:prSet presAssocID="{7DAF4A99-25E1-44F9-90C0-EA66CF00B3B6}" presName="theList" presStyleCnt="0">
        <dgm:presLayoutVars>
          <dgm:dir/>
          <dgm:animLvl val="lvl"/>
          <dgm:resizeHandles val="exact"/>
        </dgm:presLayoutVars>
      </dgm:prSet>
      <dgm:spPr/>
    </dgm:pt>
    <dgm:pt modelId="{C0D74A84-CA9B-4A55-82D3-C4473BCAB74F}" type="pres">
      <dgm:prSet presAssocID="{B28448BA-C9A8-43EB-A9DB-A0137196E3B9}" presName="compNode" presStyleCnt="0"/>
      <dgm:spPr/>
    </dgm:pt>
    <dgm:pt modelId="{F5FB40AB-A8F0-43CC-AED2-A0B6D3491F03}" type="pres">
      <dgm:prSet presAssocID="{B28448BA-C9A8-43EB-A9DB-A0137196E3B9}" presName="aNode" presStyleLbl="bgShp" presStyleIdx="0" presStyleCnt="5"/>
      <dgm:spPr/>
    </dgm:pt>
    <dgm:pt modelId="{189EA2CD-99B4-4604-BDBC-34AEB91058A9}" type="pres">
      <dgm:prSet presAssocID="{B28448BA-C9A8-43EB-A9DB-A0137196E3B9}" presName="textNode" presStyleLbl="bgShp" presStyleIdx="0" presStyleCnt="5"/>
      <dgm:spPr/>
    </dgm:pt>
    <dgm:pt modelId="{051CD919-C14E-4FF7-A82B-674D57B30AF8}" type="pres">
      <dgm:prSet presAssocID="{B28448BA-C9A8-43EB-A9DB-A0137196E3B9}" presName="compChildNode" presStyleCnt="0"/>
      <dgm:spPr/>
    </dgm:pt>
    <dgm:pt modelId="{151EFC3A-4B26-48D8-87A4-D28DC0264B02}" type="pres">
      <dgm:prSet presAssocID="{B28448BA-C9A8-43EB-A9DB-A0137196E3B9}" presName="theInnerList" presStyleCnt="0"/>
      <dgm:spPr/>
    </dgm:pt>
    <dgm:pt modelId="{D6B8C86D-B5C5-4707-BB1C-60E6EB9E4EBA}" type="pres">
      <dgm:prSet presAssocID="{E9F388D8-C9C2-45F4-B532-779E8C2CB5E8}" presName="childNode" presStyleLbl="node1" presStyleIdx="0" presStyleCnt="15">
        <dgm:presLayoutVars>
          <dgm:bulletEnabled val="1"/>
        </dgm:presLayoutVars>
      </dgm:prSet>
      <dgm:spPr/>
    </dgm:pt>
    <dgm:pt modelId="{FEA7308F-F292-4734-BC92-11C7BB5AF5E5}" type="pres">
      <dgm:prSet presAssocID="{E9F388D8-C9C2-45F4-B532-779E8C2CB5E8}" presName="aSpace2" presStyleCnt="0"/>
      <dgm:spPr/>
    </dgm:pt>
    <dgm:pt modelId="{20F65450-B565-4F6E-8CBD-65CD2502E3B0}" type="pres">
      <dgm:prSet presAssocID="{E12CEE09-DEBB-4435-B911-A40A12F7930D}" presName="childNode" presStyleLbl="node1" presStyleIdx="1" presStyleCnt="15">
        <dgm:presLayoutVars>
          <dgm:bulletEnabled val="1"/>
        </dgm:presLayoutVars>
      </dgm:prSet>
      <dgm:spPr/>
    </dgm:pt>
    <dgm:pt modelId="{1943ED51-E95A-4F6E-A717-80400DEEEE20}" type="pres">
      <dgm:prSet presAssocID="{E12CEE09-DEBB-4435-B911-A40A12F7930D}" presName="aSpace2" presStyleCnt="0"/>
      <dgm:spPr/>
    </dgm:pt>
    <dgm:pt modelId="{80F88CB8-4B64-4172-B897-E8F8383812F7}" type="pres">
      <dgm:prSet presAssocID="{91B14D9B-61DF-4421-AF43-318BB0021BDF}" presName="childNode" presStyleLbl="node1" presStyleIdx="2" presStyleCnt="15">
        <dgm:presLayoutVars>
          <dgm:bulletEnabled val="1"/>
        </dgm:presLayoutVars>
      </dgm:prSet>
      <dgm:spPr/>
    </dgm:pt>
    <dgm:pt modelId="{DC9EA69A-B885-4DA4-818F-1748672594CF}" type="pres">
      <dgm:prSet presAssocID="{B28448BA-C9A8-43EB-A9DB-A0137196E3B9}" presName="aSpace" presStyleCnt="0"/>
      <dgm:spPr/>
    </dgm:pt>
    <dgm:pt modelId="{3A6F3D38-6FA6-469E-B3C3-234BD62E4CCA}" type="pres">
      <dgm:prSet presAssocID="{5FC74589-1769-4EB4-9E51-9D82632D2E02}" presName="compNode" presStyleCnt="0"/>
      <dgm:spPr/>
    </dgm:pt>
    <dgm:pt modelId="{C1CD2EAA-2E66-4BDA-BB6E-F99B46E1B919}" type="pres">
      <dgm:prSet presAssocID="{5FC74589-1769-4EB4-9E51-9D82632D2E02}" presName="aNode" presStyleLbl="bgShp" presStyleIdx="1" presStyleCnt="5"/>
      <dgm:spPr/>
    </dgm:pt>
    <dgm:pt modelId="{727186A0-986E-40DF-85B7-ACC6191E0924}" type="pres">
      <dgm:prSet presAssocID="{5FC74589-1769-4EB4-9E51-9D82632D2E02}" presName="textNode" presStyleLbl="bgShp" presStyleIdx="1" presStyleCnt="5"/>
      <dgm:spPr/>
    </dgm:pt>
    <dgm:pt modelId="{F4329E4E-5431-4760-B147-9E77700EF61A}" type="pres">
      <dgm:prSet presAssocID="{5FC74589-1769-4EB4-9E51-9D82632D2E02}" presName="compChildNode" presStyleCnt="0"/>
      <dgm:spPr/>
    </dgm:pt>
    <dgm:pt modelId="{B5C22EF8-EBFA-4704-BF77-C1B26E178B0D}" type="pres">
      <dgm:prSet presAssocID="{5FC74589-1769-4EB4-9E51-9D82632D2E02}" presName="theInnerList" presStyleCnt="0"/>
      <dgm:spPr/>
    </dgm:pt>
    <dgm:pt modelId="{EFE71110-9F14-440A-945D-9BFF90054013}" type="pres">
      <dgm:prSet presAssocID="{B8FE7A32-1B20-4D46-8242-6C91907A490E}" presName="childNode" presStyleLbl="node1" presStyleIdx="3" presStyleCnt="15">
        <dgm:presLayoutVars>
          <dgm:bulletEnabled val="1"/>
        </dgm:presLayoutVars>
      </dgm:prSet>
      <dgm:spPr/>
    </dgm:pt>
    <dgm:pt modelId="{35EA0CEB-E637-4D3C-96EF-C8D3B04060F2}" type="pres">
      <dgm:prSet presAssocID="{B8FE7A32-1B20-4D46-8242-6C91907A490E}" presName="aSpace2" presStyleCnt="0"/>
      <dgm:spPr/>
    </dgm:pt>
    <dgm:pt modelId="{9E190C18-AEDE-45E1-8A46-924B1190ACB6}" type="pres">
      <dgm:prSet presAssocID="{EFD7AB2D-81E2-448E-B54E-4F3622AF7EF9}" presName="childNode" presStyleLbl="node1" presStyleIdx="4" presStyleCnt="15">
        <dgm:presLayoutVars>
          <dgm:bulletEnabled val="1"/>
        </dgm:presLayoutVars>
      </dgm:prSet>
      <dgm:spPr/>
    </dgm:pt>
    <dgm:pt modelId="{1E1AD27B-2438-4D0B-AB02-AF912F764D09}" type="pres">
      <dgm:prSet presAssocID="{EFD7AB2D-81E2-448E-B54E-4F3622AF7EF9}" presName="aSpace2" presStyleCnt="0"/>
      <dgm:spPr/>
    </dgm:pt>
    <dgm:pt modelId="{EB498954-62A4-422D-9DE3-1FA74DD1D37F}" type="pres">
      <dgm:prSet presAssocID="{FF0CDCCC-6F78-4064-A419-5EC5C753206F}" presName="childNode" presStyleLbl="node1" presStyleIdx="5" presStyleCnt="15">
        <dgm:presLayoutVars>
          <dgm:bulletEnabled val="1"/>
        </dgm:presLayoutVars>
      </dgm:prSet>
      <dgm:spPr/>
    </dgm:pt>
    <dgm:pt modelId="{BB3C6D49-326B-48DE-AC1D-9DC877BB01DD}" type="pres">
      <dgm:prSet presAssocID="{5FC74589-1769-4EB4-9E51-9D82632D2E02}" presName="aSpace" presStyleCnt="0"/>
      <dgm:spPr/>
    </dgm:pt>
    <dgm:pt modelId="{EF090B29-38A2-4F08-90FA-7BB67BE8B3E2}" type="pres">
      <dgm:prSet presAssocID="{A0A9AC20-5EC1-4862-BFC8-870928838544}" presName="compNode" presStyleCnt="0"/>
      <dgm:spPr/>
    </dgm:pt>
    <dgm:pt modelId="{9A6AB0E7-12CE-4F4C-9194-CFD62AA0E26B}" type="pres">
      <dgm:prSet presAssocID="{A0A9AC20-5EC1-4862-BFC8-870928838544}" presName="aNode" presStyleLbl="bgShp" presStyleIdx="2" presStyleCnt="5"/>
      <dgm:spPr/>
    </dgm:pt>
    <dgm:pt modelId="{4735A497-84C1-49AD-B2D7-A0E2E20F2536}" type="pres">
      <dgm:prSet presAssocID="{A0A9AC20-5EC1-4862-BFC8-870928838544}" presName="textNode" presStyleLbl="bgShp" presStyleIdx="2" presStyleCnt="5"/>
      <dgm:spPr/>
    </dgm:pt>
    <dgm:pt modelId="{5235814C-D240-476B-A6EA-F820ADA9F290}" type="pres">
      <dgm:prSet presAssocID="{A0A9AC20-5EC1-4862-BFC8-870928838544}" presName="compChildNode" presStyleCnt="0"/>
      <dgm:spPr/>
    </dgm:pt>
    <dgm:pt modelId="{F8C87951-0BEC-442E-BD13-E67FB71AC42B}" type="pres">
      <dgm:prSet presAssocID="{A0A9AC20-5EC1-4862-BFC8-870928838544}" presName="theInnerList" presStyleCnt="0"/>
      <dgm:spPr/>
    </dgm:pt>
    <dgm:pt modelId="{DECF7DEE-4FD4-4CE5-AEDF-10353AC11531}" type="pres">
      <dgm:prSet presAssocID="{6856B0CF-FE68-485F-BF49-CA4A93F4F38C}" presName="childNode" presStyleLbl="node1" presStyleIdx="6" presStyleCnt="15">
        <dgm:presLayoutVars>
          <dgm:bulletEnabled val="1"/>
        </dgm:presLayoutVars>
      </dgm:prSet>
      <dgm:spPr/>
    </dgm:pt>
    <dgm:pt modelId="{739A0DE6-D28A-493F-A1CB-4B3CCAC72873}" type="pres">
      <dgm:prSet presAssocID="{6856B0CF-FE68-485F-BF49-CA4A93F4F38C}" presName="aSpace2" presStyleCnt="0"/>
      <dgm:spPr/>
    </dgm:pt>
    <dgm:pt modelId="{02FBE83C-F7E3-4AC9-9A61-66BF67D7D8B6}" type="pres">
      <dgm:prSet presAssocID="{5DA147F9-347F-4A9B-99C6-4679CBA742BD}" presName="childNode" presStyleLbl="node1" presStyleIdx="7" presStyleCnt="15">
        <dgm:presLayoutVars>
          <dgm:bulletEnabled val="1"/>
        </dgm:presLayoutVars>
      </dgm:prSet>
      <dgm:spPr/>
    </dgm:pt>
    <dgm:pt modelId="{87C5B8B3-4388-4867-AA6C-4B2D717EAAF2}" type="pres">
      <dgm:prSet presAssocID="{5DA147F9-347F-4A9B-99C6-4679CBA742BD}" presName="aSpace2" presStyleCnt="0"/>
      <dgm:spPr/>
    </dgm:pt>
    <dgm:pt modelId="{1EC52667-0754-4666-9083-6E56A0F9B67B}" type="pres">
      <dgm:prSet presAssocID="{06D87D35-A66C-427C-B6DB-AF958D65D6B3}" presName="childNode" presStyleLbl="node1" presStyleIdx="8" presStyleCnt="15">
        <dgm:presLayoutVars>
          <dgm:bulletEnabled val="1"/>
        </dgm:presLayoutVars>
      </dgm:prSet>
      <dgm:spPr/>
    </dgm:pt>
    <dgm:pt modelId="{9C67C073-8031-4FB8-83D0-BB3987979FB7}" type="pres">
      <dgm:prSet presAssocID="{A0A9AC20-5EC1-4862-BFC8-870928838544}" presName="aSpace" presStyleCnt="0"/>
      <dgm:spPr/>
    </dgm:pt>
    <dgm:pt modelId="{3D53649F-3A9D-48AC-B3B4-F9359FF49907}" type="pres">
      <dgm:prSet presAssocID="{EA22DC01-B1C3-4425-86ED-5B66953397A8}" presName="compNode" presStyleCnt="0"/>
      <dgm:spPr/>
    </dgm:pt>
    <dgm:pt modelId="{18B77C7D-672C-4358-9CA6-BD8FA6E2302A}" type="pres">
      <dgm:prSet presAssocID="{EA22DC01-B1C3-4425-86ED-5B66953397A8}" presName="aNode" presStyleLbl="bgShp" presStyleIdx="3" presStyleCnt="5"/>
      <dgm:spPr/>
    </dgm:pt>
    <dgm:pt modelId="{AB95B1F2-DB60-4BC5-81D3-1FA274FF69C7}" type="pres">
      <dgm:prSet presAssocID="{EA22DC01-B1C3-4425-86ED-5B66953397A8}" presName="textNode" presStyleLbl="bgShp" presStyleIdx="3" presStyleCnt="5"/>
      <dgm:spPr/>
    </dgm:pt>
    <dgm:pt modelId="{9D4EF955-0664-47BE-890F-75DA470A2A2E}" type="pres">
      <dgm:prSet presAssocID="{EA22DC01-B1C3-4425-86ED-5B66953397A8}" presName="compChildNode" presStyleCnt="0"/>
      <dgm:spPr/>
    </dgm:pt>
    <dgm:pt modelId="{CCD58064-6258-410C-B1E0-023DF3946A43}" type="pres">
      <dgm:prSet presAssocID="{EA22DC01-B1C3-4425-86ED-5B66953397A8}" presName="theInnerList" presStyleCnt="0"/>
      <dgm:spPr/>
    </dgm:pt>
    <dgm:pt modelId="{204F3481-2F4C-45A5-A0A1-C088684F0126}" type="pres">
      <dgm:prSet presAssocID="{BC15291E-510A-4A20-8D69-B0F2ACBA3CC6}" presName="childNode" presStyleLbl="node1" presStyleIdx="9" presStyleCnt="15">
        <dgm:presLayoutVars>
          <dgm:bulletEnabled val="1"/>
        </dgm:presLayoutVars>
      </dgm:prSet>
      <dgm:spPr/>
    </dgm:pt>
    <dgm:pt modelId="{B768FAA9-E2C4-4A6B-82D8-EF54C53E14D8}" type="pres">
      <dgm:prSet presAssocID="{BC15291E-510A-4A20-8D69-B0F2ACBA3CC6}" presName="aSpace2" presStyleCnt="0"/>
      <dgm:spPr/>
    </dgm:pt>
    <dgm:pt modelId="{0F3CAB81-CF76-498F-9619-BAF8144FA3C3}" type="pres">
      <dgm:prSet presAssocID="{86AB53FA-67D7-4EE7-8555-3EE8EB6FA4C8}" presName="childNode" presStyleLbl="node1" presStyleIdx="10" presStyleCnt="15">
        <dgm:presLayoutVars>
          <dgm:bulletEnabled val="1"/>
        </dgm:presLayoutVars>
      </dgm:prSet>
      <dgm:spPr/>
    </dgm:pt>
    <dgm:pt modelId="{0E0C811E-F3C5-4F24-A485-437F0C0EAD6A}" type="pres">
      <dgm:prSet presAssocID="{86AB53FA-67D7-4EE7-8555-3EE8EB6FA4C8}" presName="aSpace2" presStyleCnt="0"/>
      <dgm:spPr/>
    </dgm:pt>
    <dgm:pt modelId="{80762C44-FA02-441A-8A8D-FC00E4F372F1}" type="pres">
      <dgm:prSet presAssocID="{67EC18BA-DB21-4AAD-BE8A-067C85A9B73E}" presName="childNode" presStyleLbl="node1" presStyleIdx="11" presStyleCnt="15">
        <dgm:presLayoutVars>
          <dgm:bulletEnabled val="1"/>
        </dgm:presLayoutVars>
      </dgm:prSet>
      <dgm:spPr/>
    </dgm:pt>
    <dgm:pt modelId="{1EEF13C7-AF43-4380-A8A5-F72A5D476D05}" type="pres">
      <dgm:prSet presAssocID="{EA22DC01-B1C3-4425-86ED-5B66953397A8}" presName="aSpace" presStyleCnt="0"/>
      <dgm:spPr/>
    </dgm:pt>
    <dgm:pt modelId="{0618492F-D453-4601-9C36-8CE6AA153D1B}" type="pres">
      <dgm:prSet presAssocID="{7D17D413-1C96-46A5-9E85-72C6636AE3C5}" presName="compNode" presStyleCnt="0"/>
      <dgm:spPr/>
    </dgm:pt>
    <dgm:pt modelId="{5A591EE2-4B7B-40DB-B051-D75F7BFEDDD6}" type="pres">
      <dgm:prSet presAssocID="{7D17D413-1C96-46A5-9E85-72C6636AE3C5}" presName="aNode" presStyleLbl="bgShp" presStyleIdx="4" presStyleCnt="5"/>
      <dgm:spPr/>
    </dgm:pt>
    <dgm:pt modelId="{34BAB90F-F3E5-4FFB-A339-2946D1CD0CCB}" type="pres">
      <dgm:prSet presAssocID="{7D17D413-1C96-46A5-9E85-72C6636AE3C5}" presName="textNode" presStyleLbl="bgShp" presStyleIdx="4" presStyleCnt="5"/>
      <dgm:spPr/>
    </dgm:pt>
    <dgm:pt modelId="{BA794F96-F89B-483A-BF3A-9118CA9CCDA4}" type="pres">
      <dgm:prSet presAssocID="{7D17D413-1C96-46A5-9E85-72C6636AE3C5}" presName="compChildNode" presStyleCnt="0"/>
      <dgm:spPr/>
    </dgm:pt>
    <dgm:pt modelId="{76BCF6F8-619E-4477-AF5E-3CC45345624F}" type="pres">
      <dgm:prSet presAssocID="{7D17D413-1C96-46A5-9E85-72C6636AE3C5}" presName="theInnerList" presStyleCnt="0"/>
      <dgm:spPr/>
    </dgm:pt>
    <dgm:pt modelId="{F0B767F2-4C7E-481B-967C-8FE0CB529397}" type="pres">
      <dgm:prSet presAssocID="{A9A35E3D-01EA-46C6-AED8-865E91E9D6C9}" presName="childNode" presStyleLbl="node1" presStyleIdx="12" presStyleCnt="15">
        <dgm:presLayoutVars>
          <dgm:bulletEnabled val="1"/>
        </dgm:presLayoutVars>
      </dgm:prSet>
      <dgm:spPr/>
    </dgm:pt>
    <dgm:pt modelId="{B342BD1C-A54C-4F1C-A099-03A03E61088D}" type="pres">
      <dgm:prSet presAssocID="{A9A35E3D-01EA-46C6-AED8-865E91E9D6C9}" presName="aSpace2" presStyleCnt="0"/>
      <dgm:spPr/>
    </dgm:pt>
    <dgm:pt modelId="{6F277C00-29F7-4ECD-8C97-37788C7BA770}" type="pres">
      <dgm:prSet presAssocID="{A5325020-A43F-4DC5-B91A-865612236E1B}" presName="childNode" presStyleLbl="node1" presStyleIdx="13" presStyleCnt="15">
        <dgm:presLayoutVars>
          <dgm:bulletEnabled val="1"/>
        </dgm:presLayoutVars>
      </dgm:prSet>
      <dgm:spPr/>
    </dgm:pt>
    <dgm:pt modelId="{3945A699-1DD4-41EF-B849-687FF56CB987}" type="pres">
      <dgm:prSet presAssocID="{A5325020-A43F-4DC5-B91A-865612236E1B}" presName="aSpace2" presStyleCnt="0"/>
      <dgm:spPr/>
    </dgm:pt>
    <dgm:pt modelId="{6C9EBB1C-8DC1-467B-832A-DCA29AD54F62}" type="pres">
      <dgm:prSet presAssocID="{63784350-6FB5-4F39-A0AA-A76D20385A1A}" presName="childNode" presStyleLbl="node1" presStyleIdx="14" presStyleCnt="15">
        <dgm:presLayoutVars>
          <dgm:bulletEnabled val="1"/>
        </dgm:presLayoutVars>
      </dgm:prSet>
      <dgm:spPr/>
    </dgm:pt>
  </dgm:ptLst>
  <dgm:cxnLst>
    <dgm:cxn modelId="{6723F50B-AA47-4273-81EA-65E1F5EA34FA}" srcId="{EA22DC01-B1C3-4425-86ED-5B66953397A8}" destId="{86AB53FA-67D7-4EE7-8555-3EE8EB6FA4C8}" srcOrd="1" destOrd="0" parTransId="{EA03EBDD-B26B-4044-993F-F3F8F5C83B54}" sibTransId="{AD9FF113-925C-46F3-AC17-3E3C7A57FE37}"/>
    <dgm:cxn modelId="{26A7C513-CA85-4DBF-B3F6-BC8847A37168}" type="presOf" srcId="{BC15291E-510A-4A20-8D69-B0F2ACBA3CC6}" destId="{204F3481-2F4C-45A5-A0A1-C088684F0126}" srcOrd="0" destOrd="0" presId="urn:microsoft.com/office/officeart/2005/8/layout/lProcess2"/>
    <dgm:cxn modelId="{CDF2CC16-ED87-4552-8B18-DAAA2A151437}" srcId="{B28448BA-C9A8-43EB-A9DB-A0137196E3B9}" destId="{91B14D9B-61DF-4421-AF43-318BB0021BDF}" srcOrd="2" destOrd="0" parTransId="{6B1A9D79-1E1A-438E-9974-41204E573EDC}" sibTransId="{5E874D73-6215-4109-909C-386CFCBBE123}"/>
    <dgm:cxn modelId="{CD174D1A-F576-42A5-8360-9F1F6FB5C8D5}" srcId="{5FC74589-1769-4EB4-9E51-9D82632D2E02}" destId="{FF0CDCCC-6F78-4064-A419-5EC5C753206F}" srcOrd="2" destOrd="0" parTransId="{C96EA5C7-A653-4A83-8F75-8585A07C9C8F}" sibTransId="{8E668476-E60C-485B-B9C7-8F9496C26DF3}"/>
    <dgm:cxn modelId="{D65C1C1C-141B-48F8-889A-DB9F310594F1}" type="presOf" srcId="{EA22DC01-B1C3-4425-86ED-5B66953397A8}" destId="{18B77C7D-672C-4358-9CA6-BD8FA6E2302A}" srcOrd="0" destOrd="0" presId="urn:microsoft.com/office/officeart/2005/8/layout/lProcess2"/>
    <dgm:cxn modelId="{5B550120-3984-4EC3-88F2-1387A88849D2}" type="presOf" srcId="{EFD7AB2D-81E2-448E-B54E-4F3622AF7EF9}" destId="{9E190C18-AEDE-45E1-8A46-924B1190ACB6}" srcOrd="0" destOrd="0" presId="urn:microsoft.com/office/officeart/2005/8/layout/lProcess2"/>
    <dgm:cxn modelId="{34A73A21-2A57-4C79-835F-6DA2B257AA4A}" type="presOf" srcId="{06D87D35-A66C-427C-B6DB-AF958D65D6B3}" destId="{1EC52667-0754-4666-9083-6E56A0F9B67B}" srcOrd="0" destOrd="0" presId="urn:microsoft.com/office/officeart/2005/8/layout/lProcess2"/>
    <dgm:cxn modelId="{721BA034-D2BB-4F5E-AD28-4CD4B0B4FA35}" srcId="{7DAF4A99-25E1-44F9-90C0-EA66CF00B3B6}" destId="{B28448BA-C9A8-43EB-A9DB-A0137196E3B9}" srcOrd="0" destOrd="0" parTransId="{3A37FA3F-0269-460F-ACCD-01DD513605A2}" sibTransId="{20234B47-CD57-4C94-B27A-16836C4AA9A8}"/>
    <dgm:cxn modelId="{62B88F39-A1DA-44CD-A29D-887042D66F4A}" type="presOf" srcId="{86AB53FA-67D7-4EE7-8555-3EE8EB6FA4C8}" destId="{0F3CAB81-CF76-498F-9619-BAF8144FA3C3}" srcOrd="0" destOrd="0" presId="urn:microsoft.com/office/officeart/2005/8/layout/lProcess2"/>
    <dgm:cxn modelId="{A90FB13A-D3D4-4D26-8026-08D8C7497E07}" type="presOf" srcId="{63784350-6FB5-4F39-A0AA-A76D20385A1A}" destId="{6C9EBB1C-8DC1-467B-832A-DCA29AD54F62}" srcOrd="0" destOrd="0" presId="urn:microsoft.com/office/officeart/2005/8/layout/lProcess2"/>
    <dgm:cxn modelId="{D9E35F5C-9C04-4B00-BAD8-AD36F1DD39DE}" srcId="{7DAF4A99-25E1-44F9-90C0-EA66CF00B3B6}" destId="{7D17D413-1C96-46A5-9E85-72C6636AE3C5}" srcOrd="4" destOrd="0" parTransId="{91A59BF2-53A7-4244-ADC4-8913701DE4BA}" sibTransId="{06AA36B4-E14B-4E14-B273-C8197A0B582E}"/>
    <dgm:cxn modelId="{3C9A865E-9FBA-4BF2-B04A-F8B25C2A51B0}" type="presOf" srcId="{B28448BA-C9A8-43EB-A9DB-A0137196E3B9}" destId="{189EA2CD-99B4-4604-BDBC-34AEB91058A9}" srcOrd="1" destOrd="0" presId="urn:microsoft.com/office/officeart/2005/8/layout/lProcess2"/>
    <dgm:cxn modelId="{7E4AB35E-2CD0-452B-A236-0250E3E2931F}" type="presOf" srcId="{91B14D9B-61DF-4421-AF43-318BB0021BDF}" destId="{80F88CB8-4B64-4172-B897-E8F8383812F7}" srcOrd="0" destOrd="0" presId="urn:microsoft.com/office/officeart/2005/8/layout/lProcess2"/>
    <dgm:cxn modelId="{348C0D5F-6073-4BEC-B9DD-9D8A62FE63BE}" type="presOf" srcId="{EA22DC01-B1C3-4425-86ED-5B66953397A8}" destId="{AB95B1F2-DB60-4BC5-81D3-1FA274FF69C7}" srcOrd="1" destOrd="0" presId="urn:microsoft.com/office/officeart/2005/8/layout/lProcess2"/>
    <dgm:cxn modelId="{815C635F-BF7F-417C-99C6-109E981F0A68}" type="presOf" srcId="{E12CEE09-DEBB-4435-B911-A40A12F7930D}" destId="{20F65450-B565-4F6E-8CBD-65CD2502E3B0}" srcOrd="0" destOrd="0" presId="urn:microsoft.com/office/officeart/2005/8/layout/lProcess2"/>
    <dgm:cxn modelId="{3917DE62-675C-4308-9761-22340AC1A2E2}" type="presOf" srcId="{B28448BA-C9A8-43EB-A9DB-A0137196E3B9}" destId="{F5FB40AB-A8F0-43CC-AED2-A0B6D3491F03}" srcOrd="0" destOrd="0" presId="urn:microsoft.com/office/officeart/2005/8/layout/lProcess2"/>
    <dgm:cxn modelId="{CDAE2543-0EE1-4B34-B52E-A8EEEA699492}" srcId="{7D17D413-1C96-46A5-9E85-72C6636AE3C5}" destId="{63784350-6FB5-4F39-A0AA-A76D20385A1A}" srcOrd="2" destOrd="0" parTransId="{02F99CF5-BE6F-4557-8BB4-68B7181CCBA5}" sibTransId="{E47CBEBB-6EFF-43F4-952B-B6C93B5E9493}"/>
    <dgm:cxn modelId="{0361BB45-12F8-4FAD-8037-E3A1E323A5CC}" type="presOf" srcId="{A5325020-A43F-4DC5-B91A-865612236E1B}" destId="{6F277C00-29F7-4ECD-8C97-37788C7BA770}" srcOrd="0" destOrd="0" presId="urn:microsoft.com/office/officeart/2005/8/layout/lProcess2"/>
    <dgm:cxn modelId="{85891947-5BFE-40B2-A56D-BA113FC4103D}" type="presOf" srcId="{7DAF4A99-25E1-44F9-90C0-EA66CF00B3B6}" destId="{5473F14B-8F21-412E-B8DE-EADF32D6F521}" srcOrd="0" destOrd="0" presId="urn:microsoft.com/office/officeart/2005/8/layout/lProcess2"/>
    <dgm:cxn modelId="{0949B049-F928-4520-A037-C172C962E0C9}" srcId="{7D17D413-1C96-46A5-9E85-72C6636AE3C5}" destId="{A5325020-A43F-4DC5-B91A-865612236E1B}" srcOrd="1" destOrd="0" parTransId="{B397B1E6-BB15-4DF4-B38A-02A5DF7C7E5D}" sibTransId="{E5885318-4367-4D45-A1BC-C2768E0C5F2B}"/>
    <dgm:cxn modelId="{D2E71B6A-2ED0-4063-83D4-B7F1634C0332}" srcId="{A0A9AC20-5EC1-4862-BFC8-870928838544}" destId="{5DA147F9-347F-4A9B-99C6-4679CBA742BD}" srcOrd="1" destOrd="0" parTransId="{0DD651B9-CD26-4B12-B47E-A345F5C781A5}" sibTransId="{A279CC5C-DF39-4624-BFA5-ADC04410EA91}"/>
    <dgm:cxn modelId="{693C4D7A-C6E1-4AFE-81E8-F6DB5A03DEF9}" type="presOf" srcId="{7D17D413-1C96-46A5-9E85-72C6636AE3C5}" destId="{5A591EE2-4B7B-40DB-B051-D75F7BFEDDD6}" srcOrd="0" destOrd="0" presId="urn:microsoft.com/office/officeart/2005/8/layout/lProcess2"/>
    <dgm:cxn modelId="{E39A2E7D-4B01-443C-A093-8728A9F528A1}" srcId="{7DAF4A99-25E1-44F9-90C0-EA66CF00B3B6}" destId="{A0A9AC20-5EC1-4862-BFC8-870928838544}" srcOrd="2" destOrd="0" parTransId="{69D52F25-6ACE-45DA-A9E8-1893E3A26C8C}" sibTransId="{FF5EAA6B-D3D9-4221-A79F-E9B4930D1CEF}"/>
    <dgm:cxn modelId="{D839E47E-242E-4667-A7B3-0869657D1B8D}" type="presOf" srcId="{B8FE7A32-1B20-4D46-8242-6C91907A490E}" destId="{EFE71110-9F14-440A-945D-9BFF90054013}" srcOrd="0" destOrd="0" presId="urn:microsoft.com/office/officeart/2005/8/layout/lProcess2"/>
    <dgm:cxn modelId="{2093A581-50A0-479E-8F97-2919A47E95CA}" type="presOf" srcId="{6856B0CF-FE68-485F-BF49-CA4A93F4F38C}" destId="{DECF7DEE-4FD4-4CE5-AEDF-10353AC11531}" srcOrd="0" destOrd="0" presId="urn:microsoft.com/office/officeart/2005/8/layout/lProcess2"/>
    <dgm:cxn modelId="{03033C8E-546A-4636-B996-DCA3A7F5D692}" srcId="{A0A9AC20-5EC1-4862-BFC8-870928838544}" destId="{06D87D35-A66C-427C-B6DB-AF958D65D6B3}" srcOrd="2" destOrd="0" parTransId="{9A4B31E9-014C-4B63-A219-5A63A8ACB829}" sibTransId="{AC1F3899-4696-4923-97F3-8D3FBB96254A}"/>
    <dgm:cxn modelId="{CE16F991-DCDA-4161-BCF2-185E0029FEE1}" type="presOf" srcId="{FF0CDCCC-6F78-4064-A419-5EC5C753206F}" destId="{EB498954-62A4-422D-9DE3-1FA74DD1D37F}" srcOrd="0" destOrd="0" presId="urn:microsoft.com/office/officeart/2005/8/layout/lProcess2"/>
    <dgm:cxn modelId="{751DC194-11AC-4068-BA1C-4404C839BDBA}" srcId="{B28448BA-C9A8-43EB-A9DB-A0137196E3B9}" destId="{E12CEE09-DEBB-4435-B911-A40A12F7930D}" srcOrd="1" destOrd="0" parTransId="{A642C0CA-D97F-4EA3-928C-13F990F569A1}" sibTransId="{CF3DF39F-9248-4761-840A-28F131DA740D}"/>
    <dgm:cxn modelId="{5018CE96-E6CC-471E-9B9C-30F70F6B8CE7}" srcId="{7D17D413-1C96-46A5-9E85-72C6636AE3C5}" destId="{A9A35E3D-01EA-46C6-AED8-865E91E9D6C9}" srcOrd="0" destOrd="0" parTransId="{0C34515A-9947-4AC4-8E07-6D77FB8F1E95}" sibTransId="{3C0EBF76-BD27-4964-B79F-79CC6413DFD1}"/>
    <dgm:cxn modelId="{95C3269C-8E66-454E-90E4-64EBD4DB49A5}" srcId="{B28448BA-C9A8-43EB-A9DB-A0137196E3B9}" destId="{E9F388D8-C9C2-45F4-B532-779E8C2CB5E8}" srcOrd="0" destOrd="0" parTransId="{F2F7FB25-05F2-4ED0-B376-8372ACCE43FB}" sibTransId="{1AE97BAD-F576-4336-A510-388E6942CDAC}"/>
    <dgm:cxn modelId="{35679A9F-A9C0-40B5-BA5C-B5D89AD516EE}" srcId="{5FC74589-1769-4EB4-9E51-9D82632D2E02}" destId="{B8FE7A32-1B20-4D46-8242-6C91907A490E}" srcOrd="0" destOrd="0" parTransId="{86CD367E-951E-4F4B-BFC7-6603B931690A}" sibTransId="{03DB6E86-A49B-4AF5-9791-CBACA4C5335D}"/>
    <dgm:cxn modelId="{050DD5A1-CFAA-4B57-868A-7F06F94B304B}" type="presOf" srcId="{5DA147F9-347F-4A9B-99C6-4679CBA742BD}" destId="{02FBE83C-F7E3-4AC9-9A61-66BF67D7D8B6}" srcOrd="0" destOrd="0" presId="urn:microsoft.com/office/officeart/2005/8/layout/lProcess2"/>
    <dgm:cxn modelId="{744E1BA2-14D0-4077-9376-A314A4CDC2B6}" type="presOf" srcId="{E9F388D8-C9C2-45F4-B532-779E8C2CB5E8}" destId="{D6B8C86D-B5C5-4707-BB1C-60E6EB9E4EBA}" srcOrd="0" destOrd="0" presId="urn:microsoft.com/office/officeart/2005/8/layout/lProcess2"/>
    <dgm:cxn modelId="{6FA6CFA8-C8B1-4A95-B8A7-E4FA2DAD6622}" type="presOf" srcId="{A0A9AC20-5EC1-4862-BFC8-870928838544}" destId="{9A6AB0E7-12CE-4F4C-9194-CFD62AA0E26B}" srcOrd="0" destOrd="0" presId="urn:microsoft.com/office/officeart/2005/8/layout/lProcess2"/>
    <dgm:cxn modelId="{EA2FD3B8-722B-4877-B8F1-EEA7710C1B84}" srcId="{7DAF4A99-25E1-44F9-90C0-EA66CF00B3B6}" destId="{5FC74589-1769-4EB4-9E51-9D82632D2E02}" srcOrd="1" destOrd="0" parTransId="{4D0CCF7E-4481-42D2-95B3-0CB4029368E1}" sibTransId="{8EB806C9-A9BC-450F-B9C3-AC2ED6D3AF68}"/>
    <dgm:cxn modelId="{27CAE4B9-692E-4668-9B20-AF5E2A72859E}" type="presOf" srcId="{A9A35E3D-01EA-46C6-AED8-865E91E9D6C9}" destId="{F0B767F2-4C7E-481B-967C-8FE0CB529397}" srcOrd="0" destOrd="0" presId="urn:microsoft.com/office/officeart/2005/8/layout/lProcess2"/>
    <dgm:cxn modelId="{53D00FBE-0B8C-44B8-BD7B-FF723D810987}" srcId="{EA22DC01-B1C3-4425-86ED-5B66953397A8}" destId="{BC15291E-510A-4A20-8D69-B0F2ACBA3CC6}" srcOrd="0" destOrd="0" parTransId="{DDAF1636-99A0-4E4C-BF8B-7A50EC838E24}" sibTransId="{25F65FF3-A145-4450-BC4A-2BD6189C0F89}"/>
    <dgm:cxn modelId="{6DB72DBE-E82A-47EF-ACEA-E04B7B517F26}" srcId="{7DAF4A99-25E1-44F9-90C0-EA66CF00B3B6}" destId="{EA22DC01-B1C3-4425-86ED-5B66953397A8}" srcOrd="3" destOrd="0" parTransId="{5D0A80B1-3E50-448A-A64D-AD1355ED3022}" sibTransId="{A9D991C7-41FC-48B5-87C1-98EB407695FE}"/>
    <dgm:cxn modelId="{E8E1CBC2-E886-44D5-B930-C0A4D16118C4}" srcId="{5FC74589-1769-4EB4-9E51-9D82632D2E02}" destId="{EFD7AB2D-81E2-448E-B54E-4F3622AF7EF9}" srcOrd="1" destOrd="0" parTransId="{36574C9A-C9D9-41B3-A499-07AB4199CF7F}" sibTransId="{0FFBD1E1-7F1E-48F7-8092-88463CF1F65B}"/>
    <dgm:cxn modelId="{78D929C6-09D8-4482-AC41-222BB0681789}" type="presOf" srcId="{5FC74589-1769-4EB4-9E51-9D82632D2E02}" destId="{C1CD2EAA-2E66-4BDA-BB6E-F99B46E1B919}" srcOrd="0" destOrd="0" presId="urn:microsoft.com/office/officeart/2005/8/layout/lProcess2"/>
    <dgm:cxn modelId="{1151B3DC-BFA5-46C2-A674-0EE40A938C5A}" srcId="{A0A9AC20-5EC1-4862-BFC8-870928838544}" destId="{6856B0CF-FE68-485F-BF49-CA4A93F4F38C}" srcOrd="0" destOrd="0" parTransId="{B52856D9-283B-499D-AE83-3A1B0694F8DA}" sibTransId="{60145AD2-C0A0-4426-8839-F8800D94963F}"/>
    <dgm:cxn modelId="{F9C4D3DE-3BCB-4B41-A3C2-8F59BB317720}" type="presOf" srcId="{A0A9AC20-5EC1-4862-BFC8-870928838544}" destId="{4735A497-84C1-49AD-B2D7-A0E2E20F2536}" srcOrd="1" destOrd="0" presId="urn:microsoft.com/office/officeart/2005/8/layout/lProcess2"/>
    <dgm:cxn modelId="{BA744FE1-FDC3-4233-B22B-6477ACAE7176}" type="presOf" srcId="{67EC18BA-DB21-4AAD-BE8A-067C85A9B73E}" destId="{80762C44-FA02-441A-8A8D-FC00E4F372F1}" srcOrd="0" destOrd="0" presId="urn:microsoft.com/office/officeart/2005/8/layout/lProcess2"/>
    <dgm:cxn modelId="{23DE1EE7-C0CF-4487-BD05-66D246E44E10}" type="presOf" srcId="{5FC74589-1769-4EB4-9E51-9D82632D2E02}" destId="{727186A0-986E-40DF-85B7-ACC6191E0924}" srcOrd="1" destOrd="0" presId="urn:microsoft.com/office/officeart/2005/8/layout/lProcess2"/>
    <dgm:cxn modelId="{719A22ED-D326-4A86-BAD3-0BDBDD53ADCA}" type="presOf" srcId="{7D17D413-1C96-46A5-9E85-72C6636AE3C5}" destId="{34BAB90F-F3E5-4FFB-A339-2946D1CD0CCB}" srcOrd="1" destOrd="0" presId="urn:microsoft.com/office/officeart/2005/8/layout/lProcess2"/>
    <dgm:cxn modelId="{090367F2-2F9D-429E-8090-D374C3282399}" srcId="{EA22DC01-B1C3-4425-86ED-5B66953397A8}" destId="{67EC18BA-DB21-4AAD-BE8A-067C85A9B73E}" srcOrd="2" destOrd="0" parTransId="{8918E5B2-4513-4EC4-8164-E88158F78E11}" sibTransId="{FAC02AF5-6F72-4EED-98CA-D68C7F3B5D5A}"/>
    <dgm:cxn modelId="{0FF0A3C1-32C2-4D04-AD99-EF65E948AA61}" type="presParOf" srcId="{5473F14B-8F21-412E-B8DE-EADF32D6F521}" destId="{C0D74A84-CA9B-4A55-82D3-C4473BCAB74F}" srcOrd="0" destOrd="0" presId="urn:microsoft.com/office/officeart/2005/8/layout/lProcess2"/>
    <dgm:cxn modelId="{D75B99F8-B40B-4E76-B70E-9005AA8C56FC}" type="presParOf" srcId="{C0D74A84-CA9B-4A55-82D3-C4473BCAB74F}" destId="{F5FB40AB-A8F0-43CC-AED2-A0B6D3491F03}" srcOrd="0" destOrd="0" presId="urn:microsoft.com/office/officeart/2005/8/layout/lProcess2"/>
    <dgm:cxn modelId="{EEE30263-810D-41C7-8875-72291020655F}" type="presParOf" srcId="{C0D74A84-CA9B-4A55-82D3-C4473BCAB74F}" destId="{189EA2CD-99B4-4604-BDBC-34AEB91058A9}" srcOrd="1" destOrd="0" presId="urn:microsoft.com/office/officeart/2005/8/layout/lProcess2"/>
    <dgm:cxn modelId="{11C37163-B422-4554-92B4-142D83316B19}" type="presParOf" srcId="{C0D74A84-CA9B-4A55-82D3-C4473BCAB74F}" destId="{051CD919-C14E-4FF7-A82B-674D57B30AF8}" srcOrd="2" destOrd="0" presId="urn:microsoft.com/office/officeart/2005/8/layout/lProcess2"/>
    <dgm:cxn modelId="{977BC559-FD67-4849-9766-5881CC129CD0}" type="presParOf" srcId="{051CD919-C14E-4FF7-A82B-674D57B30AF8}" destId="{151EFC3A-4B26-48D8-87A4-D28DC0264B02}" srcOrd="0" destOrd="0" presId="urn:microsoft.com/office/officeart/2005/8/layout/lProcess2"/>
    <dgm:cxn modelId="{ED814139-22D5-410C-9872-66A3E6476438}" type="presParOf" srcId="{151EFC3A-4B26-48D8-87A4-D28DC0264B02}" destId="{D6B8C86D-B5C5-4707-BB1C-60E6EB9E4EBA}" srcOrd="0" destOrd="0" presId="urn:microsoft.com/office/officeart/2005/8/layout/lProcess2"/>
    <dgm:cxn modelId="{918E3F64-3705-42D6-8625-B42027A6E41F}" type="presParOf" srcId="{151EFC3A-4B26-48D8-87A4-D28DC0264B02}" destId="{FEA7308F-F292-4734-BC92-11C7BB5AF5E5}" srcOrd="1" destOrd="0" presId="urn:microsoft.com/office/officeart/2005/8/layout/lProcess2"/>
    <dgm:cxn modelId="{1AD21865-410E-4938-B644-372B15C27673}" type="presParOf" srcId="{151EFC3A-4B26-48D8-87A4-D28DC0264B02}" destId="{20F65450-B565-4F6E-8CBD-65CD2502E3B0}" srcOrd="2" destOrd="0" presId="urn:microsoft.com/office/officeart/2005/8/layout/lProcess2"/>
    <dgm:cxn modelId="{5A9D8F3D-DDBA-4456-80E9-49F265634777}" type="presParOf" srcId="{151EFC3A-4B26-48D8-87A4-D28DC0264B02}" destId="{1943ED51-E95A-4F6E-A717-80400DEEEE20}" srcOrd="3" destOrd="0" presId="urn:microsoft.com/office/officeart/2005/8/layout/lProcess2"/>
    <dgm:cxn modelId="{14881A0D-3F13-497C-8AAA-F9ED5011373F}" type="presParOf" srcId="{151EFC3A-4B26-48D8-87A4-D28DC0264B02}" destId="{80F88CB8-4B64-4172-B897-E8F8383812F7}" srcOrd="4" destOrd="0" presId="urn:microsoft.com/office/officeart/2005/8/layout/lProcess2"/>
    <dgm:cxn modelId="{9D07D944-8A10-48F1-BFBD-7DBCF92CD892}" type="presParOf" srcId="{5473F14B-8F21-412E-B8DE-EADF32D6F521}" destId="{DC9EA69A-B885-4DA4-818F-1748672594CF}" srcOrd="1" destOrd="0" presId="urn:microsoft.com/office/officeart/2005/8/layout/lProcess2"/>
    <dgm:cxn modelId="{51A3845E-CBEF-4754-9C50-EF720B6E3CB8}" type="presParOf" srcId="{5473F14B-8F21-412E-B8DE-EADF32D6F521}" destId="{3A6F3D38-6FA6-469E-B3C3-234BD62E4CCA}" srcOrd="2" destOrd="0" presId="urn:microsoft.com/office/officeart/2005/8/layout/lProcess2"/>
    <dgm:cxn modelId="{B672A148-6777-4E99-ADB8-BDC77E49FA77}" type="presParOf" srcId="{3A6F3D38-6FA6-469E-B3C3-234BD62E4CCA}" destId="{C1CD2EAA-2E66-4BDA-BB6E-F99B46E1B919}" srcOrd="0" destOrd="0" presId="urn:microsoft.com/office/officeart/2005/8/layout/lProcess2"/>
    <dgm:cxn modelId="{46A622DD-4EE8-459E-9C01-808FB5A43456}" type="presParOf" srcId="{3A6F3D38-6FA6-469E-B3C3-234BD62E4CCA}" destId="{727186A0-986E-40DF-85B7-ACC6191E0924}" srcOrd="1" destOrd="0" presId="urn:microsoft.com/office/officeart/2005/8/layout/lProcess2"/>
    <dgm:cxn modelId="{D01B802A-1167-4A4D-8C75-EEA5A5A3F1F3}" type="presParOf" srcId="{3A6F3D38-6FA6-469E-B3C3-234BD62E4CCA}" destId="{F4329E4E-5431-4760-B147-9E77700EF61A}" srcOrd="2" destOrd="0" presId="urn:microsoft.com/office/officeart/2005/8/layout/lProcess2"/>
    <dgm:cxn modelId="{9FDC866F-557C-4356-8930-59F22E325E41}" type="presParOf" srcId="{F4329E4E-5431-4760-B147-9E77700EF61A}" destId="{B5C22EF8-EBFA-4704-BF77-C1B26E178B0D}" srcOrd="0" destOrd="0" presId="urn:microsoft.com/office/officeart/2005/8/layout/lProcess2"/>
    <dgm:cxn modelId="{3948CD60-7941-487E-9856-3B4385A89463}" type="presParOf" srcId="{B5C22EF8-EBFA-4704-BF77-C1B26E178B0D}" destId="{EFE71110-9F14-440A-945D-9BFF90054013}" srcOrd="0" destOrd="0" presId="urn:microsoft.com/office/officeart/2005/8/layout/lProcess2"/>
    <dgm:cxn modelId="{2458B3E1-33EC-4D67-B4A7-B1F22D7FD04D}" type="presParOf" srcId="{B5C22EF8-EBFA-4704-BF77-C1B26E178B0D}" destId="{35EA0CEB-E637-4D3C-96EF-C8D3B04060F2}" srcOrd="1" destOrd="0" presId="urn:microsoft.com/office/officeart/2005/8/layout/lProcess2"/>
    <dgm:cxn modelId="{3BD0EA21-4BAD-427E-885A-A05FBF9784EF}" type="presParOf" srcId="{B5C22EF8-EBFA-4704-BF77-C1B26E178B0D}" destId="{9E190C18-AEDE-45E1-8A46-924B1190ACB6}" srcOrd="2" destOrd="0" presId="urn:microsoft.com/office/officeart/2005/8/layout/lProcess2"/>
    <dgm:cxn modelId="{11749227-3799-472E-9668-813A23881E43}" type="presParOf" srcId="{B5C22EF8-EBFA-4704-BF77-C1B26E178B0D}" destId="{1E1AD27B-2438-4D0B-AB02-AF912F764D09}" srcOrd="3" destOrd="0" presId="urn:microsoft.com/office/officeart/2005/8/layout/lProcess2"/>
    <dgm:cxn modelId="{1049F8E4-69D2-4D46-B602-FC1C21F255C4}" type="presParOf" srcId="{B5C22EF8-EBFA-4704-BF77-C1B26E178B0D}" destId="{EB498954-62A4-422D-9DE3-1FA74DD1D37F}" srcOrd="4" destOrd="0" presId="urn:microsoft.com/office/officeart/2005/8/layout/lProcess2"/>
    <dgm:cxn modelId="{49D46634-6486-499A-B8BF-6A1CCAD91124}" type="presParOf" srcId="{5473F14B-8F21-412E-B8DE-EADF32D6F521}" destId="{BB3C6D49-326B-48DE-AC1D-9DC877BB01DD}" srcOrd="3" destOrd="0" presId="urn:microsoft.com/office/officeart/2005/8/layout/lProcess2"/>
    <dgm:cxn modelId="{BD675FFE-DD05-4BF1-BB1E-FDD61830413E}" type="presParOf" srcId="{5473F14B-8F21-412E-B8DE-EADF32D6F521}" destId="{EF090B29-38A2-4F08-90FA-7BB67BE8B3E2}" srcOrd="4" destOrd="0" presId="urn:microsoft.com/office/officeart/2005/8/layout/lProcess2"/>
    <dgm:cxn modelId="{48BA5E1D-8066-4E2E-B6B1-E90D1CCA4E68}" type="presParOf" srcId="{EF090B29-38A2-4F08-90FA-7BB67BE8B3E2}" destId="{9A6AB0E7-12CE-4F4C-9194-CFD62AA0E26B}" srcOrd="0" destOrd="0" presId="urn:microsoft.com/office/officeart/2005/8/layout/lProcess2"/>
    <dgm:cxn modelId="{7AA6C130-9ED4-46DC-BCEF-387D656BE23B}" type="presParOf" srcId="{EF090B29-38A2-4F08-90FA-7BB67BE8B3E2}" destId="{4735A497-84C1-49AD-B2D7-A0E2E20F2536}" srcOrd="1" destOrd="0" presId="urn:microsoft.com/office/officeart/2005/8/layout/lProcess2"/>
    <dgm:cxn modelId="{2ECD21B3-7062-490F-90F3-04780A2F39F0}" type="presParOf" srcId="{EF090B29-38A2-4F08-90FA-7BB67BE8B3E2}" destId="{5235814C-D240-476B-A6EA-F820ADA9F290}" srcOrd="2" destOrd="0" presId="urn:microsoft.com/office/officeart/2005/8/layout/lProcess2"/>
    <dgm:cxn modelId="{9C6CFF63-AC91-41FF-A22E-F5D3C801FFD9}" type="presParOf" srcId="{5235814C-D240-476B-A6EA-F820ADA9F290}" destId="{F8C87951-0BEC-442E-BD13-E67FB71AC42B}" srcOrd="0" destOrd="0" presId="urn:microsoft.com/office/officeart/2005/8/layout/lProcess2"/>
    <dgm:cxn modelId="{80C4ECBB-2B5B-4A8B-BEE7-14FD9C3DD7FB}" type="presParOf" srcId="{F8C87951-0BEC-442E-BD13-E67FB71AC42B}" destId="{DECF7DEE-4FD4-4CE5-AEDF-10353AC11531}" srcOrd="0" destOrd="0" presId="urn:microsoft.com/office/officeart/2005/8/layout/lProcess2"/>
    <dgm:cxn modelId="{B155FD7D-6600-43F2-AFA1-F101D910A4D3}" type="presParOf" srcId="{F8C87951-0BEC-442E-BD13-E67FB71AC42B}" destId="{739A0DE6-D28A-493F-A1CB-4B3CCAC72873}" srcOrd="1" destOrd="0" presId="urn:microsoft.com/office/officeart/2005/8/layout/lProcess2"/>
    <dgm:cxn modelId="{902F3F4B-6CCF-4FDB-B14D-67AD3EDEAD7E}" type="presParOf" srcId="{F8C87951-0BEC-442E-BD13-E67FB71AC42B}" destId="{02FBE83C-F7E3-4AC9-9A61-66BF67D7D8B6}" srcOrd="2" destOrd="0" presId="urn:microsoft.com/office/officeart/2005/8/layout/lProcess2"/>
    <dgm:cxn modelId="{700A33B4-8CCF-4E14-B2FB-BDEE1466EE32}" type="presParOf" srcId="{F8C87951-0BEC-442E-BD13-E67FB71AC42B}" destId="{87C5B8B3-4388-4867-AA6C-4B2D717EAAF2}" srcOrd="3" destOrd="0" presId="urn:microsoft.com/office/officeart/2005/8/layout/lProcess2"/>
    <dgm:cxn modelId="{FD7FB784-7B04-4089-B4BF-A6FCF4BD3DD6}" type="presParOf" srcId="{F8C87951-0BEC-442E-BD13-E67FB71AC42B}" destId="{1EC52667-0754-4666-9083-6E56A0F9B67B}" srcOrd="4" destOrd="0" presId="urn:microsoft.com/office/officeart/2005/8/layout/lProcess2"/>
    <dgm:cxn modelId="{D0C2F718-38E5-449F-8274-4944286C8381}" type="presParOf" srcId="{5473F14B-8F21-412E-B8DE-EADF32D6F521}" destId="{9C67C073-8031-4FB8-83D0-BB3987979FB7}" srcOrd="5" destOrd="0" presId="urn:microsoft.com/office/officeart/2005/8/layout/lProcess2"/>
    <dgm:cxn modelId="{E4684D4C-64B8-45C5-9B45-FD1E5B040A40}" type="presParOf" srcId="{5473F14B-8F21-412E-B8DE-EADF32D6F521}" destId="{3D53649F-3A9D-48AC-B3B4-F9359FF49907}" srcOrd="6" destOrd="0" presId="urn:microsoft.com/office/officeart/2005/8/layout/lProcess2"/>
    <dgm:cxn modelId="{8DB82E30-1351-4A7D-87E5-C493BF524833}" type="presParOf" srcId="{3D53649F-3A9D-48AC-B3B4-F9359FF49907}" destId="{18B77C7D-672C-4358-9CA6-BD8FA6E2302A}" srcOrd="0" destOrd="0" presId="urn:microsoft.com/office/officeart/2005/8/layout/lProcess2"/>
    <dgm:cxn modelId="{AFF7CA79-8448-4B36-945B-244F9DBB20B9}" type="presParOf" srcId="{3D53649F-3A9D-48AC-B3B4-F9359FF49907}" destId="{AB95B1F2-DB60-4BC5-81D3-1FA274FF69C7}" srcOrd="1" destOrd="0" presId="urn:microsoft.com/office/officeart/2005/8/layout/lProcess2"/>
    <dgm:cxn modelId="{E80BA7A3-881C-41FF-96A7-F319CED0F187}" type="presParOf" srcId="{3D53649F-3A9D-48AC-B3B4-F9359FF49907}" destId="{9D4EF955-0664-47BE-890F-75DA470A2A2E}" srcOrd="2" destOrd="0" presId="urn:microsoft.com/office/officeart/2005/8/layout/lProcess2"/>
    <dgm:cxn modelId="{0CC3648D-409B-4F04-B7FE-1D48B672FF12}" type="presParOf" srcId="{9D4EF955-0664-47BE-890F-75DA470A2A2E}" destId="{CCD58064-6258-410C-B1E0-023DF3946A43}" srcOrd="0" destOrd="0" presId="urn:microsoft.com/office/officeart/2005/8/layout/lProcess2"/>
    <dgm:cxn modelId="{54EC6F3A-D573-432C-8753-1E79DE73E4B0}" type="presParOf" srcId="{CCD58064-6258-410C-B1E0-023DF3946A43}" destId="{204F3481-2F4C-45A5-A0A1-C088684F0126}" srcOrd="0" destOrd="0" presId="urn:microsoft.com/office/officeart/2005/8/layout/lProcess2"/>
    <dgm:cxn modelId="{0D3051B6-64D7-4068-9357-6CC9591B4E9D}" type="presParOf" srcId="{CCD58064-6258-410C-B1E0-023DF3946A43}" destId="{B768FAA9-E2C4-4A6B-82D8-EF54C53E14D8}" srcOrd="1" destOrd="0" presId="urn:microsoft.com/office/officeart/2005/8/layout/lProcess2"/>
    <dgm:cxn modelId="{24AD22DC-B379-4A3F-ACF1-730FE546B68B}" type="presParOf" srcId="{CCD58064-6258-410C-B1E0-023DF3946A43}" destId="{0F3CAB81-CF76-498F-9619-BAF8144FA3C3}" srcOrd="2" destOrd="0" presId="urn:microsoft.com/office/officeart/2005/8/layout/lProcess2"/>
    <dgm:cxn modelId="{31A83A88-6953-4C27-9E79-CC0A00FC65E6}" type="presParOf" srcId="{CCD58064-6258-410C-B1E0-023DF3946A43}" destId="{0E0C811E-F3C5-4F24-A485-437F0C0EAD6A}" srcOrd="3" destOrd="0" presId="urn:microsoft.com/office/officeart/2005/8/layout/lProcess2"/>
    <dgm:cxn modelId="{BB121A7F-7D92-488F-9CB7-BAAE2B50EBA9}" type="presParOf" srcId="{CCD58064-6258-410C-B1E0-023DF3946A43}" destId="{80762C44-FA02-441A-8A8D-FC00E4F372F1}" srcOrd="4" destOrd="0" presId="urn:microsoft.com/office/officeart/2005/8/layout/lProcess2"/>
    <dgm:cxn modelId="{D7EBD1B4-93B0-4C45-A3C4-58F0469D9015}" type="presParOf" srcId="{5473F14B-8F21-412E-B8DE-EADF32D6F521}" destId="{1EEF13C7-AF43-4380-A8A5-F72A5D476D05}" srcOrd="7" destOrd="0" presId="urn:microsoft.com/office/officeart/2005/8/layout/lProcess2"/>
    <dgm:cxn modelId="{1D6D6422-F944-472C-9A4A-3D5E9619CBB1}" type="presParOf" srcId="{5473F14B-8F21-412E-B8DE-EADF32D6F521}" destId="{0618492F-D453-4601-9C36-8CE6AA153D1B}" srcOrd="8" destOrd="0" presId="urn:microsoft.com/office/officeart/2005/8/layout/lProcess2"/>
    <dgm:cxn modelId="{E81A8417-A023-4F14-BC3E-A6374580E47F}" type="presParOf" srcId="{0618492F-D453-4601-9C36-8CE6AA153D1B}" destId="{5A591EE2-4B7B-40DB-B051-D75F7BFEDDD6}" srcOrd="0" destOrd="0" presId="urn:microsoft.com/office/officeart/2005/8/layout/lProcess2"/>
    <dgm:cxn modelId="{7934877A-CB5A-427A-AC27-A579A4020DAD}" type="presParOf" srcId="{0618492F-D453-4601-9C36-8CE6AA153D1B}" destId="{34BAB90F-F3E5-4FFB-A339-2946D1CD0CCB}" srcOrd="1" destOrd="0" presId="urn:microsoft.com/office/officeart/2005/8/layout/lProcess2"/>
    <dgm:cxn modelId="{5E6FBCF0-5BE2-4AF5-A48C-35FD61608AA2}" type="presParOf" srcId="{0618492F-D453-4601-9C36-8CE6AA153D1B}" destId="{BA794F96-F89B-483A-BF3A-9118CA9CCDA4}" srcOrd="2" destOrd="0" presId="urn:microsoft.com/office/officeart/2005/8/layout/lProcess2"/>
    <dgm:cxn modelId="{C72BBBD8-AA1C-4FA2-A7B8-4B0387C9620F}" type="presParOf" srcId="{BA794F96-F89B-483A-BF3A-9118CA9CCDA4}" destId="{76BCF6F8-619E-4477-AF5E-3CC45345624F}" srcOrd="0" destOrd="0" presId="urn:microsoft.com/office/officeart/2005/8/layout/lProcess2"/>
    <dgm:cxn modelId="{E0D3ECD8-B58F-4F0F-B510-34BC434A8269}" type="presParOf" srcId="{76BCF6F8-619E-4477-AF5E-3CC45345624F}" destId="{F0B767F2-4C7E-481B-967C-8FE0CB529397}" srcOrd="0" destOrd="0" presId="urn:microsoft.com/office/officeart/2005/8/layout/lProcess2"/>
    <dgm:cxn modelId="{82617DB1-14A2-4074-AE35-8BE065B01033}" type="presParOf" srcId="{76BCF6F8-619E-4477-AF5E-3CC45345624F}" destId="{B342BD1C-A54C-4F1C-A099-03A03E61088D}" srcOrd="1" destOrd="0" presId="urn:microsoft.com/office/officeart/2005/8/layout/lProcess2"/>
    <dgm:cxn modelId="{94F8A475-7C6C-4535-B278-68384516A553}" type="presParOf" srcId="{76BCF6F8-619E-4477-AF5E-3CC45345624F}" destId="{6F277C00-29F7-4ECD-8C97-37788C7BA770}" srcOrd="2" destOrd="0" presId="urn:microsoft.com/office/officeart/2005/8/layout/lProcess2"/>
    <dgm:cxn modelId="{91CFE5AF-0569-4E49-9742-966ADBDF39A6}" type="presParOf" srcId="{76BCF6F8-619E-4477-AF5E-3CC45345624F}" destId="{3945A699-1DD4-41EF-B849-687FF56CB987}" srcOrd="3" destOrd="0" presId="urn:microsoft.com/office/officeart/2005/8/layout/lProcess2"/>
    <dgm:cxn modelId="{93805B69-204C-4387-8F01-DC34EA1AE0D6}" type="presParOf" srcId="{76BCF6F8-619E-4477-AF5E-3CC45345624F}" destId="{6C9EBB1C-8DC1-467B-832A-DCA29AD54F62}"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B40AB-A8F0-43CC-AED2-A0B6D3491F03}">
      <dsp:nvSpPr>
        <dsp:cNvPr id="0" name=""/>
        <dsp:cNvSpPr/>
      </dsp:nvSpPr>
      <dsp:spPr>
        <a:xfrm>
          <a:off x="4665"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High dim. data</a:t>
          </a:r>
        </a:p>
      </dsp:txBody>
      <dsp:txXfrm>
        <a:off x="4665" y="0"/>
        <a:ext cx="1637258" cy="1577340"/>
      </dsp:txXfrm>
    </dsp:sp>
    <dsp:sp modelId="{D6B8C86D-B5C5-4707-BB1C-60E6EB9E4EBA}">
      <dsp:nvSpPr>
        <dsp:cNvPr id="0" name=""/>
        <dsp:cNvSpPr/>
      </dsp:nvSpPr>
      <dsp:spPr>
        <a:xfrm>
          <a:off x="168391" y="1577789"/>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Locality sensitive hashing</a:t>
          </a:r>
        </a:p>
      </dsp:txBody>
      <dsp:txXfrm>
        <a:off x="198645" y="1608043"/>
        <a:ext cx="1249298" cy="972439"/>
      </dsp:txXfrm>
    </dsp:sp>
    <dsp:sp modelId="{20F65450-B565-4F6E-8CBD-65CD2502E3B0}">
      <dsp:nvSpPr>
        <dsp:cNvPr id="0" name=""/>
        <dsp:cNvSpPr/>
      </dsp:nvSpPr>
      <dsp:spPr>
        <a:xfrm>
          <a:off x="168391" y="2769651"/>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Clustering</a:t>
          </a:r>
        </a:p>
      </dsp:txBody>
      <dsp:txXfrm>
        <a:off x="198645" y="2799905"/>
        <a:ext cx="1249298" cy="972439"/>
      </dsp:txXfrm>
    </dsp:sp>
    <dsp:sp modelId="{80F88CB8-4B64-4172-B897-E8F8383812F7}">
      <dsp:nvSpPr>
        <dsp:cNvPr id="0" name=""/>
        <dsp:cNvSpPr/>
      </dsp:nvSpPr>
      <dsp:spPr>
        <a:xfrm>
          <a:off x="168391" y="3961513"/>
          <a:ext cx="1309806" cy="1032947"/>
        </a:xfrm>
        <a:prstGeom prst="roundRect">
          <a:avLst>
            <a:gd name="adj" fmla="val 10000"/>
          </a:avLst>
        </a:prstGeom>
        <a:gradFill rotWithShape="1">
          <a:gsLst>
            <a:gs pos="0">
              <a:schemeClr val="accent3">
                <a:shade val="47500"/>
                <a:satMod val="137000"/>
              </a:schemeClr>
            </a:gs>
            <a:gs pos="55000">
              <a:schemeClr val="accent3">
                <a:shade val="69000"/>
                <a:satMod val="137000"/>
              </a:schemeClr>
            </a:gs>
            <a:gs pos="100000">
              <a:schemeClr val="accent3">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3"/>
        </a:lnRef>
        <a:fillRef idx="3">
          <a:schemeClr val="accent3"/>
        </a:fillRef>
        <a:effectRef idx="3">
          <a:schemeClr val="accent3"/>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Dimensionality reduction</a:t>
          </a:r>
        </a:p>
      </dsp:txBody>
      <dsp:txXfrm>
        <a:off x="198645" y="3991767"/>
        <a:ext cx="1249298" cy="972439"/>
      </dsp:txXfrm>
    </dsp:sp>
    <dsp:sp modelId="{C1CD2EAA-2E66-4BDA-BB6E-F99B46E1B919}">
      <dsp:nvSpPr>
        <dsp:cNvPr id="0" name=""/>
        <dsp:cNvSpPr/>
      </dsp:nvSpPr>
      <dsp:spPr>
        <a:xfrm>
          <a:off x="1764718"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Graph </a:t>
          </a:r>
          <a:br>
            <a:rPr lang="en-US" sz="2400" b="1" kern="1200" dirty="0"/>
          </a:br>
          <a:r>
            <a:rPr lang="en-US" sz="2400" b="1" kern="1200" dirty="0"/>
            <a:t>data</a:t>
          </a:r>
        </a:p>
      </dsp:txBody>
      <dsp:txXfrm>
        <a:off x="1764718" y="0"/>
        <a:ext cx="1637258" cy="1577340"/>
      </dsp:txXfrm>
    </dsp:sp>
    <dsp:sp modelId="{EFE71110-9F14-440A-945D-9BFF90054013}">
      <dsp:nvSpPr>
        <dsp:cNvPr id="0" name=""/>
        <dsp:cNvSpPr/>
      </dsp:nvSpPr>
      <dsp:spPr>
        <a:xfrm>
          <a:off x="1928444" y="1577789"/>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PageRank, </a:t>
          </a:r>
          <a:r>
            <a:rPr lang="en-US" sz="1800" kern="1200" dirty="0" err="1">
              <a:latin typeface="Calibri" pitchFamily="34" charset="0"/>
              <a:cs typeface="Calibri" pitchFamily="34" charset="0"/>
            </a:rPr>
            <a:t>SimRank</a:t>
          </a:r>
          <a:endParaRPr lang="en-US" sz="1800" kern="1200" dirty="0">
            <a:latin typeface="Calibri" pitchFamily="34" charset="0"/>
            <a:cs typeface="Calibri" pitchFamily="34" charset="0"/>
          </a:endParaRPr>
        </a:p>
      </dsp:txBody>
      <dsp:txXfrm>
        <a:off x="1958698" y="1608043"/>
        <a:ext cx="1249298" cy="972439"/>
      </dsp:txXfrm>
    </dsp:sp>
    <dsp:sp modelId="{9E190C18-AEDE-45E1-8A46-924B1190ACB6}">
      <dsp:nvSpPr>
        <dsp:cNvPr id="0" name=""/>
        <dsp:cNvSpPr/>
      </dsp:nvSpPr>
      <dsp:spPr>
        <a:xfrm>
          <a:off x="1928444" y="2769651"/>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Community Detection</a:t>
          </a:r>
        </a:p>
      </dsp:txBody>
      <dsp:txXfrm>
        <a:off x="1958698" y="2799905"/>
        <a:ext cx="1249298" cy="972439"/>
      </dsp:txXfrm>
    </dsp:sp>
    <dsp:sp modelId="{EB498954-62A4-422D-9DE3-1FA74DD1D37F}">
      <dsp:nvSpPr>
        <dsp:cNvPr id="0" name=""/>
        <dsp:cNvSpPr/>
      </dsp:nvSpPr>
      <dsp:spPr>
        <a:xfrm>
          <a:off x="1928444" y="3961513"/>
          <a:ext cx="1309806" cy="1032947"/>
        </a:xfrm>
        <a:prstGeom prst="roundRect">
          <a:avLst>
            <a:gd name="adj" fmla="val 10000"/>
          </a:avLst>
        </a:prstGeom>
        <a:gradFill rotWithShape="1">
          <a:gsLst>
            <a:gs pos="0">
              <a:schemeClr val="accent2">
                <a:shade val="47500"/>
                <a:satMod val="137000"/>
              </a:schemeClr>
            </a:gs>
            <a:gs pos="55000">
              <a:schemeClr val="accent2">
                <a:shade val="69000"/>
                <a:satMod val="137000"/>
              </a:schemeClr>
            </a:gs>
            <a:gs pos="100000">
              <a:schemeClr val="accent2">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2"/>
        </a:lnRef>
        <a:fillRef idx="3">
          <a:schemeClr val="accent2"/>
        </a:fillRef>
        <a:effectRef idx="3">
          <a:schemeClr val="accent2"/>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Spam Detection</a:t>
          </a:r>
        </a:p>
      </dsp:txBody>
      <dsp:txXfrm>
        <a:off x="1958698" y="3991767"/>
        <a:ext cx="1249298" cy="972439"/>
      </dsp:txXfrm>
    </dsp:sp>
    <dsp:sp modelId="{9A6AB0E7-12CE-4F4C-9194-CFD62AA0E26B}">
      <dsp:nvSpPr>
        <dsp:cNvPr id="0" name=""/>
        <dsp:cNvSpPr/>
      </dsp:nvSpPr>
      <dsp:spPr>
        <a:xfrm>
          <a:off x="3524770" y="0"/>
          <a:ext cx="1637258" cy="5257800"/>
        </a:xfrm>
        <a:prstGeom prst="roundRect">
          <a:avLst>
            <a:gd name="adj" fmla="val 10000"/>
          </a:avLst>
        </a:prstGeom>
        <a:solidFill>
          <a:schemeClr val="accent2">
            <a:tint val="40000"/>
            <a:hueOff val="0"/>
            <a:satOff val="0"/>
            <a:lumOff val="0"/>
            <a:alphaOff val="0"/>
          </a:schemeClr>
        </a:solidFill>
        <a:ln w="76200">
          <a:solidFill>
            <a:srgbClr val="008000"/>
          </a:solid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u="sng" kern="1200" dirty="0">
              <a:solidFill>
                <a:srgbClr val="008000"/>
              </a:solidFill>
            </a:rPr>
            <a:t>Infinite </a:t>
          </a:r>
          <a:br>
            <a:rPr lang="en-US" sz="2800" b="1" u="sng" kern="1200" dirty="0">
              <a:solidFill>
                <a:srgbClr val="008000"/>
              </a:solidFill>
            </a:rPr>
          </a:br>
          <a:r>
            <a:rPr lang="en-US" sz="2800" b="1" u="sng" kern="1200" dirty="0">
              <a:solidFill>
                <a:srgbClr val="008000"/>
              </a:solidFill>
            </a:rPr>
            <a:t>data</a:t>
          </a:r>
        </a:p>
      </dsp:txBody>
      <dsp:txXfrm>
        <a:off x="3524770" y="0"/>
        <a:ext cx="1637258" cy="1577340"/>
      </dsp:txXfrm>
    </dsp:sp>
    <dsp:sp modelId="{DECF7DEE-4FD4-4CE5-AEDF-10353AC11531}">
      <dsp:nvSpPr>
        <dsp:cNvPr id="0" name=""/>
        <dsp:cNvSpPr/>
      </dsp:nvSpPr>
      <dsp:spPr>
        <a:xfrm>
          <a:off x="3688496" y="1577789"/>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Filtering data streams</a:t>
          </a:r>
        </a:p>
      </dsp:txBody>
      <dsp:txXfrm>
        <a:off x="3718750" y="1608043"/>
        <a:ext cx="1249298" cy="972439"/>
      </dsp:txXfrm>
    </dsp:sp>
    <dsp:sp modelId="{02FBE83C-F7E3-4AC9-9A61-66BF67D7D8B6}">
      <dsp:nvSpPr>
        <dsp:cNvPr id="0" name=""/>
        <dsp:cNvSpPr/>
      </dsp:nvSpPr>
      <dsp:spPr>
        <a:xfrm>
          <a:off x="3688496" y="2769651"/>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Queries on streams</a:t>
          </a:r>
        </a:p>
      </dsp:txBody>
      <dsp:txXfrm>
        <a:off x="3718750" y="2799905"/>
        <a:ext cx="1249298" cy="972439"/>
      </dsp:txXfrm>
    </dsp:sp>
    <dsp:sp modelId="{1EC52667-0754-4666-9083-6E56A0F9B67B}">
      <dsp:nvSpPr>
        <dsp:cNvPr id="0" name=""/>
        <dsp:cNvSpPr/>
      </dsp:nvSpPr>
      <dsp:spPr>
        <a:xfrm>
          <a:off x="3688496" y="3961513"/>
          <a:ext cx="1309806" cy="1032947"/>
        </a:xfrm>
        <a:prstGeom prst="roundRect">
          <a:avLst>
            <a:gd name="adj" fmla="val 10000"/>
          </a:avLst>
        </a:prstGeom>
        <a:gradFill rotWithShape="1">
          <a:gsLst>
            <a:gs pos="0">
              <a:schemeClr val="accent4">
                <a:shade val="47500"/>
                <a:satMod val="137000"/>
              </a:schemeClr>
            </a:gs>
            <a:gs pos="55000">
              <a:schemeClr val="accent4">
                <a:shade val="69000"/>
                <a:satMod val="137000"/>
              </a:schemeClr>
            </a:gs>
            <a:gs pos="100000">
              <a:schemeClr val="accent4">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4"/>
        </a:lnRef>
        <a:fillRef idx="3">
          <a:schemeClr val="accent4"/>
        </a:fillRef>
        <a:effectRef idx="3">
          <a:schemeClr val="accent4"/>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Web advertising</a:t>
          </a:r>
        </a:p>
      </dsp:txBody>
      <dsp:txXfrm>
        <a:off x="3718750" y="3991767"/>
        <a:ext cx="1249298" cy="972439"/>
      </dsp:txXfrm>
    </dsp:sp>
    <dsp:sp modelId="{18B77C7D-672C-4358-9CA6-BD8FA6E2302A}">
      <dsp:nvSpPr>
        <dsp:cNvPr id="0" name=""/>
        <dsp:cNvSpPr/>
      </dsp:nvSpPr>
      <dsp:spPr>
        <a:xfrm>
          <a:off x="5284823"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Machine learning</a:t>
          </a:r>
        </a:p>
      </dsp:txBody>
      <dsp:txXfrm>
        <a:off x="5284823" y="0"/>
        <a:ext cx="1637258" cy="1577340"/>
      </dsp:txXfrm>
    </dsp:sp>
    <dsp:sp modelId="{204F3481-2F4C-45A5-A0A1-C088684F0126}">
      <dsp:nvSpPr>
        <dsp:cNvPr id="0" name=""/>
        <dsp:cNvSpPr/>
      </dsp:nvSpPr>
      <dsp:spPr>
        <a:xfrm>
          <a:off x="5448549" y="1577789"/>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SVM</a:t>
          </a:r>
        </a:p>
      </dsp:txBody>
      <dsp:txXfrm>
        <a:off x="5478803" y="1608043"/>
        <a:ext cx="1249298" cy="972439"/>
      </dsp:txXfrm>
    </dsp:sp>
    <dsp:sp modelId="{0F3CAB81-CF76-498F-9619-BAF8144FA3C3}">
      <dsp:nvSpPr>
        <dsp:cNvPr id="0" name=""/>
        <dsp:cNvSpPr/>
      </dsp:nvSpPr>
      <dsp:spPr>
        <a:xfrm>
          <a:off x="5448549" y="2769651"/>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Decision Trees</a:t>
          </a:r>
        </a:p>
      </dsp:txBody>
      <dsp:txXfrm>
        <a:off x="5478803" y="2799905"/>
        <a:ext cx="1249298" cy="972439"/>
      </dsp:txXfrm>
    </dsp:sp>
    <dsp:sp modelId="{80762C44-FA02-441A-8A8D-FC00E4F372F1}">
      <dsp:nvSpPr>
        <dsp:cNvPr id="0" name=""/>
        <dsp:cNvSpPr/>
      </dsp:nvSpPr>
      <dsp:spPr>
        <a:xfrm>
          <a:off x="5448549" y="3961513"/>
          <a:ext cx="1309806" cy="1032947"/>
        </a:xfrm>
        <a:prstGeom prst="roundRect">
          <a:avLst>
            <a:gd name="adj" fmla="val 10000"/>
          </a:avLst>
        </a:prstGeom>
        <a:gradFill rotWithShape="1">
          <a:gsLst>
            <a:gs pos="0">
              <a:schemeClr val="accent5">
                <a:shade val="47500"/>
                <a:satMod val="137000"/>
              </a:schemeClr>
            </a:gs>
            <a:gs pos="55000">
              <a:schemeClr val="accent5">
                <a:shade val="69000"/>
                <a:satMod val="137000"/>
              </a:schemeClr>
            </a:gs>
            <a:gs pos="100000">
              <a:schemeClr val="accent5">
                <a:shade val="98000"/>
                <a:satMod val="137000"/>
              </a:schemeClr>
            </a:gs>
          </a:gsLst>
          <a:lin ang="16200000" scaled="0"/>
        </a:gra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5"/>
        </a:lnRef>
        <a:fillRef idx="3">
          <a:schemeClr val="accent5"/>
        </a:fillRef>
        <a:effectRef idx="3">
          <a:schemeClr val="accent5"/>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Perceptron, </a:t>
          </a:r>
          <a:r>
            <a:rPr lang="en-US" sz="1800" kern="1200" dirty="0" err="1">
              <a:latin typeface="Calibri" pitchFamily="34" charset="0"/>
              <a:cs typeface="Calibri" pitchFamily="34" charset="0"/>
            </a:rPr>
            <a:t>kNN</a:t>
          </a:r>
          <a:endParaRPr lang="en-US" sz="1800" kern="1200" dirty="0">
            <a:latin typeface="Calibri" pitchFamily="34" charset="0"/>
            <a:cs typeface="Calibri" pitchFamily="34" charset="0"/>
          </a:endParaRPr>
        </a:p>
      </dsp:txBody>
      <dsp:txXfrm>
        <a:off x="5478803" y="3991767"/>
        <a:ext cx="1249298" cy="972439"/>
      </dsp:txXfrm>
    </dsp:sp>
    <dsp:sp modelId="{5A591EE2-4B7B-40DB-B051-D75F7BFEDDD6}">
      <dsp:nvSpPr>
        <dsp:cNvPr id="0" name=""/>
        <dsp:cNvSpPr/>
      </dsp:nvSpPr>
      <dsp:spPr>
        <a:xfrm>
          <a:off x="7044876" y="0"/>
          <a:ext cx="1637258" cy="5257800"/>
        </a:xfrm>
        <a:prstGeom prst="roundRect">
          <a:avLst>
            <a:gd name="adj" fmla="val 10000"/>
          </a:avLst>
        </a:prstGeom>
        <a:solidFill>
          <a:schemeClr val="accent2">
            <a:tint val="40000"/>
            <a:hueOff val="0"/>
            <a:satOff val="0"/>
            <a:lumOff val="0"/>
            <a:alphaOff val="0"/>
          </a:schemeClr>
        </a:solidFill>
        <a:ln>
          <a:noFill/>
        </a:ln>
        <a:effectLst>
          <a:outerShdw blurRad="39000" dist="25400" dir="5400000" rotWithShape="0">
            <a:srgbClr val="000000">
              <a:alpha val="38000"/>
            </a:srgbClr>
          </a:outerShdw>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Apps</a:t>
          </a:r>
        </a:p>
      </dsp:txBody>
      <dsp:txXfrm>
        <a:off x="7044876" y="0"/>
        <a:ext cx="1637258" cy="1577340"/>
      </dsp:txXfrm>
    </dsp:sp>
    <dsp:sp modelId="{F0B767F2-4C7E-481B-967C-8FE0CB529397}">
      <dsp:nvSpPr>
        <dsp:cNvPr id="0" name=""/>
        <dsp:cNvSpPr/>
      </dsp:nvSpPr>
      <dsp:spPr>
        <a:xfrm>
          <a:off x="7208601" y="1577789"/>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Recommender systems</a:t>
          </a:r>
        </a:p>
      </dsp:txBody>
      <dsp:txXfrm>
        <a:off x="7238855" y="1608043"/>
        <a:ext cx="1249298" cy="972439"/>
      </dsp:txXfrm>
    </dsp:sp>
    <dsp:sp modelId="{6F277C00-29F7-4ECD-8C97-37788C7BA770}">
      <dsp:nvSpPr>
        <dsp:cNvPr id="0" name=""/>
        <dsp:cNvSpPr/>
      </dsp:nvSpPr>
      <dsp:spPr>
        <a:xfrm>
          <a:off x="7208601" y="2769651"/>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Association Rules</a:t>
          </a:r>
        </a:p>
      </dsp:txBody>
      <dsp:txXfrm>
        <a:off x="7238855" y="2799905"/>
        <a:ext cx="1249298" cy="972439"/>
      </dsp:txXfrm>
    </dsp:sp>
    <dsp:sp modelId="{6C9EBB1C-8DC1-467B-832A-DCA29AD54F62}">
      <dsp:nvSpPr>
        <dsp:cNvPr id="0" name=""/>
        <dsp:cNvSpPr/>
      </dsp:nvSpPr>
      <dsp:spPr>
        <a:xfrm>
          <a:off x="7208601" y="3961513"/>
          <a:ext cx="1309806" cy="1032947"/>
        </a:xfrm>
        <a:prstGeom prst="roundRect">
          <a:avLst>
            <a:gd name="adj" fmla="val 10000"/>
          </a:avLst>
        </a:prstGeom>
        <a:solidFill>
          <a:srgbClr val="333399"/>
        </a:solidFill>
        <a:ln>
          <a:noFill/>
        </a:ln>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dsp:spPr>
      <dsp:style>
        <a:lnRef idx="0">
          <a:schemeClr val="accent6"/>
        </a:lnRef>
        <a:fillRef idx="3">
          <a:schemeClr val="accent6"/>
        </a:fillRef>
        <a:effectRef idx="3">
          <a:schemeClr val="accent6"/>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Calibri" pitchFamily="34" charset="0"/>
              <a:cs typeface="Calibri" pitchFamily="34" charset="0"/>
            </a:rPr>
            <a:t>Duplicate document detection</a:t>
          </a:r>
        </a:p>
      </dsp:txBody>
      <dsp:txXfrm>
        <a:off x="7238855" y="3991767"/>
        <a:ext cx="1249298" cy="972439"/>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10/4/2022</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10/4/2022</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dirty="0">
                <a:ea typeface="ＭＳ Ｐゴシック" pitchFamily="34" charset="-128"/>
              </a:rPr>
              <a:t>d/100</a:t>
            </a:r>
            <a:r>
              <a:rPr lang="en-US" baseline="0" dirty="0">
                <a:ea typeface="ＭＳ Ｐゴシック" pitchFamily="34" charset="-128"/>
              </a:rPr>
              <a:t> appear </a:t>
            </a:r>
            <a:r>
              <a:rPr lang="en-US" baseline="0" dirty="0" err="1">
                <a:ea typeface="ＭＳ Ｐゴシック" pitchFamily="34" charset="-128"/>
              </a:rPr>
              <a:t>twitece</a:t>
            </a:r>
            <a:r>
              <a:rPr lang="en-US" dirty="0">
                <a:ea typeface="ＭＳ Ｐゴシック" pitchFamily="34" charset="-128"/>
              </a:rPr>
              <a:t>:</a:t>
            </a:r>
            <a:r>
              <a:rPr lang="en-US" baseline="0" dirty="0">
                <a:ea typeface="ＭＳ Ｐゴシック" pitchFamily="34" charset="-128"/>
              </a:rPr>
              <a:t> </a:t>
            </a:r>
            <a:r>
              <a:rPr lang="en-US" dirty="0">
                <a:ea typeface="ＭＳ Ｐゴシック" pitchFamily="34" charset="-128"/>
              </a:rPr>
              <a:t>1</a:t>
            </a:r>
            <a:r>
              <a:rPr lang="en-US" baseline="30000" dirty="0">
                <a:ea typeface="ＭＳ Ｐゴシック" pitchFamily="34" charset="-128"/>
              </a:rPr>
              <a:t>st</a:t>
            </a:r>
            <a:r>
              <a:rPr lang="en-US" dirty="0">
                <a:ea typeface="ＭＳ Ｐゴシック" pitchFamily="34" charset="-128"/>
              </a:rPr>
              <a:t> query gets sampled with prob. </a:t>
            </a:r>
            <a:r>
              <a:rPr lang="en-US" i="1" dirty="0">
                <a:ea typeface="ＭＳ Ｐゴシック" pitchFamily="34" charset="-128"/>
              </a:rPr>
              <a:t>1/10</a:t>
            </a:r>
            <a:r>
              <a:rPr lang="en-US" dirty="0">
                <a:ea typeface="ＭＳ Ｐゴシック" pitchFamily="34" charset="-128"/>
              </a:rPr>
              <a:t>, </a:t>
            </a:r>
            <a:r>
              <a:rPr lang="en-US" baseline="0" dirty="0">
                <a:ea typeface="ＭＳ Ｐゴシック" pitchFamily="34" charset="-128"/>
              </a:rPr>
              <a:t> </a:t>
            </a:r>
            <a:r>
              <a:rPr lang="en-US" dirty="0">
                <a:ea typeface="ＭＳ Ｐゴシック" pitchFamily="34" charset="-128"/>
              </a:rPr>
              <a:t>2</a:t>
            </a:r>
            <a:r>
              <a:rPr lang="en-US" baseline="30000" dirty="0">
                <a:ea typeface="ＭＳ Ｐゴシック" pitchFamily="34" charset="-128"/>
              </a:rPr>
              <a:t>nd</a:t>
            </a:r>
            <a:r>
              <a:rPr lang="en-US" dirty="0">
                <a:ea typeface="ＭＳ Ｐゴシック" pitchFamily="34" charset="-128"/>
              </a:rPr>
              <a:t> also with </a:t>
            </a:r>
            <a:r>
              <a:rPr lang="en-US" i="1" dirty="0">
                <a:ea typeface="ＭＳ Ｐゴシック" pitchFamily="34" charset="-128"/>
              </a:rPr>
              <a:t>1/10</a:t>
            </a:r>
            <a:r>
              <a:rPr lang="en-US" dirty="0">
                <a:ea typeface="ＭＳ Ｐゴシック" pitchFamily="34" charset="-128"/>
              </a:rPr>
              <a:t>, there are d such queries:  </a:t>
            </a:r>
            <a:r>
              <a:rPr lang="en-US" i="1" dirty="0">
                <a:ea typeface="ＭＳ Ｐゴシック" pitchFamily="34" charset="-128"/>
              </a:rPr>
              <a:t>d/100</a:t>
            </a:r>
          </a:p>
          <a:p>
            <a:pPr marL="0" marR="0" lvl="2" indent="0" algn="l" defTabSz="914400" rtl="0" eaLnBrk="1" fontAlgn="auto" latinLnBrk="0" hangingPunct="1">
              <a:lnSpc>
                <a:spcPct val="100000"/>
              </a:lnSpc>
              <a:spcBef>
                <a:spcPts val="0"/>
              </a:spcBef>
              <a:spcAft>
                <a:spcPts val="0"/>
              </a:spcAft>
              <a:buClrTx/>
              <a:buSzTx/>
              <a:buFontTx/>
              <a:buNone/>
              <a:tabLst/>
              <a:defRPr/>
            </a:pPr>
            <a:r>
              <a:rPr lang="en-US" i="0" dirty="0">
                <a:ea typeface="ＭＳ Ｐゴシック" pitchFamily="34" charset="-128"/>
              </a:rPr>
              <a:t>18d/100</a:t>
            </a:r>
            <a:r>
              <a:rPr lang="en-US" i="0" baseline="0" dirty="0">
                <a:ea typeface="ＭＳ Ｐゴシック" pitchFamily="34" charset="-128"/>
              </a:rPr>
              <a:t> appear once. 1/10 for first to get selection and 9/10 for the second to not get selected. And the other way around so 18d/100</a:t>
            </a:r>
            <a:endParaRPr lang="en-US" i="0" dirty="0">
              <a:ea typeface="ＭＳ Ｐゴシック" pitchFamily="34" charset="-128"/>
            </a:endParaRP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13</a:t>
            </a:fld>
            <a:endParaRPr lang="en-US"/>
          </a:p>
        </p:txBody>
      </p:sp>
    </p:spTree>
    <p:extLst>
      <p:ext uri="{BB962C8B-B14F-4D97-AF65-F5344CB8AC3E}">
        <p14:creationId xmlns:p14="http://schemas.microsoft.com/office/powerpoint/2010/main" val="236069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dirty="0"/>
              <a:t>remember -- this is a </a:t>
            </a:r>
            <a:r>
              <a:rPr lang="en-US" sz="1300" dirty="0" err="1"/>
              <a:t>strawman</a:t>
            </a:r>
            <a:r>
              <a:rPr lang="en-US" sz="1300" dirty="0"/>
              <a:t> algorithm that doesn't really work, so</a:t>
            </a:r>
            <a:r>
              <a:rPr lang="en-US" sz="1300" baseline="0" dirty="0"/>
              <a:t> </a:t>
            </a:r>
            <a:r>
              <a:rPr lang="en-US" sz="1300" dirty="0"/>
              <a:t>I never spent much time worrying about it, and you shouldn't either.</a:t>
            </a:r>
            <a:br>
              <a:rPr lang="en-US" sz="1300" dirty="0"/>
            </a:br>
            <a:r>
              <a:rPr lang="en-US" sz="1300" dirty="0"/>
              <a:t>However, you don't have to worry about where the buckets begin or end</a:t>
            </a:r>
            <a:r>
              <a:rPr lang="en-US" sz="1300" baseline="0" dirty="0"/>
              <a:t> </a:t>
            </a:r>
            <a:r>
              <a:rPr lang="en-US" sz="1300" dirty="0"/>
              <a:t>in this algorithm, since that is determined completely from the count</a:t>
            </a:r>
            <a:br>
              <a:rPr lang="en-US" sz="1300" dirty="0"/>
            </a:br>
            <a:r>
              <a:rPr lang="en-US" sz="1300" dirty="0"/>
              <a:t>of bits received so far.  The rule for updating is as follows.</a:t>
            </a:r>
            <a:br>
              <a:rPr lang="en-US" sz="1300" dirty="0"/>
            </a:br>
            <a:br>
              <a:rPr lang="en-US" sz="1300" dirty="0"/>
            </a:br>
            <a:r>
              <a:rPr lang="en-US" sz="1300" dirty="0"/>
              <a:t>1. when a bit comes in, create a bucket of length 1 with the proper</a:t>
            </a:r>
            <a:r>
              <a:rPr lang="en-US" sz="1300" baseline="0" dirty="0"/>
              <a:t> </a:t>
            </a:r>
            <a:r>
              <a:rPr lang="en-US" sz="1300" dirty="0"/>
              <a:t>count (0 or 1).</a:t>
            </a:r>
            <a:br>
              <a:rPr lang="en-US" sz="1300" dirty="0"/>
            </a:br>
            <a:r>
              <a:rPr lang="en-US" sz="1300" dirty="0"/>
              <a:t>2. If any level has 3 buckets:</a:t>
            </a:r>
            <a:br>
              <a:rPr lang="en-US" sz="1300" dirty="0"/>
            </a:br>
            <a:r>
              <a:rPr lang="en-US" sz="1300" dirty="0"/>
              <a:t>  a) add the rightmost two and create a bucket at the next higher</a:t>
            </a:r>
            <a:br>
              <a:rPr lang="en-US" sz="1300" dirty="0"/>
            </a:br>
            <a:r>
              <a:rPr lang="en-US" sz="1300" dirty="0"/>
              <a:t>level (twice the length) with that sum.</a:t>
            </a:r>
            <a:br>
              <a:rPr lang="en-US" sz="1300" dirty="0"/>
            </a:br>
            <a:r>
              <a:rPr lang="en-US" sz="1300" dirty="0"/>
              <a:t>  b) delete the leftmost two buckets, keeping only the rightmost of the three..</a:t>
            </a:r>
            <a:br>
              <a:rPr lang="en-US" sz="1300" dirty="0"/>
            </a:br>
            <a:r>
              <a:rPr lang="en-US" sz="1300" dirty="0"/>
              <a:t>3. Repeat (2) recursively for progressively higher levels.</a:t>
            </a:r>
            <a:br>
              <a:rPr lang="en-US" sz="1300" dirty="0"/>
            </a:br>
            <a:br>
              <a:rPr lang="en-US" sz="1300" dirty="0"/>
            </a:br>
            <a:r>
              <a:rPr lang="en-US" sz="1300" dirty="0"/>
              <a:t>I hope this helps.  I would really invite students to figure it out if</a:t>
            </a:r>
            <a:r>
              <a:rPr lang="en-US" sz="1300" baseline="0" dirty="0"/>
              <a:t> </a:t>
            </a:r>
            <a:r>
              <a:rPr lang="en-US" sz="1300" dirty="0"/>
              <a:t>they care (they won't).</a:t>
            </a:r>
            <a:endParaRPr lang="en-US" dirty="0"/>
          </a:p>
        </p:txBody>
      </p:sp>
      <p:sp>
        <p:nvSpPr>
          <p:cNvPr id="4" name="Slide Number Placeholder 3"/>
          <p:cNvSpPr>
            <a:spLocks noGrp="1"/>
          </p:cNvSpPr>
          <p:nvPr>
            <p:ph type="sldNum" sz="quarter" idx="10"/>
          </p:nvPr>
        </p:nvSpPr>
        <p:spPr/>
        <p:txBody>
          <a:bodyPr/>
          <a:lstStyle/>
          <a:p>
            <a:fld id="{6B81F57D-0EF3-4713-8906-EEC17DB47EC3}" type="slidenum">
              <a:rPr lang="en-US" smtClean="0"/>
              <a:pPr/>
              <a:t>27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9F1E6677-1A7E-4EA5-91C2-8D6FAC5221EB}" type="datetime1">
              <a:rPr lang="en-US" smtClean="0"/>
              <a:t>10/4/2022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 </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B1576B3-88D5-4F99-958C-9E8845C91F75}" type="datetime1">
              <a:rPr lang="en-US" smtClean="0"/>
              <a:t>10/4/2022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 </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79B6F5D-3D34-4C20-908D-98C87B00525B}" type="datetime1">
              <a:rPr lang="en-US" smtClean="0"/>
              <a:t>10/4/2022</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 </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D597D069-E29D-4E4F-BDA6-7348719497B9}" type="datetime1">
              <a:rPr lang="en-US" smtClean="0"/>
              <a:t>10/4/2022</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 </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11B8E4D0-BBA7-4333-93D8-5C992BB96A75}" type="datetime1">
              <a:rPr lang="en-US" smtClean="0"/>
              <a:t>10/4/2022</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 </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83285981-EF5F-4E08-A495-9CFC1FFF607C}" type="datetime1">
              <a:rPr lang="en-US" smtClean="0"/>
              <a:t>10/4/2022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 </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ED2EEDD2-E9D6-405F-B967-1E2FF4104294}" type="datetime1">
              <a:rPr lang="en-US" smtClean="0"/>
              <a:t>10/4/2022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 </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9AE0D541-D658-40CB-9347-6B64F9999675}" type="datetime1">
              <a:rPr lang="en-US" smtClean="0"/>
              <a:t>10/4/2022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 </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5231DDA4-5EC2-4367-BC36-DE37DAC63018}" type="datetime1">
              <a:rPr lang="en-US" smtClean="0"/>
              <a:t>10/4/2022</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 </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235B3CA-55F3-4E2B-85F4-4382EBC68B07}" type="datetime1">
              <a:rPr lang="en-US" smtClean="0"/>
              <a:t>10/4/2022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 </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C6FDE4AA-7003-4DC9-95C4-0B3B055225E2}" type="datetime1">
              <a:rPr lang="en-US" smtClean="0"/>
              <a:t>10/4/2022</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 </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D4F5189-E1DD-4C9D-A7BB-66A713924299}" type="datetime1">
              <a:rPr lang="en-US" smtClean="0"/>
              <a:t>10/4/2022</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 </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B09FEC-7E06-4574-A0B6-889B824C835C}" type="datetime1">
              <a:rPr lang="en-US" smtClean="0"/>
              <a:t>10/4/2022</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 </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0B3CDEE-7987-4434-A53D-1ED81371C888}" type="datetime1">
              <a:rPr lang="en-US" smtClean="0"/>
              <a:t>10/4/2022</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 </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F8CF48D0-8EDD-45E3-BAAC-5BD3770ED234}" type="datetime1">
              <a:rPr lang="en-US" smtClean="0"/>
              <a:t>10/4/2022</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 </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C03A3A37-8BAA-42B8-AAF1-A60D67E35DAA}" type="datetime1">
              <a:rPr lang="en-US" smtClean="0"/>
              <a:t>10/4/2022</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 </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sldNum="0"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1F4F954F-1CF5-41E3-9A71-44A4B33C7FF8}" type="datetime1">
              <a:rPr lang="en-US" smtClean="0"/>
              <a:t>10/4/2022</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 </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0" r:id="rId1"/>
    <p:sldLayoutId id="2147483679" r:id="rId2"/>
  </p:sldLayoutIdLst>
  <p:hf sldNum="0"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mmds.or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14.x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 Id="rId9" Type="http://schemas.openxmlformats.org/officeDocument/2006/relationships/image" Target="../media/image7.wmf"/></Relationships>
</file>

<file path=ppt/slides/_rels/slide6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a:bodyPr>
          <a:lstStyle/>
          <a:p>
            <a:r>
              <a:rPr lang="en-US" sz="5400" dirty="0"/>
              <a:t>Mining Data Streams </a:t>
            </a:r>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Adapted from 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sp>
        <p:nvSpPr>
          <p:cNvPr id="3" name="TextBox 2"/>
          <p:cNvSpPr txBox="1"/>
          <p:nvPr/>
        </p:nvSpPr>
        <p:spPr>
          <a:xfrm>
            <a:off x="2438400" y="44824"/>
            <a:ext cx="6705600" cy="830997"/>
          </a:xfrm>
          <a:prstGeom prst="rect">
            <a:avLst/>
          </a:prstGeom>
          <a:noFill/>
        </p:spPr>
        <p:txBody>
          <a:bodyPr wrap="square" rtlCol="0">
            <a:spAutoFit/>
          </a:bodyPr>
          <a:lstStyle/>
          <a:p>
            <a:r>
              <a:rPr lang="en-US" sz="1200" b="1" dirty="0">
                <a:latin typeface="Arial" pitchFamily="34" charset="0"/>
                <a:cs typeface="Arial" pitchFamily="34" charset="0"/>
              </a:rPr>
              <a:t>Note to other teachers and users of these slides:</a:t>
            </a:r>
            <a:r>
              <a:rPr lang="en-US" sz="1200" dirty="0">
                <a:latin typeface="Arial" pitchFamily="34" charset="0"/>
                <a:cs typeface="Arial" pitchFamily="34" charset="0"/>
              </a:rPr>
              <a:t> We would be delighted if you found this our material useful in giving your own lectures. Feel free to use these slides verbatim, or to modify them to fit your own needs. If you make use of a significant portion of these slides in your own lecture, please include this message, or a link to our web site: </a:t>
            </a:r>
            <a:r>
              <a:rPr lang="en-US" sz="1200" dirty="0">
                <a:latin typeface="Arial" pitchFamily="34" charset="0"/>
                <a:cs typeface="Arial" pitchFamily="34" charset="0"/>
                <a:hlinkClick r:id="rId3"/>
              </a:rPr>
              <a:t>http://www.mmds.org</a:t>
            </a:r>
            <a:r>
              <a:rPr lang="en-US" sz="1200" dirty="0">
                <a:latin typeface="Arial" pitchFamily="34" charset="0"/>
                <a:cs typeface="Arial" pitchFamily="34" charset="0"/>
              </a:rPr>
              <a:t> </a:t>
            </a:r>
          </a:p>
        </p:txBody>
      </p:sp>
    </p:spTree>
    <p:extLst>
      <p:ext uri="{BB962C8B-B14F-4D97-AF65-F5344CB8AC3E}">
        <p14:creationId xmlns:p14="http://schemas.microsoft.com/office/powerpoint/2010/main" val="2704870525"/>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a:t>Sampling from a Data Stream:</a:t>
            </a:r>
            <a:br>
              <a:rPr lang="en-US" dirty="0"/>
            </a:br>
            <a:r>
              <a:rPr lang="en-US" dirty="0"/>
              <a:t>Sampling a fixed proportion</a:t>
            </a:r>
          </a:p>
        </p:txBody>
      </p:sp>
      <p:sp>
        <p:nvSpPr>
          <p:cNvPr id="8" name="Subtitle 7"/>
          <p:cNvSpPr>
            <a:spLocks noGrp="1"/>
          </p:cNvSpPr>
          <p:nvPr>
            <p:ph type="subTitle" idx="1"/>
          </p:nvPr>
        </p:nvSpPr>
        <p:spPr>
          <a:xfrm>
            <a:off x="685800" y="5282184"/>
            <a:ext cx="8077200" cy="1499616"/>
          </a:xfrm>
        </p:spPr>
        <p:txBody>
          <a:bodyPr anchor="t">
            <a:normAutofit/>
          </a:bodyPr>
          <a:lstStyle/>
          <a:p>
            <a:r>
              <a:rPr lang="en-US" sz="3600" b="1" dirty="0"/>
              <a:t>As the stream grows the sample </a:t>
            </a:r>
            <a:br>
              <a:rPr lang="en-US" sz="3600" b="1" dirty="0"/>
            </a:br>
            <a:r>
              <a:rPr lang="en-US" sz="3600" b="1" dirty="0"/>
              <a:t>also gets bigger</a:t>
            </a:r>
          </a:p>
        </p:txBody>
      </p:sp>
    </p:spTree>
    <p:extLst>
      <p:ext uri="{BB962C8B-B14F-4D97-AF65-F5344CB8AC3E}">
        <p14:creationId xmlns:p14="http://schemas.microsoft.com/office/powerpoint/2010/main" val="3150439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Sampling from a Data Stream</a:t>
            </a:r>
          </a:p>
        </p:txBody>
      </p:sp>
      <p:sp>
        <p:nvSpPr>
          <p:cNvPr id="24579" name="Content Placeholder 2"/>
          <p:cNvSpPr>
            <a:spLocks noGrp="1"/>
          </p:cNvSpPr>
          <p:nvPr>
            <p:ph idx="1"/>
          </p:nvPr>
        </p:nvSpPr>
        <p:spPr>
          <a:xfrm>
            <a:off x="457200" y="1295400"/>
            <a:ext cx="8458200" cy="5410200"/>
          </a:xfrm>
        </p:spPr>
        <p:txBody>
          <a:bodyPr>
            <a:normAutofit/>
          </a:bodyPr>
          <a:lstStyle/>
          <a:p>
            <a:r>
              <a:rPr lang="en-US" dirty="0"/>
              <a:t>Since </a:t>
            </a:r>
            <a:r>
              <a:rPr lang="en-US" b="1" dirty="0"/>
              <a:t>we can not store the entire stream</a:t>
            </a:r>
            <a:r>
              <a:rPr lang="en-US" dirty="0"/>
              <a:t>, </a:t>
            </a:r>
            <a:br>
              <a:rPr lang="en-US" dirty="0"/>
            </a:br>
            <a:r>
              <a:rPr lang="en-US" dirty="0"/>
              <a:t>one obvious approach is to store a </a:t>
            </a:r>
            <a:r>
              <a:rPr lang="en-US" b="1" dirty="0">
                <a:solidFill>
                  <a:srgbClr val="0000FF"/>
                </a:solidFill>
              </a:rPr>
              <a:t>sample</a:t>
            </a:r>
          </a:p>
          <a:p>
            <a:r>
              <a:rPr lang="en-US" b="1" dirty="0">
                <a:solidFill>
                  <a:srgbClr val="D60093"/>
                </a:solidFill>
              </a:rPr>
              <a:t>Two different problems:</a:t>
            </a:r>
          </a:p>
          <a:p>
            <a:pPr lvl="1"/>
            <a:r>
              <a:rPr lang="en-US" b="1" dirty="0">
                <a:ea typeface="ＭＳ Ｐゴシック" pitchFamily="34" charset="-128"/>
              </a:rPr>
              <a:t>(1)</a:t>
            </a:r>
            <a:r>
              <a:rPr lang="en-US" dirty="0">
                <a:ea typeface="ＭＳ Ｐゴシック" pitchFamily="34" charset="-128"/>
              </a:rPr>
              <a:t> Sample a </a:t>
            </a:r>
            <a:r>
              <a:rPr lang="en-US" b="1" dirty="0">
                <a:solidFill>
                  <a:srgbClr val="008000"/>
                </a:solidFill>
                <a:ea typeface="ＭＳ Ｐゴシック" pitchFamily="34" charset="-128"/>
              </a:rPr>
              <a:t>fixed proportion</a:t>
            </a:r>
            <a:r>
              <a:rPr lang="en-US" dirty="0">
                <a:ea typeface="ＭＳ Ｐゴシック" pitchFamily="34" charset="-128"/>
              </a:rPr>
              <a:t> of elements </a:t>
            </a:r>
            <a:br>
              <a:rPr lang="en-US" dirty="0">
                <a:ea typeface="ＭＳ Ｐゴシック" pitchFamily="34" charset="-128"/>
              </a:rPr>
            </a:br>
            <a:r>
              <a:rPr lang="en-US" dirty="0">
                <a:ea typeface="ＭＳ Ｐゴシック" pitchFamily="34" charset="-128"/>
              </a:rPr>
              <a:t>in the stream (say 1 in 10)</a:t>
            </a:r>
          </a:p>
          <a:p>
            <a:pPr lvl="1"/>
            <a:r>
              <a:rPr lang="en-US" b="1" dirty="0"/>
              <a:t>(2)</a:t>
            </a:r>
            <a:r>
              <a:rPr lang="en-US" dirty="0"/>
              <a:t> Maintain a </a:t>
            </a:r>
            <a:r>
              <a:rPr lang="en-US" b="1" dirty="0">
                <a:solidFill>
                  <a:srgbClr val="008000"/>
                </a:solidFill>
              </a:rPr>
              <a:t>random sample of fixed size </a:t>
            </a:r>
            <a:br>
              <a:rPr lang="en-US" b="1" dirty="0">
                <a:solidFill>
                  <a:srgbClr val="008000"/>
                </a:solidFill>
              </a:rPr>
            </a:br>
            <a:r>
              <a:rPr lang="en-US" dirty="0"/>
              <a:t>over a potentially infinite stream</a:t>
            </a:r>
          </a:p>
          <a:p>
            <a:pPr lvl="2"/>
            <a:r>
              <a:rPr lang="en-US" dirty="0">
                <a:solidFill>
                  <a:srgbClr val="D60093"/>
                </a:solidFill>
              </a:rPr>
              <a:t>At any “time” </a:t>
            </a:r>
            <a:r>
              <a:rPr lang="en-US" b="1" i="1" dirty="0">
                <a:solidFill>
                  <a:srgbClr val="D60093"/>
                </a:solidFill>
              </a:rPr>
              <a:t>k</a:t>
            </a:r>
            <a:r>
              <a:rPr lang="en-US" dirty="0">
                <a:solidFill>
                  <a:srgbClr val="D60093"/>
                </a:solidFill>
              </a:rPr>
              <a:t> we would like a random sample </a:t>
            </a:r>
            <a:br>
              <a:rPr lang="en-US" dirty="0">
                <a:solidFill>
                  <a:srgbClr val="D60093"/>
                </a:solidFill>
              </a:rPr>
            </a:br>
            <a:r>
              <a:rPr lang="en-US" dirty="0">
                <a:solidFill>
                  <a:srgbClr val="D60093"/>
                </a:solidFill>
              </a:rPr>
              <a:t>of </a:t>
            </a:r>
            <a:r>
              <a:rPr lang="en-US" b="1" i="1" dirty="0">
                <a:solidFill>
                  <a:srgbClr val="D60093"/>
                </a:solidFill>
              </a:rPr>
              <a:t>s</a:t>
            </a:r>
            <a:r>
              <a:rPr lang="en-US" dirty="0">
                <a:solidFill>
                  <a:srgbClr val="D60093"/>
                </a:solidFill>
              </a:rPr>
              <a:t> elements</a:t>
            </a:r>
          </a:p>
          <a:p>
            <a:pPr lvl="3"/>
            <a:r>
              <a:rPr lang="en-US" b="1" dirty="0"/>
              <a:t>What is the property of the sample we want to maintain?</a:t>
            </a:r>
            <a:br>
              <a:rPr lang="en-US" b="1" dirty="0"/>
            </a:br>
            <a:r>
              <a:rPr lang="en-US" dirty="0"/>
              <a:t>For all time steps </a:t>
            </a:r>
            <a:r>
              <a:rPr lang="en-US" b="1" i="1" dirty="0"/>
              <a:t>k</a:t>
            </a:r>
            <a:r>
              <a:rPr lang="en-US" dirty="0"/>
              <a:t>, each of </a:t>
            </a:r>
            <a:r>
              <a:rPr lang="en-US" b="1" i="1" dirty="0"/>
              <a:t>k</a:t>
            </a:r>
            <a:r>
              <a:rPr lang="en-US" dirty="0"/>
              <a:t> elements seen so far has </a:t>
            </a:r>
            <a:br>
              <a:rPr lang="en-US" dirty="0"/>
            </a:br>
            <a:r>
              <a:rPr lang="en-US" dirty="0"/>
              <a:t>equal prob. of being sampled</a:t>
            </a:r>
          </a:p>
        </p:txBody>
      </p:sp>
    </p:spTree>
    <p:extLst>
      <p:ext uri="{BB962C8B-B14F-4D97-AF65-F5344CB8AC3E}">
        <p14:creationId xmlns:p14="http://schemas.microsoft.com/office/powerpoint/2010/main" val="3424790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Sampling a Fixed Proportion</a:t>
            </a:r>
          </a:p>
        </p:txBody>
      </p:sp>
      <p:sp>
        <p:nvSpPr>
          <p:cNvPr id="3" name="Content Placeholder 2"/>
          <p:cNvSpPr>
            <a:spLocks noGrp="1"/>
          </p:cNvSpPr>
          <p:nvPr>
            <p:ph idx="1"/>
          </p:nvPr>
        </p:nvSpPr>
        <p:spPr/>
        <p:txBody>
          <a:bodyPr>
            <a:normAutofit/>
          </a:bodyPr>
          <a:lstStyle/>
          <a:p>
            <a:r>
              <a:rPr lang="en-US" b="1" dirty="0">
                <a:solidFill>
                  <a:srgbClr val="D60093"/>
                </a:solidFill>
              </a:rPr>
              <a:t>Problem 1: Sampling fixed proportion</a:t>
            </a:r>
          </a:p>
          <a:p>
            <a:r>
              <a:rPr lang="en-US" b="1" dirty="0">
                <a:solidFill>
                  <a:srgbClr val="0000FF"/>
                </a:solidFill>
              </a:rPr>
              <a:t>Scenario:</a:t>
            </a:r>
            <a:r>
              <a:rPr lang="en-US" dirty="0"/>
              <a:t> Search engine query stream</a:t>
            </a:r>
          </a:p>
          <a:p>
            <a:pPr lvl="1"/>
            <a:r>
              <a:rPr lang="en-US" b="1" dirty="0">
                <a:solidFill>
                  <a:srgbClr val="008000"/>
                </a:solidFill>
                <a:ea typeface="ＭＳ Ｐゴシック" pitchFamily="34" charset="-128"/>
              </a:rPr>
              <a:t>Stream of </a:t>
            </a:r>
            <a:r>
              <a:rPr lang="en-US" b="1" dirty="0" err="1">
                <a:solidFill>
                  <a:srgbClr val="008000"/>
                </a:solidFill>
                <a:ea typeface="ＭＳ Ｐゴシック" pitchFamily="34" charset="-128"/>
              </a:rPr>
              <a:t>tuples</a:t>
            </a:r>
            <a:r>
              <a:rPr lang="en-US" b="1" dirty="0">
                <a:solidFill>
                  <a:srgbClr val="008000"/>
                </a:solidFill>
                <a:ea typeface="ＭＳ Ｐゴシック" pitchFamily="34" charset="-128"/>
              </a:rPr>
              <a:t>:</a:t>
            </a:r>
            <a:r>
              <a:rPr lang="en-US" dirty="0">
                <a:solidFill>
                  <a:srgbClr val="008000"/>
                </a:solidFill>
                <a:ea typeface="ＭＳ Ｐゴシック" pitchFamily="34" charset="-128"/>
              </a:rPr>
              <a:t> </a:t>
            </a:r>
            <a:r>
              <a:rPr lang="en-US" dirty="0">
                <a:ea typeface="ＭＳ Ｐゴシック" pitchFamily="34" charset="-128"/>
              </a:rPr>
              <a:t>(user, query, time)</a:t>
            </a:r>
          </a:p>
          <a:p>
            <a:pPr lvl="1"/>
            <a:r>
              <a:rPr lang="en-US" b="1" dirty="0">
                <a:solidFill>
                  <a:srgbClr val="008000"/>
                </a:solidFill>
                <a:ea typeface="ＭＳ Ｐゴシック" pitchFamily="34" charset="-128"/>
              </a:rPr>
              <a:t>Answer questions such as:</a:t>
            </a:r>
            <a:r>
              <a:rPr lang="en-US" dirty="0">
                <a:solidFill>
                  <a:srgbClr val="008000"/>
                </a:solidFill>
                <a:ea typeface="ＭＳ Ｐゴシック" pitchFamily="34" charset="-128"/>
              </a:rPr>
              <a:t> </a:t>
            </a:r>
            <a:r>
              <a:rPr lang="en-US" b="1" dirty="0">
                <a:ea typeface="ＭＳ Ｐゴシック" pitchFamily="34" charset="-128"/>
              </a:rPr>
              <a:t>How often did a user run the same query in a single days</a:t>
            </a:r>
          </a:p>
          <a:p>
            <a:pPr lvl="1"/>
            <a:r>
              <a:rPr lang="en-US" dirty="0">
                <a:ea typeface="ＭＳ Ｐゴシック" pitchFamily="34" charset="-128"/>
              </a:rPr>
              <a:t>Have space to store </a:t>
            </a:r>
            <a:r>
              <a:rPr lang="en-US" b="1" dirty="0">
                <a:ea typeface="ＭＳ Ｐゴシック" pitchFamily="34" charset="-128"/>
              </a:rPr>
              <a:t>1/10</a:t>
            </a:r>
            <a:r>
              <a:rPr lang="en-US" b="1" baseline="30000" dirty="0">
                <a:ea typeface="ＭＳ Ｐゴシック" pitchFamily="34" charset="-128"/>
              </a:rPr>
              <a:t>th</a:t>
            </a:r>
            <a:r>
              <a:rPr lang="en-US" dirty="0">
                <a:ea typeface="ＭＳ Ｐゴシック" pitchFamily="34" charset="-128"/>
              </a:rPr>
              <a:t> of query stream</a:t>
            </a:r>
          </a:p>
          <a:p>
            <a:r>
              <a:rPr lang="en-US" b="1" dirty="0">
                <a:solidFill>
                  <a:srgbClr val="0000FF"/>
                </a:solidFill>
              </a:rPr>
              <a:t>Naïve solution:</a:t>
            </a:r>
          </a:p>
          <a:p>
            <a:pPr lvl="1"/>
            <a:r>
              <a:rPr lang="en-US" dirty="0">
                <a:ea typeface="ＭＳ Ｐゴシック" pitchFamily="34" charset="-128"/>
              </a:rPr>
              <a:t>Generate a random integer in </a:t>
            </a:r>
            <a:r>
              <a:rPr lang="en-US" b="1" dirty="0">
                <a:ea typeface="ＭＳ Ｐゴシック" pitchFamily="34" charset="-128"/>
              </a:rPr>
              <a:t>[0..9]</a:t>
            </a:r>
            <a:r>
              <a:rPr lang="en-US" dirty="0">
                <a:ea typeface="ＭＳ Ｐゴシック" pitchFamily="34" charset="-128"/>
              </a:rPr>
              <a:t> for each query</a:t>
            </a:r>
          </a:p>
          <a:p>
            <a:pPr lvl="1"/>
            <a:r>
              <a:rPr lang="en-US" dirty="0">
                <a:ea typeface="ＭＳ Ｐゴシック" pitchFamily="34" charset="-128"/>
              </a:rPr>
              <a:t>Store the query if the integer is </a:t>
            </a:r>
            <a:r>
              <a:rPr lang="en-US" b="1" dirty="0">
                <a:ea typeface="ＭＳ Ｐゴシック" pitchFamily="34" charset="-128"/>
              </a:rPr>
              <a:t>0</a:t>
            </a:r>
            <a:r>
              <a:rPr lang="en-US" dirty="0">
                <a:ea typeface="ＭＳ Ｐゴシック" pitchFamily="34" charset="-128"/>
              </a:rPr>
              <a:t>, otherwise discard  </a:t>
            </a:r>
          </a:p>
          <a:p>
            <a:endParaRPr lang="en-US" dirty="0"/>
          </a:p>
        </p:txBody>
      </p:sp>
    </p:spTree>
    <p:extLst>
      <p:ext uri="{BB962C8B-B14F-4D97-AF65-F5344CB8AC3E}">
        <p14:creationId xmlns:p14="http://schemas.microsoft.com/office/powerpoint/2010/main" val="31893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Problem with Naïve </a:t>
            </a:r>
            <a:r>
              <a:rPr lang="en-US" dirty="0"/>
              <a:t>A</a:t>
            </a:r>
            <a:r>
              <a:rPr lang="en-US" dirty="0">
                <a:ea typeface="+mj-ea"/>
              </a:rPr>
              <a:t>pproach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458200" cy="5562600"/>
              </a:xfrm>
            </p:spPr>
            <p:txBody>
              <a:bodyPr>
                <a:normAutofit fontScale="92500" lnSpcReduction="20000"/>
              </a:bodyPr>
              <a:lstStyle/>
              <a:p>
                <a:r>
                  <a:rPr lang="en-US" b="1" dirty="0">
                    <a:solidFill>
                      <a:srgbClr val="FF0066"/>
                    </a:solidFill>
                  </a:rPr>
                  <a:t>Simple question: </a:t>
                </a:r>
                <a:r>
                  <a:rPr lang="en-US" b="1" dirty="0">
                    <a:solidFill>
                      <a:srgbClr val="0000FF"/>
                    </a:solidFill>
                  </a:rPr>
                  <a:t>What fraction of queries by an average search engine user are duplicates?</a:t>
                </a:r>
              </a:p>
              <a:p>
                <a:pPr lvl="1"/>
                <a:r>
                  <a:rPr lang="en-US" dirty="0">
                    <a:solidFill>
                      <a:srgbClr val="008000"/>
                    </a:solidFill>
                  </a:rPr>
                  <a:t>Suppose each user issues </a:t>
                </a:r>
                <a:r>
                  <a:rPr lang="en-US" b="1" i="1" dirty="0">
                    <a:solidFill>
                      <a:srgbClr val="008000"/>
                    </a:solidFill>
                  </a:rPr>
                  <a:t>x</a:t>
                </a:r>
                <a:r>
                  <a:rPr lang="en-US" dirty="0">
                    <a:solidFill>
                      <a:srgbClr val="008000"/>
                    </a:solidFill>
                  </a:rPr>
                  <a:t> queries once and </a:t>
                </a:r>
                <a:r>
                  <a:rPr lang="en-US" b="1" i="1" dirty="0">
                    <a:solidFill>
                      <a:srgbClr val="008000"/>
                    </a:solidFill>
                  </a:rPr>
                  <a:t>d</a:t>
                </a:r>
                <a:r>
                  <a:rPr lang="en-US" dirty="0">
                    <a:solidFill>
                      <a:srgbClr val="008000"/>
                    </a:solidFill>
                  </a:rPr>
                  <a:t> queries twice (total of </a:t>
                </a:r>
                <a:r>
                  <a:rPr lang="en-US" b="1" i="1" dirty="0">
                    <a:solidFill>
                      <a:srgbClr val="008000"/>
                    </a:solidFill>
                  </a:rPr>
                  <a:t>x</a:t>
                </a:r>
                <a:r>
                  <a:rPr lang="en-US" b="1" dirty="0">
                    <a:solidFill>
                      <a:srgbClr val="008000"/>
                    </a:solidFill>
                  </a:rPr>
                  <a:t>+2</a:t>
                </a:r>
                <a:r>
                  <a:rPr lang="en-US" b="1" i="1" dirty="0">
                    <a:solidFill>
                      <a:srgbClr val="008000"/>
                    </a:solidFill>
                  </a:rPr>
                  <a:t>d</a:t>
                </a:r>
                <a:r>
                  <a:rPr lang="en-US" dirty="0">
                    <a:solidFill>
                      <a:srgbClr val="008000"/>
                    </a:solidFill>
                  </a:rPr>
                  <a:t> queries)</a:t>
                </a:r>
              </a:p>
              <a:p>
                <a:pPr lvl="2"/>
                <a:r>
                  <a:rPr lang="en-US" b="1" dirty="0">
                    <a:solidFill>
                      <a:srgbClr val="0000FF"/>
                    </a:solidFill>
                    <a:ea typeface="ＭＳ Ｐゴシック" pitchFamily="34" charset="-128"/>
                  </a:rPr>
                  <a:t>Correct answer:</a:t>
                </a:r>
                <a:r>
                  <a:rPr lang="en-US" dirty="0">
                    <a:solidFill>
                      <a:srgbClr val="0000FF"/>
                    </a:solidFill>
                    <a:ea typeface="ＭＳ Ｐゴシック" pitchFamily="34" charset="-128"/>
                  </a:rPr>
                  <a:t> </a:t>
                </a:r>
                <a:r>
                  <a:rPr lang="en-US" b="1" i="1" dirty="0">
                    <a:ea typeface="ＭＳ Ｐゴシック" pitchFamily="34" charset="-128"/>
                  </a:rPr>
                  <a:t>d</a:t>
                </a:r>
                <a:r>
                  <a:rPr lang="en-US" b="1" dirty="0">
                    <a:ea typeface="ＭＳ Ｐゴシック" pitchFamily="34" charset="-128"/>
                  </a:rPr>
                  <a:t>/(</a:t>
                </a:r>
                <a:r>
                  <a:rPr lang="en-US" b="1" i="1" dirty="0" err="1">
                    <a:ea typeface="ＭＳ Ｐゴシック" pitchFamily="34" charset="-128"/>
                  </a:rPr>
                  <a:t>x</a:t>
                </a:r>
                <a:r>
                  <a:rPr lang="en-US" b="1" dirty="0" err="1">
                    <a:ea typeface="ＭＳ Ｐゴシック" pitchFamily="34" charset="-128"/>
                  </a:rPr>
                  <a:t>+</a:t>
                </a:r>
                <a:r>
                  <a:rPr lang="en-US" b="1" i="1" dirty="0" err="1">
                    <a:ea typeface="ＭＳ Ｐゴシック" pitchFamily="34" charset="-128"/>
                  </a:rPr>
                  <a:t>d</a:t>
                </a:r>
                <a:r>
                  <a:rPr lang="en-US" b="1" dirty="0">
                    <a:ea typeface="ＭＳ Ｐゴシック" pitchFamily="34" charset="-128"/>
                  </a:rPr>
                  <a:t>)</a:t>
                </a:r>
              </a:p>
              <a:p>
                <a:pPr lvl="1"/>
                <a:r>
                  <a:rPr lang="en-US" b="1" dirty="0">
                    <a:ea typeface="ＭＳ Ｐゴシック" pitchFamily="34" charset="-128"/>
                  </a:rPr>
                  <a:t>Proposed solution: </a:t>
                </a:r>
                <a:r>
                  <a:rPr lang="en-US" b="1" dirty="0">
                    <a:solidFill>
                      <a:srgbClr val="FF0066"/>
                    </a:solidFill>
                    <a:ea typeface="ＭＳ Ｐゴシック" pitchFamily="34" charset="-128"/>
                  </a:rPr>
                  <a:t>We keep 10% of the queries</a:t>
                </a:r>
              </a:p>
              <a:p>
                <a:pPr lvl="2"/>
                <a:r>
                  <a:rPr lang="en-US" dirty="0">
                    <a:ea typeface="ＭＳ Ｐゴシック" pitchFamily="34" charset="-128"/>
                  </a:rPr>
                  <a:t>Sample will contain </a:t>
                </a:r>
                <a:r>
                  <a:rPr lang="en-US" b="1" i="1" dirty="0">
                    <a:ea typeface="ＭＳ Ｐゴシック" pitchFamily="34" charset="-128"/>
                  </a:rPr>
                  <a:t>x</a:t>
                </a:r>
                <a:r>
                  <a:rPr lang="en-US" b="1" dirty="0">
                    <a:ea typeface="ＭＳ Ｐゴシック" pitchFamily="34" charset="-128"/>
                  </a:rPr>
                  <a:t>/10</a:t>
                </a:r>
                <a:r>
                  <a:rPr lang="en-US" dirty="0">
                    <a:ea typeface="ＭＳ Ｐゴシック" pitchFamily="34" charset="-128"/>
                  </a:rPr>
                  <a:t> of the singleton queries and </a:t>
                </a:r>
                <a:br>
                  <a:rPr lang="en-US" dirty="0">
                    <a:ea typeface="ＭＳ Ｐゴシック" pitchFamily="34" charset="-128"/>
                  </a:rPr>
                </a:br>
                <a:r>
                  <a:rPr lang="en-US" b="1" dirty="0">
                    <a:ea typeface="ＭＳ Ｐゴシック" pitchFamily="34" charset="-128"/>
                  </a:rPr>
                  <a:t>2</a:t>
                </a:r>
                <a:r>
                  <a:rPr lang="en-US" b="1" i="1" dirty="0">
                    <a:ea typeface="ＭＳ Ｐゴシック" pitchFamily="34" charset="-128"/>
                  </a:rPr>
                  <a:t>d</a:t>
                </a:r>
                <a:r>
                  <a:rPr lang="en-US" b="1" dirty="0">
                    <a:ea typeface="ＭＳ Ｐゴシック" pitchFamily="34" charset="-128"/>
                  </a:rPr>
                  <a:t>/10</a:t>
                </a:r>
                <a:r>
                  <a:rPr lang="en-US" dirty="0">
                    <a:ea typeface="ＭＳ Ｐゴシック" pitchFamily="34" charset="-128"/>
                  </a:rPr>
                  <a:t> of the duplicate queries at least once</a:t>
                </a:r>
              </a:p>
              <a:p>
                <a:pPr lvl="2"/>
                <a:r>
                  <a:rPr lang="en-US" dirty="0">
                    <a:ea typeface="ＭＳ Ｐゴシック" pitchFamily="34" charset="-128"/>
                  </a:rPr>
                  <a:t>But only </a:t>
                </a:r>
                <a:r>
                  <a:rPr lang="en-US" b="1" i="1" dirty="0">
                    <a:ea typeface="ＭＳ Ｐゴシック" pitchFamily="34" charset="-128"/>
                  </a:rPr>
                  <a:t>d</a:t>
                </a:r>
                <a:r>
                  <a:rPr lang="en-US" b="1" dirty="0">
                    <a:ea typeface="ＭＳ Ｐゴシック" pitchFamily="34" charset="-128"/>
                  </a:rPr>
                  <a:t>/100</a:t>
                </a:r>
                <a:r>
                  <a:rPr lang="en-US" dirty="0">
                    <a:ea typeface="ＭＳ Ｐゴシック" pitchFamily="34" charset="-128"/>
                  </a:rPr>
                  <a:t> pairs of duplicates</a:t>
                </a:r>
              </a:p>
              <a:p>
                <a:pPr lvl="3"/>
                <a:r>
                  <a:rPr lang="en-US" b="1" dirty="0">
                    <a:ea typeface="ＭＳ Ｐゴシック" pitchFamily="34" charset="-128"/>
                  </a:rPr>
                  <a:t>d/100</a:t>
                </a:r>
                <a:r>
                  <a:rPr lang="en-US" dirty="0">
                    <a:ea typeface="ＭＳ Ｐゴシック" pitchFamily="34" charset="-128"/>
                  </a:rPr>
                  <a:t> = </a:t>
                </a:r>
                <a:r>
                  <a:rPr lang="en-US" b="1" dirty="0">
                    <a:ea typeface="ＭＳ Ｐゴシック" pitchFamily="34" charset="-128"/>
                  </a:rPr>
                  <a:t>1/10 ∙ 1/10 ∙ d</a:t>
                </a:r>
              </a:p>
              <a:p>
                <a:pPr lvl="2"/>
                <a:r>
                  <a:rPr lang="en-US" dirty="0">
                    <a:ea typeface="ＭＳ Ｐゴシック" pitchFamily="34" charset="-128"/>
                  </a:rPr>
                  <a:t>Of </a:t>
                </a:r>
                <a:r>
                  <a:rPr lang="en-US" b="1" i="1" dirty="0">
                    <a:ea typeface="ＭＳ Ｐゴシック" pitchFamily="34" charset="-128"/>
                  </a:rPr>
                  <a:t>d</a:t>
                </a:r>
                <a:r>
                  <a:rPr lang="en-US" dirty="0">
                    <a:ea typeface="ＭＳ Ｐゴシック" pitchFamily="34" charset="-128"/>
                  </a:rPr>
                  <a:t> “duplicates” </a:t>
                </a:r>
                <a:r>
                  <a:rPr lang="en-US" b="1" i="1" dirty="0">
                    <a:ea typeface="ＭＳ Ｐゴシック" pitchFamily="34" charset="-128"/>
                  </a:rPr>
                  <a:t>18d/100</a:t>
                </a:r>
                <a:r>
                  <a:rPr lang="en-US" dirty="0">
                    <a:ea typeface="ＭＳ Ｐゴシック" pitchFamily="34" charset="-128"/>
                  </a:rPr>
                  <a:t> appear exactly once</a:t>
                </a:r>
              </a:p>
              <a:p>
                <a:pPr lvl="3"/>
                <a:r>
                  <a:rPr lang="en-US" b="1" dirty="0">
                    <a:ea typeface="ＭＳ Ｐゴシック" pitchFamily="34" charset="-128"/>
                  </a:rPr>
                  <a:t>18d/100 = ((1/10 ∙ 9/10)+(9/10 ∙ 1/10)) ∙ d</a:t>
                </a:r>
              </a:p>
              <a:p>
                <a:pPr lvl="1"/>
                <a:r>
                  <a:rPr lang="en-US" b="1" dirty="0">
                    <a:solidFill>
                      <a:srgbClr val="D60093"/>
                    </a:solidFill>
                    <a:ea typeface="ＭＳ Ｐゴシック" pitchFamily="34" charset="-128"/>
                  </a:rPr>
                  <a:t>So the sample-based answer is </a:t>
                </a:r>
                <a14:m>
                  <m:oMath xmlns:m="http://schemas.openxmlformats.org/officeDocument/2006/math">
                    <m:f>
                      <m:fPr>
                        <m:ctrlPr>
                          <a:rPr lang="en-US" b="0" i="1" dirty="0" smtClean="0">
                            <a:solidFill>
                              <a:srgbClr val="0000FF"/>
                            </a:solidFill>
                            <a:latin typeface="Cambria Math" panose="02040503050406030204" pitchFamily="18" charset="0"/>
                            <a:ea typeface="ＭＳ Ｐゴシック" pitchFamily="34" charset="-128"/>
                          </a:rPr>
                        </m:ctrlPr>
                      </m:fPr>
                      <m:num>
                        <m:f>
                          <m:fPr>
                            <m:ctrlPr>
                              <a:rPr lang="en-US" b="0" i="1" dirty="0" smtClean="0">
                                <a:solidFill>
                                  <a:srgbClr val="0000FF"/>
                                </a:solidFill>
                                <a:latin typeface="Cambria Math" panose="02040503050406030204" pitchFamily="18" charset="0"/>
                                <a:ea typeface="ＭＳ Ｐゴシック" pitchFamily="34" charset="-128"/>
                              </a:rPr>
                            </m:ctrlPr>
                          </m:fPr>
                          <m:num>
                            <m:r>
                              <a:rPr lang="en-US" b="0" i="1" dirty="0" smtClean="0">
                                <a:solidFill>
                                  <a:srgbClr val="0000FF"/>
                                </a:solidFill>
                                <a:latin typeface="Cambria Math"/>
                                <a:ea typeface="ＭＳ Ｐゴシック" pitchFamily="34" charset="-128"/>
                              </a:rPr>
                              <m:t>𝑑</m:t>
                            </m:r>
                          </m:num>
                          <m:den>
                            <m:r>
                              <a:rPr lang="en-US" b="0" i="1" dirty="0" smtClean="0">
                                <a:solidFill>
                                  <a:srgbClr val="0000FF"/>
                                </a:solidFill>
                                <a:latin typeface="Cambria Math"/>
                                <a:ea typeface="ＭＳ Ｐゴシック" pitchFamily="34" charset="-128"/>
                              </a:rPr>
                              <m:t>100</m:t>
                            </m:r>
                          </m:den>
                        </m:f>
                      </m:num>
                      <m:den>
                        <m:f>
                          <m:fPr>
                            <m:ctrlPr>
                              <a:rPr lang="en-US" b="0" i="1" dirty="0" smtClean="0">
                                <a:solidFill>
                                  <a:srgbClr val="0000FF"/>
                                </a:solidFill>
                                <a:latin typeface="Cambria Math" panose="02040503050406030204" pitchFamily="18" charset="0"/>
                                <a:ea typeface="ＭＳ Ｐゴシック" pitchFamily="34" charset="-128"/>
                              </a:rPr>
                            </m:ctrlPr>
                          </m:fPr>
                          <m:num>
                            <m:r>
                              <a:rPr lang="en-US" b="0" i="1" dirty="0" smtClean="0">
                                <a:solidFill>
                                  <a:srgbClr val="0000FF"/>
                                </a:solidFill>
                                <a:latin typeface="Cambria Math"/>
                                <a:ea typeface="ＭＳ Ｐゴシック" pitchFamily="34" charset="-128"/>
                              </a:rPr>
                              <m:t>𝑥</m:t>
                            </m:r>
                          </m:num>
                          <m:den>
                            <m:r>
                              <a:rPr lang="en-US" b="0" i="1" dirty="0" smtClean="0">
                                <a:solidFill>
                                  <a:srgbClr val="0000FF"/>
                                </a:solidFill>
                                <a:latin typeface="Cambria Math"/>
                                <a:ea typeface="ＭＳ Ｐゴシック" pitchFamily="34" charset="-128"/>
                              </a:rPr>
                              <m:t>10</m:t>
                            </m:r>
                          </m:den>
                        </m:f>
                        <m:r>
                          <a:rPr lang="en-US" b="0" i="1" dirty="0" smtClean="0">
                            <a:solidFill>
                              <a:srgbClr val="0000FF"/>
                            </a:solidFill>
                            <a:latin typeface="Cambria Math"/>
                            <a:ea typeface="ＭＳ Ｐゴシック" pitchFamily="34" charset="-128"/>
                          </a:rPr>
                          <m:t>+</m:t>
                        </m:r>
                        <m:f>
                          <m:fPr>
                            <m:ctrlPr>
                              <a:rPr lang="en-US" b="0" i="1" dirty="0" smtClean="0">
                                <a:solidFill>
                                  <a:srgbClr val="0000FF"/>
                                </a:solidFill>
                                <a:latin typeface="Cambria Math" panose="02040503050406030204" pitchFamily="18" charset="0"/>
                                <a:ea typeface="ＭＳ Ｐゴシック" pitchFamily="34" charset="-128"/>
                              </a:rPr>
                            </m:ctrlPr>
                          </m:fPr>
                          <m:num>
                            <m:r>
                              <a:rPr lang="en-US" b="0" i="1" dirty="0" smtClean="0">
                                <a:solidFill>
                                  <a:srgbClr val="0000FF"/>
                                </a:solidFill>
                                <a:latin typeface="Cambria Math"/>
                                <a:ea typeface="ＭＳ Ｐゴシック" pitchFamily="34" charset="-128"/>
                              </a:rPr>
                              <m:t>𝑑</m:t>
                            </m:r>
                          </m:num>
                          <m:den>
                            <m:r>
                              <a:rPr lang="en-US" b="0" i="1" dirty="0" smtClean="0">
                                <a:solidFill>
                                  <a:srgbClr val="0000FF"/>
                                </a:solidFill>
                                <a:latin typeface="Cambria Math"/>
                                <a:ea typeface="ＭＳ Ｐゴシック" pitchFamily="34" charset="-128"/>
                              </a:rPr>
                              <m:t>100</m:t>
                            </m:r>
                          </m:den>
                        </m:f>
                        <m:r>
                          <a:rPr lang="en-US" b="0" i="1" dirty="0" smtClean="0">
                            <a:solidFill>
                              <a:srgbClr val="0000FF"/>
                            </a:solidFill>
                            <a:latin typeface="Cambria Math"/>
                            <a:ea typeface="ＭＳ Ｐゴシック" pitchFamily="34" charset="-128"/>
                          </a:rPr>
                          <m:t>+</m:t>
                        </m:r>
                        <m:f>
                          <m:fPr>
                            <m:ctrlPr>
                              <a:rPr lang="en-US" b="0" i="1" dirty="0" smtClean="0">
                                <a:solidFill>
                                  <a:srgbClr val="0000FF"/>
                                </a:solidFill>
                                <a:latin typeface="Cambria Math" panose="02040503050406030204" pitchFamily="18" charset="0"/>
                                <a:ea typeface="ＭＳ Ｐゴシック" pitchFamily="34" charset="-128"/>
                              </a:rPr>
                            </m:ctrlPr>
                          </m:fPr>
                          <m:num>
                            <m:r>
                              <a:rPr lang="en-US" b="0" i="1" dirty="0" smtClean="0">
                                <a:solidFill>
                                  <a:srgbClr val="0000FF"/>
                                </a:solidFill>
                                <a:latin typeface="Cambria Math"/>
                                <a:ea typeface="ＭＳ Ｐゴシック" pitchFamily="34" charset="-128"/>
                              </a:rPr>
                              <m:t>18</m:t>
                            </m:r>
                            <m:r>
                              <a:rPr lang="en-US" b="0" i="1" dirty="0" smtClean="0">
                                <a:solidFill>
                                  <a:srgbClr val="0000FF"/>
                                </a:solidFill>
                                <a:latin typeface="Cambria Math"/>
                                <a:ea typeface="ＭＳ Ｐゴシック" pitchFamily="34" charset="-128"/>
                              </a:rPr>
                              <m:t>𝑑</m:t>
                            </m:r>
                          </m:num>
                          <m:den>
                            <m:r>
                              <a:rPr lang="en-US" b="0" i="1" dirty="0" smtClean="0">
                                <a:solidFill>
                                  <a:srgbClr val="0000FF"/>
                                </a:solidFill>
                                <a:latin typeface="Cambria Math"/>
                                <a:ea typeface="ＭＳ Ｐゴシック" pitchFamily="34" charset="-128"/>
                              </a:rPr>
                              <m:t>100</m:t>
                            </m:r>
                          </m:den>
                        </m:f>
                      </m:den>
                    </m:f>
                    <m:r>
                      <a:rPr lang="en-US" b="0" i="0" dirty="0" smtClean="0">
                        <a:solidFill>
                          <a:srgbClr val="0000FF"/>
                        </a:solidFill>
                        <a:latin typeface="Cambria Math"/>
                        <a:ea typeface="ＭＳ Ｐゴシック" pitchFamily="34" charset="-128"/>
                      </a:rPr>
                      <m:t>=</m:t>
                    </m:r>
                    <m:f>
                      <m:fPr>
                        <m:ctrlPr>
                          <a:rPr lang="en-US" b="1" i="1" dirty="0" smtClean="0">
                            <a:solidFill>
                              <a:srgbClr val="0000FF"/>
                            </a:solidFill>
                            <a:latin typeface="Cambria Math" panose="02040503050406030204" pitchFamily="18" charset="0"/>
                            <a:ea typeface="ＭＳ Ｐゴシック" pitchFamily="34" charset="-128"/>
                          </a:rPr>
                        </m:ctrlPr>
                      </m:fPr>
                      <m:num>
                        <m:r>
                          <a:rPr lang="en-US" b="1" i="1" dirty="0" smtClean="0">
                            <a:solidFill>
                              <a:srgbClr val="0000FF"/>
                            </a:solidFill>
                            <a:latin typeface="Cambria Math"/>
                            <a:ea typeface="ＭＳ Ｐゴシック" pitchFamily="34" charset="-128"/>
                          </a:rPr>
                          <m:t>𝒅</m:t>
                        </m:r>
                      </m:num>
                      <m:den>
                        <m:r>
                          <a:rPr lang="en-US" b="1" i="1" dirty="0" smtClean="0">
                            <a:solidFill>
                              <a:srgbClr val="0000FF"/>
                            </a:solidFill>
                            <a:latin typeface="Cambria Math"/>
                            <a:ea typeface="ＭＳ Ｐゴシック" pitchFamily="34" charset="-128"/>
                          </a:rPr>
                          <m:t>𝟏𝟎</m:t>
                        </m:r>
                        <m:r>
                          <a:rPr lang="en-US" b="1" i="1" dirty="0" smtClean="0">
                            <a:solidFill>
                              <a:srgbClr val="0000FF"/>
                            </a:solidFill>
                            <a:latin typeface="Cambria Math"/>
                            <a:ea typeface="ＭＳ Ｐゴシック" pitchFamily="34" charset="-128"/>
                          </a:rPr>
                          <m:t>𝒙</m:t>
                        </m:r>
                        <m:r>
                          <a:rPr lang="en-US" b="1" i="1" dirty="0" smtClean="0">
                            <a:solidFill>
                              <a:srgbClr val="0000FF"/>
                            </a:solidFill>
                            <a:latin typeface="Cambria Math"/>
                            <a:ea typeface="ＭＳ Ｐゴシック" pitchFamily="34" charset="-128"/>
                          </a:rPr>
                          <m:t>+</m:t>
                        </m:r>
                        <m:r>
                          <a:rPr lang="en-US" b="1" i="1" dirty="0" smtClean="0">
                            <a:solidFill>
                              <a:srgbClr val="0000FF"/>
                            </a:solidFill>
                            <a:latin typeface="Cambria Math"/>
                            <a:ea typeface="ＭＳ Ｐゴシック" pitchFamily="34" charset="-128"/>
                          </a:rPr>
                          <m:t>𝟏𝟗</m:t>
                        </m:r>
                        <m:r>
                          <a:rPr lang="en-US" b="1" i="1" dirty="0" smtClean="0">
                            <a:solidFill>
                              <a:srgbClr val="0000FF"/>
                            </a:solidFill>
                            <a:latin typeface="Cambria Math"/>
                            <a:ea typeface="ＭＳ Ｐゴシック" pitchFamily="34" charset="-128"/>
                          </a:rPr>
                          <m:t>𝒅</m:t>
                        </m:r>
                      </m:den>
                    </m:f>
                  </m:oMath>
                </a14:m>
                <a:endParaRPr lang="en-US" b="1" dirty="0">
                  <a:solidFill>
                    <a:srgbClr val="0000FF"/>
                  </a:solidFill>
                  <a:ea typeface="ＭＳ Ｐゴシック" pitchFamily="34" charset="-128"/>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458200" cy="5562600"/>
              </a:xfrm>
              <a:blipFill rotWithShape="1">
                <a:blip r:embed="rId3"/>
                <a:stretch>
                  <a:fillRect t="-2083"/>
                </a:stretch>
              </a:blipFill>
            </p:spPr>
            <p:txBody>
              <a:bodyPr/>
              <a:lstStyle/>
              <a:p>
                <a:r>
                  <a:rPr lang="en-US">
                    <a:noFill/>
                  </a:rPr>
                  <a:t> </a:t>
                </a:r>
              </a:p>
            </p:txBody>
          </p:sp>
        </mc:Fallback>
      </mc:AlternateContent>
    </p:spTree>
    <p:extLst>
      <p:ext uri="{BB962C8B-B14F-4D97-AF65-F5344CB8AC3E}">
        <p14:creationId xmlns:p14="http://schemas.microsoft.com/office/powerpoint/2010/main" val="73274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Solution: Sample Users</a:t>
            </a:r>
          </a:p>
        </p:txBody>
      </p:sp>
      <p:sp>
        <p:nvSpPr>
          <p:cNvPr id="27651" name="Content Placeholder 2"/>
          <p:cNvSpPr>
            <a:spLocks noGrp="1"/>
          </p:cNvSpPr>
          <p:nvPr>
            <p:ph idx="1"/>
          </p:nvPr>
        </p:nvSpPr>
        <p:spPr/>
        <p:txBody>
          <a:bodyPr/>
          <a:lstStyle/>
          <a:p>
            <a:pPr marL="118872" indent="0">
              <a:buNone/>
            </a:pPr>
            <a:r>
              <a:rPr lang="en-US" b="1" dirty="0">
                <a:solidFill>
                  <a:srgbClr val="008000"/>
                </a:solidFill>
              </a:rPr>
              <a:t>Solution:</a:t>
            </a:r>
          </a:p>
          <a:p>
            <a:r>
              <a:rPr lang="en-US" dirty="0"/>
              <a:t>Pick </a:t>
            </a:r>
            <a:r>
              <a:rPr lang="en-US" b="1" dirty="0"/>
              <a:t>1/10</a:t>
            </a:r>
            <a:r>
              <a:rPr lang="en-US" b="1" baseline="30000" dirty="0"/>
              <a:t>th</a:t>
            </a:r>
            <a:r>
              <a:rPr lang="en-US" dirty="0"/>
              <a:t> of </a:t>
            </a:r>
            <a:r>
              <a:rPr lang="en-US" b="1" dirty="0">
                <a:solidFill>
                  <a:srgbClr val="D60093"/>
                </a:solidFill>
              </a:rPr>
              <a:t>users</a:t>
            </a:r>
            <a:r>
              <a:rPr lang="en-US" dirty="0">
                <a:solidFill>
                  <a:srgbClr val="D60093"/>
                </a:solidFill>
              </a:rPr>
              <a:t> </a:t>
            </a:r>
            <a:r>
              <a:rPr lang="en-US" dirty="0"/>
              <a:t>and take all their </a:t>
            </a:r>
            <a:br>
              <a:rPr lang="en-US" dirty="0"/>
            </a:br>
            <a:r>
              <a:rPr lang="en-US" dirty="0"/>
              <a:t>searches in the sample</a:t>
            </a:r>
          </a:p>
          <a:p>
            <a:pPr lvl="8"/>
            <a:endParaRPr lang="en-US" dirty="0"/>
          </a:p>
          <a:p>
            <a:r>
              <a:rPr lang="en-US" dirty="0"/>
              <a:t>Use a hash function that hashes the </a:t>
            </a:r>
            <a:br>
              <a:rPr lang="en-US" dirty="0"/>
            </a:br>
            <a:r>
              <a:rPr lang="en-US" dirty="0"/>
              <a:t>user name or user id uniformly into 10 buckets</a:t>
            </a:r>
          </a:p>
          <a:p>
            <a:pPr>
              <a:buFont typeface="Wingdings 2" pitchFamily="18" charset="2"/>
              <a:buNone/>
            </a:pPr>
            <a:endParaRPr lang="en-US" dirty="0"/>
          </a:p>
        </p:txBody>
      </p:sp>
    </p:spTree>
    <p:extLst>
      <p:ext uri="{BB962C8B-B14F-4D97-AF65-F5344CB8AC3E}">
        <p14:creationId xmlns:p14="http://schemas.microsoft.com/office/powerpoint/2010/main" val="536290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a:t>Sampling from a Data Stream:</a:t>
            </a:r>
            <a:br>
              <a:rPr lang="en-US" dirty="0"/>
            </a:br>
            <a:r>
              <a:rPr lang="en-US" dirty="0"/>
              <a:t>Sampling a fixed-size sample</a:t>
            </a:r>
          </a:p>
        </p:txBody>
      </p:sp>
      <p:sp>
        <p:nvSpPr>
          <p:cNvPr id="8" name="Subtitle 7"/>
          <p:cNvSpPr>
            <a:spLocks noGrp="1"/>
          </p:cNvSpPr>
          <p:nvPr>
            <p:ph type="subTitle" idx="1"/>
          </p:nvPr>
        </p:nvSpPr>
        <p:spPr>
          <a:xfrm>
            <a:off x="762000" y="5257800"/>
            <a:ext cx="8077200" cy="1499616"/>
          </a:xfrm>
        </p:spPr>
        <p:txBody>
          <a:bodyPr anchor="t">
            <a:normAutofit/>
          </a:bodyPr>
          <a:lstStyle/>
          <a:p>
            <a:r>
              <a:rPr lang="en-US" sz="3600" b="1" dirty="0"/>
              <a:t>As the stream grows, the sample is of fixed size</a:t>
            </a:r>
          </a:p>
        </p:txBody>
      </p:sp>
      <p:sp>
        <p:nvSpPr>
          <p:cNvPr id="2" name="Rectangle 1"/>
          <p:cNvSpPr/>
          <p:nvPr/>
        </p:nvSpPr>
        <p:spPr>
          <a:xfrm>
            <a:off x="5257800" y="6019800"/>
            <a:ext cx="2667000" cy="304800"/>
          </a:xfrm>
          <a:prstGeom prst="rect">
            <a:avLst/>
          </a:pr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Rectangle 4"/>
          <p:cNvSpPr/>
          <p:nvPr/>
        </p:nvSpPr>
        <p:spPr>
          <a:xfrm>
            <a:off x="4572000" y="6400800"/>
            <a:ext cx="3352800" cy="304800"/>
          </a:xfrm>
          <a:prstGeom prst="rect">
            <a:avLst/>
          </a:prstGeom>
          <a:ln w="38100">
            <a:solidFill>
              <a:srgbClr val="FFFF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11758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Maintaining a fixed-size sample</a:t>
            </a:r>
          </a:p>
        </p:txBody>
      </p:sp>
      <p:sp>
        <p:nvSpPr>
          <p:cNvPr id="29699" name="Content Placeholder 2"/>
          <p:cNvSpPr>
            <a:spLocks noGrp="1"/>
          </p:cNvSpPr>
          <p:nvPr>
            <p:ph idx="1"/>
          </p:nvPr>
        </p:nvSpPr>
        <p:spPr>
          <a:xfrm>
            <a:off x="457200" y="1295401"/>
            <a:ext cx="8686800" cy="3810000"/>
          </a:xfrm>
        </p:spPr>
        <p:txBody>
          <a:bodyPr>
            <a:normAutofit/>
          </a:bodyPr>
          <a:lstStyle/>
          <a:p>
            <a:r>
              <a:rPr lang="en-US" b="1" dirty="0">
                <a:solidFill>
                  <a:srgbClr val="FF0066"/>
                </a:solidFill>
              </a:rPr>
              <a:t>Problem 2: Fixed-size sample</a:t>
            </a:r>
          </a:p>
          <a:p>
            <a:r>
              <a:rPr lang="en-US" b="1" dirty="0">
                <a:solidFill>
                  <a:srgbClr val="0000FF"/>
                </a:solidFill>
              </a:rPr>
              <a:t>Suppose we need to maintain a random</a:t>
            </a:r>
            <a:br>
              <a:rPr lang="en-US" b="1" dirty="0">
                <a:solidFill>
                  <a:srgbClr val="0000FF"/>
                </a:solidFill>
              </a:rPr>
            </a:br>
            <a:r>
              <a:rPr lang="en-US" b="1" dirty="0">
                <a:solidFill>
                  <a:srgbClr val="0000FF"/>
                </a:solidFill>
              </a:rPr>
              <a:t>sample </a:t>
            </a:r>
            <a:r>
              <a:rPr lang="en-US" b="1" i="1" dirty="0">
                <a:solidFill>
                  <a:srgbClr val="0000FF"/>
                </a:solidFill>
              </a:rPr>
              <a:t>S</a:t>
            </a:r>
            <a:r>
              <a:rPr lang="en-US" b="1" dirty="0">
                <a:solidFill>
                  <a:srgbClr val="0000FF"/>
                </a:solidFill>
              </a:rPr>
              <a:t> of size exactly </a:t>
            </a:r>
            <a:r>
              <a:rPr lang="en-US" b="1" i="1" dirty="0">
                <a:solidFill>
                  <a:srgbClr val="0000FF"/>
                </a:solidFill>
              </a:rPr>
              <a:t>s </a:t>
            </a:r>
            <a:r>
              <a:rPr lang="en-US" b="1" dirty="0">
                <a:solidFill>
                  <a:srgbClr val="0000FF"/>
                </a:solidFill>
              </a:rPr>
              <a:t>tuples</a:t>
            </a:r>
          </a:p>
          <a:p>
            <a:pPr lvl="1"/>
            <a:r>
              <a:rPr lang="en-US" dirty="0">
                <a:ea typeface="ＭＳ Ｐゴシック" pitchFamily="34" charset="-128"/>
              </a:rPr>
              <a:t>Main memory size constraint</a:t>
            </a:r>
          </a:p>
          <a:p>
            <a:r>
              <a:rPr lang="en-US" dirty="0"/>
              <a:t>Don’t know length of stream in advance</a:t>
            </a:r>
          </a:p>
          <a:p>
            <a:r>
              <a:rPr lang="en-US" b="1" dirty="0">
                <a:solidFill>
                  <a:srgbClr val="D60093"/>
                </a:solidFill>
              </a:rPr>
              <a:t>Suppose at time </a:t>
            </a:r>
            <a:r>
              <a:rPr lang="en-US" b="1" i="1" dirty="0">
                <a:solidFill>
                  <a:srgbClr val="D60093"/>
                </a:solidFill>
              </a:rPr>
              <a:t>n</a:t>
            </a:r>
            <a:r>
              <a:rPr lang="en-US" b="1" dirty="0">
                <a:solidFill>
                  <a:srgbClr val="D60093"/>
                </a:solidFill>
              </a:rPr>
              <a:t> we have seen </a:t>
            </a:r>
            <a:r>
              <a:rPr lang="en-US" b="1" i="1" dirty="0">
                <a:solidFill>
                  <a:srgbClr val="D60093"/>
                </a:solidFill>
              </a:rPr>
              <a:t>n</a:t>
            </a:r>
            <a:r>
              <a:rPr lang="en-US" b="1" dirty="0">
                <a:solidFill>
                  <a:srgbClr val="D60093"/>
                </a:solidFill>
              </a:rPr>
              <a:t> items</a:t>
            </a:r>
          </a:p>
          <a:p>
            <a:pPr lvl="1"/>
            <a:r>
              <a:rPr lang="en-US" b="1" dirty="0">
                <a:solidFill>
                  <a:srgbClr val="D60093"/>
                </a:solidFill>
                <a:ea typeface="ＭＳ Ｐゴシック" pitchFamily="34" charset="-128"/>
              </a:rPr>
              <a:t>Each item is in the sample </a:t>
            </a:r>
            <a:r>
              <a:rPr lang="en-US" b="1" i="1" dirty="0">
                <a:solidFill>
                  <a:srgbClr val="D60093"/>
                </a:solidFill>
                <a:ea typeface="ＭＳ Ｐゴシック" pitchFamily="34" charset="-128"/>
              </a:rPr>
              <a:t>S</a:t>
            </a:r>
            <a:r>
              <a:rPr lang="en-US" b="1" dirty="0">
                <a:solidFill>
                  <a:srgbClr val="D60093"/>
                </a:solidFill>
                <a:ea typeface="ＭＳ Ｐゴシック" pitchFamily="34" charset="-128"/>
              </a:rPr>
              <a:t> with equal prob. </a:t>
            </a:r>
            <a:r>
              <a:rPr lang="en-US" b="1" i="1" dirty="0">
                <a:solidFill>
                  <a:srgbClr val="D60093"/>
                </a:solidFill>
                <a:ea typeface="ＭＳ Ｐゴシック" pitchFamily="34" charset="-128"/>
              </a:rPr>
              <a:t>s/n</a:t>
            </a:r>
          </a:p>
          <a:p>
            <a:pPr lvl="1"/>
            <a:endParaRPr lang="en-US" dirty="0">
              <a:ea typeface="ＭＳ Ｐゴシック" pitchFamily="34" charset="-128"/>
            </a:endParaRPr>
          </a:p>
        </p:txBody>
      </p:sp>
      <p:sp>
        <p:nvSpPr>
          <p:cNvPr id="7" name="TextBox 6"/>
          <p:cNvSpPr txBox="1"/>
          <p:nvPr/>
        </p:nvSpPr>
        <p:spPr>
          <a:xfrm>
            <a:off x="838200" y="4819471"/>
            <a:ext cx="8013732" cy="193899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How to think about the problem: say s = 2</a:t>
            </a:r>
          </a:p>
          <a:p>
            <a:r>
              <a:rPr lang="en-US" b="1" dirty="0">
                <a:latin typeface="Arial" pitchFamily="34" charset="0"/>
                <a:cs typeface="Arial" pitchFamily="34" charset="0"/>
              </a:rPr>
              <a:t>Stream:</a:t>
            </a:r>
            <a:r>
              <a:rPr lang="en-US" dirty="0">
                <a:latin typeface="Arial" pitchFamily="34" charset="0"/>
                <a:cs typeface="Arial" pitchFamily="34" charset="0"/>
              </a:rPr>
              <a:t> a x c y z k c d e g…</a:t>
            </a:r>
          </a:p>
          <a:p>
            <a:r>
              <a:rPr lang="en-US" dirty="0">
                <a:latin typeface="Arial" pitchFamily="34" charset="0"/>
                <a:cs typeface="Arial" pitchFamily="34" charset="0"/>
              </a:rPr>
              <a:t>At </a:t>
            </a:r>
            <a:r>
              <a:rPr lang="en-US" b="1" dirty="0">
                <a:solidFill>
                  <a:srgbClr val="008000"/>
                </a:solidFill>
                <a:latin typeface="Arial" pitchFamily="34" charset="0"/>
                <a:cs typeface="Arial" pitchFamily="34" charset="0"/>
              </a:rPr>
              <a:t>n= 5,</a:t>
            </a:r>
            <a:r>
              <a:rPr lang="en-US" dirty="0">
                <a:latin typeface="Arial" pitchFamily="34" charset="0"/>
                <a:cs typeface="Arial" pitchFamily="34" charset="0"/>
              </a:rPr>
              <a:t> each of the first 5 tuples is included in the sample </a:t>
            </a:r>
            <a:r>
              <a:rPr lang="en-US" b="1" dirty="0">
                <a:latin typeface="Arial" pitchFamily="34" charset="0"/>
                <a:cs typeface="Arial" pitchFamily="34" charset="0"/>
              </a:rPr>
              <a:t>S</a:t>
            </a:r>
            <a:r>
              <a:rPr lang="en-US" dirty="0">
                <a:latin typeface="Arial" pitchFamily="34" charset="0"/>
                <a:cs typeface="Arial" pitchFamily="34" charset="0"/>
              </a:rPr>
              <a:t> with equal prob.</a:t>
            </a:r>
          </a:p>
          <a:p>
            <a:r>
              <a:rPr lang="en-US" dirty="0">
                <a:latin typeface="Arial" pitchFamily="34" charset="0"/>
                <a:cs typeface="Arial" pitchFamily="34" charset="0"/>
              </a:rPr>
              <a:t>At </a:t>
            </a:r>
            <a:r>
              <a:rPr lang="en-US" b="1" dirty="0">
                <a:solidFill>
                  <a:srgbClr val="0000FF"/>
                </a:solidFill>
                <a:latin typeface="Arial" pitchFamily="34" charset="0"/>
                <a:cs typeface="Arial" pitchFamily="34" charset="0"/>
              </a:rPr>
              <a:t>n= 7,</a:t>
            </a:r>
            <a:r>
              <a:rPr lang="en-US" dirty="0">
                <a:latin typeface="Arial" pitchFamily="34" charset="0"/>
                <a:cs typeface="Arial" pitchFamily="34" charset="0"/>
              </a:rPr>
              <a:t> each of the first 7 tuples is included in the sample </a:t>
            </a:r>
            <a:r>
              <a:rPr lang="en-US" b="1" dirty="0">
                <a:latin typeface="Arial" pitchFamily="34" charset="0"/>
                <a:cs typeface="Arial" pitchFamily="34" charset="0"/>
              </a:rPr>
              <a:t>S</a:t>
            </a:r>
            <a:r>
              <a:rPr lang="en-US" dirty="0">
                <a:latin typeface="Arial" pitchFamily="34" charset="0"/>
                <a:cs typeface="Arial" pitchFamily="34" charset="0"/>
              </a:rPr>
              <a:t> with equal prob.</a:t>
            </a:r>
          </a:p>
          <a:p>
            <a:r>
              <a:rPr lang="en-US" sz="2400" b="1" dirty="0">
                <a:solidFill>
                  <a:srgbClr val="D60093"/>
                </a:solidFill>
                <a:latin typeface="Calibri" pitchFamily="34" charset="0"/>
                <a:cs typeface="Arial" pitchFamily="34" charset="0"/>
              </a:rPr>
              <a:t>Impractical solution would be to store all the </a:t>
            </a:r>
            <a:r>
              <a:rPr lang="en-US" sz="2400" b="1" i="1" dirty="0">
                <a:solidFill>
                  <a:srgbClr val="D60093"/>
                </a:solidFill>
                <a:latin typeface="Calibri" pitchFamily="34" charset="0"/>
                <a:cs typeface="Arial" pitchFamily="34" charset="0"/>
              </a:rPr>
              <a:t>n</a:t>
            </a:r>
            <a:r>
              <a:rPr lang="en-US" sz="2400" b="1" dirty="0">
                <a:solidFill>
                  <a:srgbClr val="D60093"/>
                </a:solidFill>
                <a:latin typeface="Calibri" pitchFamily="34" charset="0"/>
                <a:cs typeface="Arial" pitchFamily="34" charset="0"/>
              </a:rPr>
              <a:t> tuples seen </a:t>
            </a:r>
            <a:br>
              <a:rPr lang="en-US" sz="2400" b="1" dirty="0">
                <a:solidFill>
                  <a:srgbClr val="D60093"/>
                </a:solidFill>
                <a:latin typeface="Calibri" pitchFamily="34" charset="0"/>
                <a:cs typeface="Arial" pitchFamily="34" charset="0"/>
              </a:rPr>
            </a:br>
            <a:r>
              <a:rPr lang="en-US" sz="2400" b="1" dirty="0">
                <a:solidFill>
                  <a:srgbClr val="D60093"/>
                </a:solidFill>
                <a:latin typeface="Calibri" pitchFamily="34" charset="0"/>
                <a:cs typeface="Arial" pitchFamily="34" charset="0"/>
              </a:rPr>
              <a:t>so far and out of them pick </a:t>
            </a:r>
            <a:r>
              <a:rPr lang="en-US" sz="2400" b="1" i="1" dirty="0">
                <a:solidFill>
                  <a:srgbClr val="D60093"/>
                </a:solidFill>
                <a:latin typeface="Calibri" pitchFamily="34" charset="0"/>
                <a:cs typeface="Arial" pitchFamily="34" charset="0"/>
              </a:rPr>
              <a:t>s</a:t>
            </a:r>
            <a:r>
              <a:rPr lang="en-US" sz="2400" b="1" dirty="0">
                <a:solidFill>
                  <a:srgbClr val="D60093"/>
                </a:solidFill>
                <a:latin typeface="Calibri" pitchFamily="34" charset="0"/>
                <a:cs typeface="Arial" pitchFamily="34" charset="0"/>
              </a:rPr>
              <a:t> at random</a:t>
            </a:r>
          </a:p>
        </p:txBody>
      </p:sp>
      <p:sp>
        <p:nvSpPr>
          <p:cNvPr id="8" name="Right Bracket 7"/>
          <p:cNvSpPr/>
          <p:nvPr/>
        </p:nvSpPr>
        <p:spPr>
          <a:xfrm rot="5400000">
            <a:off x="2178843" y="4852698"/>
            <a:ext cx="185738" cy="914400"/>
          </a:xfrm>
          <a:prstGeom prst="rightBracket">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b="1" dirty="0"/>
          </a:p>
        </p:txBody>
      </p:sp>
      <p:sp>
        <p:nvSpPr>
          <p:cNvPr id="9" name="Right Bracket 8"/>
          <p:cNvSpPr/>
          <p:nvPr/>
        </p:nvSpPr>
        <p:spPr>
          <a:xfrm rot="5400000">
            <a:off x="2320527" y="4715886"/>
            <a:ext cx="185738" cy="1269208"/>
          </a:xfrm>
          <a:prstGeom prst="rightBracket">
            <a:avLst/>
          </a:prstGeom>
          <a:ln w="28575">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2410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allAtOnce"/>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38200" y="1905000"/>
            <a:ext cx="7848600" cy="2862322"/>
          </a:xfrm>
          <a:prstGeom prst="rect">
            <a:avLst/>
          </a:prstGeom>
          <a:solidFill>
            <a:schemeClr val="accent1">
              <a:lumMod val="20000"/>
              <a:lumOff val="80000"/>
            </a:schemeClr>
          </a:solidFill>
          <a:ln w="38100">
            <a:solidFill>
              <a:srgbClr val="FFC000"/>
            </a:solidFill>
          </a:ln>
        </p:spPr>
        <p:style>
          <a:lnRef idx="1">
            <a:schemeClr val="dk1"/>
          </a:lnRef>
          <a:fillRef idx="0">
            <a:schemeClr val="dk1"/>
          </a:fillRef>
          <a:effectRef idx="0">
            <a:schemeClr val="dk1"/>
          </a:effectRef>
          <a:fontRef idx="minor">
            <a:schemeClr val="tx1"/>
          </a:fontRef>
        </p:style>
        <p:txBody>
          <a:bodyPr rtlCol="0" anchor="ctr"/>
          <a:lstStyle/>
          <a:p>
            <a:endParaRPr lang="en-US" sz="2800" b="1" dirty="0">
              <a:latin typeface="Arial" pitchFamily="34" charset="0"/>
              <a:cs typeface="Arial" pitchFamily="34" charset="0"/>
            </a:endParaRPr>
          </a:p>
        </p:txBody>
      </p:sp>
      <p:sp>
        <p:nvSpPr>
          <p:cNvPr id="2" name="Title 1"/>
          <p:cNvSpPr>
            <a:spLocks noGrp="1"/>
          </p:cNvSpPr>
          <p:nvPr>
            <p:ph type="title"/>
          </p:nvPr>
        </p:nvSpPr>
        <p:spPr/>
        <p:txBody>
          <a:bodyPr/>
          <a:lstStyle/>
          <a:p>
            <a:pPr>
              <a:defRPr/>
            </a:pPr>
            <a:r>
              <a:rPr lang="en-US" dirty="0">
                <a:ea typeface="+mj-ea"/>
              </a:rPr>
              <a:t>Solution: Fixed Size Sample</a:t>
            </a:r>
          </a:p>
        </p:txBody>
      </p:sp>
      <p:sp>
        <p:nvSpPr>
          <p:cNvPr id="30723" name="Content Placeholder 2"/>
          <p:cNvSpPr>
            <a:spLocks noGrp="1"/>
          </p:cNvSpPr>
          <p:nvPr>
            <p:ph idx="1"/>
          </p:nvPr>
        </p:nvSpPr>
        <p:spPr>
          <a:xfrm>
            <a:off x="457200" y="1295400"/>
            <a:ext cx="8229600" cy="5562600"/>
          </a:xfrm>
        </p:spPr>
        <p:txBody>
          <a:bodyPr>
            <a:normAutofit/>
          </a:bodyPr>
          <a:lstStyle/>
          <a:p>
            <a:r>
              <a:rPr lang="en-US" b="1" dirty="0">
                <a:solidFill>
                  <a:srgbClr val="D60093"/>
                </a:solidFill>
              </a:rPr>
              <a:t>Algorithm </a:t>
            </a:r>
            <a:r>
              <a:rPr lang="en-US" b="1" dirty="0">
                <a:solidFill>
                  <a:srgbClr val="0000FF"/>
                </a:solidFill>
              </a:rPr>
              <a:t>(a.k.a. Reservoir Sampling)</a:t>
            </a:r>
            <a:endParaRPr lang="en-US" b="1" dirty="0">
              <a:solidFill>
                <a:srgbClr val="D60093"/>
              </a:solidFill>
            </a:endParaRPr>
          </a:p>
          <a:p>
            <a:pPr lvl="1"/>
            <a:r>
              <a:rPr lang="en-US" dirty="0"/>
              <a:t>Store all the first </a:t>
            </a:r>
            <a:r>
              <a:rPr lang="en-US" b="1" i="1" dirty="0"/>
              <a:t>s</a:t>
            </a:r>
            <a:r>
              <a:rPr lang="en-US" dirty="0"/>
              <a:t> elements of the stream to </a:t>
            </a:r>
            <a:r>
              <a:rPr lang="en-US" b="1" i="1" dirty="0"/>
              <a:t>S</a:t>
            </a:r>
          </a:p>
          <a:p>
            <a:pPr lvl="1"/>
            <a:r>
              <a:rPr lang="en-US" dirty="0"/>
              <a:t>Suppose we have seen </a:t>
            </a:r>
            <a:r>
              <a:rPr lang="en-US" b="1" i="1" dirty="0"/>
              <a:t>n-1</a:t>
            </a:r>
            <a:r>
              <a:rPr lang="en-US" dirty="0"/>
              <a:t> elements, and now </a:t>
            </a:r>
            <a:br>
              <a:rPr lang="en-US" dirty="0"/>
            </a:br>
            <a:r>
              <a:rPr lang="en-US" dirty="0"/>
              <a:t>the </a:t>
            </a:r>
            <a:r>
              <a:rPr lang="en-US" b="1" i="1" dirty="0"/>
              <a:t>n</a:t>
            </a:r>
            <a:r>
              <a:rPr lang="en-US" b="1" i="1" baseline="30000" dirty="0"/>
              <a:t>th</a:t>
            </a:r>
            <a:r>
              <a:rPr lang="en-US" dirty="0"/>
              <a:t> element arrives (</a:t>
            </a:r>
            <a:r>
              <a:rPr lang="en-US" b="1" i="1" dirty="0"/>
              <a:t>n</a:t>
            </a:r>
            <a:r>
              <a:rPr lang="en-US" b="1" dirty="0"/>
              <a:t> &gt; </a:t>
            </a:r>
            <a:r>
              <a:rPr lang="en-US" b="1" i="1" dirty="0"/>
              <a:t>s</a:t>
            </a:r>
            <a:r>
              <a:rPr lang="en-US" dirty="0"/>
              <a:t>)</a:t>
            </a:r>
          </a:p>
          <a:p>
            <a:pPr lvl="2"/>
            <a:r>
              <a:rPr lang="en-US" dirty="0">
                <a:ea typeface="ＭＳ Ｐゴシック" pitchFamily="34" charset="-128"/>
              </a:rPr>
              <a:t>With probability </a:t>
            </a:r>
            <a:r>
              <a:rPr lang="en-US" b="1" i="1" dirty="0">
                <a:ea typeface="ＭＳ Ｐゴシック" pitchFamily="34" charset="-128"/>
              </a:rPr>
              <a:t>s/n</a:t>
            </a:r>
            <a:r>
              <a:rPr lang="en-US" dirty="0">
                <a:ea typeface="ＭＳ Ｐゴシック" pitchFamily="34" charset="-128"/>
              </a:rPr>
              <a:t>, keep the </a:t>
            </a:r>
            <a:r>
              <a:rPr lang="en-US" b="1" i="1" dirty="0">
                <a:ea typeface="ＭＳ Ｐゴシック" pitchFamily="34" charset="-128"/>
              </a:rPr>
              <a:t>n</a:t>
            </a:r>
            <a:r>
              <a:rPr lang="en-US" b="1" i="1" baseline="30000" dirty="0">
                <a:ea typeface="ＭＳ Ｐゴシック" pitchFamily="34" charset="-128"/>
              </a:rPr>
              <a:t>th</a:t>
            </a:r>
            <a:r>
              <a:rPr lang="en-US" dirty="0">
                <a:ea typeface="ＭＳ Ｐゴシック" pitchFamily="34" charset="-128"/>
              </a:rPr>
              <a:t> element, else discard it</a:t>
            </a:r>
          </a:p>
          <a:p>
            <a:pPr lvl="2"/>
            <a:r>
              <a:rPr lang="en-US" dirty="0">
                <a:ea typeface="ＭＳ Ｐゴシック" pitchFamily="34" charset="-128"/>
              </a:rPr>
              <a:t>If we picked the </a:t>
            </a:r>
            <a:r>
              <a:rPr lang="en-US" b="1" i="1" dirty="0">
                <a:ea typeface="ＭＳ Ｐゴシック" pitchFamily="34" charset="-128"/>
              </a:rPr>
              <a:t>n</a:t>
            </a:r>
            <a:r>
              <a:rPr lang="en-US" b="1" i="1" baseline="30000" dirty="0">
                <a:ea typeface="ＭＳ Ｐゴシック" pitchFamily="34" charset="-128"/>
              </a:rPr>
              <a:t>th</a:t>
            </a:r>
            <a:r>
              <a:rPr lang="en-US" dirty="0">
                <a:ea typeface="ＭＳ Ｐゴシック" pitchFamily="34" charset="-128"/>
              </a:rPr>
              <a:t> element, then it replaces one of the </a:t>
            </a:r>
            <a:br>
              <a:rPr lang="en-US" dirty="0">
                <a:ea typeface="ＭＳ Ｐゴシック" pitchFamily="34" charset="-128"/>
              </a:rPr>
            </a:br>
            <a:r>
              <a:rPr lang="en-US" b="1" i="1" dirty="0">
                <a:ea typeface="ＭＳ Ｐゴシック" pitchFamily="34" charset="-128"/>
              </a:rPr>
              <a:t>s</a:t>
            </a:r>
            <a:r>
              <a:rPr lang="en-US" dirty="0">
                <a:ea typeface="ＭＳ Ｐゴシック" pitchFamily="34" charset="-128"/>
              </a:rPr>
              <a:t> elements in the sample </a:t>
            </a:r>
            <a:r>
              <a:rPr lang="en-US" b="1" i="1" dirty="0">
                <a:ea typeface="ＭＳ Ｐゴシック" pitchFamily="34" charset="-128"/>
              </a:rPr>
              <a:t>S</a:t>
            </a:r>
            <a:r>
              <a:rPr lang="en-US" dirty="0">
                <a:ea typeface="ＭＳ Ｐゴシック" pitchFamily="34" charset="-128"/>
              </a:rPr>
              <a:t>, picked uniformly at random</a:t>
            </a:r>
          </a:p>
          <a:p>
            <a:pPr lvl="8"/>
            <a:endParaRPr lang="en-US" dirty="0">
              <a:ea typeface="ＭＳ Ｐゴシック" pitchFamily="34" charset="-128"/>
            </a:endParaRPr>
          </a:p>
          <a:p>
            <a:r>
              <a:rPr lang="en-US" b="1" dirty="0">
                <a:solidFill>
                  <a:srgbClr val="0000FF"/>
                </a:solidFill>
              </a:rPr>
              <a:t>Claim:</a:t>
            </a:r>
            <a:r>
              <a:rPr lang="en-US" b="1" dirty="0">
                <a:solidFill>
                  <a:schemeClr val="accent3"/>
                </a:solidFill>
              </a:rPr>
              <a:t> </a:t>
            </a:r>
            <a:r>
              <a:rPr lang="en-US" dirty="0"/>
              <a:t>This algorithm maintains a sample </a:t>
            </a:r>
            <a:r>
              <a:rPr lang="en-US" b="1" i="1" dirty="0"/>
              <a:t>S</a:t>
            </a:r>
            <a:br>
              <a:rPr lang="en-US" dirty="0"/>
            </a:br>
            <a:r>
              <a:rPr lang="en-US" dirty="0"/>
              <a:t>with the desired property:</a:t>
            </a:r>
          </a:p>
          <a:p>
            <a:pPr lvl="1"/>
            <a:r>
              <a:rPr lang="en-US" dirty="0"/>
              <a:t>After </a:t>
            </a:r>
            <a:r>
              <a:rPr lang="en-US" b="1" i="1" dirty="0"/>
              <a:t>n</a:t>
            </a:r>
            <a:r>
              <a:rPr lang="en-US" dirty="0"/>
              <a:t> elements, the sample contains each element seen so far with probability </a:t>
            </a:r>
            <a:r>
              <a:rPr lang="en-US" b="1" i="1" dirty="0"/>
              <a:t>s/n</a:t>
            </a:r>
            <a:endParaRPr lang="en-US" dirty="0"/>
          </a:p>
        </p:txBody>
      </p:sp>
    </p:spTree>
    <p:extLst>
      <p:ext uri="{BB962C8B-B14F-4D97-AF65-F5344CB8AC3E}">
        <p14:creationId xmlns:p14="http://schemas.microsoft.com/office/powerpoint/2010/main" val="127578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Proof: By Induction</a:t>
            </a:r>
          </a:p>
        </p:txBody>
      </p:sp>
      <p:sp>
        <p:nvSpPr>
          <p:cNvPr id="3" name="Content Placeholder 2"/>
          <p:cNvSpPr>
            <a:spLocks noGrp="1"/>
          </p:cNvSpPr>
          <p:nvPr>
            <p:ph idx="1"/>
          </p:nvPr>
        </p:nvSpPr>
        <p:spPr/>
        <p:txBody>
          <a:bodyPr>
            <a:normAutofit lnSpcReduction="10000"/>
          </a:bodyPr>
          <a:lstStyle/>
          <a:p>
            <a:r>
              <a:rPr lang="en-US" b="1" dirty="0">
                <a:solidFill>
                  <a:srgbClr val="0000FF"/>
                </a:solidFill>
              </a:rPr>
              <a:t>We prove this by induction:</a:t>
            </a:r>
          </a:p>
          <a:p>
            <a:pPr lvl="1"/>
            <a:r>
              <a:rPr lang="en-US" dirty="0"/>
              <a:t>Assume that after </a:t>
            </a:r>
            <a:r>
              <a:rPr lang="en-US" b="1" i="1" dirty="0"/>
              <a:t>n</a:t>
            </a:r>
            <a:r>
              <a:rPr lang="en-US" dirty="0"/>
              <a:t> elements, the sample contains each element seen so far with probability </a:t>
            </a:r>
            <a:r>
              <a:rPr lang="en-US" b="1" i="1" dirty="0"/>
              <a:t>s/n</a:t>
            </a:r>
          </a:p>
          <a:p>
            <a:pPr lvl="1"/>
            <a:r>
              <a:rPr lang="en-US" dirty="0"/>
              <a:t>We need to show that after seeing element </a:t>
            </a:r>
            <a:r>
              <a:rPr lang="en-US" b="1" i="1" dirty="0"/>
              <a:t>n+1 </a:t>
            </a:r>
            <a:r>
              <a:rPr lang="en-US" dirty="0"/>
              <a:t>the sample maintains the property</a:t>
            </a:r>
          </a:p>
          <a:p>
            <a:pPr lvl="2"/>
            <a:r>
              <a:rPr lang="en-US" dirty="0"/>
              <a:t>Sample contains each element seen so far with probability </a:t>
            </a:r>
            <a:r>
              <a:rPr lang="en-US" b="1" i="1" dirty="0"/>
              <a:t>s/(n+1)</a:t>
            </a:r>
            <a:endParaRPr lang="en-US" b="1" dirty="0"/>
          </a:p>
          <a:p>
            <a:r>
              <a:rPr lang="en-US" b="1" dirty="0">
                <a:solidFill>
                  <a:srgbClr val="D60093"/>
                </a:solidFill>
              </a:rPr>
              <a:t>Base case:</a:t>
            </a:r>
          </a:p>
          <a:p>
            <a:pPr lvl="1"/>
            <a:r>
              <a:rPr lang="en-US" dirty="0"/>
              <a:t>After we see </a:t>
            </a:r>
            <a:r>
              <a:rPr lang="en-US" b="1" dirty="0"/>
              <a:t>n=s</a:t>
            </a:r>
            <a:r>
              <a:rPr lang="en-US" dirty="0"/>
              <a:t> elements the sample </a:t>
            </a:r>
            <a:r>
              <a:rPr lang="en-US" b="1" dirty="0"/>
              <a:t>S</a:t>
            </a:r>
            <a:r>
              <a:rPr lang="en-US" dirty="0"/>
              <a:t> has the desired property</a:t>
            </a:r>
          </a:p>
          <a:p>
            <a:pPr lvl="2"/>
            <a:r>
              <a:rPr lang="en-US" dirty="0"/>
              <a:t>Each out of </a:t>
            </a:r>
            <a:r>
              <a:rPr lang="en-US" b="1" dirty="0"/>
              <a:t>n=s</a:t>
            </a:r>
            <a:r>
              <a:rPr lang="en-US" dirty="0"/>
              <a:t> elements is in the sample with probability </a:t>
            </a:r>
            <a:r>
              <a:rPr lang="en-US" b="1" i="1" dirty="0"/>
              <a:t>s/s = 1</a:t>
            </a:r>
          </a:p>
        </p:txBody>
      </p:sp>
    </p:spTree>
    <p:extLst>
      <p:ext uri="{BB962C8B-B14F-4D97-AF65-F5344CB8AC3E}">
        <p14:creationId xmlns:p14="http://schemas.microsoft.com/office/powerpoint/2010/main" val="351742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Proof: By Induction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610600" cy="5410200"/>
              </a:xfrm>
            </p:spPr>
            <p:txBody>
              <a:bodyPr>
                <a:normAutofit fontScale="92500"/>
              </a:bodyPr>
              <a:lstStyle/>
              <a:p>
                <a:r>
                  <a:rPr lang="en-US" b="1" dirty="0">
                    <a:solidFill>
                      <a:srgbClr val="D60093"/>
                    </a:solidFill>
                  </a:rPr>
                  <a:t>Inductive hypothesis:</a:t>
                </a:r>
                <a:r>
                  <a:rPr lang="en-US" dirty="0"/>
                  <a:t> After </a:t>
                </a:r>
                <a:r>
                  <a:rPr lang="en-US" b="1" i="1" dirty="0"/>
                  <a:t>n</a:t>
                </a:r>
                <a:r>
                  <a:rPr lang="en-US" dirty="0"/>
                  <a:t> elements, the sample </a:t>
                </a:r>
                <a:r>
                  <a:rPr lang="en-US" b="1" i="1" dirty="0"/>
                  <a:t>S</a:t>
                </a:r>
                <a:r>
                  <a:rPr lang="en-US" dirty="0"/>
                  <a:t> contains each element seen so far with prob. </a:t>
                </a:r>
                <a:r>
                  <a:rPr lang="en-US" b="1" i="1" dirty="0"/>
                  <a:t>s/n</a:t>
                </a:r>
              </a:p>
              <a:p>
                <a:r>
                  <a:rPr lang="en-US" b="1" dirty="0">
                    <a:solidFill>
                      <a:srgbClr val="008000"/>
                    </a:solidFill>
                  </a:rPr>
                  <a:t>Now element </a:t>
                </a:r>
                <a:r>
                  <a:rPr lang="en-US" b="1" i="1" dirty="0">
                    <a:solidFill>
                      <a:srgbClr val="008000"/>
                    </a:solidFill>
                  </a:rPr>
                  <a:t>n+1</a:t>
                </a:r>
                <a:r>
                  <a:rPr lang="en-US" b="1" dirty="0">
                    <a:solidFill>
                      <a:srgbClr val="008000"/>
                    </a:solidFill>
                  </a:rPr>
                  <a:t> arrives</a:t>
                </a:r>
              </a:p>
              <a:p>
                <a:r>
                  <a:rPr lang="en-US" b="1" dirty="0">
                    <a:solidFill>
                      <a:srgbClr val="D60093"/>
                    </a:solidFill>
                  </a:rPr>
                  <a:t>Inductive step:</a:t>
                </a:r>
                <a:r>
                  <a:rPr lang="en-US" dirty="0"/>
                  <a:t> For elements already in </a:t>
                </a:r>
                <a:r>
                  <a:rPr lang="en-US" b="1" i="1" dirty="0"/>
                  <a:t>S</a:t>
                </a:r>
                <a:r>
                  <a:rPr lang="en-US" dirty="0"/>
                  <a:t>, probability that the algorithm keeps it in </a:t>
                </a:r>
                <a:r>
                  <a:rPr lang="en-US" b="1" i="1" dirty="0"/>
                  <a:t>S</a:t>
                </a:r>
                <a:r>
                  <a:rPr lang="en-US" dirty="0"/>
                  <a:t> is:</a:t>
                </a:r>
              </a:p>
              <a:p>
                <a:pPr lvl="3"/>
                <a:endParaRPr lang="en-US" dirty="0"/>
              </a:p>
              <a:p>
                <a:endParaRPr lang="en-US" dirty="0"/>
              </a:p>
              <a:p>
                <a:pPr lvl="1"/>
                <a:endParaRPr lang="en-US" dirty="0"/>
              </a:p>
              <a:p>
                <a:r>
                  <a:rPr lang="en-US" dirty="0"/>
                  <a:t>So, at time </a:t>
                </a:r>
                <a:r>
                  <a:rPr lang="en-US" b="1" i="1" dirty="0"/>
                  <a:t>n</a:t>
                </a:r>
                <a:r>
                  <a:rPr lang="en-US" i="1" dirty="0"/>
                  <a:t>,</a:t>
                </a:r>
                <a:r>
                  <a:rPr lang="en-US" dirty="0"/>
                  <a:t> tuples in </a:t>
                </a:r>
                <a:r>
                  <a:rPr lang="en-US" b="1" i="1" dirty="0"/>
                  <a:t>S</a:t>
                </a:r>
                <a:r>
                  <a:rPr lang="en-US" dirty="0"/>
                  <a:t> were there with prob. </a:t>
                </a:r>
                <a:r>
                  <a:rPr lang="en-US" b="1" dirty="0"/>
                  <a:t>s/n</a:t>
                </a:r>
              </a:p>
              <a:p>
                <a:r>
                  <a:rPr lang="en-US" dirty="0"/>
                  <a:t>Time </a:t>
                </a:r>
                <a:r>
                  <a:rPr lang="en-US" b="1" i="1" dirty="0"/>
                  <a:t>n</a:t>
                </a:r>
                <a:r>
                  <a:rPr lang="en-US" b="1" dirty="0">
                    <a:sym typeface="Symbol"/>
                  </a:rPr>
                  <a:t></a:t>
                </a:r>
                <a:r>
                  <a:rPr lang="en-US" b="1" i="1" dirty="0"/>
                  <a:t>n+1</a:t>
                </a:r>
                <a:r>
                  <a:rPr lang="en-US" i="1" dirty="0"/>
                  <a:t>, </a:t>
                </a:r>
                <a:r>
                  <a:rPr lang="en-US" dirty="0"/>
                  <a:t>tuple stayed in </a:t>
                </a:r>
                <a:r>
                  <a:rPr lang="en-US" b="1" i="1" dirty="0"/>
                  <a:t>S</a:t>
                </a:r>
                <a:r>
                  <a:rPr lang="en-US" dirty="0"/>
                  <a:t> with prob. </a:t>
                </a:r>
                <a:r>
                  <a:rPr lang="en-US" b="1" dirty="0"/>
                  <a:t>n/(n+1)</a:t>
                </a:r>
              </a:p>
              <a:p>
                <a:r>
                  <a:rPr lang="en-US" dirty="0"/>
                  <a:t>So prob. tuple is in </a:t>
                </a:r>
                <a:r>
                  <a:rPr lang="en-US" b="1" i="1" dirty="0"/>
                  <a:t>S</a:t>
                </a:r>
                <a:r>
                  <a:rPr lang="en-US" dirty="0"/>
                  <a:t> at time </a:t>
                </a:r>
                <a:r>
                  <a:rPr lang="en-US" b="1" i="1" dirty="0"/>
                  <a:t>n+1</a:t>
                </a:r>
                <a:r>
                  <a:rPr lang="en-US" dirty="0"/>
                  <a:t> </a:t>
                </a:r>
                <a:r>
                  <a:rPr lang="en-US" b="1" dirty="0">
                    <a:solidFill>
                      <a:srgbClr val="0000FF"/>
                    </a:solidFill>
                  </a:rPr>
                  <a:t>= </a:t>
                </a:r>
                <a14:m>
                  <m:oMath xmlns:m="http://schemas.openxmlformats.org/officeDocument/2006/math">
                    <m:f>
                      <m:fPr>
                        <m:ctrlPr>
                          <a:rPr lang="en-US" b="1" i="1" smtClean="0">
                            <a:solidFill>
                              <a:srgbClr val="0000FF"/>
                            </a:solidFill>
                            <a:latin typeface="Cambria Math" panose="02040503050406030204" pitchFamily="18" charset="0"/>
                          </a:rPr>
                        </m:ctrlPr>
                      </m:fPr>
                      <m:num>
                        <m:r>
                          <a:rPr lang="en-US" b="1" i="1" smtClean="0">
                            <a:solidFill>
                              <a:srgbClr val="0000FF"/>
                            </a:solidFill>
                            <a:latin typeface="Cambria Math"/>
                          </a:rPr>
                          <m:t>𝒔</m:t>
                        </m:r>
                      </m:num>
                      <m:den>
                        <m:r>
                          <a:rPr lang="en-US" b="1" i="1" smtClean="0">
                            <a:solidFill>
                              <a:srgbClr val="0000FF"/>
                            </a:solidFill>
                            <a:latin typeface="Cambria Math"/>
                          </a:rPr>
                          <m:t>𝒏</m:t>
                        </m:r>
                      </m:den>
                    </m:f>
                    <m:r>
                      <a:rPr lang="en-US" b="1" i="1" smtClean="0">
                        <a:solidFill>
                          <a:srgbClr val="0000FF"/>
                        </a:solidFill>
                        <a:latin typeface="Cambria Math"/>
                      </a:rPr>
                      <m:t>⋅</m:t>
                    </m:r>
                    <m:f>
                      <m:fPr>
                        <m:ctrlPr>
                          <a:rPr lang="en-US" b="1" i="1" smtClean="0">
                            <a:solidFill>
                              <a:srgbClr val="0000FF"/>
                            </a:solidFill>
                            <a:latin typeface="Cambria Math" panose="02040503050406030204" pitchFamily="18" charset="0"/>
                          </a:rPr>
                        </m:ctrlPr>
                      </m:fPr>
                      <m:num>
                        <m:r>
                          <a:rPr lang="en-US" b="1" i="1" smtClean="0">
                            <a:solidFill>
                              <a:srgbClr val="0000FF"/>
                            </a:solidFill>
                            <a:latin typeface="Cambria Math"/>
                          </a:rPr>
                          <m:t>𝒏</m:t>
                        </m:r>
                      </m:num>
                      <m:den>
                        <m:r>
                          <a:rPr lang="en-US" b="1" i="1" smtClean="0">
                            <a:solidFill>
                              <a:srgbClr val="0000FF"/>
                            </a:solidFill>
                            <a:latin typeface="Cambria Math"/>
                          </a:rPr>
                          <m:t>𝒏</m:t>
                        </m:r>
                        <m:r>
                          <a:rPr lang="en-US" b="1" i="1" smtClean="0">
                            <a:solidFill>
                              <a:srgbClr val="0000FF"/>
                            </a:solidFill>
                            <a:latin typeface="Cambria Math"/>
                          </a:rPr>
                          <m:t>+</m:t>
                        </m:r>
                        <m:r>
                          <a:rPr lang="en-US" b="1" i="1" smtClean="0">
                            <a:solidFill>
                              <a:srgbClr val="0000FF"/>
                            </a:solidFill>
                            <a:latin typeface="Cambria Math"/>
                          </a:rPr>
                          <m:t>𝟏</m:t>
                        </m:r>
                      </m:den>
                    </m:f>
                    <m:r>
                      <a:rPr lang="en-US" b="1" i="1" smtClean="0">
                        <a:solidFill>
                          <a:srgbClr val="0000FF"/>
                        </a:solidFill>
                        <a:latin typeface="Cambria Math"/>
                      </a:rPr>
                      <m:t>=</m:t>
                    </m:r>
                    <m:f>
                      <m:fPr>
                        <m:ctrlPr>
                          <a:rPr lang="en-US" b="1" i="1" smtClean="0">
                            <a:solidFill>
                              <a:srgbClr val="0000FF"/>
                            </a:solidFill>
                            <a:latin typeface="Cambria Math" panose="02040503050406030204" pitchFamily="18" charset="0"/>
                          </a:rPr>
                        </m:ctrlPr>
                      </m:fPr>
                      <m:num>
                        <m:r>
                          <a:rPr lang="en-US" b="1" i="1" smtClean="0">
                            <a:solidFill>
                              <a:srgbClr val="0000FF"/>
                            </a:solidFill>
                            <a:latin typeface="Cambria Math"/>
                          </a:rPr>
                          <m:t>𝒔</m:t>
                        </m:r>
                      </m:num>
                      <m:den>
                        <m:r>
                          <a:rPr lang="en-US" b="1" i="1" smtClean="0">
                            <a:solidFill>
                              <a:srgbClr val="0000FF"/>
                            </a:solidFill>
                            <a:latin typeface="Cambria Math"/>
                          </a:rPr>
                          <m:t>𝒏</m:t>
                        </m:r>
                        <m:r>
                          <a:rPr lang="en-US" b="1" i="1" smtClean="0">
                            <a:solidFill>
                              <a:srgbClr val="0000FF"/>
                            </a:solidFill>
                            <a:latin typeface="Cambria Math"/>
                          </a:rPr>
                          <m:t>+</m:t>
                        </m:r>
                        <m:r>
                          <a:rPr lang="en-US" b="1" i="1" smtClean="0">
                            <a:solidFill>
                              <a:srgbClr val="0000FF"/>
                            </a:solidFill>
                            <a:latin typeface="Cambria Math"/>
                          </a:rPr>
                          <m:t>𝟏</m:t>
                        </m:r>
                      </m:den>
                    </m:f>
                  </m:oMath>
                </a14:m>
                <a:endParaRPr lang="en-US" b="1" dirty="0">
                  <a:solidFill>
                    <a:srgbClr val="0000FF"/>
                  </a:solidFill>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610600" cy="5410200"/>
              </a:xfrm>
              <a:blipFill rotWithShape="1">
                <a:blip r:embed="rId3"/>
                <a:stretch>
                  <a:fillRect t="-564" r="-1628"/>
                </a:stretch>
              </a:blipFill>
            </p:spPr>
            <p:txBody>
              <a:bodyPr/>
              <a:lstStyle/>
              <a:p>
                <a:r>
                  <a:rPr lang="en-US">
                    <a:noFill/>
                  </a:rPr>
                  <a:t> </a:t>
                </a:r>
              </a:p>
            </p:txBody>
          </p:sp>
        </mc:Fallback>
      </mc:AlternateContent>
      <p:graphicFrame>
        <p:nvGraphicFramePr>
          <p:cNvPr id="190466" name="Content Placeholder 6"/>
          <p:cNvGraphicFramePr>
            <a:graphicFrameLocks noChangeAspect="1"/>
          </p:cNvGraphicFramePr>
          <p:nvPr>
            <p:extLst>
              <p:ext uri="{D42A27DB-BD31-4B8C-83A1-F6EECF244321}">
                <p14:modId xmlns:p14="http://schemas.microsoft.com/office/powerpoint/2010/main" val="3732857583"/>
              </p:ext>
            </p:extLst>
          </p:nvPr>
        </p:nvGraphicFramePr>
        <p:xfrm>
          <a:off x="1219200" y="3547253"/>
          <a:ext cx="5715000" cy="1185085"/>
        </p:xfrm>
        <a:graphic>
          <a:graphicData uri="http://schemas.openxmlformats.org/presentationml/2006/ole">
            <mc:AlternateContent xmlns:mc="http://schemas.openxmlformats.org/markup-compatibility/2006">
              <mc:Choice xmlns:v="urn:schemas-microsoft-com:vml" Requires="v">
                <p:oleObj name="Equation" r:id="rId4" imgW="2082600" imgH="431640" progId="Equation.3">
                  <p:embed/>
                </p:oleObj>
              </mc:Choice>
              <mc:Fallback>
                <p:oleObj name="Equation" r:id="rId4" imgW="2082600" imgH="431640" progId="Equation.3">
                  <p:embed/>
                  <p:pic>
                    <p:nvPicPr>
                      <p:cNvPr id="0" name=""/>
                      <p:cNvPicPr>
                        <a:picLocks noChangeAspect="1" noChangeArrowheads="1"/>
                      </p:cNvPicPr>
                      <p:nvPr/>
                    </p:nvPicPr>
                    <p:blipFill>
                      <a:blip r:embed="rId5"/>
                      <a:srcRect/>
                      <a:stretch>
                        <a:fillRect/>
                      </a:stretch>
                    </p:blipFill>
                    <p:spPr bwMode="auto">
                      <a:xfrm>
                        <a:off x="1219200" y="3547253"/>
                        <a:ext cx="5715000" cy="1185085"/>
                      </a:xfrm>
                      <a:prstGeom prst="rect">
                        <a:avLst/>
                      </a:prstGeom>
                      <a:noFill/>
                    </p:spPr>
                  </p:pic>
                </p:oleObj>
              </mc:Fallback>
            </mc:AlternateContent>
          </a:graphicData>
        </a:graphic>
      </p:graphicFrame>
      <p:sp>
        <p:nvSpPr>
          <p:cNvPr id="8" name="TextBox 7"/>
          <p:cNvSpPr txBox="1"/>
          <p:nvPr/>
        </p:nvSpPr>
        <p:spPr>
          <a:xfrm>
            <a:off x="1181101" y="4645223"/>
            <a:ext cx="2020104" cy="307777"/>
          </a:xfrm>
          <a:prstGeom prst="rect">
            <a:avLst/>
          </a:prstGeom>
          <a:noFill/>
        </p:spPr>
        <p:txBody>
          <a:bodyPr wrap="none" rtlCol="0">
            <a:spAutoFit/>
          </a:bodyPr>
          <a:lstStyle/>
          <a:p>
            <a:pPr algn="ctr"/>
            <a:r>
              <a:rPr lang="en-US" sz="1400" dirty="0">
                <a:solidFill>
                  <a:srgbClr val="008000"/>
                </a:solidFill>
                <a:latin typeface="Arial" pitchFamily="34" charset="0"/>
                <a:cs typeface="Arial" pitchFamily="34" charset="0"/>
              </a:rPr>
              <a:t>Element </a:t>
            </a:r>
            <a:r>
              <a:rPr lang="en-US" sz="1400" b="1" dirty="0">
                <a:solidFill>
                  <a:srgbClr val="008000"/>
                </a:solidFill>
                <a:latin typeface="Arial" pitchFamily="34" charset="0"/>
                <a:cs typeface="Arial" pitchFamily="34" charset="0"/>
              </a:rPr>
              <a:t>n+1</a:t>
            </a:r>
            <a:r>
              <a:rPr lang="en-US" sz="1400" dirty="0">
                <a:solidFill>
                  <a:srgbClr val="008000"/>
                </a:solidFill>
                <a:latin typeface="Arial" pitchFamily="34" charset="0"/>
                <a:cs typeface="Arial" pitchFamily="34" charset="0"/>
              </a:rPr>
              <a:t> discarded</a:t>
            </a:r>
          </a:p>
        </p:txBody>
      </p:sp>
      <p:sp>
        <p:nvSpPr>
          <p:cNvPr id="9" name="TextBox 8"/>
          <p:cNvSpPr txBox="1"/>
          <p:nvPr/>
        </p:nvSpPr>
        <p:spPr>
          <a:xfrm>
            <a:off x="3200400" y="4582180"/>
            <a:ext cx="1258678" cy="523220"/>
          </a:xfrm>
          <a:prstGeom prst="rect">
            <a:avLst/>
          </a:prstGeom>
          <a:noFill/>
        </p:spPr>
        <p:txBody>
          <a:bodyPr wrap="none" rtlCol="0">
            <a:spAutoFit/>
          </a:bodyPr>
          <a:lstStyle/>
          <a:p>
            <a:pPr algn="ctr"/>
            <a:r>
              <a:rPr lang="en-US" sz="1400" dirty="0">
                <a:solidFill>
                  <a:srgbClr val="008000"/>
                </a:solidFill>
                <a:latin typeface="Arial" pitchFamily="34" charset="0"/>
                <a:cs typeface="Arial" pitchFamily="34" charset="0"/>
              </a:rPr>
              <a:t>Element </a:t>
            </a:r>
            <a:r>
              <a:rPr lang="en-US" sz="1400" b="1" dirty="0">
                <a:solidFill>
                  <a:srgbClr val="008000"/>
                </a:solidFill>
                <a:latin typeface="Arial" pitchFamily="34" charset="0"/>
                <a:cs typeface="Arial" pitchFamily="34" charset="0"/>
              </a:rPr>
              <a:t>n+1</a:t>
            </a:r>
            <a:r>
              <a:rPr lang="en-US" sz="1400" dirty="0">
                <a:solidFill>
                  <a:srgbClr val="008000"/>
                </a:solidFill>
                <a:latin typeface="Arial" pitchFamily="34" charset="0"/>
                <a:cs typeface="Arial" pitchFamily="34" charset="0"/>
              </a:rPr>
              <a:t> </a:t>
            </a:r>
            <a:br>
              <a:rPr lang="en-US" sz="1400" dirty="0">
                <a:solidFill>
                  <a:srgbClr val="008000"/>
                </a:solidFill>
                <a:latin typeface="Arial" pitchFamily="34" charset="0"/>
                <a:cs typeface="Arial" pitchFamily="34" charset="0"/>
              </a:rPr>
            </a:br>
            <a:r>
              <a:rPr lang="en-US" sz="1400" dirty="0">
                <a:solidFill>
                  <a:srgbClr val="008000"/>
                </a:solidFill>
                <a:latin typeface="Arial" pitchFamily="34" charset="0"/>
                <a:cs typeface="Arial" pitchFamily="34" charset="0"/>
              </a:rPr>
              <a:t>not discarded</a:t>
            </a:r>
          </a:p>
        </p:txBody>
      </p:sp>
      <p:sp>
        <p:nvSpPr>
          <p:cNvPr id="10" name="TextBox 9"/>
          <p:cNvSpPr txBox="1"/>
          <p:nvPr/>
        </p:nvSpPr>
        <p:spPr>
          <a:xfrm>
            <a:off x="4526525" y="4572000"/>
            <a:ext cx="1627369" cy="523220"/>
          </a:xfrm>
          <a:prstGeom prst="rect">
            <a:avLst/>
          </a:prstGeom>
          <a:noFill/>
        </p:spPr>
        <p:txBody>
          <a:bodyPr wrap="none" rtlCol="0">
            <a:spAutoFit/>
          </a:bodyPr>
          <a:lstStyle/>
          <a:p>
            <a:pPr algn="ctr"/>
            <a:r>
              <a:rPr lang="en-US" sz="1400" dirty="0">
                <a:solidFill>
                  <a:srgbClr val="008000"/>
                </a:solidFill>
                <a:latin typeface="Arial" pitchFamily="34" charset="0"/>
                <a:cs typeface="Arial" pitchFamily="34" charset="0"/>
              </a:rPr>
              <a:t>Element in the </a:t>
            </a:r>
            <a:br>
              <a:rPr lang="en-US" sz="1400" dirty="0">
                <a:solidFill>
                  <a:srgbClr val="008000"/>
                </a:solidFill>
                <a:latin typeface="Arial" pitchFamily="34" charset="0"/>
                <a:cs typeface="Arial" pitchFamily="34" charset="0"/>
              </a:rPr>
            </a:br>
            <a:r>
              <a:rPr lang="en-US" sz="1400" dirty="0">
                <a:solidFill>
                  <a:srgbClr val="008000"/>
                </a:solidFill>
                <a:latin typeface="Arial" pitchFamily="34" charset="0"/>
                <a:cs typeface="Arial" pitchFamily="34" charset="0"/>
              </a:rPr>
              <a:t>sample not picked</a:t>
            </a:r>
          </a:p>
        </p:txBody>
      </p:sp>
    </p:spTree>
    <p:extLst>
      <p:ext uri="{BB962C8B-B14F-4D97-AF65-F5344CB8AC3E}">
        <p14:creationId xmlns:p14="http://schemas.microsoft.com/office/powerpoint/2010/main" val="1982269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04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New Topic: Infinite Data</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672791950"/>
              </p:ext>
            </p:extLst>
          </p:nvPr>
        </p:nvGraphicFramePr>
        <p:xfrm>
          <a:off x="228600" y="1295400"/>
          <a:ext cx="86868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8436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Queries over a </a:t>
            </a:r>
            <a:br>
              <a:rPr lang="en-US" dirty="0"/>
            </a:br>
            <a:r>
              <a:rPr lang="en-US" dirty="0"/>
              <a:t>(long) Sliding Window</a:t>
            </a:r>
          </a:p>
        </p:txBody>
      </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93139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dirty="0">
                <a:ea typeface="+mj-ea"/>
              </a:rPr>
              <a:t>Sliding Windows</a:t>
            </a:r>
          </a:p>
        </p:txBody>
      </p:sp>
      <p:sp>
        <p:nvSpPr>
          <p:cNvPr id="32772" name="Rectangle 3"/>
          <p:cNvSpPr>
            <a:spLocks noGrp="1" noChangeArrowheads="1"/>
          </p:cNvSpPr>
          <p:nvPr>
            <p:ph idx="1"/>
          </p:nvPr>
        </p:nvSpPr>
        <p:spPr>
          <a:xfrm>
            <a:off x="457200" y="1295400"/>
            <a:ext cx="8229600" cy="5486400"/>
          </a:xfrm>
        </p:spPr>
        <p:txBody>
          <a:bodyPr>
            <a:normAutofit fontScale="92500" lnSpcReduction="10000"/>
          </a:bodyPr>
          <a:lstStyle/>
          <a:p>
            <a:r>
              <a:rPr lang="en-US" dirty="0"/>
              <a:t>A useful model of stream processing is that queries are about a </a:t>
            </a:r>
            <a:r>
              <a:rPr lang="en-US" b="1" i="1" dirty="0">
                <a:solidFill>
                  <a:srgbClr val="FF0066"/>
                </a:solidFill>
              </a:rPr>
              <a:t>window</a:t>
            </a:r>
            <a:r>
              <a:rPr lang="en-US" dirty="0"/>
              <a:t> of length </a:t>
            </a:r>
            <a:r>
              <a:rPr lang="en-US" b="1" i="1" dirty="0"/>
              <a:t>N</a:t>
            </a:r>
            <a:r>
              <a:rPr lang="en-US" dirty="0"/>
              <a:t> – </a:t>
            </a:r>
            <a:br>
              <a:rPr lang="en-US" dirty="0"/>
            </a:br>
            <a:r>
              <a:rPr lang="en-US" dirty="0"/>
              <a:t>the </a:t>
            </a:r>
            <a:r>
              <a:rPr lang="en-US" b="1" i="1" dirty="0"/>
              <a:t>N</a:t>
            </a:r>
            <a:r>
              <a:rPr lang="en-US" dirty="0"/>
              <a:t> most recent elements received</a:t>
            </a:r>
          </a:p>
          <a:p>
            <a:pPr lvl="8"/>
            <a:endParaRPr lang="en-US" dirty="0"/>
          </a:p>
          <a:p>
            <a:r>
              <a:rPr lang="en-US" b="1" dirty="0">
                <a:solidFill>
                  <a:srgbClr val="0000FF"/>
                </a:solidFill>
              </a:rPr>
              <a:t>Interesting case:</a:t>
            </a:r>
            <a:r>
              <a:rPr lang="en-US" b="1" dirty="0"/>
              <a:t> </a:t>
            </a:r>
            <a:r>
              <a:rPr lang="en-US" b="1" i="1" dirty="0"/>
              <a:t>N</a:t>
            </a:r>
            <a:r>
              <a:rPr lang="en-US" dirty="0"/>
              <a:t> is so large that the data cannot be stored in memory, or even on disk</a:t>
            </a:r>
          </a:p>
          <a:p>
            <a:pPr lvl="1"/>
            <a:r>
              <a:rPr lang="en-US" dirty="0">
                <a:ea typeface="ＭＳ Ｐゴシック" pitchFamily="34" charset="-128"/>
              </a:rPr>
              <a:t>Or, there are so many streams that windows </a:t>
            </a:r>
            <a:br>
              <a:rPr lang="en-US" dirty="0">
                <a:ea typeface="ＭＳ Ｐゴシック" pitchFamily="34" charset="-128"/>
              </a:rPr>
            </a:br>
            <a:r>
              <a:rPr lang="en-US" dirty="0">
                <a:ea typeface="ＭＳ Ｐゴシック" pitchFamily="34" charset="-128"/>
              </a:rPr>
              <a:t>for all cannot be stored</a:t>
            </a:r>
          </a:p>
          <a:p>
            <a:r>
              <a:rPr lang="en-US" b="1" dirty="0">
                <a:solidFill>
                  <a:srgbClr val="FF0066"/>
                </a:solidFill>
              </a:rPr>
              <a:t>Amazon example: </a:t>
            </a:r>
          </a:p>
          <a:p>
            <a:pPr lvl="1"/>
            <a:r>
              <a:rPr lang="en-US" dirty="0"/>
              <a:t>For every product </a:t>
            </a:r>
            <a:r>
              <a:rPr lang="en-US" b="1" dirty="0"/>
              <a:t>X</a:t>
            </a:r>
            <a:r>
              <a:rPr lang="en-US" dirty="0"/>
              <a:t> we keep 0/1 stream of whether that product was sold in the </a:t>
            </a:r>
            <a:r>
              <a:rPr lang="en-US" b="1" dirty="0"/>
              <a:t>n</a:t>
            </a:r>
            <a:r>
              <a:rPr lang="en-US" dirty="0"/>
              <a:t>-</a:t>
            </a:r>
            <a:r>
              <a:rPr lang="en-US" dirty="0" err="1"/>
              <a:t>th</a:t>
            </a:r>
            <a:r>
              <a:rPr lang="en-US" dirty="0"/>
              <a:t> transaction</a:t>
            </a:r>
          </a:p>
          <a:p>
            <a:pPr lvl="1"/>
            <a:r>
              <a:rPr lang="en-US" dirty="0"/>
              <a:t>We want answer queries, how many times have we sold </a:t>
            </a:r>
            <a:r>
              <a:rPr lang="en-US" b="1" dirty="0"/>
              <a:t>X</a:t>
            </a:r>
            <a:r>
              <a:rPr lang="en-US" dirty="0"/>
              <a:t> in the last </a:t>
            </a:r>
            <a:r>
              <a:rPr lang="en-US" b="1" dirty="0"/>
              <a:t>k</a:t>
            </a:r>
            <a:r>
              <a:rPr lang="en-US" dirty="0"/>
              <a:t> sales</a:t>
            </a:r>
          </a:p>
        </p:txBody>
      </p:sp>
    </p:spTree>
    <p:extLst>
      <p:ext uri="{BB962C8B-B14F-4D97-AF65-F5344CB8AC3E}">
        <p14:creationId xmlns:p14="http://schemas.microsoft.com/office/powerpoint/2010/main" val="1824180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Sliding Window: 1 Stream</a:t>
            </a:r>
          </a:p>
        </p:txBody>
      </p:sp>
      <p:sp>
        <p:nvSpPr>
          <p:cNvPr id="7" name="Content Placeholder 6"/>
          <p:cNvSpPr>
            <a:spLocks noGrp="1"/>
          </p:cNvSpPr>
          <p:nvPr>
            <p:ph idx="1"/>
          </p:nvPr>
        </p:nvSpPr>
        <p:spPr/>
        <p:txBody>
          <a:bodyPr/>
          <a:lstStyle/>
          <a:p>
            <a:r>
              <a:rPr lang="en-US" b="1" dirty="0">
                <a:solidFill>
                  <a:srgbClr val="0000FF"/>
                </a:solidFill>
              </a:rPr>
              <a:t>Sliding window on a single stream:</a:t>
            </a:r>
          </a:p>
        </p:txBody>
      </p:sp>
      <p:grpSp>
        <p:nvGrpSpPr>
          <p:cNvPr id="2" name="Group 1037"/>
          <p:cNvGrpSpPr>
            <a:grpSpLocks/>
          </p:cNvGrpSpPr>
          <p:nvPr/>
        </p:nvGrpSpPr>
        <p:grpSpPr bwMode="auto">
          <a:xfrm>
            <a:off x="1910411" y="1998663"/>
            <a:ext cx="4878388" cy="381000"/>
            <a:chOff x="1200" y="528"/>
            <a:chExt cx="3073" cy="240"/>
          </a:xfrm>
        </p:grpSpPr>
        <p:sp>
          <p:nvSpPr>
            <p:cNvPr id="33808" name="Text Box 1026"/>
            <p:cNvSpPr txBox="1">
              <a:spLocks noChangeArrowheads="1"/>
            </p:cNvSpPr>
            <p:nvPr/>
          </p:nvSpPr>
          <p:spPr bwMode="auto">
            <a:xfrm>
              <a:off x="1200" y="528"/>
              <a:ext cx="3073" cy="231"/>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q w e r t y u </a:t>
              </a:r>
              <a:r>
                <a:rPr lang="en-US" dirty="0" err="1">
                  <a:latin typeface="Arial" pitchFamily="34" charset="0"/>
                  <a:cs typeface="Arial" pitchFamily="34" charset="0"/>
                </a:rPr>
                <a:t>i</a:t>
              </a:r>
              <a:r>
                <a:rPr lang="en-US" dirty="0">
                  <a:latin typeface="Arial" pitchFamily="34" charset="0"/>
                  <a:cs typeface="Arial" pitchFamily="34" charset="0"/>
                </a:rPr>
                <a:t> o p a s d f g h j k l z x c v b n m</a:t>
              </a:r>
            </a:p>
          </p:txBody>
        </p:sp>
        <p:sp>
          <p:nvSpPr>
            <p:cNvPr id="33809" name="Rectangle 1027"/>
            <p:cNvSpPr>
              <a:spLocks noChangeArrowheads="1"/>
            </p:cNvSpPr>
            <p:nvPr/>
          </p:nvSpPr>
          <p:spPr bwMode="auto">
            <a:xfrm>
              <a:off x="2338" y="528"/>
              <a:ext cx="665"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grpSp>
        <p:nvGrpSpPr>
          <p:cNvPr id="3" name="Group 1038"/>
          <p:cNvGrpSpPr>
            <a:grpSpLocks/>
          </p:cNvGrpSpPr>
          <p:nvPr/>
        </p:nvGrpSpPr>
        <p:grpSpPr bwMode="auto">
          <a:xfrm>
            <a:off x="1903412" y="2831042"/>
            <a:ext cx="4878388" cy="381000"/>
            <a:chOff x="1200" y="1152"/>
            <a:chExt cx="3073" cy="240"/>
          </a:xfrm>
        </p:grpSpPr>
        <p:sp>
          <p:nvSpPr>
            <p:cNvPr id="33806" name="Text Box 1028"/>
            <p:cNvSpPr txBox="1">
              <a:spLocks noChangeArrowheads="1"/>
            </p:cNvSpPr>
            <p:nvPr/>
          </p:nvSpPr>
          <p:spPr bwMode="auto">
            <a:xfrm>
              <a:off x="1200" y="1152"/>
              <a:ext cx="3073" cy="231"/>
            </a:xfrm>
            <a:prstGeom prst="rect">
              <a:avLst/>
            </a:prstGeom>
            <a:noFill/>
            <a:ln w="9525">
              <a:noFill/>
              <a:miter lim="800000"/>
              <a:headEnd/>
              <a:tailEnd/>
            </a:ln>
          </p:spPr>
          <p:txBody>
            <a:bodyPr wrap="none">
              <a:spAutoFit/>
            </a:bodyPr>
            <a:lstStyle/>
            <a:p>
              <a:r>
                <a:rPr lang="en-US">
                  <a:latin typeface="Arial" pitchFamily="34" charset="0"/>
                  <a:cs typeface="Arial" pitchFamily="34" charset="0"/>
                </a:rPr>
                <a:t>q w e r t y u i o p a s d f g h j k l z x c v b n m</a:t>
              </a:r>
            </a:p>
          </p:txBody>
        </p:sp>
        <p:sp>
          <p:nvSpPr>
            <p:cNvPr id="33807" name="Rectangle 1031"/>
            <p:cNvSpPr>
              <a:spLocks noChangeArrowheads="1"/>
            </p:cNvSpPr>
            <p:nvPr/>
          </p:nvSpPr>
          <p:spPr bwMode="auto">
            <a:xfrm>
              <a:off x="2452" y="1152"/>
              <a:ext cx="624"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grpSp>
        <p:nvGrpSpPr>
          <p:cNvPr id="4" name="Group 1039"/>
          <p:cNvGrpSpPr>
            <a:grpSpLocks/>
          </p:cNvGrpSpPr>
          <p:nvPr/>
        </p:nvGrpSpPr>
        <p:grpSpPr bwMode="auto">
          <a:xfrm>
            <a:off x="1905000" y="3663421"/>
            <a:ext cx="4878388" cy="381000"/>
            <a:chOff x="1200" y="1776"/>
            <a:chExt cx="3073" cy="240"/>
          </a:xfrm>
        </p:grpSpPr>
        <p:sp>
          <p:nvSpPr>
            <p:cNvPr id="33804" name="Text Box 1029"/>
            <p:cNvSpPr txBox="1">
              <a:spLocks noChangeArrowheads="1"/>
            </p:cNvSpPr>
            <p:nvPr/>
          </p:nvSpPr>
          <p:spPr bwMode="auto">
            <a:xfrm>
              <a:off x="1200" y="1776"/>
              <a:ext cx="3073" cy="231"/>
            </a:xfrm>
            <a:prstGeom prst="rect">
              <a:avLst/>
            </a:prstGeom>
            <a:noFill/>
            <a:ln w="9525">
              <a:noFill/>
              <a:miter lim="800000"/>
              <a:headEnd/>
              <a:tailEnd/>
            </a:ln>
          </p:spPr>
          <p:txBody>
            <a:bodyPr wrap="none">
              <a:spAutoFit/>
            </a:bodyPr>
            <a:lstStyle/>
            <a:p>
              <a:r>
                <a:rPr lang="en-US">
                  <a:latin typeface="Arial" pitchFamily="34" charset="0"/>
                  <a:cs typeface="Arial" pitchFamily="34" charset="0"/>
                </a:rPr>
                <a:t>q w e r t y u i o p a s d f g h j k l z x c v b n m</a:t>
              </a:r>
            </a:p>
          </p:txBody>
        </p:sp>
        <p:sp>
          <p:nvSpPr>
            <p:cNvPr id="33805" name="Rectangle 1032"/>
            <p:cNvSpPr>
              <a:spLocks noChangeArrowheads="1"/>
            </p:cNvSpPr>
            <p:nvPr/>
          </p:nvSpPr>
          <p:spPr bwMode="auto">
            <a:xfrm>
              <a:off x="2556" y="1776"/>
              <a:ext cx="648"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grpSp>
        <p:nvGrpSpPr>
          <p:cNvPr id="5" name="Group 1040"/>
          <p:cNvGrpSpPr>
            <a:grpSpLocks/>
          </p:cNvGrpSpPr>
          <p:nvPr/>
        </p:nvGrpSpPr>
        <p:grpSpPr bwMode="auto">
          <a:xfrm>
            <a:off x="1905000" y="4495800"/>
            <a:ext cx="4878388" cy="381000"/>
            <a:chOff x="1200" y="2400"/>
            <a:chExt cx="3073" cy="240"/>
          </a:xfrm>
        </p:grpSpPr>
        <p:sp>
          <p:nvSpPr>
            <p:cNvPr id="33802" name="Text Box 1030"/>
            <p:cNvSpPr txBox="1">
              <a:spLocks noChangeArrowheads="1"/>
            </p:cNvSpPr>
            <p:nvPr/>
          </p:nvSpPr>
          <p:spPr bwMode="auto">
            <a:xfrm>
              <a:off x="1200" y="2400"/>
              <a:ext cx="3073" cy="231"/>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q w e r t y u </a:t>
              </a:r>
              <a:r>
                <a:rPr lang="en-US" dirty="0" err="1">
                  <a:latin typeface="Arial" pitchFamily="34" charset="0"/>
                  <a:cs typeface="Arial" pitchFamily="34" charset="0"/>
                </a:rPr>
                <a:t>i</a:t>
              </a:r>
              <a:r>
                <a:rPr lang="en-US" dirty="0">
                  <a:latin typeface="Arial" pitchFamily="34" charset="0"/>
                  <a:cs typeface="Arial" pitchFamily="34" charset="0"/>
                </a:rPr>
                <a:t> o p a s d f g h j k l z x c v b n m</a:t>
              </a:r>
            </a:p>
          </p:txBody>
        </p:sp>
        <p:sp>
          <p:nvSpPr>
            <p:cNvPr id="33803" name="Rectangle 1033"/>
            <p:cNvSpPr>
              <a:spLocks noChangeArrowheads="1"/>
            </p:cNvSpPr>
            <p:nvPr/>
          </p:nvSpPr>
          <p:spPr bwMode="auto">
            <a:xfrm>
              <a:off x="2691" y="2400"/>
              <a:ext cx="573" cy="24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Arial" pitchFamily="34" charset="0"/>
                <a:cs typeface="Arial" pitchFamily="34" charset="0"/>
              </a:endParaRPr>
            </a:p>
          </p:txBody>
        </p:sp>
      </p:grpSp>
      <p:sp>
        <p:nvSpPr>
          <p:cNvPr id="33799" name="Text Box 1034"/>
          <p:cNvSpPr txBox="1">
            <a:spLocks noChangeArrowheads="1"/>
          </p:cNvSpPr>
          <p:nvPr/>
        </p:nvSpPr>
        <p:spPr bwMode="auto">
          <a:xfrm>
            <a:off x="3032125" y="5105400"/>
            <a:ext cx="2531462" cy="369332"/>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Past                   Future</a:t>
            </a:r>
          </a:p>
        </p:txBody>
      </p:sp>
      <p:sp>
        <p:nvSpPr>
          <p:cNvPr id="33800" name="Line 1035"/>
          <p:cNvSpPr>
            <a:spLocks noChangeShapeType="1"/>
          </p:cNvSpPr>
          <p:nvPr/>
        </p:nvSpPr>
        <p:spPr bwMode="auto">
          <a:xfrm flipH="1">
            <a:off x="2286000" y="5302250"/>
            <a:ext cx="6858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33801" name="Line 1036"/>
          <p:cNvSpPr>
            <a:spLocks noChangeShapeType="1"/>
          </p:cNvSpPr>
          <p:nvPr/>
        </p:nvSpPr>
        <p:spPr bwMode="auto">
          <a:xfrm>
            <a:off x="5486400" y="5302250"/>
            <a:ext cx="6096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6" name="TextBox 5"/>
          <p:cNvSpPr txBox="1"/>
          <p:nvPr/>
        </p:nvSpPr>
        <p:spPr>
          <a:xfrm>
            <a:off x="7620000" y="1447800"/>
            <a:ext cx="742511"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N = 6</a:t>
            </a:r>
          </a:p>
        </p:txBody>
      </p:sp>
    </p:spTree>
    <p:extLst>
      <p:ext uri="{BB962C8B-B14F-4D97-AF65-F5344CB8AC3E}">
        <p14:creationId xmlns:p14="http://schemas.microsoft.com/office/powerpoint/2010/main" val="4233647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defRPr/>
            </a:pPr>
            <a:r>
              <a:rPr lang="en-US" dirty="0">
                <a:ea typeface="+mj-ea"/>
              </a:rPr>
              <a:t>Counting Bits (1)</a:t>
            </a:r>
          </a:p>
        </p:txBody>
      </p:sp>
      <p:sp>
        <p:nvSpPr>
          <p:cNvPr id="34820" name="Rectangle 3"/>
          <p:cNvSpPr>
            <a:spLocks noGrp="1" noChangeArrowheads="1"/>
          </p:cNvSpPr>
          <p:nvPr>
            <p:ph type="body" idx="1"/>
          </p:nvPr>
        </p:nvSpPr>
        <p:spPr/>
        <p:txBody>
          <a:bodyPr/>
          <a:lstStyle/>
          <a:p>
            <a:r>
              <a:rPr lang="en-US" b="1" dirty="0">
                <a:solidFill>
                  <a:srgbClr val="0000FF"/>
                </a:solidFill>
              </a:rPr>
              <a:t>Problem:</a:t>
            </a:r>
            <a:r>
              <a:rPr lang="en-US" b="1" dirty="0"/>
              <a:t> </a:t>
            </a:r>
          </a:p>
          <a:p>
            <a:pPr lvl="1"/>
            <a:r>
              <a:rPr lang="en-US" dirty="0"/>
              <a:t>Given a stream of </a:t>
            </a:r>
            <a:r>
              <a:rPr lang="en-US" b="1" dirty="0"/>
              <a:t>0</a:t>
            </a:r>
            <a:r>
              <a:rPr lang="en-US" dirty="0"/>
              <a:t>s and </a:t>
            </a:r>
            <a:r>
              <a:rPr lang="en-US" b="1" dirty="0"/>
              <a:t>1</a:t>
            </a:r>
            <a:r>
              <a:rPr lang="en-US" dirty="0"/>
              <a:t>s</a:t>
            </a:r>
          </a:p>
          <a:p>
            <a:pPr lvl="1"/>
            <a:r>
              <a:rPr lang="en-US" dirty="0"/>
              <a:t>Be prepared to answer queries of the form </a:t>
            </a:r>
            <a:br>
              <a:rPr lang="en-US" dirty="0"/>
            </a:br>
            <a:r>
              <a:rPr lang="en-US" b="1" dirty="0">
                <a:solidFill>
                  <a:srgbClr val="D60093"/>
                </a:solidFill>
              </a:rPr>
              <a:t>How many 1s are in the last </a:t>
            </a:r>
            <a:r>
              <a:rPr lang="en-US" b="1" i="1" dirty="0">
                <a:solidFill>
                  <a:srgbClr val="D60093"/>
                </a:solidFill>
              </a:rPr>
              <a:t>k </a:t>
            </a:r>
            <a:r>
              <a:rPr lang="en-US" b="1" dirty="0">
                <a:solidFill>
                  <a:srgbClr val="D60093"/>
                </a:solidFill>
              </a:rPr>
              <a:t>bits?</a:t>
            </a:r>
            <a:r>
              <a:rPr lang="en-US" dirty="0"/>
              <a:t> where </a:t>
            </a:r>
            <a:r>
              <a:rPr lang="en-US" b="1" i="1" dirty="0"/>
              <a:t>k</a:t>
            </a:r>
            <a:r>
              <a:rPr lang="en-US" b="1" dirty="0"/>
              <a:t> </a:t>
            </a:r>
            <a:r>
              <a:rPr lang="en-US" b="1" dirty="0">
                <a:latin typeface="Lucida Sans Unicode" pitchFamily="34" charset="0"/>
              </a:rPr>
              <a:t>≤</a:t>
            </a:r>
            <a:r>
              <a:rPr lang="en-US" b="1" dirty="0">
                <a:latin typeface="MS Shell Dlg" charset="0"/>
              </a:rPr>
              <a:t> </a:t>
            </a:r>
            <a:r>
              <a:rPr lang="en-US" b="1" i="1" dirty="0"/>
              <a:t>N</a:t>
            </a:r>
            <a:endParaRPr lang="en-US" b="1" dirty="0"/>
          </a:p>
          <a:p>
            <a:pPr lvl="8"/>
            <a:endParaRPr lang="en-US" dirty="0">
              <a:solidFill>
                <a:srgbClr val="60B5CC"/>
              </a:solidFill>
            </a:endParaRPr>
          </a:p>
          <a:p>
            <a:r>
              <a:rPr lang="en-US" b="1" dirty="0">
                <a:solidFill>
                  <a:srgbClr val="0000FF"/>
                </a:solidFill>
              </a:rPr>
              <a:t>Obvious solution: </a:t>
            </a:r>
            <a:br>
              <a:rPr lang="en-US" b="1" dirty="0">
                <a:solidFill>
                  <a:srgbClr val="0000FF"/>
                </a:solidFill>
              </a:rPr>
            </a:br>
            <a:r>
              <a:rPr lang="en-US" dirty="0"/>
              <a:t>Store the most recent </a:t>
            </a:r>
            <a:r>
              <a:rPr lang="en-US" b="1" i="1" dirty="0"/>
              <a:t>N</a:t>
            </a:r>
            <a:r>
              <a:rPr lang="en-US" dirty="0"/>
              <a:t> bits</a:t>
            </a:r>
          </a:p>
          <a:p>
            <a:pPr lvl="1"/>
            <a:r>
              <a:rPr lang="en-US" dirty="0">
                <a:ea typeface="ＭＳ Ｐゴシック" pitchFamily="34" charset="-128"/>
              </a:rPr>
              <a:t>When new bit comes in, discard the </a:t>
            </a:r>
            <a:r>
              <a:rPr lang="en-US" b="1" i="1" dirty="0">
                <a:ea typeface="ＭＳ Ｐゴシック" pitchFamily="34" charset="-128"/>
              </a:rPr>
              <a:t>N</a:t>
            </a:r>
            <a:r>
              <a:rPr lang="en-US" b="1" dirty="0">
                <a:ea typeface="ＭＳ Ｐゴシック" pitchFamily="34" charset="-128"/>
              </a:rPr>
              <a:t>+1</a:t>
            </a:r>
            <a:r>
              <a:rPr lang="en-US" b="1" baseline="30000" dirty="0">
                <a:ea typeface="ＭＳ Ｐゴシック" pitchFamily="34" charset="-128"/>
              </a:rPr>
              <a:t>st</a:t>
            </a:r>
            <a:r>
              <a:rPr lang="en-US" dirty="0">
                <a:ea typeface="ＭＳ Ｐゴシック" pitchFamily="34" charset="-128"/>
              </a:rPr>
              <a:t>  bit</a:t>
            </a:r>
          </a:p>
        </p:txBody>
      </p:sp>
      <p:sp>
        <p:nvSpPr>
          <p:cNvPr id="5" name="Text Box 1026"/>
          <p:cNvSpPr txBox="1">
            <a:spLocks noChangeArrowheads="1"/>
          </p:cNvSpPr>
          <p:nvPr/>
        </p:nvSpPr>
        <p:spPr bwMode="auto">
          <a:xfrm>
            <a:off x="1524000" y="5410200"/>
            <a:ext cx="4883068" cy="369332"/>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0 1 0 0 1 1 0 1 1 1 0 1 0 1 0 1 1 0 1 1 0 1 1 0</a:t>
            </a:r>
          </a:p>
        </p:txBody>
      </p:sp>
      <p:sp>
        <p:nvSpPr>
          <p:cNvPr id="6" name="Text Box 1034"/>
          <p:cNvSpPr txBox="1">
            <a:spLocks noChangeArrowheads="1"/>
          </p:cNvSpPr>
          <p:nvPr/>
        </p:nvSpPr>
        <p:spPr bwMode="auto">
          <a:xfrm>
            <a:off x="2422525" y="5805487"/>
            <a:ext cx="3236784" cy="369332"/>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Past                              Future</a:t>
            </a:r>
          </a:p>
        </p:txBody>
      </p:sp>
      <p:sp>
        <p:nvSpPr>
          <p:cNvPr id="7" name="Line 1035"/>
          <p:cNvSpPr>
            <a:spLocks noChangeShapeType="1"/>
          </p:cNvSpPr>
          <p:nvPr/>
        </p:nvSpPr>
        <p:spPr bwMode="auto">
          <a:xfrm flipH="1">
            <a:off x="1676400" y="6002337"/>
            <a:ext cx="6858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8" name="Line 1036"/>
          <p:cNvSpPr>
            <a:spLocks noChangeShapeType="1"/>
          </p:cNvSpPr>
          <p:nvPr/>
        </p:nvSpPr>
        <p:spPr bwMode="auto">
          <a:xfrm>
            <a:off x="5715000" y="6002337"/>
            <a:ext cx="609600" cy="0"/>
          </a:xfrm>
          <a:prstGeom prst="line">
            <a:avLst/>
          </a:prstGeom>
          <a:noFill/>
          <a:ln w="9525">
            <a:solidFill>
              <a:srgbClr val="008000"/>
            </a:solidFill>
            <a:round/>
            <a:headEnd/>
            <a:tailEnd type="triangle" w="med" len="med"/>
          </a:ln>
        </p:spPr>
        <p:txBody>
          <a:bodyPr/>
          <a:lstStyle/>
          <a:p>
            <a:endParaRPr lang="en-US">
              <a:latin typeface="Arial" pitchFamily="34" charset="0"/>
              <a:cs typeface="Arial" pitchFamily="34" charset="0"/>
            </a:endParaRPr>
          </a:p>
        </p:txBody>
      </p:sp>
      <p:sp>
        <p:nvSpPr>
          <p:cNvPr id="9" name="Rectangle 1027"/>
          <p:cNvSpPr>
            <a:spLocks noChangeArrowheads="1"/>
          </p:cNvSpPr>
          <p:nvPr/>
        </p:nvSpPr>
        <p:spPr bwMode="auto">
          <a:xfrm>
            <a:off x="5127044" y="5404366"/>
            <a:ext cx="1197556" cy="38100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Tahoma" pitchFamily="34" charset="0"/>
              <a:ea typeface="Tahoma" pitchFamily="34" charset="0"/>
              <a:cs typeface="Tahoma" pitchFamily="34" charset="0"/>
            </a:endParaRPr>
          </a:p>
        </p:txBody>
      </p:sp>
      <p:sp>
        <p:nvSpPr>
          <p:cNvPr id="13" name="TextBox 12"/>
          <p:cNvSpPr txBox="1"/>
          <p:nvPr/>
        </p:nvSpPr>
        <p:spPr>
          <a:xfrm>
            <a:off x="7086600" y="5404366"/>
            <a:ext cx="1588897" cy="369332"/>
          </a:xfrm>
          <a:prstGeom prst="rect">
            <a:avLst/>
          </a:prstGeom>
          <a:noFill/>
        </p:spPr>
        <p:txBody>
          <a:bodyPr wrap="none" rtlCol="0">
            <a:spAutoFit/>
          </a:bodyPr>
          <a:lstStyle/>
          <a:p>
            <a:r>
              <a:rPr lang="en-US" dirty="0">
                <a:latin typeface="Arial" pitchFamily="34" charset="0"/>
                <a:cs typeface="Arial" pitchFamily="34" charset="0"/>
              </a:rPr>
              <a:t>Suppose N=6</a:t>
            </a:r>
          </a:p>
        </p:txBody>
      </p:sp>
    </p:spTree>
    <p:extLst>
      <p:ext uri="{BB962C8B-B14F-4D97-AF65-F5344CB8AC3E}">
        <p14:creationId xmlns:p14="http://schemas.microsoft.com/office/powerpoint/2010/main" val="4176475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2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20">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animBg="1"/>
      <p:bldP spid="9" grpId="0" animBg="1"/>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en-US" dirty="0">
                <a:ea typeface="+mj-ea"/>
              </a:rPr>
              <a:t>Counting Bits (2)</a:t>
            </a:r>
          </a:p>
        </p:txBody>
      </p:sp>
      <p:sp>
        <p:nvSpPr>
          <p:cNvPr id="35844" name="Rectangle 3"/>
          <p:cNvSpPr>
            <a:spLocks noGrp="1" noChangeArrowheads="1"/>
          </p:cNvSpPr>
          <p:nvPr>
            <p:ph idx="1"/>
          </p:nvPr>
        </p:nvSpPr>
        <p:spPr/>
        <p:txBody>
          <a:bodyPr/>
          <a:lstStyle/>
          <a:p>
            <a:r>
              <a:rPr lang="en-US" b="1" dirty="0"/>
              <a:t>You can not get an exact answer without storing the entire window</a:t>
            </a:r>
          </a:p>
          <a:p>
            <a:pPr lvl="8"/>
            <a:endParaRPr lang="en-US" dirty="0">
              <a:solidFill>
                <a:srgbClr val="CC3300"/>
              </a:solidFill>
            </a:endParaRPr>
          </a:p>
          <a:p>
            <a:r>
              <a:rPr lang="en-US" b="1" dirty="0">
                <a:solidFill>
                  <a:srgbClr val="0000FF"/>
                </a:solidFill>
              </a:rPr>
              <a:t>Real Problem:</a:t>
            </a:r>
            <a:r>
              <a:rPr lang="en-US" dirty="0">
                <a:solidFill>
                  <a:srgbClr val="0000FF"/>
                </a:solidFill>
              </a:rPr>
              <a:t> </a:t>
            </a:r>
            <a:br>
              <a:rPr lang="en-US" dirty="0">
                <a:solidFill>
                  <a:srgbClr val="0000FF"/>
                </a:solidFill>
              </a:rPr>
            </a:br>
            <a:r>
              <a:rPr lang="en-US" b="1" dirty="0">
                <a:solidFill>
                  <a:srgbClr val="D60093"/>
                </a:solidFill>
              </a:rPr>
              <a:t>What if we cannot afford to store </a:t>
            </a:r>
            <a:r>
              <a:rPr lang="en-US" b="1" i="1" dirty="0">
                <a:solidFill>
                  <a:srgbClr val="D60093"/>
                </a:solidFill>
              </a:rPr>
              <a:t>N</a:t>
            </a:r>
            <a:r>
              <a:rPr lang="en-US" b="1" dirty="0">
                <a:solidFill>
                  <a:srgbClr val="D60093"/>
                </a:solidFill>
              </a:rPr>
              <a:t> bits?</a:t>
            </a:r>
          </a:p>
          <a:p>
            <a:pPr lvl="1"/>
            <a:r>
              <a:rPr lang="en-US" b="1" dirty="0">
                <a:ea typeface="ＭＳ Ｐゴシック" pitchFamily="34" charset="-128"/>
              </a:rPr>
              <a:t>E.g.</a:t>
            </a:r>
            <a:r>
              <a:rPr lang="en-US" dirty="0">
                <a:ea typeface="ＭＳ Ｐゴシック" pitchFamily="34" charset="-128"/>
              </a:rPr>
              <a:t>, we’re processing 1 billion streams and </a:t>
            </a:r>
            <a:br>
              <a:rPr lang="en-US" dirty="0">
                <a:ea typeface="ＭＳ Ｐゴシック" pitchFamily="34" charset="-128"/>
              </a:rPr>
            </a:br>
            <a:r>
              <a:rPr lang="en-US" b="1" i="1" dirty="0">
                <a:ea typeface="ＭＳ Ｐゴシック" pitchFamily="34" charset="-128"/>
              </a:rPr>
              <a:t>N </a:t>
            </a:r>
            <a:r>
              <a:rPr lang="en-US" b="1" dirty="0">
                <a:ea typeface="ＭＳ Ｐゴシック" pitchFamily="34" charset="-128"/>
              </a:rPr>
              <a:t> = 1 billion</a:t>
            </a:r>
          </a:p>
          <a:p>
            <a:pPr lvl="8"/>
            <a:endParaRPr lang="en-US" dirty="0">
              <a:ea typeface="ＭＳ Ｐゴシック" pitchFamily="34" charset="-128"/>
            </a:endParaRPr>
          </a:p>
          <a:p>
            <a:pPr lvl="8"/>
            <a:endParaRPr lang="en-US" dirty="0">
              <a:ea typeface="ＭＳ Ｐゴシック" pitchFamily="34" charset="-128"/>
            </a:endParaRPr>
          </a:p>
          <a:p>
            <a:r>
              <a:rPr lang="en-US" b="1" dirty="0">
                <a:solidFill>
                  <a:srgbClr val="008000"/>
                </a:solidFill>
              </a:rPr>
              <a:t>But we are happy with an approximate answer</a:t>
            </a:r>
          </a:p>
        </p:txBody>
      </p:sp>
      <p:sp>
        <p:nvSpPr>
          <p:cNvPr id="7" name="Text Box 1026"/>
          <p:cNvSpPr txBox="1">
            <a:spLocks noChangeArrowheads="1"/>
          </p:cNvSpPr>
          <p:nvPr/>
        </p:nvSpPr>
        <p:spPr bwMode="auto">
          <a:xfrm>
            <a:off x="3505200" y="4267200"/>
            <a:ext cx="4883068" cy="369332"/>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0 1 0 0 1 1 0 1 1 1 0 1 0 1 0 1 1 0 1 1 0 1 1 0</a:t>
            </a:r>
          </a:p>
        </p:txBody>
      </p:sp>
      <p:sp>
        <p:nvSpPr>
          <p:cNvPr id="8" name="Text Box 1034"/>
          <p:cNvSpPr txBox="1">
            <a:spLocks noChangeArrowheads="1"/>
          </p:cNvSpPr>
          <p:nvPr/>
        </p:nvSpPr>
        <p:spPr bwMode="auto">
          <a:xfrm>
            <a:off x="4403725" y="4662487"/>
            <a:ext cx="2284600" cy="338554"/>
          </a:xfrm>
          <a:prstGeom prst="rect">
            <a:avLst/>
          </a:prstGeom>
          <a:noFill/>
          <a:ln w="9525">
            <a:noFill/>
            <a:miter lim="800000"/>
            <a:headEnd/>
            <a:tailEnd/>
          </a:ln>
        </p:spPr>
        <p:txBody>
          <a:bodyPr wrap="none">
            <a:spAutoFit/>
          </a:bodyPr>
          <a:lstStyle/>
          <a:p>
            <a:r>
              <a:rPr lang="en-US" sz="1600" dirty="0">
                <a:solidFill>
                  <a:srgbClr val="008000"/>
                </a:solidFill>
                <a:latin typeface="Arial" pitchFamily="34" charset="0"/>
                <a:cs typeface="Arial" pitchFamily="34" charset="0"/>
              </a:rPr>
              <a:t>Past                  Future</a:t>
            </a:r>
          </a:p>
        </p:txBody>
      </p:sp>
      <p:sp>
        <p:nvSpPr>
          <p:cNvPr id="9" name="Line 1035"/>
          <p:cNvSpPr>
            <a:spLocks noChangeShapeType="1"/>
          </p:cNvSpPr>
          <p:nvPr/>
        </p:nvSpPr>
        <p:spPr bwMode="auto">
          <a:xfrm flipH="1">
            <a:off x="3810000" y="4843104"/>
            <a:ext cx="685800" cy="0"/>
          </a:xfrm>
          <a:prstGeom prst="line">
            <a:avLst/>
          </a:prstGeom>
          <a:noFill/>
          <a:ln w="9525">
            <a:solidFill>
              <a:srgbClr val="008000"/>
            </a:solidFill>
            <a:round/>
            <a:headEnd/>
            <a:tailEnd type="triangle" w="med" len="med"/>
          </a:ln>
        </p:spPr>
        <p:txBody>
          <a:bodyPr/>
          <a:lstStyle/>
          <a:p>
            <a:endParaRPr lang="en-US" sz="1600"/>
          </a:p>
        </p:txBody>
      </p:sp>
      <p:sp>
        <p:nvSpPr>
          <p:cNvPr id="10" name="Line 1036"/>
          <p:cNvSpPr>
            <a:spLocks noChangeShapeType="1"/>
          </p:cNvSpPr>
          <p:nvPr/>
        </p:nvSpPr>
        <p:spPr bwMode="auto">
          <a:xfrm>
            <a:off x="6553200" y="4843104"/>
            <a:ext cx="609600" cy="0"/>
          </a:xfrm>
          <a:prstGeom prst="line">
            <a:avLst/>
          </a:prstGeom>
          <a:noFill/>
          <a:ln w="9525">
            <a:solidFill>
              <a:srgbClr val="008000"/>
            </a:solidFill>
            <a:round/>
            <a:headEnd/>
            <a:tailEnd type="triangle" w="med" len="med"/>
          </a:ln>
        </p:spPr>
        <p:txBody>
          <a:bodyPr/>
          <a:lstStyle/>
          <a:p>
            <a:endParaRPr lang="en-US"/>
          </a:p>
        </p:txBody>
      </p:sp>
      <p:sp>
        <p:nvSpPr>
          <p:cNvPr id="11" name="Rectangle 1027"/>
          <p:cNvSpPr>
            <a:spLocks noChangeArrowheads="1"/>
          </p:cNvSpPr>
          <p:nvPr/>
        </p:nvSpPr>
        <p:spPr bwMode="auto">
          <a:xfrm>
            <a:off x="7105888" y="4267200"/>
            <a:ext cx="1187118" cy="381000"/>
          </a:xfrm>
          <a:prstGeom prst="rect">
            <a:avLst/>
          </a:prstGeom>
          <a:solidFill>
            <a:srgbClr val="CC99FF">
              <a:alpha val="50195"/>
            </a:srgbClr>
          </a:solidFill>
          <a:ln w="9525">
            <a:solidFill>
              <a:schemeClr val="tx1"/>
            </a:solidFill>
            <a:miter lim="800000"/>
            <a:headEnd/>
            <a:tailEnd/>
          </a:ln>
        </p:spPr>
        <p:txBody>
          <a:bodyPr wrap="none" anchor="ctr"/>
          <a:lstStyle/>
          <a:p>
            <a:endParaRPr lang="en-US">
              <a:latin typeface="Tahoma" pitchFamily="34" charset="0"/>
              <a:ea typeface="Tahoma" pitchFamily="34" charset="0"/>
              <a:cs typeface="Tahoma" pitchFamily="34" charset="0"/>
            </a:endParaRPr>
          </a:p>
        </p:txBody>
      </p:sp>
      <p:cxnSp>
        <p:nvCxnSpPr>
          <p:cNvPr id="13" name="Straight Connector 12"/>
          <p:cNvCxnSpPr/>
          <p:nvPr/>
        </p:nvCxnSpPr>
        <p:spPr>
          <a:xfrm flipH="1">
            <a:off x="7036377" y="4223082"/>
            <a:ext cx="1295400" cy="439405"/>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036377" y="4223082"/>
            <a:ext cx="1345623" cy="45720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99483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attempt: Simple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400"/>
                <a:ext cx="8229600" cy="5486400"/>
              </a:xfrm>
            </p:spPr>
            <p:txBody>
              <a:bodyPr>
                <a:normAutofit lnSpcReduction="10000"/>
              </a:bodyPr>
              <a:lstStyle/>
              <a:p>
                <a:r>
                  <a:rPr lang="en-US" b="1" u="sng" dirty="0">
                    <a:solidFill>
                      <a:srgbClr val="0000FF"/>
                    </a:solidFill>
                  </a:rPr>
                  <a:t>Q:</a:t>
                </a:r>
                <a:r>
                  <a:rPr lang="en-US" b="1" dirty="0">
                    <a:solidFill>
                      <a:srgbClr val="0000FF"/>
                    </a:solidFill>
                  </a:rPr>
                  <a:t> How many 1s are in the last </a:t>
                </a:r>
                <a:r>
                  <a:rPr lang="en-US" b="1" i="1" dirty="0">
                    <a:solidFill>
                      <a:srgbClr val="0000FF"/>
                    </a:solidFill>
                  </a:rPr>
                  <a:t>N</a:t>
                </a:r>
                <a:r>
                  <a:rPr lang="en-US" b="1" dirty="0">
                    <a:solidFill>
                      <a:srgbClr val="0000FF"/>
                    </a:solidFill>
                  </a:rPr>
                  <a:t> bits?</a:t>
                </a:r>
              </a:p>
              <a:p>
                <a:r>
                  <a:rPr lang="en-US" dirty="0"/>
                  <a:t>A simple solution that does not really solve our problem: </a:t>
                </a:r>
                <a:r>
                  <a:rPr lang="en-US" b="1" dirty="0">
                    <a:solidFill>
                      <a:srgbClr val="D60093"/>
                    </a:solidFill>
                  </a:rPr>
                  <a:t>Uniformity assumption</a:t>
                </a:r>
              </a:p>
              <a:p>
                <a:endParaRPr lang="en-US" dirty="0">
                  <a:solidFill>
                    <a:schemeClr val="accent2"/>
                  </a:solidFill>
                </a:endParaRPr>
              </a:p>
              <a:p>
                <a:endParaRPr lang="en-US" dirty="0">
                  <a:solidFill>
                    <a:schemeClr val="accent2"/>
                  </a:solidFill>
                </a:endParaRPr>
              </a:p>
              <a:p>
                <a:r>
                  <a:rPr lang="en-US" b="1" dirty="0">
                    <a:solidFill>
                      <a:srgbClr val="008000"/>
                    </a:solidFill>
                  </a:rPr>
                  <a:t>Maintain 2 counters: </a:t>
                </a:r>
              </a:p>
              <a:p>
                <a:pPr lvl="1"/>
                <a:r>
                  <a:rPr lang="en-US" b="1" i="1" dirty="0"/>
                  <a:t>S</a:t>
                </a:r>
                <a:r>
                  <a:rPr lang="en-US" dirty="0"/>
                  <a:t>: number of 1s from the beginning of the stream</a:t>
                </a:r>
              </a:p>
              <a:p>
                <a:pPr lvl="1"/>
                <a:r>
                  <a:rPr lang="en-US" b="1" i="1" dirty="0"/>
                  <a:t>Z</a:t>
                </a:r>
                <a:r>
                  <a:rPr lang="en-US" dirty="0"/>
                  <a:t>: number of 0s from the beginning of the stream</a:t>
                </a:r>
              </a:p>
              <a:p>
                <a:r>
                  <a:rPr lang="en-US" b="1" dirty="0"/>
                  <a:t>How many 1s are in the last N bits? </a:t>
                </a:r>
                <a14:m>
                  <m:oMath xmlns:m="http://schemas.openxmlformats.org/officeDocument/2006/math">
                    <m:r>
                      <a:rPr lang="en-US" b="1" i="1" dirty="0" smtClean="0">
                        <a:solidFill>
                          <a:srgbClr val="0000FF"/>
                        </a:solidFill>
                        <a:latin typeface="Cambria Math"/>
                      </a:rPr>
                      <m:t>𝑵</m:t>
                    </m:r>
                    <m:r>
                      <a:rPr lang="en-US" b="1" i="1" dirty="0" smtClean="0">
                        <a:solidFill>
                          <a:srgbClr val="0000FF"/>
                        </a:solidFill>
                        <a:latin typeface="Cambria Math"/>
                      </a:rPr>
                      <m:t>∙</m:t>
                    </m:r>
                    <m:f>
                      <m:fPr>
                        <m:ctrlPr>
                          <a:rPr lang="en-US" b="1" i="1" dirty="0" smtClean="0">
                            <a:solidFill>
                              <a:srgbClr val="0000FF"/>
                            </a:solidFill>
                            <a:latin typeface="Cambria Math" panose="02040503050406030204" pitchFamily="18" charset="0"/>
                          </a:rPr>
                        </m:ctrlPr>
                      </m:fPr>
                      <m:num>
                        <m:r>
                          <a:rPr lang="en-US" b="1" i="1" dirty="0" smtClean="0">
                            <a:solidFill>
                              <a:srgbClr val="0000FF"/>
                            </a:solidFill>
                            <a:latin typeface="Cambria Math"/>
                          </a:rPr>
                          <m:t>𝑺</m:t>
                        </m:r>
                      </m:num>
                      <m:den>
                        <m:r>
                          <a:rPr lang="en-US" b="1" i="1" dirty="0" smtClean="0">
                            <a:solidFill>
                              <a:srgbClr val="0000FF"/>
                            </a:solidFill>
                            <a:latin typeface="Cambria Math"/>
                          </a:rPr>
                          <m:t>𝑺</m:t>
                        </m:r>
                        <m:r>
                          <a:rPr lang="en-US" b="1" i="1" dirty="0" smtClean="0">
                            <a:solidFill>
                              <a:srgbClr val="0000FF"/>
                            </a:solidFill>
                            <a:latin typeface="Cambria Math"/>
                          </a:rPr>
                          <m:t>+</m:t>
                        </m:r>
                        <m:r>
                          <a:rPr lang="en-US" b="1" i="1" dirty="0" smtClean="0">
                            <a:solidFill>
                              <a:srgbClr val="0000FF"/>
                            </a:solidFill>
                            <a:latin typeface="Cambria Math"/>
                          </a:rPr>
                          <m:t>𝒁</m:t>
                        </m:r>
                      </m:den>
                    </m:f>
                  </m:oMath>
                </a14:m>
                <a:endParaRPr lang="en-US" b="1" dirty="0">
                  <a:solidFill>
                    <a:srgbClr val="0000FF"/>
                  </a:solidFill>
                </a:endParaRPr>
              </a:p>
              <a:p>
                <a:r>
                  <a:rPr lang="en-US" b="1" dirty="0">
                    <a:solidFill>
                      <a:srgbClr val="D60093"/>
                    </a:solidFill>
                  </a:rPr>
                  <a:t>But, what if stream is non-uniform?</a:t>
                </a:r>
              </a:p>
              <a:p>
                <a:pPr lvl="1"/>
                <a:r>
                  <a:rPr lang="en-US" dirty="0">
                    <a:solidFill>
                      <a:srgbClr val="D60093"/>
                    </a:solidFill>
                  </a:rPr>
                  <a:t>What if distribution changes over time?</a:t>
                </a: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400"/>
                <a:ext cx="8229600" cy="5486400"/>
              </a:xfrm>
              <a:blipFill rotWithShape="1">
                <a:blip r:embed="rId2"/>
                <a:stretch>
                  <a:fillRect t="-1556"/>
                </a:stretch>
              </a:blipFill>
            </p:spPr>
            <p:txBody>
              <a:bodyPr/>
              <a:lstStyle/>
              <a:p>
                <a:r>
                  <a:rPr lang="en-US">
                    <a:noFill/>
                  </a:rPr>
                  <a:t> </a:t>
                </a:r>
              </a:p>
            </p:txBody>
          </p:sp>
        </mc:Fallback>
      </mc:AlternateContent>
      <p:sp>
        <p:nvSpPr>
          <p:cNvPr id="7" name="Text Box 3"/>
          <p:cNvSpPr txBox="1">
            <a:spLocks noChangeArrowheads="1"/>
          </p:cNvSpPr>
          <p:nvPr/>
        </p:nvSpPr>
        <p:spPr bwMode="auto">
          <a:xfrm>
            <a:off x="0" y="2996783"/>
            <a:ext cx="8970963" cy="366713"/>
          </a:xfrm>
          <a:prstGeom prst="rect">
            <a:avLst/>
          </a:prstGeom>
          <a:noFill/>
          <a:ln w="9525">
            <a:noFill/>
            <a:miter lim="800000"/>
            <a:headEnd/>
            <a:tailEnd/>
          </a:ln>
          <a:effectLst/>
        </p:spPr>
        <p:txBody>
          <a:bodyPr wrap="none">
            <a:spAutoFit/>
          </a:bodyPr>
          <a:lstStyle/>
          <a:p>
            <a:r>
              <a:rPr lang="en-US" dirty="0">
                <a:latin typeface="Tahoma" pitchFamily="34" charset="0"/>
                <a:ea typeface="Tahoma" pitchFamily="34" charset="0"/>
                <a:cs typeface="Tahoma" pitchFamily="34" charset="0"/>
              </a:rPr>
              <a:t>0 1 0 0 1 1 1 0 0 0 1 0 1 0 0 1 0 0 0 1 0 1 1 0 1 1 0 1 1 1 0 0 1 0 1 0 1 1 0 0 1 1 0 1 0</a:t>
            </a:r>
          </a:p>
        </p:txBody>
      </p:sp>
      <p:grpSp>
        <p:nvGrpSpPr>
          <p:cNvPr id="11" name="Group 10"/>
          <p:cNvGrpSpPr/>
          <p:nvPr/>
        </p:nvGrpSpPr>
        <p:grpSpPr>
          <a:xfrm>
            <a:off x="3450388" y="2723733"/>
            <a:ext cx="5410200" cy="369332"/>
            <a:chOff x="3429000" y="3443287"/>
            <a:chExt cx="5410200" cy="369332"/>
          </a:xfrm>
        </p:grpSpPr>
        <p:sp>
          <p:nvSpPr>
            <p:cNvPr id="8" name="Text Box 16"/>
            <p:cNvSpPr txBox="1">
              <a:spLocks noChangeArrowheads="1"/>
            </p:cNvSpPr>
            <p:nvPr/>
          </p:nvSpPr>
          <p:spPr bwMode="auto">
            <a:xfrm>
              <a:off x="5622925" y="3443287"/>
              <a:ext cx="351378" cy="369332"/>
            </a:xfrm>
            <a:prstGeom prst="rect">
              <a:avLst/>
            </a:prstGeom>
            <a:noFill/>
            <a:ln w="9525">
              <a:noFill/>
              <a:miter lim="800000"/>
              <a:headEnd/>
              <a:tailEnd/>
            </a:ln>
            <a:effectLst/>
          </p:spPr>
          <p:txBody>
            <a:bodyPr wrap="none">
              <a:spAutoFit/>
            </a:bodyPr>
            <a:lstStyle/>
            <a:p>
              <a:r>
                <a:rPr lang="en-US" b="1" i="1" dirty="0">
                  <a:solidFill>
                    <a:srgbClr val="008000"/>
                  </a:solidFill>
                  <a:latin typeface="Arial" pitchFamily="34" charset="0"/>
                  <a:cs typeface="Arial" pitchFamily="34" charset="0"/>
                </a:rPr>
                <a:t>N</a:t>
              </a:r>
            </a:p>
          </p:txBody>
        </p:sp>
        <p:sp>
          <p:nvSpPr>
            <p:cNvPr id="9" name="Line 17"/>
            <p:cNvSpPr>
              <a:spLocks noChangeShapeType="1"/>
            </p:cNvSpPr>
            <p:nvPr/>
          </p:nvSpPr>
          <p:spPr bwMode="auto">
            <a:xfrm flipH="1">
              <a:off x="3429000" y="3640137"/>
              <a:ext cx="2209800" cy="0"/>
            </a:xfrm>
            <a:prstGeom prst="line">
              <a:avLst/>
            </a:prstGeom>
            <a:noFill/>
            <a:ln w="28575">
              <a:solidFill>
                <a:srgbClr val="008000"/>
              </a:solidFill>
              <a:round/>
              <a:headEnd/>
              <a:tailEnd type="triangle" w="med" len="med"/>
            </a:ln>
            <a:effectLst/>
          </p:spPr>
          <p:txBody>
            <a:bodyPr/>
            <a:lstStyle/>
            <a:p>
              <a:endParaRPr lang="en-US"/>
            </a:p>
          </p:txBody>
        </p:sp>
        <p:sp>
          <p:nvSpPr>
            <p:cNvPr id="10" name="Line 18"/>
            <p:cNvSpPr>
              <a:spLocks noChangeShapeType="1"/>
            </p:cNvSpPr>
            <p:nvPr/>
          </p:nvSpPr>
          <p:spPr bwMode="auto">
            <a:xfrm>
              <a:off x="6019800" y="3640137"/>
              <a:ext cx="2819400" cy="0"/>
            </a:xfrm>
            <a:prstGeom prst="line">
              <a:avLst/>
            </a:prstGeom>
            <a:noFill/>
            <a:ln w="28575">
              <a:solidFill>
                <a:srgbClr val="008000"/>
              </a:solidFill>
              <a:round/>
              <a:headEnd/>
              <a:tailEnd type="triangle" w="med" len="med"/>
            </a:ln>
            <a:effectLst/>
          </p:spPr>
          <p:txBody>
            <a:bodyPr/>
            <a:lstStyle/>
            <a:p>
              <a:endParaRPr lang="en-US"/>
            </a:p>
          </p:txBody>
        </p:sp>
      </p:grpSp>
      <p:grpSp>
        <p:nvGrpSpPr>
          <p:cNvPr id="15" name="Group 14"/>
          <p:cNvGrpSpPr/>
          <p:nvPr/>
        </p:nvGrpSpPr>
        <p:grpSpPr>
          <a:xfrm>
            <a:off x="5443624" y="3242846"/>
            <a:ext cx="3395576" cy="338554"/>
            <a:chOff x="125499" y="3505200"/>
            <a:chExt cx="3395576" cy="338554"/>
          </a:xfrm>
        </p:grpSpPr>
        <p:sp>
          <p:nvSpPr>
            <p:cNvPr id="12" name="Text Box 1034"/>
            <p:cNvSpPr txBox="1">
              <a:spLocks noChangeArrowheads="1"/>
            </p:cNvSpPr>
            <p:nvPr/>
          </p:nvSpPr>
          <p:spPr bwMode="auto">
            <a:xfrm>
              <a:off x="762000" y="3505200"/>
              <a:ext cx="2284600" cy="338554"/>
            </a:xfrm>
            <a:prstGeom prst="rect">
              <a:avLst/>
            </a:prstGeom>
            <a:noFill/>
            <a:ln w="9525">
              <a:noFill/>
              <a:miter lim="800000"/>
              <a:headEnd/>
              <a:tailEnd/>
            </a:ln>
          </p:spPr>
          <p:txBody>
            <a:bodyPr wrap="none">
              <a:spAutoFit/>
            </a:bodyPr>
            <a:lstStyle/>
            <a:p>
              <a:r>
                <a:rPr lang="en-US" sz="1600" dirty="0">
                  <a:solidFill>
                    <a:srgbClr val="008000"/>
                  </a:solidFill>
                  <a:latin typeface="Arial" pitchFamily="34" charset="0"/>
                  <a:cs typeface="Arial" pitchFamily="34" charset="0"/>
                </a:rPr>
                <a:t>Past                  Future</a:t>
              </a:r>
            </a:p>
          </p:txBody>
        </p:sp>
        <p:sp>
          <p:nvSpPr>
            <p:cNvPr id="13" name="Line 1035"/>
            <p:cNvSpPr>
              <a:spLocks noChangeShapeType="1"/>
            </p:cNvSpPr>
            <p:nvPr/>
          </p:nvSpPr>
          <p:spPr bwMode="auto">
            <a:xfrm flipH="1">
              <a:off x="125499" y="3678988"/>
              <a:ext cx="685800" cy="0"/>
            </a:xfrm>
            <a:prstGeom prst="line">
              <a:avLst/>
            </a:prstGeom>
            <a:noFill/>
            <a:ln w="9525">
              <a:solidFill>
                <a:srgbClr val="008000"/>
              </a:solidFill>
              <a:round/>
              <a:headEnd/>
              <a:tailEnd type="triangle" w="med" len="med"/>
            </a:ln>
          </p:spPr>
          <p:txBody>
            <a:bodyPr/>
            <a:lstStyle/>
            <a:p>
              <a:endParaRPr lang="en-US" sz="1600"/>
            </a:p>
          </p:txBody>
        </p:sp>
        <p:sp>
          <p:nvSpPr>
            <p:cNvPr id="14" name="Line 1036"/>
            <p:cNvSpPr>
              <a:spLocks noChangeShapeType="1"/>
            </p:cNvSpPr>
            <p:nvPr/>
          </p:nvSpPr>
          <p:spPr bwMode="auto">
            <a:xfrm>
              <a:off x="2911475" y="3702050"/>
              <a:ext cx="609600" cy="0"/>
            </a:xfrm>
            <a:prstGeom prst="line">
              <a:avLst/>
            </a:prstGeom>
            <a:noFill/>
            <a:ln w="9525">
              <a:solidFill>
                <a:srgbClr val="008000"/>
              </a:solidFill>
              <a:round/>
              <a:headEnd/>
              <a:tailEnd type="triangle" w="med" len="med"/>
            </a:ln>
          </p:spPr>
          <p:txBody>
            <a:bodyPr/>
            <a:lstStyle/>
            <a:p>
              <a:endParaRPr lang="en-US"/>
            </a:p>
          </p:txBody>
        </p:sp>
      </p:grpSp>
    </p:spTree>
    <p:extLst>
      <p:ext uri="{BB962C8B-B14F-4D97-AF65-F5344CB8AC3E}">
        <p14:creationId xmlns:p14="http://schemas.microsoft.com/office/powerpoint/2010/main" val="162790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dirty="0">
                <a:ea typeface="+mj-ea"/>
              </a:rPr>
              <a:t>DGIM Method</a:t>
            </a:r>
          </a:p>
        </p:txBody>
      </p:sp>
      <mc:AlternateContent xmlns:mc="http://schemas.openxmlformats.org/markup-compatibility/2006" xmlns:a14="http://schemas.microsoft.com/office/drawing/2010/main">
        <mc:Choice Requires="a14">
          <p:sp>
            <p:nvSpPr>
              <p:cNvPr id="36868" name="Rectangle 3"/>
              <p:cNvSpPr>
                <a:spLocks noGrp="1" noChangeArrowheads="1"/>
              </p:cNvSpPr>
              <p:nvPr>
                <p:ph idx="1"/>
              </p:nvPr>
            </p:nvSpPr>
            <p:spPr/>
            <p:txBody>
              <a:bodyPr/>
              <a:lstStyle/>
              <a:p>
                <a:r>
                  <a:rPr lang="en-US" b="1" dirty="0">
                    <a:solidFill>
                      <a:srgbClr val="D60093"/>
                    </a:solidFill>
                  </a:rPr>
                  <a:t>DGIM solution that does </a:t>
                </a:r>
                <a:r>
                  <a:rPr lang="en-US" b="1" u="sng" dirty="0">
                    <a:solidFill>
                      <a:srgbClr val="D60093"/>
                    </a:solidFill>
                  </a:rPr>
                  <a:t>not</a:t>
                </a:r>
                <a:r>
                  <a:rPr lang="en-US" b="1" dirty="0">
                    <a:solidFill>
                      <a:srgbClr val="D60093"/>
                    </a:solidFill>
                  </a:rPr>
                  <a:t> assume uniformity</a:t>
                </a:r>
              </a:p>
              <a:p>
                <a:pPr lvl="8"/>
                <a:endParaRPr lang="en-US" dirty="0"/>
              </a:p>
              <a:p>
                <a:r>
                  <a:rPr lang="en-US" dirty="0"/>
                  <a:t>We store </a:t>
                </a:r>
                <a14:m>
                  <m:oMath xmlns:m="http://schemas.openxmlformats.org/officeDocument/2006/math">
                    <m:r>
                      <a:rPr lang="en-US" b="1" i="1" dirty="0" smtClean="0">
                        <a:latin typeface="Cambria Math"/>
                      </a:rPr>
                      <m:t>𝑶</m:t>
                    </m:r>
                    <m:r>
                      <a:rPr lang="en-US" b="1" i="1" dirty="0" smtClean="0">
                        <a:latin typeface="Cambria Math"/>
                      </a:rPr>
                      <m:t>(</m:t>
                    </m:r>
                    <m:r>
                      <m:rPr>
                        <m:sty m:val="p"/>
                      </m:rPr>
                      <a:rPr lang="en-US" b="1" i="1" dirty="0" smtClean="0">
                        <a:latin typeface="Cambria Math"/>
                      </a:rPr>
                      <m:t>log</m:t>
                    </m:r>
                    <m:r>
                      <a:rPr lang="en-US" b="1" i="1" baseline="30000" dirty="0" smtClean="0">
                        <a:latin typeface="Cambria Math"/>
                      </a:rPr>
                      <m:t>𝟐</m:t>
                    </m:r>
                    <m:r>
                      <a:rPr lang="en-US" b="1" i="1" dirty="0" smtClean="0">
                        <a:latin typeface="Cambria Math"/>
                      </a:rPr>
                      <m:t>𝑵</m:t>
                    </m:r>
                    <m:r>
                      <a:rPr lang="en-US" b="1" i="1" dirty="0" smtClean="0">
                        <a:latin typeface="Cambria Math"/>
                      </a:rPr>
                      <m:t>)</m:t>
                    </m:r>
                  </m:oMath>
                </a14:m>
                <a:r>
                  <a:rPr lang="en-US" dirty="0"/>
                  <a:t> bits per stream</a:t>
                </a:r>
              </a:p>
              <a:p>
                <a:pPr lvl="8"/>
                <a:endParaRPr lang="en-US" dirty="0"/>
              </a:p>
              <a:p>
                <a:r>
                  <a:rPr lang="en-US" b="1" dirty="0">
                    <a:solidFill>
                      <a:srgbClr val="0000FF"/>
                    </a:solidFill>
                  </a:rPr>
                  <a:t>Solution gives approximate answer, </a:t>
                </a:r>
                <a:br>
                  <a:rPr lang="en-US" b="1" dirty="0">
                    <a:solidFill>
                      <a:srgbClr val="0000FF"/>
                    </a:solidFill>
                  </a:rPr>
                </a:br>
                <a:r>
                  <a:rPr lang="en-US" b="1" dirty="0">
                    <a:solidFill>
                      <a:srgbClr val="0000FF"/>
                    </a:solidFill>
                  </a:rPr>
                  <a:t>never off by more than 50%</a:t>
                </a:r>
              </a:p>
              <a:p>
                <a:pPr lvl="1"/>
                <a:r>
                  <a:rPr lang="en-US" dirty="0">
                    <a:ea typeface="ＭＳ Ｐゴシック" pitchFamily="34" charset="-128"/>
                  </a:rPr>
                  <a:t>Error factor can be reduced to any fraction &gt; 0, with more complicated algorithm and proportionally more stored bits</a:t>
                </a:r>
              </a:p>
            </p:txBody>
          </p:sp>
        </mc:Choice>
        <mc:Fallback xmlns="">
          <p:sp>
            <p:nvSpPr>
              <p:cNvPr id="36868" name="Rectangle 3"/>
              <p:cNvSpPr>
                <a:spLocks noGrp="1" noRot="1" noChangeAspect="1" noMove="1" noResize="1" noEditPoints="1" noAdjustHandles="1" noChangeArrowheads="1" noChangeShapeType="1" noTextEdit="1"/>
              </p:cNvSpPr>
              <p:nvPr>
                <p:ph idx="1"/>
              </p:nvPr>
            </p:nvSpPr>
            <p:spPr>
              <a:blipFill rotWithShape="1">
                <a:blip r:embed="rId2"/>
                <a:stretch>
                  <a:fillRect t="-696"/>
                </a:stretch>
              </a:blipFill>
            </p:spPr>
            <p:txBody>
              <a:bodyPr/>
              <a:lstStyle/>
              <a:p>
                <a:r>
                  <a:rPr lang="en-US">
                    <a:noFill/>
                  </a:rPr>
                  <a:t> </a:t>
                </a:r>
              </a:p>
            </p:txBody>
          </p:sp>
        </mc:Fallback>
      </mc:AlternateContent>
      <p:sp>
        <p:nvSpPr>
          <p:cNvPr id="6" name="Rectangle 5"/>
          <p:cNvSpPr/>
          <p:nvPr/>
        </p:nvSpPr>
        <p:spPr>
          <a:xfrm>
            <a:off x="5987014" y="0"/>
            <a:ext cx="3139513" cy="369332"/>
          </a:xfrm>
          <a:prstGeom prst="rect">
            <a:avLst/>
          </a:prstGeom>
        </p:spPr>
        <p:txBody>
          <a:bodyPr wrap="none">
            <a:spAutoFit/>
          </a:bodyPr>
          <a:lstStyle/>
          <a:p>
            <a:pPr algn="r"/>
            <a:r>
              <a:rPr lang="en-US" dirty="0">
                <a:solidFill>
                  <a:schemeClr val="bg1"/>
                </a:solidFill>
              </a:rPr>
              <a:t>[</a:t>
            </a:r>
            <a:r>
              <a:rPr lang="en-US" dirty="0" err="1">
                <a:solidFill>
                  <a:schemeClr val="bg1"/>
                </a:solidFill>
              </a:rPr>
              <a:t>Datar</a:t>
            </a:r>
            <a:r>
              <a:rPr lang="en-US" dirty="0">
                <a:solidFill>
                  <a:schemeClr val="bg1"/>
                </a:solidFill>
              </a:rPr>
              <a:t>, </a:t>
            </a:r>
            <a:r>
              <a:rPr lang="en-US" dirty="0" err="1">
                <a:solidFill>
                  <a:schemeClr val="bg1"/>
                </a:solidFill>
              </a:rPr>
              <a:t>Gionis</a:t>
            </a:r>
            <a:r>
              <a:rPr lang="en-US" dirty="0">
                <a:solidFill>
                  <a:schemeClr val="bg1"/>
                </a:solidFill>
              </a:rPr>
              <a:t>, </a:t>
            </a:r>
            <a:r>
              <a:rPr lang="en-US" dirty="0" err="1">
                <a:solidFill>
                  <a:schemeClr val="bg1"/>
                </a:solidFill>
              </a:rPr>
              <a:t>Indyk</a:t>
            </a:r>
            <a:r>
              <a:rPr lang="en-US" dirty="0">
                <a:solidFill>
                  <a:schemeClr val="bg1"/>
                </a:solidFill>
              </a:rPr>
              <a:t>, </a:t>
            </a:r>
            <a:r>
              <a:rPr lang="en-US" dirty="0" err="1">
                <a:solidFill>
                  <a:schemeClr val="bg1"/>
                </a:solidFill>
              </a:rPr>
              <a:t>Motwani</a:t>
            </a:r>
            <a:r>
              <a:rPr lang="en-US" dirty="0">
                <a:solidFill>
                  <a:schemeClr val="bg1"/>
                </a:solidFill>
              </a:rPr>
              <a:t>]</a:t>
            </a:r>
          </a:p>
        </p:txBody>
      </p:sp>
    </p:spTree>
    <p:extLst>
      <p:ext uri="{BB962C8B-B14F-4D97-AF65-F5344CB8AC3E}">
        <p14:creationId xmlns:p14="http://schemas.microsoft.com/office/powerpoint/2010/main" val="3066144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a:defRPr/>
            </a:pPr>
            <a:r>
              <a:rPr lang="en-US" dirty="0">
                <a:ea typeface="+mj-ea"/>
              </a:rPr>
              <a:t>Idea: Exponential Windows</a:t>
            </a:r>
          </a:p>
        </p:txBody>
      </p:sp>
      <p:sp>
        <p:nvSpPr>
          <p:cNvPr id="37892" name="Rectangle 3"/>
          <p:cNvSpPr>
            <a:spLocks noGrp="1" noChangeArrowheads="1"/>
          </p:cNvSpPr>
          <p:nvPr>
            <p:ph idx="1"/>
          </p:nvPr>
        </p:nvSpPr>
        <p:spPr/>
        <p:txBody>
          <a:bodyPr/>
          <a:lstStyle/>
          <a:p>
            <a:r>
              <a:rPr lang="en-US" b="1" dirty="0">
                <a:solidFill>
                  <a:srgbClr val="D60093"/>
                </a:solidFill>
              </a:rPr>
              <a:t>Solution that doesn’t (quite) work:</a:t>
            </a:r>
          </a:p>
          <a:p>
            <a:pPr lvl="1"/>
            <a:r>
              <a:rPr lang="en-US" dirty="0"/>
              <a:t>Summarize </a:t>
            </a:r>
            <a:r>
              <a:rPr lang="en-US" b="1" dirty="0"/>
              <a:t>exponentially increasing </a:t>
            </a:r>
            <a:r>
              <a:rPr lang="en-US" dirty="0"/>
              <a:t>regions </a:t>
            </a:r>
            <a:br>
              <a:rPr lang="en-US" dirty="0"/>
            </a:br>
            <a:r>
              <a:rPr lang="en-US" dirty="0"/>
              <a:t>of the stream, looking backward</a:t>
            </a:r>
          </a:p>
          <a:p>
            <a:pPr lvl="1"/>
            <a:r>
              <a:rPr lang="en-US" dirty="0"/>
              <a:t>Drop small regions if they begin at the same point as a larger region</a:t>
            </a:r>
          </a:p>
        </p:txBody>
      </p:sp>
      <p:sp>
        <p:nvSpPr>
          <p:cNvPr id="5" name="Text Box 3"/>
          <p:cNvSpPr txBox="1">
            <a:spLocks noChangeArrowheads="1"/>
          </p:cNvSpPr>
          <p:nvPr/>
        </p:nvSpPr>
        <p:spPr bwMode="auto">
          <a:xfrm>
            <a:off x="0" y="5468937"/>
            <a:ext cx="8970963" cy="366713"/>
          </a:xfrm>
          <a:prstGeom prst="rect">
            <a:avLst/>
          </a:prstGeom>
          <a:noFill/>
          <a:ln w="9525">
            <a:noFill/>
            <a:miter lim="800000"/>
            <a:headEnd/>
            <a:tailEnd/>
          </a:ln>
          <a:effectLst/>
        </p:spPr>
        <p:txBody>
          <a:bodyPr wrap="none">
            <a:spAutoFit/>
          </a:bodyPr>
          <a:lstStyle/>
          <a:p>
            <a:r>
              <a:rPr lang="en-US" dirty="0">
                <a:latin typeface="Tahoma" pitchFamily="34" charset="0"/>
                <a:ea typeface="Tahoma" pitchFamily="34" charset="0"/>
                <a:cs typeface="Tahoma" pitchFamily="34" charset="0"/>
              </a:rPr>
              <a:t>0 1 0 0 1 1 1 0 0 0 1 0 1 0 0 1 0 0 0 1 0 1 1 0 1 1 0 1 1 1 0 0 1 0 1 0 1 1 0 0 1 1 0 1 0</a:t>
            </a:r>
          </a:p>
        </p:txBody>
      </p:sp>
      <p:sp>
        <p:nvSpPr>
          <p:cNvPr id="14" name="Text Box 16"/>
          <p:cNvSpPr txBox="1">
            <a:spLocks noChangeArrowheads="1"/>
          </p:cNvSpPr>
          <p:nvPr/>
        </p:nvSpPr>
        <p:spPr bwMode="auto">
          <a:xfrm>
            <a:off x="5622925" y="5729287"/>
            <a:ext cx="344966" cy="369332"/>
          </a:xfrm>
          <a:prstGeom prst="rect">
            <a:avLst/>
          </a:prstGeom>
          <a:noFill/>
          <a:ln w="9525">
            <a:noFill/>
            <a:miter lim="800000"/>
            <a:headEnd/>
            <a:tailEnd/>
          </a:ln>
          <a:effectLst/>
        </p:spPr>
        <p:txBody>
          <a:bodyPr wrap="none">
            <a:spAutoFit/>
          </a:bodyPr>
          <a:lstStyle/>
          <a:p>
            <a:r>
              <a:rPr lang="en-US" b="1" i="1" dirty="0">
                <a:solidFill>
                  <a:srgbClr val="008000"/>
                </a:solidFill>
              </a:rPr>
              <a:t>N</a:t>
            </a:r>
          </a:p>
        </p:txBody>
      </p:sp>
      <p:sp>
        <p:nvSpPr>
          <p:cNvPr id="15" name="Line 17"/>
          <p:cNvSpPr>
            <a:spLocks noChangeShapeType="1"/>
          </p:cNvSpPr>
          <p:nvPr/>
        </p:nvSpPr>
        <p:spPr bwMode="auto">
          <a:xfrm flipH="1">
            <a:off x="3429000" y="5926137"/>
            <a:ext cx="2209800" cy="0"/>
          </a:xfrm>
          <a:prstGeom prst="line">
            <a:avLst/>
          </a:prstGeom>
          <a:noFill/>
          <a:ln w="28575">
            <a:solidFill>
              <a:srgbClr val="008000"/>
            </a:solidFill>
            <a:round/>
            <a:headEnd/>
            <a:tailEnd type="triangle" w="med" len="med"/>
          </a:ln>
          <a:effectLst/>
        </p:spPr>
        <p:txBody>
          <a:bodyPr/>
          <a:lstStyle/>
          <a:p>
            <a:endParaRPr lang="en-US"/>
          </a:p>
        </p:txBody>
      </p:sp>
      <p:sp>
        <p:nvSpPr>
          <p:cNvPr id="16" name="Line 18"/>
          <p:cNvSpPr>
            <a:spLocks noChangeShapeType="1"/>
          </p:cNvSpPr>
          <p:nvPr/>
        </p:nvSpPr>
        <p:spPr bwMode="auto">
          <a:xfrm>
            <a:off x="6019800" y="5926136"/>
            <a:ext cx="2895600" cy="1"/>
          </a:xfrm>
          <a:prstGeom prst="line">
            <a:avLst/>
          </a:prstGeom>
          <a:noFill/>
          <a:ln w="28575">
            <a:solidFill>
              <a:srgbClr val="008000"/>
            </a:solidFill>
            <a:round/>
            <a:headEnd/>
            <a:tailEnd type="triangle" w="med" len="med"/>
          </a:ln>
          <a:effectLst/>
        </p:spPr>
        <p:txBody>
          <a:bodyPr/>
          <a:lstStyle/>
          <a:p>
            <a:endParaRPr lang="en-US"/>
          </a:p>
        </p:txBody>
      </p:sp>
      <p:grpSp>
        <p:nvGrpSpPr>
          <p:cNvPr id="24" name="Group 23"/>
          <p:cNvGrpSpPr/>
          <p:nvPr/>
        </p:nvGrpSpPr>
        <p:grpSpPr>
          <a:xfrm>
            <a:off x="1295400" y="4267200"/>
            <a:ext cx="2057400" cy="461665"/>
            <a:chOff x="1295400" y="3815411"/>
            <a:chExt cx="2057400" cy="461665"/>
          </a:xfrm>
        </p:grpSpPr>
        <p:sp>
          <p:nvSpPr>
            <p:cNvPr id="18" name="Line 21"/>
            <p:cNvSpPr>
              <a:spLocks noChangeShapeType="1"/>
            </p:cNvSpPr>
            <p:nvPr/>
          </p:nvSpPr>
          <p:spPr bwMode="auto">
            <a:xfrm flipH="1" flipV="1">
              <a:off x="1295400" y="4018905"/>
              <a:ext cx="838200" cy="2232"/>
            </a:xfrm>
            <a:prstGeom prst="line">
              <a:avLst/>
            </a:prstGeom>
            <a:noFill/>
            <a:ln w="28575">
              <a:solidFill>
                <a:srgbClr val="008000"/>
              </a:solidFill>
              <a:round/>
              <a:headEnd/>
              <a:tailEnd type="triangle" w="med" len="med"/>
            </a:ln>
            <a:effectLst/>
          </p:spPr>
          <p:txBody>
            <a:bodyPr/>
            <a:lstStyle/>
            <a:p>
              <a:endParaRPr lang="en-US" sz="2000" b="1"/>
            </a:p>
          </p:txBody>
        </p:sp>
        <p:sp>
          <p:nvSpPr>
            <p:cNvPr id="19" name="Line 22"/>
            <p:cNvSpPr>
              <a:spLocks noChangeShapeType="1"/>
            </p:cNvSpPr>
            <p:nvPr/>
          </p:nvSpPr>
          <p:spPr bwMode="auto">
            <a:xfrm>
              <a:off x="2667000" y="4021137"/>
              <a:ext cx="685800" cy="0"/>
            </a:xfrm>
            <a:prstGeom prst="line">
              <a:avLst/>
            </a:prstGeom>
            <a:noFill/>
            <a:ln w="28575">
              <a:solidFill>
                <a:srgbClr val="008000"/>
              </a:solidFill>
              <a:round/>
              <a:headEnd/>
              <a:tailEnd type="triangle" w="med" len="med"/>
            </a:ln>
            <a:effectLst/>
          </p:spPr>
          <p:txBody>
            <a:bodyPr/>
            <a:lstStyle/>
            <a:p>
              <a:endParaRPr lang="en-US" sz="2000" b="1"/>
            </a:p>
          </p:txBody>
        </p:sp>
        <p:sp>
          <p:nvSpPr>
            <p:cNvPr id="17" name="Text Box 20"/>
            <p:cNvSpPr txBox="1">
              <a:spLocks noChangeArrowheads="1"/>
            </p:cNvSpPr>
            <p:nvPr/>
          </p:nvSpPr>
          <p:spPr bwMode="auto">
            <a:xfrm>
              <a:off x="2209800" y="3815411"/>
              <a:ext cx="322524" cy="461665"/>
            </a:xfrm>
            <a:prstGeom prst="rect">
              <a:avLst/>
            </a:prstGeom>
            <a:noFill/>
            <a:ln w="9525">
              <a:noFill/>
              <a:miter lim="800000"/>
              <a:headEnd/>
              <a:tailEnd/>
            </a:ln>
            <a:effectLst/>
          </p:spPr>
          <p:txBody>
            <a:bodyPr wrap="none">
              <a:spAutoFit/>
            </a:bodyPr>
            <a:lstStyle/>
            <a:p>
              <a:r>
                <a:rPr lang="en-US" sz="2400" b="1" dirty="0">
                  <a:solidFill>
                    <a:srgbClr val="008000"/>
                  </a:solidFill>
                </a:rPr>
                <a:t>?</a:t>
              </a:r>
            </a:p>
          </p:txBody>
        </p:sp>
      </p:grpSp>
      <p:grpSp>
        <p:nvGrpSpPr>
          <p:cNvPr id="23" name="Group 22"/>
          <p:cNvGrpSpPr/>
          <p:nvPr/>
        </p:nvGrpSpPr>
        <p:grpSpPr>
          <a:xfrm>
            <a:off x="1295400" y="3944937"/>
            <a:ext cx="7620000" cy="1524000"/>
            <a:chOff x="1295400" y="3487737"/>
            <a:chExt cx="7620000" cy="1524000"/>
          </a:xfrm>
        </p:grpSpPr>
        <p:sp>
          <p:nvSpPr>
            <p:cNvPr id="6" name="Rectangle 5"/>
            <p:cNvSpPr>
              <a:spLocks noChangeArrowheads="1"/>
            </p:cNvSpPr>
            <p:nvPr/>
          </p:nvSpPr>
          <p:spPr bwMode="auto">
            <a:xfrm>
              <a:off x="87630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0</a:t>
              </a:r>
            </a:p>
          </p:txBody>
        </p:sp>
        <p:sp>
          <p:nvSpPr>
            <p:cNvPr id="7" name="Rectangle 6"/>
            <p:cNvSpPr>
              <a:spLocks noChangeArrowheads="1"/>
            </p:cNvSpPr>
            <p:nvPr/>
          </p:nvSpPr>
          <p:spPr bwMode="auto">
            <a:xfrm>
              <a:off x="85344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8" name="Rectangle 8"/>
            <p:cNvSpPr>
              <a:spLocks noChangeArrowheads="1"/>
            </p:cNvSpPr>
            <p:nvPr/>
          </p:nvSpPr>
          <p:spPr bwMode="auto">
            <a:xfrm>
              <a:off x="8348634" y="4402137"/>
              <a:ext cx="338166"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9" name="Rectangle 9"/>
            <p:cNvSpPr>
              <a:spLocks noChangeArrowheads="1"/>
            </p:cNvSpPr>
            <p:nvPr/>
          </p:nvSpPr>
          <p:spPr bwMode="auto">
            <a:xfrm>
              <a:off x="7942834" y="4402137"/>
              <a:ext cx="341322"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10" name="Rectangle 10"/>
            <p:cNvSpPr>
              <a:spLocks noChangeArrowheads="1"/>
            </p:cNvSpPr>
            <p:nvPr/>
          </p:nvSpPr>
          <p:spPr bwMode="auto">
            <a:xfrm>
              <a:off x="7537034" y="4097337"/>
              <a:ext cx="747121"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11" name="Rectangle 11"/>
            <p:cNvSpPr>
              <a:spLocks noChangeArrowheads="1"/>
            </p:cNvSpPr>
            <p:nvPr/>
          </p:nvSpPr>
          <p:spPr bwMode="auto">
            <a:xfrm>
              <a:off x="6781800" y="4097337"/>
              <a:ext cx="685800"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3</a:t>
              </a:r>
            </a:p>
          </p:txBody>
        </p:sp>
        <p:sp>
          <p:nvSpPr>
            <p:cNvPr id="12" name="Rectangle 12"/>
            <p:cNvSpPr>
              <a:spLocks noChangeArrowheads="1"/>
            </p:cNvSpPr>
            <p:nvPr/>
          </p:nvSpPr>
          <p:spPr bwMode="auto">
            <a:xfrm>
              <a:off x="5943600" y="3792537"/>
              <a:ext cx="1524000" cy="304800"/>
            </a:xfrm>
            <a:prstGeom prst="rect">
              <a:avLst/>
            </a:prstGeom>
            <a:solidFill>
              <a:srgbClr val="FF99CC">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4</a:t>
              </a:r>
            </a:p>
          </p:txBody>
        </p:sp>
        <p:sp>
          <p:nvSpPr>
            <p:cNvPr id="13" name="Rectangle 15"/>
            <p:cNvSpPr>
              <a:spLocks noChangeArrowheads="1"/>
            </p:cNvSpPr>
            <p:nvPr/>
          </p:nvSpPr>
          <p:spPr bwMode="auto">
            <a:xfrm>
              <a:off x="44196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10</a:t>
              </a:r>
            </a:p>
          </p:txBody>
        </p:sp>
        <p:sp>
          <p:nvSpPr>
            <p:cNvPr id="20" name="Rectangle 24"/>
            <p:cNvSpPr>
              <a:spLocks noChangeArrowheads="1"/>
            </p:cNvSpPr>
            <p:nvPr/>
          </p:nvSpPr>
          <p:spPr bwMode="auto">
            <a:xfrm>
              <a:off x="12954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6</a:t>
              </a:r>
            </a:p>
          </p:txBody>
        </p:sp>
      </p:grpSp>
      <p:sp>
        <p:nvSpPr>
          <p:cNvPr id="21" name="Text Box 19"/>
          <p:cNvSpPr txBox="1">
            <a:spLocks noChangeArrowheads="1"/>
          </p:cNvSpPr>
          <p:nvPr/>
        </p:nvSpPr>
        <p:spPr bwMode="auto">
          <a:xfrm>
            <a:off x="404261" y="6059269"/>
            <a:ext cx="6377539" cy="646331"/>
          </a:xfrm>
          <a:prstGeom prst="rect">
            <a:avLst/>
          </a:prstGeom>
          <a:noFill/>
          <a:ln w="9525">
            <a:noFill/>
            <a:miter lim="800000"/>
            <a:headEnd/>
            <a:tailEnd/>
          </a:ln>
          <a:effectLst/>
        </p:spPr>
        <p:txBody>
          <a:bodyPr wrap="square">
            <a:spAutoFit/>
          </a:bodyPr>
          <a:lstStyle/>
          <a:p>
            <a:r>
              <a:rPr lang="en-US" dirty="0">
                <a:solidFill>
                  <a:srgbClr val="008000"/>
                </a:solidFill>
                <a:latin typeface="Arial" pitchFamily="34" charset="0"/>
                <a:cs typeface="Arial" pitchFamily="34" charset="0"/>
              </a:rPr>
              <a:t>We can reconstruct the count of the last </a:t>
            </a:r>
            <a:r>
              <a:rPr lang="en-US" b="1" i="1" dirty="0">
                <a:solidFill>
                  <a:srgbClr val="008000"/>
                </a:solidFill>
                <a:latin typeface="Arial" pitchFamily="34" charset="0"/>
                <a:cs typeface="Arial" pitchFamily="34" charset="0"/>
              </a:rPr>
              <a:t>N</a:t>
            </a:r>
            <a:r>
              <a:rPr lang="en-US" dirty="0">
                <a:solidFill>
                  <a:srgbClr val="008000"/>
                </a:solidFill>
                <a:latin typeface="Arial" pitchFamily="34" charset="0"/>
                <a:cs typeface="Arial" pitchFamily="34" charset="0"/>
              </a:rPr>
              <a:t> bits, except we are not sure how many of the last </a:t>
            </a:r>
            <a:r>
              <a:rPr lang="en-US" b="1" dirty="0">
                <a:solidFill>
                  <a:srgbClr val="008000"/>
                </a:solidFill>
                <a:latin typeface="Arial" pitchFamily="34" charset="0"/>
                <a:cs typeface="Arial" pitchFamily="34" charset="0"/>
              </a:rPr>
              <a:t>6</a:t>
            </a:r>
            <a:r>
              <a:rPr lang="en-US" dirty="0">
                <a:solidFill>
                  <a:srgbClr val="008000"/>
                </a:solidFill>
                <a:latin typeface="Arial" pitchFamily="34" charset="0"/>
                <a:cs typeface="Arial" pitchFamily="34" charset="0"/>
              </a:rPr>
              <a:t> </a:t>
            </a:r>
            <a:r>
              <a:rPr lang="en-US" b="1" dirty="0">
                <a:solidFill>
                  <a:srgbClr val="008000"/>
                </a:solidFill>
                <a:latin typeface="Arial" pitchFamily="34" charset="0"/>
                <a:cs typeface="Arial" pitchFamily="34" charset="0"/>
              </a:rPr>
              <a:t>1s</a:t>
            </a:r>
            <a:r>
              <a:rPr lang="en-US" dirty="0">
                <a:solidFill>
                  <a:srgbClr val="008000"/>
                </a:solidFill>
                <a:latin typeface="Arial" pitchFamily="34" charset="0"/>
                <a:cs typeface="Arial" pitchFamily="34" charset="0"/>
              </a:rPr>
              <a:t> are included in the </a:t>
            </a:r>
            <a:r>
              <a:rPr lang="en-US" b="1" i="1" dirty="0">
                <a:solidFill>
                  <a:srgbClr val="008000"/>
                </a:solidFill>
                <a:latin typeface="Arial" pitchFamily="34" charset="0"/>
                <a:cs typeface="Arial" pitchFamily="34" charset="0"/>
              </a:rPr>
              <a:t>N</a:t>
            </a:r>
            <a:endParaRPr lang="en-US" dirty="0">
              <a:solidFill>
                <a:srgbClr val="008000"/>
              </a:solidFill>
              <a:latin typeface="Arial" pitchFamily="34" charset="0"/>
              <a:cs typeface="Arial" pitchFamily="34" charset="0"/>
            </a:endParaRPr>
          </a:p>
        </p:txBody>
      </p:sp>
      <p:sp>
        <p:nvSpPr>
          <p:cNvPr id="27" name="TextBox 26"/>
          <p:cNvSpPr txBox="1"/>
          <p:nvPr/>
        </p:nvSpPr>
        <p:spPr>
          <a:xfrm>
            <a:off x="-48859" y="3436203"/>
            <a:ext cx="1219199" cy="830997"/>
          </a:xfrm>
          <a:prstGeom prst="rect">
            <a:avLst/>
          </a:prstGeom>
          <a:noFill/>
        </p:spPr>
        <p:txBody>
          <a:bodyPr wrap="square" rtlCol="0">
            <a:spAutoFit/>
          </a:bodyPr>
          <a:lstStyle/>
          <a:p>
            <a:pPr algn="ctr"/>
            <a:r>
              <a:rPr lang="en-US" sz="1600" b="1" dirty="0">
                <a:solidFill>
                  <a:srgbClr val="008000"/>
                </a:solidFill>
                <a:latin typeface="Arial" pitchFamily="34" charset="0"/>
                <a:cs typeface="Arial" pitchFamily="34" charset="0"/>
              </a:rPr>
              <a:t>Window of width 16 has 6 1s</a:t>
            </a:r>
          </a:p>
        </p:txBody>
      </p:sp>
      <p:cxnSp>
        <p:nvCxnSpPr>
          <p:cNvPr id="29" name="Straight Arrow Connector 28"/>
          <p:cNvCxnSpPr/>
          <p:nvPr/>
        </p:nvCxnSpPr>
        <p:spPr>
          <a:xfrm>
            <a:off x="990600" y="3851701"/>
            <a:ext cx="1752600" cy="245636"/>
          </a:xfrm>
          <a:prstGeom prst="straightConnector1">
            <a:avLst/>
          </a:prstGeom>
          <a:ln w="12700">
            <a:solidFill>
              <a:srgbClr val="008000"/>
            </a:solidFill>
            <a:tailEnd type="arrow"/>
          </a:ln>
        </p:spPr>
        <p:style>
          <a:lnRef idx="1">
            <a:schemeClr val="dk1"/>
          </a:lnRef>
          <a:fillRef idx="0">
            <a:schemeClr val="dk1"/>
          </a:fillRef>
          <a:effectRef idx="0">
            <a:schemeClr val="dk1"/>
          </a:effectRef>
          <a:fontRef idx="minor">
            <a:schemeClr val="tx1"/>
          </a:fontRef>
        </p:style>
      </p:cxnSp>
      <p:cxnSp>
        <p:nvCxnSpPr>
          <p:cNvPr id="3" name="Straight Connector 2"/>
          <p:cNvCxnSpPr/>
          <p:nvPr/>
        </p:nvCxnSpPr>
        <p:spPr>
          <a:xfrm flipV="1">
            <a:off x="3401080" y="4267200"/>
            <a:ext cx="0" cy="1658938"/>
          </a:xfrm>
          <a:prstGeom prst="line">
            <a:avLst/>
          </a:prstGeom>
          <a:ln w="28575">
            <a:solidFill>
              <a:srgbClr val="0000FF"/>
            </a:solidFill>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9085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15" grpId="0" animBg="1"/>
      <p:bldP spid="16" grpId="0" animBg="1"/>
      <p:bldP spid="21" grpId="0"/>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a:bodyPr>
          <a:lstStyle/>
          <a:p>
            <a:r>
              <a:rPr lang="en-US" dirty="0"/>
              <a:t>What’s Good?</a:t>
            </a:r>
          </a:p>
        </p:txBody>
      </p:sp>
      <mc:AlternateContent xmlns:mc="http://schemas.openxmlformats.org/markup-compatibility/2006" xmlns:a14="http://schemas.microsoft.com/office/drawing/2010/main">
        <mc:Choice Requires="a14">
          <p:sp>
            <p:nvSpPr>
              <p:cNvPr id="34819" name="Rectangle 3"/>
              <p:cNvSpPr>
                <a:spLocks noGrp="1" noChangeArrowheads="1"/>
              </p:cNvSpPr>
              <p:nvPr>
                <p:ph idx="1"/>
              </p:nvPr>
            </p:nvSpPr>
            <p:spPr/>
            <p:txBody>
              <a:bodyPr/>
              <a:lstStyle/>
              <a:p>
                <a:r>
                  <a:rPr lang="en-US" b="1" dirty="0">
                    <a:solidFill>
                      <a:srgbClr val="008000"/>
                    </a:solidFill>
                  </a:rPr>
                  <a:t>Stores only O(log</a:t>
                </a:r>
                <a:r>
                  <a:rPr lang="en-US" b="1" baseline="30000" dirty="0">
                    <a:solidFill>
                      <a:srgbClr val="008000"/>
                    </a:solidFill>
                  </a:rPr>
                  <a:t>2</a:t>
                </a:r>
                <a:r>
                  <a:rPr lang="en-US" b="1" i="1" dirty="0">
                    <a:solidFill>
                      <a:srgbClr val="008000"/>
                    </a:solidFill>
                  </a:rPr>
                  <a:t>N</a:t>
                </a:r>
                <a:r>
                  <a:rPr lang="en-US" b="1" dirty="0">
                    <a:solidFill>
                      <a:srgbClr val="008000"/>
                    </a:solidFill>
                  </a:rPr>
                  <a:t> ) bits</a:t>
                </a:r>
              </a:p>
              <a:p>
                <a:pPr lvl="1"/>
                <a14:m>
                  <m:oMath xmlns:m="http://schemas.openxmlformats.org/officeDocument/2006/math">
                    <m:r>
                      <a:rPr lang="en-US" b="1" i="1" dirty="0" smtClean="0">
                        <a:latin typeface="Cambria Math"/>
                      </a:rPr>
                      <m:t>𝑶</m:t>
                    </m:r>
                    <m:r>
                      <a:rPr lang="en-US" b="1" i="1" dirty="0" smtClean="0">
                        <a:latin typeface="Cambria Math"/>
                      </a:rPr>
                      <m:t>(</m:t>
                    </m:r>
                    <m:r>
                      <m:rPr>
                        <m:sty m:val="p"/>
                      </m:rPr>
                      <a:rPr lang="en-US" b="1" i="1" dirty="0" smtClean="0">
                        <a:latin typeface="Cambria Math"/>
                      </a:rPr>
                      <m:t>log</m:t>
                    </m:r>
                    <m:r>
                      <a:rPr lang="en-US" b="1" i="1" dirty="0" smtClean="0">
                        <a:latin typeface="Cambria Math"/>
                      </a:rPr>
                      <m:t>⁡</m:t>
                    </m:r>
                    <m:r>
                      <a:rPr lang="en-US" b="1" i="1" dirty="0" smtClean="0">
                        <a:latin typeface="Cambria Math"/>
                      </a:rPr>
                      <m:t>𝑵</m:t>
                    </m:r>
                    <m:r>
                      <a:rPr lang="en-US" b="1" i="1" dirty="0" smtClean="0">
                        <a:latin typeface="Cambria Math"/>
                      </a:rPr>
                      <m:t>)</m:t>
                    </m:r>
                  </m:oMath>
                </a14:m>
                <a:r>
                  <a:rPr lang="en-US" dirty="0"/>
                  <a:t> counts of </a:t>
                </a:r>
                <a14:m>
                  <m:oMath xmlns:m="http://schemas.openxmlformats.org/officeDocument/2006/math">
                    <m:sSub>
                      <m:sSubPr>
                        <m:ctrlPr>
                          <a:rPr lang="en-US" b="1" i="1" dirty="0" smtClean="0">
                            <a:latin typeface="Cambria Math" panose="02040503050406030204" pitchFamily="18" charset="0"/>
                          </a:rPr>
                        </m:ctrlPr>
                      </m:sSubPr>
                      <m:e>
                        <m:r>
                          <m:rPr>
                            <m:sty m:val="p"/>
                          </m:rPr>
                          <a:rPr lang="en-US" b="0" i="0" dirty="0" smtClean="0">
                            <a:latin typeface="Cambria Math"/>
                          </a:rPr>
                          <m:t>log</m:t>
                        </m:r>
                      </m:e>
                      <m:sub>
                        <m:r>
                          <a:rPr lang="en-US" b="1" i="1" dirty="0" smtClean="0">
                            <a:latin typeface="Cambria Math"/>
                          </a:rPr>
                          <m:t>𝟐</m:t>
                        </m:r>
                      </m:sub>
                    </m:sSub>
                    <m:r>
                      <a:rPr lang="en-US" b="1" i="1" dirty="0">
                        <a:latin typeface="Cambria Math"/>
                      </a:rPr>
                      <m:t>𝑵</m:t>
                    </m:r>
                  </m:oMath>
                </a14:m>
                <a:r>
                  <a:rPr lang="en-US" dirty="0"/>
                  <a:t>  bits each</a:t>
                </a:r>
              </a:p>
              <a:p>
                <a:pPr lvl="8"/>
                <a:endParaRPr lang="en-US" dirty="0"/>
              </a:p>
              <a:p>
                <a:r>
                  <a:rPr lang="en-US" b="1" dirty="0">
                    <a:solidFill>
                      <a:srgbClr val="008000"/>
                    </a:solidFill>
                  </a:rPr>
                  <a:t>Easy update as more bits enter</a:t>
                </a:r>
              </a:p>
              <a:p>
                <a:pPr lvl="8"/>
                <a:endParaRPr lang="en-US" dirty="0"/>
              </a:p>
              <a:p>
                <a:r>
                  <a:rPr lang="en-US" dirty="0"/>
                  <a:t>Error in count no greater than the number </a:t>
                </a:r>
                <a:br>
                  <a:rPr lang="en-US" dirty="0"/>
                </a:br>
                <a:r>
                  <a:rPr lang="en-US" dirty="0"/>
                  <a:t>of </a:t>
                </a:r>
                <a:r>
                  <a:rPr lang="en-US" b="1" dirty="0"/>
                  <a:t>1s</a:t>
                </a:r>
                <a:r>
                  <a:rPr lang="en-US" dirty="0"/>
                  <a:t> in the “</a:t>
                </a:r>
                <a:r>
                  <a:rPr lang="en-US" b="1" dirty="0"/>
                  <a:t>unknown</a:t>
                </a:r>
                <a:r>
                  <a:rPr lang="en-US" dirty="0"/>
                  <a:t>” area</a:t>
                </a:r>
              </a:p>
            </p:txBody>
          </p:sp>
        </mc:Choice>
        <mc:Fallback xmlns="">
          <p:sp>
            <p:nvSpPr>
              <p:cNvPr id="34819" name="Rectangle 3"/>
              <p:cNvSpPr>
                <a:spLocks noGrp="1" noRot="1" noChangeAspect="1" noMove="1" noResize="1" noEditPoints="1" noAdjustHandles="1" noChangeArrowheads="1" noChangeShapeType="1" noTextEdit="1"/>
              </p:cNvSpPr>
              <p:nvPr>
                <p:ph idx="1"/>
              </p:nvPr>
            </p:nvSpPr>
            <p:spPr>
              <a:blipFill rotWithShape="1">
                <a:blip r:embed="rId2"/>
                <a:stretch>
                  <a:fillRect t="-696"/>
                </a:stretch>
              </a:blipFill>
            </p:spPr>
            <p:txBody>
              <a:bodyPr/>
              <a:lstStyle/>
              <a:p>
                <a:r>
                  <a:rPr lang="en-US">
                    <a:noFill/>
                  </a:rPr>
                  <a:t> </a:t>
                </a:r>
              </a:p>
            </p:txBody>
          </p:sp>
        </mc:Fallback>
      </mc:AlternateContent>
    </p:spTree>
    <p:extLst>
      <p:ext uri="{BB962C8B-B14F-4D97-AF65-F5344CB8AC3E}">
        <p14:creationId xmlns:p14="http://schemas.microsoft.com/office/powerpoint/2010/main" val="3443140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t>What’s Not So Good?</a:t>
            </a:r>
          </a:p>
        </p:txBody>
      </p:sp>
      <p:sp>
        <p:nvSpPr>
          <p:cNvPr id="33795" name="Rectangle 3"/>
          <p:cNvSpPr>
            <a:spLocks noGrp="1" noChangeArrowheads="1"/>
          </p:cNvSpPr>
          <p:nvPr>
            <p:ph type="body" idx="1"/>
          </p:nvPr>
        </p:nvSpPr>
        <p:spPr/>
        <p:txBody>
          <a:bodyPr/>
          <a:lstStyle/>
          <a:p>
            <a:r>
              <a:rPr lang="en-US" dirty="0"/>
              <a:t>As long as the </a:t>
            </a:r>
            <a:r>
              <a:rPr lang="en-US" b="1" dirty="0"/>
              <a:t>1s</a:t>
            </a:r>
            <a:r>
              <a:rPr lang="en-US" dirty="0"/>
              <a:t> are fairly evenly distributed, the error due to the unknown region is small – </a:t>
            </a:r>
            <a:r>
              <a:rPr lang="en-US" b="1" dirty="0">
                <a:solidFill>
                  <a:srgbClr val="008000"/>
                </a:solidFill>
              </a:rPr>
              <a:t>no more than 50%</a:t>
            </a:r>
          </a:p>
          <a:p>
            <a:r>
              <a:rPr lang="en-US" dirty="0">
                <a:solidFill>
                  <a:srgbClr val="0000FF"/>
                </a:solidFill>
              </a:rPr>
              <a:t>But it could be that all the </a:t>
            </a:r>
            <a:r>
              <a:rPr lang="en-US" b="1" dirty="0">
                <a:solidFill>
                  <a:srgbClr val="0000FF"/>
                </a:solidFill>
              </a:rPr>
              <a:t>1s</a:t>
            </a:r>
            <a:r>
              <a:rPr lang="en-US" dirty="0">
                <a:solidFill>
                  <a:srgbClr val="0000FF"/>
                </a:solidFill>
              </a:rPr>
              <a:t> are in the unknown area at the end</a:t>
            </a:r>
          </a:p>
          <a:p>
            <a:r>
              <a:rPr lang="en-US" dirty="0"/>
              <a:t>In that case, </a:t>
            </a:r>
            <a:r>
              <a:rPr lang="en-US" b="1" dirty="0">
                <a:solidFill>
                  <a:srgbClr val="FF0066"/>
                </a:solidFill>
              </a:rPr>
              <a:t>the error is unbounded!</a:t>
            </a:r>
          </a:p>
        </p:txBody>
      </p:sp>
      <p:grpSp>
        <p:nvGrpSpPr>
          <p:cNvPr id="3" name="Group 2"/>
          <p:cNvGrpSpPr/>
          <p:nvPr/>
        </p:nvGrpSpPr>
        <p:grpSpPr>
          <a:xfrm>
            <a:off x="0" y="4572000"/>
            <a:ext cx="8970963" cy="2164139"/>
            <a:chOff x="0" y="4572000"/>
            <a:chExt cx="8970963" cy="2164139"/>
          </a:xfrm>
        </p:grpSpPr>
        <p:sp>
          <p:nvSpPr>
            <p:cNvPr id="7" name="Text Box 3"/>
            <p:cNvSpPr txBox="1">
              <a:spLocks noChangeArrowheads="1"/>
            </p:cNvSpPr>
            <p:nvPr/>
          </p:nvSpPr>
          <p:spPr bwMode="auto">
            <a:xfrm>
              <a:off x="0" y="6096000"/>
              <a:ext cx="8970963" cy="366713"/>
            </a:xfrm>
            <a:prstGeom prst="rect">
              <a:avLst/>
            </a:prstGeom>
            <a:noFill/>
            <a:ln w="9525">
              <a:noFill/>
              <a:miter lim="800000"/>
              <a:headEnd/>
              <a:tailEnd/>
            </a:ln>
            <a:effectLst/>
          </p:spPr>
          <p:txBody>
            <a:bodyPr wrap="none">
              <a:spAutoFit/>
            </a:bodyPr>
            <a:lstStyle/>
            <a:p>
              <a:r>
                <a:rPr lang="en-US" dirty="0">
                  <a:latin typeface="Tahoma" pitchFamily="34" charset="0"/>
                  <a:ea typeface="Tahoma" pitchFamily="34" charset="0"/>
                  <a:cs typeface="Tahoma" pitchFamily="34" charset="0"/>
                </a:rPr>
                <a:t>0 1 0 0 1 1 1 0 0 0 1 0 1 0 0 1 0 0 0 1 0 1 1 0 1 1 0 1 1 1 0 0 1 0 1 0 1 1 0 0 1 1 0 1 0</a:t>
              </a:r>
            </a:p>
          </p:txBody>
        </p:sp>
        <p:grpSp>
          <p:nvGrpSpPr>
            <p:cNvPr id="15" name="Group 14"/>
            <p:cNvGrpSpPr/>
            <p:nvPr/>
          </p:nvGrpSpPr>
          <p:grpSpPr>
            <a:xfrm>
              <a:off x="1295400" y="4572000"/>
              <a:ext cx="7620000" cy="1524000"/>
              <a:chOff x="1295400" y="3487737"/>
              <a:chExt cx="7620000" cy="1524000"/>
            </a:xfrm>
          </p:grpSpPr>
          <p:sp>
            <p:nvSpPr>
              <p:cNvPr id="16" name="Rectangle 15"/>
              <p:cNvSpPr>
                <a:spLocks noChangeArrowheads="1"/>
              </p:cNvSpPr>
              <p:nvPr/>
            </p:nvSpPr>
            <p:spPr bwMode="auto">
              <a:xfrm>
                <a:off x="87630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0</a:t>
                </a:r>
              </a:p>
            </p:txBody>
          </p:sp>
          <p:sp>
            <p:nvSpPr>
              <p:cNvPr id="17" name="Rectangle 16"/>
              <p:cNvSpPr>
                <a:spLocks noChangeArrowheads="1"/>
              </p:cNvSpPr>
              <p:nvPr/>
            </p:nvSpPr>
            <p:spPr bwMode="auto">
              <a:xfrm>
                <a:off x="8534400" y="4706937"/>
                <a:ext cx="152400" cy="304800"/>
              </a:xfrm>
              <a:prstGeom prst="rect">
                <a:avLst/>
              </a:prstGeom>
              <a:solidFill>
                <a:schemeClr val="accent1">
                  <a:alpha val="50000"/>
                </a:scheme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18" name="Rectangle 8"/>
              <p:cNvSpPr>
                <a:spLocks noChangeArrowheads="1"/>
              </p:cNvSpPr>
              <p:nvPr/>
            </p:nvSpPr>
            <p:spPr bwMode="auto">
              <a:xfrm>
                <a:off x="8348634" y="4402137"/>
                <a:ext cx="338166"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1</a:t>
                </a:r>
              </a:p>
            </p:txBody>
          </p:sp>
          <p:sp>
            <p:nvSpPr>
              <p:cNvPr id="19" name="Rectangle 9"/>
              <p:cNvSpPr>
                <a:spLocks noChangeArrowheads="1"/>
              </p:cNvSpPr>
              <p:nvPr/>
            </p:nvSpPr>
            <p:spPr bwMode="auto">
              <a:xfrm>
                <a:off x="7942834" y="4402137"/>
                <a:ext cx="341322" cy="304800"/>
              </a:xfrm>
              <a:prstGeom prst="rect">
                <a:avLst/>
              </a:prstGeom>
              <a:solidFill>
                <a:srgbClr val="FFFF00">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20" name="Rectangle 10"/>
              <p:cNvSpPr>
                <a:spLocks noChangeArrowheads="1"/>
              </p:cNvSpPr>
              <p:nvPr/>
            </p:nvSpPr>
            <p:spPr bwMode="auto">
              <a:xfrm>
                <a:off x="7537034" y="4097337"/>
                <a:ext cx="747121"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2</a:t>
                </a:r>
              </a:p>
            </p:txBody>
          </p:sp>
          <p:sp>
            <p:nvSpPr>
              <p:cNvPr id="21" name="Rectangle 11"/>
              <p:cNvSpPr>
                <a:spLocks noChangeArrowheads="1"/>
              </p:cNvSpPr>
              <p:nvPr/>
            </p:nvSpPr>
            <p:spPr bwMode="auto">
              <a:xfrm>
                <a:off x="6781800" y="4097337"/>
                <a:ext cx="685800" cy="304800"/>
              </a:xfrm>
              <a:prstGeom prst="rect">
                <a:avLst/>
              </a:prstGeom>
              <a:solidFill>
                <a:srgbClr val="CC99FF">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3</a:t>
                </a:r>
              </a:p>
            </p:txBody>
          </p:sp>
          <p:sp>
            <p:nvSpPr>
              <p:cNvPr id="22" name="Rectangle 12"/>
              <p:cNvSpPr>
                <a:spLocks noChangeArrowheads="1"/>
              </p:cNvSpPr>
              <p:nvPr/>
            </p:nvSpPr>
            <p:spPr bwMode="auto">
              <a:xfrm>
                <a:off x="5943600" y="3792537"/>
                <a:ext cx="1524000" cy="304800"/>
              </a:xfrm>
              <a:prstGeom prst="rect">
                <a:avLst/>
              </a:prstGeom>
              <a:solidFill>
                <a:srgbClr val="FF99CC">
                  <a:alpha val="50000"/>
                </a:srgbClr>
              </a:solidFill>
              <a:ln w="9525">
                <a:solidFill>
                  <a:schemeClr val="tx1"/>
                </a:solidFill>
                <a:miter lim="800000"/>
                <a:headEnd/>
                <a:tailEnd/>
              </a:ln>
              <a:effectLst/>
            </p:spPr>
            <p:txBody>
              <a:bodyPr wrap="none" anchor="ctr"/>
              <a:lstStyle/>
              <a:p>
                <a:pPr algn="ctr"/>
                <a:r>
                  <a:rPr lang="en-US">
                    <a:latin typeface="Arial" pitchFamily="34" charset="0"/>
                    <a:cs typeface="Arial" pitchFamily="34" charset="0"/>
                  </a:rPr>
                  <a:t>4</a:t>
                </a:r>
              </a:p>
            </p:txBody>
          </p:sp>
          <p:sp>
            <p:nvSpPr>
              <p:cNvPr id="23" name="Rectangle 15"/>
              <p:cNvSpPr>
                <a:spLocks noChangeArrowheads="1"/>
              </p:cNvSpPr>
              <p:nvPr/>
            </p:nvSpPr>
            <p:spPr bwMode="auto">
              <a:xfrm>
                <a:off x="44196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10</a:t>
                </a:r>
              </a:p>
            </p:txBody>
          </p:sp>
          <p:sp>
            <p:nvSpPr>
              <p:cNvPr id="24" name="Rectangle 24"/>
              <p:cNvSpPr>
                <a:spLocks noChangeArrowheads="1"/>
              </p:cNvSpPr>
              <p:nvPr/>
            </p:nvSpPr>
            <p:spPr bwMode="auto">
              <a:xfrm>
                <a:off x="1295400" y="3487737"/>
                <a:ext cx="3048000" cy="304800"/>
              </a:xfrm>
              <a:prstGeom prst="rect">
                <a:avLst/>
              </a:prstGeom>
              <a:solidFill>
                <a:srgbClr val="FFCC00">
                  <a:alpha val="50000"/>
                </a:srgbClr>
              </a:solidFill>
              <a:ln w="9525">
                <a:solidFill>
                  <a:schemeClr val="tx1"/>
                </a:solidFill>
                <a:miter lim="800000"/>
                <a:headEnd/>
                <a:tailEnd/>
              </a:ln>
              <a:effectLst/>
            </p:spPr>
            <p:txBody>
              <a:bodyPr wrap="none" anchor="ctr"/>
              <a:lstStyle/>
              <a:p>
                <a:pPr algn="ctr"/>
                <a:r>
                  <a:rPr lang="en-US" dirty="0">
                    <a:latin typeface="Arial" pitchFamily="34" charset="0"/>
                    <a:cs typeface="Arial" pitchFamily="34" charset="0"/>
                  </a:rPr>
                  <a:t>6</a:t>
                </a:r>
              </a:p>
            </p:txBody>
          </p:sp>
        </p:grpSp>
        <p:sp>
          <p:nvSpPr>
            <p:cNvPr id="33" name="Text Box 16"/>
            <p:cNvSpPr txBox="1">
              <a:spLocks noChangeArrowheads="1"/>
            </p:cNvSpPr>
            <p:nvPr/>
          </p:nvSpPr>
          <p:spPr bwMode="auto">
            <a:xfrm>
              <a:off x="5622925" y="6366807"/>
              <a:ext cx="344966" cy="369332"/>
            </a:xfrm>
            <a:prstGeom prst="rect">
              <a:avLst/>
            </a:prstGeom>
            <a:noFill/>
            <a:ln w="9525">
              <a:noFill/>
              <a:miter lim="800000"/>
              <a:headEnd/>
              <a:tailEnd/>
            </a:ln>
            <a:effectLst/>
          </p:spPr>
          <p:txBody>
            <a:bodyPr wrap="none">
              <a:spAutoFit/>
            </a:bodyPr>
            <a:lstStyle/>
            <a:p>
              <a:r>
                <a:rPr lang="en-US" b="1" i="1" dirty="0">
                  <a:solidFill>
                    <a:srgbClr val="008000"/>
                  </a:solidFill>
                </a:rPr>
                <a:t>N</a:t>
              </a:r>
            </a:p>
          </p:txBody>
        </p:sp>
        <p:sp>
          <p:nvSpPr>
            <p:cNvPr id="34" name="Line 17"/>
            <p:cNvSpPr>
              <a:spLocks noChangeShapeType="1"/>
            </p:cNvSpPr>
            <p:nvPr/>
          </p:nvSpPr>
          <p:spPr bwMode="auto">
            <a:xfrm flipH="1">
              <a:off x="3429000" y="6563657"/>
              <a:ext cx="2209800" cy="0"/>
            </a:xfrm>
            <a:prstGeom prst="line">
              <a:avLst/>
            </a:prstGeom>
            <a:noFill/>
            <a:ln w="28575">
              <a:solidFill>
                <a:srgbClr val="008000"/>
              </a:solidFill>
              <a:round/>
              <a:headEnd/>
              <a:tailEnd type="triangle" w="med" len="med"/>
            </a:ln>
            <a:effectLst/>
          </p:spPr>
          <p:txBody>
            <a:bodyPr/>
            <a:lstStyle/>
            <a:p>
              <a:endParaRPr lang="en-US"/>
            </a:p>
          </p:txBody>
        </p:sp>
        <p:sp>
          <p:nvSpPr>
            <p:cNvPr id="35" name="Line 18"/>
            <p:cNvSpPr>
              <a:spLocks noChangeShapeType="1"/>
            </p:cNvSpPr>
            <p:nvPr/>
          </p:nvSpPr>
          <p:spPr bwMode="auto">
            <a:xfrm>
              <a:off x="6019800" y="6563657"/>
              <a:ext cx="2895600" cy="0"/>
            </a:xfrm>
            <a:prstGeom prst="line">
              <a:avLst/>
            </a:prstGeom>
            <a:noFill/>
            <a:ln w="28575">
              <a:solidFill>
                <a:srgbClr val="008000"/>
              </a:solidFill>
              <a:round/>
              <a:headEnd/>
              <a:tailEnd type="triangle" w="med" len="med"/>
            </a:ln>
            <a:effectLst/>
          </p:spPr>
          <p:txBody>
            <a:bodyPr/>
            <a:lstStyle/>
            <a:p>
              <a:endParaRPr lang="en-US"/>
            </a:p>
          </p:txBody>
        </p:sp>
        <p:grpSp>
          <p:nvGrpSpPr>
            <p:cNvPr id="36" name="Group 35"/>
            <p:cNvGrpSpPr/>
            <p:nvPr/>
          </p:nvGrpSpPr>
          <p:grpSpPr>
            <a:xfrm>
              <a:off x="1295400" y="4904720"/>
              <a:ext cx="2057400" cy="461665"/>
              <a:chOff x="1295400" y="3815411"/>
              <a:chExt cx="2057400" cy="461665"/>
            </a:xfrm>
          </p:grpSpPr>
          <p:sp>
            <p:nvSpPr>
              <p:cNvPr id="37" name="Line 21"/>
              <p:cNvSpPr>
                <a:spLocks noChangeShapeType="1"/>
              </p:cNvSpPr>
              <p:nvPr/>
            </p:nvSpPr>
            <p:spPr bwMode="auto">
              <a:xfrm flipH="1">
                <a:off x="1295400" y="4021137"/>
                <a:ext cx="838200" cy="0"/>
              </a:xfrm>
              <a:prstGeom prst="line">
                <a:avLst/>
              </a:prstGeom>
              <a:noFill/>
              <a:ln w="28575">
                <a:solidFill>
                  <a:srgbClr val="008000"/>
                </a:solidFill>
                <a:round/>
                <a:headEnd/>
                <a:tailEnd type="triangle" w="med" len="med"/>
              </a:ln>
              <a:effectLst/>
            </p:spPr>
            <p:txBody>
              <a:bodyPr/>
              <a:lstStyle/>
              <a:p>
                <a:endParaRPr lang="en-US" sz="2000" b="1"/>
              </a:p>
            </p:txBody>
          </p:sp>
          <p:sp>
            <p:nvSpPr>
              <p:cNvPr id="38" name="Line 22"/>
              <p:cNvSpPr>
                <a:spLocks noChangeShapeType="1"/>
              </p:cNvSpPr>
              <p:nvPr/>
            </p:nvSpPr>
            <p:spPr bwMode="auto">
              <a:xfrm>
                <a:off x="2667000" y="4021137"/>
                <a:ext cx="685800" cy="0"/>
              </a:xfrm>
              <a:prstGeom prst="line">
                <a:avLst/>
              </a:prstGeom>
              <a:noFill/>
              <a:ln w="28575">
                <a:solidFill>
                  <a:srgbClr val="008000"/>
                </a:solidFill>
                <a:round/>
                <a:headEnd/>
                <a:tailEnd type="triangle" w="med" len="med"/>
              </a:ln>
              <a:effectLst/>
            </p:spPr>
            <p:txBody>
              <a:bodyPr/>
              <a:lstStyle/>
              <a:p>
                <a:endParaRPr lang="en-US" sz="2000" b="1"/>
              </a:p>
            </p:txBody>
          </p:sp>
          <p:sp>
            <p:nvSpPr>
              <p:cNvPr id="39" name="Text Box 20"/>
              <p:cNvSpPr txBox="1">
                <a:spLocks noChangeArrowheads="1"/>
              </p:cNvSpPr>
              <p:nvPr/>
            </p:nvSpPr>
            <p:spPr bwMode="auto">
              <a:xfrm>
                <a:off x="2209800" y="3815411"/>
                <a:ext cx="322524" cy="461665"/>
              </a:xfrm>
              <a:prstGeom prst="rect">
                <a:avLst/>
              </a:prstGeom>
              <a:noFill/>
              <a:ln w="9525">
                <a:noFill/>
                <a:miter lim="800000"/>
                <a:headEnd/>
                <a:tailEnd/>
              </a:ln>
              <a:effectLst/>
            </p:spPr>
            <p:txBody>
              <a:bodyPr wrap="none">
                <a:spAutoFit/>
              </a:bodyPr>
              <a:lstStyle/>
              <a:p>
                <a:r>
                  <a:rPr lang="en-US" sz="2400" b="1" dirty="0">
                    <a:solidFill>
                      <a:srgbClr val="008000"/>
                    </a:solidFill>
                  </a:rPr>
                  <a:t>?</a:t>
                </a:r>
              </a:p>
            </p:txBody>
          </p:sp>
        </p:grpSp>
      </p:grpSp>
      <p:cxnSp>
        <p:nvCxnSpPr>
          <p:cNvPr id="26" name="Straight Connector 25"/>
          <p:cNvCxnSpPr/>
          <p:nvPr/>
        </p:nvCxnSpPr>
        <p:spPr>
          <a:xfrm flipV="1">
            <a:off x="3401080" y="4953000"/>
            <a:ext cx="0" cy="1658938"/>
          </a:xfrm>
          <a:prstGeom prst="line">
            <a:avLst/>
          </a:prstGeom>
          <a:ln w="28575">
            <a:solidFill>
              <a:srgbClr val="0000FF"/>
            </a:solidFill>
            <a:prstDash val="sysDot"/>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9756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a:ea typeface="+mj-ea"/>
              </a:rPr>
              <a:t>Data Streams</a:t>
            </a:r>
            <a:endParaRPr lang="en-US" dirty="0">
              <a:ea typeface="+mj-ea"/>
            </a:endParaRPr>
          </a:p>
        </p:txBody>
      </p:sp>
      <p:sp>
        <p:nvSpPr>
          <p:cNvPr id="18436" name="Rectangle 3"/>
          <p:cNvSpPr>
            <a:spLocks noGrp="1" noChangeArrowheads="1"/>
          </p:cNvSpPr>
          <p:nvPr>
            <p:ph idx="1"/>
          </p:nvPr>
        </p:nvSpPr>
        <p:spPr/>
        <p:txBody>
          <a:bodyPr>
            <a:normAutofit/>
          </a:bodyPr>
          <a:lstStyle/>
          <a:p>
            <a:r>
              <a:rPr lang="en-US" b="1" dirty="0">
                <a:solidFill>
                  <a:srgbClr val="0000FF"/>
                </a:solidFill>
              </a:rPr>
              <a:t>In many data mining situations, we do not know the entire data set in advance</a:t>
            </a:r>
          </a:p>
          <a:p>
            <a:endParaRPr lang="en-US" dirty="0"/>
          </a:p>
          <a:p>
            <a:r>
              <a:rPr lang="en-US" b="1" dirty="0">
                <a:solidFill>
                  <a:srgbClr val="008000"/>
                </a:solidFill>
              </a:rPr>
              <a:t>Stream Management</a:t>
            </a:r>
            <a:r>
              <a:rPr lang="en-US" dirty="0"/>
              <a:t> is important when the input rate is controlled </a:t>
            </a:r>
            <a:r>
              <a:rPr lang="en-US" b="1" dirty="0">
                <a:solidFill>
                  <a:srgbClr val="0000FF"/>
                </a:solidFill>
              </a:rPr>
              <a:t>externally:</a:t>
            </a:r>
            <a:endParaRPr lang="en-US" dirty="0">
              <a:solidFill>
                <a:schemeClr val="accent3"/>
              </a:solidFill>
            </a:endParaRPr>
          </a:p>
          <a:p>
            <a:pPr lvl="1"/>
            <a:r>
              <a:rPr lang="en-US" dirty="0">
                <a:ea typeface="ＭＳ Ｐゴシック" pitchFamily="34" charset="-128"/>
              </a:rPr>
              <a:t>Google queries</a:t>
            </a:r>
          </a:p>
          <a:p>
            <a:pPr lvl="1"/>
            <a:r>
              <a:rPr lang="en-US" dirty="0">
                <a:ea typeface="ＭＳ Ｐゴシック" pitchFamily="34" charset="-128"/>
              </a:rPr>
              <a:t>Twitter or Facebook status updates</a:t>
            </a:r>
          </a:p>
          <a:p>
            <a:r>
              <a:rPr lang="en-US" dirty="0">
                <a:ea typeface="ＭＳ Ｐゴシック" pitchFamily="34" charset="-128"/>
              </a:rPr>
              <a:t>We can think of the </a:t>
            </a:r>
            <a:r>
              <a:rPr lang="en-US" b="1" dirty="0">
                <a:solidFill>
                  <a:srgbClr val="D60093"/>
                </a:solidFill>
                <a:ea typeface="ＭＳ Ｐゴシック" pitchFamily="34" charset="-128"/>
              </a:rPr>
              <a:t>data</a:t>
            </a:r>
            <a:r>
              <a:rPr lang="en-US" dirty="0">
                <a:solidFill>
                  <a:srgbClr val="D60093"/>
                </a:solidFill>
                <a:ea typeface="ＭＳ Ｐゴシック" pitchFamily="34" charset="-128"/>
              </a:rPr>
              <a:t> </a:t>
            </a:r>
            <a:r>
              <a:rPr lang="en-US" dirty="0">
                <a:ea typeface="ＭＳ Ｐゴシック" pitchFamily="34" charset="-128"/>
              </a:rPr>
              <a:t>as </a:t>
            </a:r>
            <a:r>
              <a:rPr lang="en-US" b="1" dirty="0">
                <a:solidFill>
                  <a:srgbClr val="D60093"/>
                </a:solidFill>
                <a:ea typeface="ＭＳ Ｐゴシック" pitchFamily="34" charset="-128"/>
              </a:rPr>
              <a:t>infinite</a:t>
            </a:r>
            <a:r>
              <a:rPr lang="en-US" dirty="0">
                <a:solidFill>
                  <a:srgbClr val="D60093"/>
                </a:solidFill>
                <a:ea typeface="ＭＳ Ｐゴシック" pitchFamily="34" charset="-128"/>
              </a:rPr>
              <a:t> </a:t>
            </a:r>
            <a:r>
              <a:rPr lang="en-US" dirty="0">
                <a:ea typeface="ＭＳ Ｐゴシック" pitchFamily="34" charset="-128"/>
              </a:rPr>
              <a:t>and </a:t>
            </a:r>
            <a:br>
              <a:rPr lang="en-US" dirty="0">
                <a:ea typeface="ＭＳ Ｐゴシック" pitchFamily="34" charset="-128"/>
              </a:rPr>
            </a:br>
            <a:r>
              <a:rPr lang="en-US" b="1" dirty="0">
                <a:solidFill>
                  <a:srgbClr val="D60093"/>
                </a:solidFill>
                <a:ea typeface="ＭＳ Ｐゴシック" pitchFamily="34" charset="-128"/>
              </a:rPr>
              <a:t>non-stationary</a:t>
            </a:r>
            <a:r>
              <a:rPr lang="en-US" dirty="0">
                <a:solidFill>
                  <a:srgbClr val="D60093"/>
                </a:solidFill>
                <a:ea typeface="ＭＳ Ｐゴシック" pitchFamily="34" charset="-128"/>
              </a:rPr>
              <a:t> </a:t>
            </a:r>
            <a:r>
              <a:rPr lang="en-US" dirty="0">
                <a:ea typeface="ＭＳ Ｐゴシック" pitchFamily="34" charset="-128"/>
              </a:rPr>
              <a:t>(the distribution changes </a:t>
            </a:r>
            <a:br>
              <a:rPr lang="en-US" dirty="0">
                <a:ea typeface="ＭＳ Ｐゴシック" pitchFamily="34" charset="-128"/>
              </a:rPr>
            </a:br>
            <a:r>
              <a:rPr lang="en-US" dirty="0">
                <a:ea typeface="ＭＳ Ｐゴシック" pitchFamily="34" charset="-128"/>
              </a:rPr>
              <a:t>over time)</a:t>
            </a:r>
          </a:p>
          <a:p>
            <a:pPr lvl="1"/>
            <a:endParaRPr lang="en-US" dirty="0">
              <a:ea typeface="ＭＳ Ｐゴシック" pitchFamily="34" charset="-128"/>
            </a:endParaRPr>
          </a:p>
        </p:txBody>
      </p:sp>
    </p:spTree>
    <p:extLst>
      <p:ext uri="{BB962C8B-B14F-4D97-AF65-F5344CB8AC3E}">
        <p14:creationId xmlns:p14="http://schemas.microsoft.com/office/powerpoint/2010/main" val="4100791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dirty="0" err="1"/>
              <a:t>Fixup</a:t>
            </a:r>
            <a:r>
              <a:rPr lang="en-US" dirty="0"/>
              <a:t>: DGIM method</a:t>
            </a:r>
          </a:p>
        </p:txBody>
      </p:sp>
      <p:sp>
        <p:nvSpPr>
          <p:cNvPr id="35843" name="Rectangle 3"/>
          <p:cNvSpPr>
            <a:spLocks noGrp="1" noChangeArrowheads="1"/>
          </p:cNvSpPr>
          <p:nvPr>
            <p:ph idx="1"/>
          </p:nvPr>
        </p:nvSpPr>
        <p:spPr/>
        <p:txBody>
          <a:bodyPr/>
          <a:lstStyle/>
          <a:p>
            <a:r>
              <a:rPr lang="en-US" b="1" dirty="0">
                <a:solidFill>
                  <a:srgbClr val="0000FF"/>
                </a:solidFill>
              </a:rPr>
              <a:t>Idea:</a:t>
            </a:r>
            <a:r>
              <a:rPr lang="en-US" dirty="0"/>
              <a:t> Instead of summarizing fixed-length blocks, summarize blocks with specific number of </a:t>
            </a:r>
            <a:r>
              <a:rPr lang="en-US" b="1" dirty="0"/>
              <a:t>1s</a:t>
            </a:r>
            <a:r>
              <a:rPr lang="en-US" dirty="0"/>
              <a:t>:</a:t>
            </a:r>
          </a:p>
          <a:p>
            <a:pPr lvl="1"/>
            <a:r>
              <a:rPr lang="en-US" dirty="0"/>
              <a:t>Let the block </a:t>
            </a:r>
            <a:r>
              <a:rPr lang="en-US" b="1" i="1" dirty="0">
                <a:solidFill>
                  <a:srgbClr val="FF0066"/>
                </a:solidFill>
              </a:rPr>
              <a:t>sizes</a:t>
            </a:r>
            <a:r>
              <a:rPr lang="en-US" dirty="0"/>
              <a:t> (number of </a:t>
            </a:r>
            <a:r>
              <a:rPr lang="en-US" b="1" dirty="0"/>
              <a:t>1s</a:t>
            </a:r>
            <a:r>
              <a:rPr lang="en-US" dirty="0"/>
              <a:t>) increase exponentially</a:t>
            </a:r>
          </a:p>
          <a:p>
            <a:pPr lvl="8"/>
            <a:endParaRPr lang="en-US" dirty="0"/>
          </a:p>
          <a:p>
            <a:r>
              <a:rPr lang="en-US" b="1" dirty="0">
                <a:solidFill>
                  <a:srgbClr val="D60093"/>
                </a:solidFill>
              </a:rPr>
              <a:t>When there are few 1s in the window, block sizes stay small, so errors are small</a:t>
            </a:r>
          </a:p>
        </p:txBody>
      </p:sp>
      <p:grpSp>
        <p:nvGrpSpPr>
          <p:cNvPr id="7" name="Group 33"/>
          <p:cNvGrpSpPr>
            <a:grpSpLocks/>
          </p:cNvGrpSpPr>
          <p:nvPr/>
        </p:nvGrpSpPr>
        <p:grpSpPr bwMode="auto">
          <a:xfrm>
            <a:off x="76200" y="5345112"/>
            <a:ext cx="9112255" cy="369888"/>
            <a:chOff x="-6" y="2400"/>
            <a:chExt cx="5740" cy="233"/>
          </a:xfrm>
        </p:grpSpPr>
        <p:sp>
          <p:nvSpPr>
            <p:cNvPr id="8" name="Text Box 3"/>
            <p:cNvSpPr txBox="1">
              <a:spLocks noChangeArrowheads="1"/>
            </p:cNvSpPr>
            <p:nvPr/>
          </p:nvSpPr>
          <p:spPr bwMode="auto">
            <a:xfrm>
              <a:off x="34"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9" name="Rectangle 5"/>
            <p:cNvSpPr>
              <a:spLocks noChangeArrowheads="1"/>
            </p:cNvSpPr>
            <p:nvPr/>
          </p:nvSpPr>
          <p:spPr bwMode="auto">
            <a:xfrm>
              <a:off x="5444"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0" name="Rectangle 6"/>
            <p:cNvSpPr>
              <a:spLocks noChangeArrowheads="1"/>
            </p:cNvSpPr>
            <p:nvPr/>
          </p:nvSpPr>
          <p:spPr bwMode="auto">
            <a:xfrm>
              <a:off x="5212"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1" name="Rectangle 8"/>
            <p:cNvSpPr>
              <a:spLocks noChangeArrowheads="1"/>
            </p:cNvSpPr>
            <p:nvPr/>
          </p:nvSpPr>
          <p:spPr bwMode="auto">
            <a:xfrm>
              <a:off x="4979"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12" name="Rectangle 11"/>
            <p:cNvSpPr>
              <a:spLocks noChangeArrowheads="1"/>
            </p:cNvSpPr>
            <p:nvPr/>
          </p:nvSpPr>
          <p:spPr bwMode="auto">
            <a:xfrm>
              <a:off x="4263"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3726"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2617"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141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6" name="Rectangle 15"/>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17" name="Text Box 16"/>
          <p:cNvSpPr txBox="1">
            <a:spLocks noChangeArrowheads="1"/>
          </p:cNvSpPr>
          <p:nvPr/>
        </p:nvSpPr>
        <p:spPr bwMode="auto">
          <a:xfrm>
            <a:off x="4184651" y="5702414"/>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18" name="Line 17"/>
          <p:cNvSpPr>
            <a:spLocks noChangeShapeType="1"/>
          </p:cNvSpPr>
          <p:nvPr/>
        </p:nvSpPr>
        <p:spPr bwMode="auto">
          <a:xfrm flipH="1">
            <a:off x="923926" y="5867400"/>
            <a:ext cx="3276600" cy="0"/>
          </a:xfrm>
          <a:prstGeom prst="line">
            <a:avLst/>
          </a:prstGeom>
          <a:noFill/>
          <a:ln w="28575">
            <a:solidFill>
              <a:srgbClr val="008000"/>
            </a:solidFill>
            <a:round/>
            <a:headEnd/>
            <a:tailEnd type="triangle" w="med" len="med"/>
          </a:ln>
        </p:spPr>
        <p:txBody>
          <a:bodyPr/>
          <a:lstStyle/>
          <a:p>
            <a:endParaRPr lang="en-US"/>
          </a:p>
        </p:txBody>
      </p:sp>
      <p:sp>
        <p:nvSpPr>
          <p:cNvPr id="19" name="Line 18"/>
          <p:cNvSpPr>
            <a:spLocks noChangeShapeType="1"/>
          </p:cNvSpPr>
          <p:nvPr/>
        </p:nvSpPr>
        <p:spPr bwMode="auto">
          <a:xfrm>
            <a:off x="4581526" y="5867400"/>
            <a:ext cx="4419600" cy="0"/>
          </a:xfrm>
          <a:prstGeom prst="line">
            <a:avLst/>
          </a:prstGeom>
          <a:noFill/>
          <a:ln w="28575">
            <a:solidFill>
              <a:srgbClr val="008000"/>
            </a:solidFill>
            <a:round/>
            <a:headEnd/>
            <a:tailEnd type="triangle" w="med" len="med"/>
          </a:ln>
        </p:spPr>
        <p:txBody>
          <a:bodyPr/>
          <a:lstStyle/>
          <a:p>
            <a:endParaRPr lang="en-US"/>
          </a:p>
        </p:txBody>
      </p:sp>
      <p:sp>
        <p:nvSpPr>
          <p:cNvPr id="20" name="Rectangle 19"/>
          <p:cNvSpPr/>
          <p:nvPr/>
        </p:nvSpPr>
        <p:spPr>
          <a:xfrm>
            <a:off x="5987014" y="0"/>
            <a:ext cx="3139513" cy="369332"/>
          </a:xfrm>
          <a:prstGeom prst="rect">
            <a:avLst/>
          </a:prstGeom>
        </p:spPr>
        <p:txBody>
          <a:bodyPr wrap="none">
            <a:spAutoFit/>
          </a:bodyPr>
          <a:lstStyle/>
          <a:p>
            <a:pPr algn="r"/>
            <a:r>
              <a:rPr lang="en-US" dirty="0">
                <a:solidFill>
                  <a:schemeClr val="bg1"/>
                </a:solidFill>
              </a:rPr>
              <a:t>[</a:t>
            </a:r>
            <a:r>
              <a:rPr lang="en-US" dirty="0" err="1">
                <a:solidFill>
                  <a:schemeClr val="bg1"/>
                </a:solidFill>
              </a:rPr>
              <a:t>Datar</a:t>
            </a:r>
            <a:r>
              <a:rPr lang="en-US" dirty="0">
                <a:solidFill>
                  <a:schemeClr val="bg1"/>
                </a:solidFill>
              </a:rPr>
              <a:t>, </a:t>
            </a:r>
            <a:r>
              <a:rPr lang="en-US" dirty="0" err="1">
                <a:solidFill>
                  <a:schemeClr val="bg1"/>
                </a:solidFill>
              </a:rPr>
              <a:t>Gionis</a:t>
            </a:r>
            <a:r>
              <a:rPr lang="en-US" dirty="0">
                <a:solidFill>
                  <a:schemeClr val="bg1"/>
                </a:solidFill>
              </a:rPr>
              <a:t>, </a:t>
            </a:r>
            <a:r>
              <a:rPr lang="en-US" dirty="0" err="1">
                <a:solidFill>
                  <a:schemeClr val="bg1"/>
                </a:solidFill>
              </a:rPr>
              <a:t>Indyk</a:t>
            </a:r>
            <a:r>
              <a:rPr lang="en-US" dirty="0">
                <a:solidFill>
                  <a:schemeClr val="bg1"/>
                </a:solidFill>
              </a:rPr>
              <a:t>, </a:t>
            </a:r>
            <a:r>
              <a:rPr lang="en-US" dirty="0" err="1">
                <a:solidFill>
                  <a:schemeClr val="bg1"/>
                </a:solidFill>
              </a:rPr>
              <a:t>Motwani</a:t>
            </a:r>
            <a:r>
              <a:rPr lang="en-US" dirty="0">
                <a:solidFill>
                  <a:schemeClr val="bg1"/>
                </a:solidFill>
              </a:rPr>
              <a:t>]</a:t>
            </a:r>
          </a:p>
        </p:txBody>
      </p:sp>
    </p:spTree>
    <p:extLst>
      <p:ext uri="{BB962C8B-B14F-4D97-AF65-F5344CB8AC3E}">
        <p14:creationId xmlns:p14="http://schemas.microsoft.com/office/powerpoint/2010/main" val="1989485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defRPr/>
            </a:pPr>
            <a:r>
              <a:rPr lang="en-US" dirty="0">
                <a:ea typeface="+mj-ea"/>
              </a:rPr>
              <a:t>DGIM: Timestamps</a:t>
            </a:r>
          </a:p>
        </p:txBody>
      </p:sp>
      <mc:AlternateContent xmlns:mc="http://schemas.openxmlformats.org/markup-compatibility/2006" xmlns:a14="http://schemas.microsoft.com/office/drawing/2010/main">
        <mc:Choice Requires="a14">
          <p:sp>
            <p:nvSpPr>
              <p:cNvPr id="40964" name="Rectangle 3"/>
              <p:cNvSpPr>
                <a:spLocks noGrp="1" noChangeArrowheads="1"/>
              </p:cNvSpPr>
              <p:nvPr>
                <p:ph type="body" idx="1"/>
              </p:nvPr>
            </p:nvSpPr>
            <p:spPr/>
            <p:txBody>
              <a:bodyPr/>
              <a:lstStyle/>
              <a:p>
                <a:r>
                  <a:rPr lang="en-US" dirty="0"/>
                  <a:t>Each bit in the stream has a </a:t>
                </a:r>
                <a:r>
                  <a:rPr lang="en-US" b="1" i="1" dirty="0">
                    <a:solidFill>
                      <a:srgbClr val="FF0066"/>
                    </a:solidFill>
                  </a:rPr>
                  <a:t>timestamp</a:t>
                </a:r>
                <a:r>
                  <a:rPr lang="en-US" dirty="0"/>
                  <a:t>, starting </a:t>
                </a:r>
                <a:r>
                  <a:rPr lang="en-US" b="1" dirty="0"/>
                  <a:t>1</a:t>
                </a:r>
                <a:r>
                  <a:rPr lang="en-US" dirty="0"/>
                  <a:t>, </a:t>
                </a:r>
                <a:r>
                  <a:rPr lang="en-US" b="1" dirty="0"/>
                  <a:t>2,</a:t>
                </a:r>
                <a:r>
                  <a:rPr lang="en-US" dirty="0"/>
                  <a:t> …</a:t>
                </a:r>
              </a:p>
              <a:p>
                <a:pPr lvl="8"/>
                <a:endParaRPr lang="en-US" dirty="0"/>
              </a:p>
              <a:p>
                <a:r>
                  <a:rPr lang="en-US" dirty="0"/>
                  <a:t>Record timestamps modulo </a:t>
                </a:r>
                <a:r>
                  <a:rPr lang="en-US" b="1" i="1" dirty="0"/>
                  <a:t>N</a:t>
                </a:r>
                <a:r>
                  <a:rPr lang="en-US" dirty="0"/>
                  <a:t>  (</a:t>
                </a:r>
                <a:r>
                  <a:rPr lang="en-US" b="1" dirty="0">
                    <a:solidFill>
                      <a:srgbClr val="0000FF"/>
                    </a:solidFill>
                  </a:rPr>
                  <a:t>the window size</a:t>
                </a:r>
                <a:r>
                  <a:rPr lang="en-US" dirty="0"/>
                  <a:t>), so we can represent any </a:t>
                </a:r>
                <a:r>
                  <a:rPr lang="en-US" b="1" dirty="0">
                    <a:solidFill>
                      <a:srgbClr val="FF0066"/>
                    </a:solidFill>
                  </a:rPr>
                  <a:t>relevant</a:t>
                </a:r>
                <a:r>
                  <a:rPr lang="en-US" dirty="0">
                    <a:solidFill>
                      <a:srgbClr val="FF0066"/>
                    </a:solidFill>
                  </a:rPr>
                  <a:t> </a:t>
                </a:r>
                <a:r>
                  <a:rPr lang="en-US" dirty="0"/>
                  <a:t>timestamp in </a:t>
                </a:r>
                <a14:m>
                  <m:oMath xmlns:m="http://schemas.openxmlformats.org/officeDocument/2006/math">
                    <m:r>
                      <a:rPr lang="en-US" b="1" i="1" dirty="0" smtClean="0">
                        <a:latin typeface="Cambria Math"/>
                      </a:rPr>
                      <m:t>𝑶</m:t>
                    </m:r>
                    <m:r>
                      <a:rPr lang="en-US" b="1" i="1" dirty="0" smtClean="0">
                        <a:latin typeface="Cambria Math"/>
                      </a:rPr>
                      <m:t>(</m:t>
                    </m:r>
                    <m:r>
                      <a:rPr lang="en-US" b="1" i="1" dirty="0" smtClean="0">
                        <a:latin typeface="Cambria Math"/>
                      </a:rPr>
                      <m:t>𝒍𝒐</m:t>
                    </m:r>
                    <m:sSub>
                      <m:sSubPr>
                        <m:ctrlPr>
                          <a:rPr lang="en-US" b="1" i="1" dirty="0" smtClean="0">
                            <a:latin typeface="Cambria Math" panose="02040503050406030204" pitchFamily="18" charset="0"/>
                          </a:rPr>
                        </m:ctrlPr>
                      </m:sSubPr>
                      <m:e>
                        <m:r>
                          <a:rPr lang="en-US" b="1" i="1" dirty="0" smtClean="0">
                            <a:latin typeface="Cambria Math"/>
                          </a:rPr>
                          <m:t>𝒈</m:t>
                        </m:r>
                      </m:e>
                      <m:sub>
                        <m:r>
                          <a:rPr lang="en-US" b="1" i="1" dirty="0" smtClean="0">
                            <a:latin typeface="Cambria Math"/>
                          </a:rPr>
                          <m:t>𝟐</m:t>
                        </m:r>
                      </m:sub>
                    </m:sSub>
                    <m:r>
                      <a:rPr lang="en-US" b="1" i="1" dirty="0" smtClean="0">
                        <a:latin typeface="Cambria Math"/>
                      </a:rPr>
                      <m:t>𝑵</m:t>
                    </m:r>
                    <m:r>
                      <a:rPr lang="en-US" b="1" i="1" dirty="0" smtClean="0">
                        <a:latin typeface="Cambria Math"/>
                      </a:rPr>
                      <m:t>)</m:t>
                    </m:r>
                  </m:oMath>
                </a14:m>
                <a:r>
                  <a:rPr lang="en-US" dirty="0"/>
                  <a:t> bits</a:t>
                </a:r>
              </a:p>
            </p:txBody>
          </p:sp>
        </mc:Choice>
        <mc:Fallback xmlns="">
          <p:sp>
            <p:nvSpPr>
              <p:cNvPr id="40964" name="Rectangle 3"/>
              <p:cNvSpPr>
                <a:spLocks noGrp="1" noRot="1" noChangeAspect="1" noMove="1" noResize="1" noEditPoints="1" noAdjustHandles="1" noChangeArrowheads="1" noChangeShapeType="1" noTextEdit="1"/>
              </p:cNvSpPr>
              <p:nvPr>
                <p:ph type="body" idx="1"/>
              </p:nvPr>
            </p:nvSpPr>
            <p:spPr>
              <a:blipFill rotWithShape="1">
                <a:blip r:embed="rId2"/>
                <a:stretch>
                  <a:fillRect t="-696"/>
                </a:stretch>
              </a:blipFill>
            </p:spPr>
            <p:txBody>
              <a:bodyPr/>
              <a:lstStyle/>
              <a:p>
                <a:r>
                  <a:rPr lang="en-US">
                    <a:noFill/>
                  </a:rPr>
                  <a:t> </a:t>
                </a:r>
              </a:p>
            </p:txBody>
          </p:sp>
        </mc:Fallback>
      </mc:AlternateContent>
    </p:spTree>
    <p:extLst>
      <p:ext uri="{BB962C8B-B14F-4D97-AF65-F5344CB8AC3E}">
        <p14:creationId xmlns:p14="http://schemas.microsoft.com/office/powerpoint/2010/main" val="34737714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en-US" dirty="0">
                <a:ea typeface="+mj-ea"/>
              </a:rPr>
              <a:t>DGIM: Buckets</a:t>
            </a:r>
          </a:p>
        </p:txBody>
      </p:sp>
      <p:sp>
        <p:nvSpPr>
          <p:cNvPr id="41988" name="Rectangle 3"/>
          <p:cNvSpPr>
            <a:spLocks noGrp="1" noChangeArrowheads="1"/>
          </p:cNvSpPr>
          <p:nvPr>
            <p:ph idx="1"/>
          </p:nvPr>
        </p:nvSpPr>
        <p:spPr/>
        <p:txBody>
          <a:bodyPr/>
          <a:lstStyle/>
          <a:p>
            <a:pPr marL="609600" indent="-609600"/>
            <a:r>
              <a:rPr lang="en-US" dirty="0"/>
              <a:t>A </a:t>
            </a:r>
            <a:r>
              <a:rPr lang="en-US" b="1" i="1" dirty="0">
                <a:solidFill>
                  <a:srgbClr val="FF0066"/>
                </a:solidFill>
              </a:rPr>
              <a:t>bucket</a:t>
            </a:r>
            <a:r>
              <a:rPr lang="en-US" dirty="0"/>
              <a:t> in the DGIM method is a record consisting of:</a:t>
            </a:r>
          </a:p>
          <a:p>
            <a:pPr lvl="1"/>
            <a:r>
              <a:rPr lang="en-US" b="1" dirty="0">
                <a:solidFill>
                  <a:srgbClr val="D60093"/>
                </a:solidFill>
                <a:ea typeface="ＭＳ Ｐゴシック" pitchFamily="34" charset="-128"/>
              </a:rPr>
              <a:t>(A)</a:t>
            </a:r>
            <a:r>
              <a:rPr lang="en-US" b="1" dirty="0">
                <a:ea typeface="ＭＳ Ｐゴシック" pitchFamily="34" charset="-128"/>
              </a:rPr>
              <a:t> The timestamp of its end </a:t>
            </a:r>
            <a:r>
              <a:rPr lang="en-US" b="1" dirty="0">
                <a:solidFill>
                  <a:schemeClr val="bg1">
                    <a:lumMod val="50000"/>
                  </a:schemeClr>
                </a:solidFill>
                <a:ea typeface="ＭＳ Ｐゴシック" pitchFamily="34" charset="-128"/>
              </a:rPr>
              <a:t>[O(log </a:t>
            </a:r>
            <a:r>
              <a:rPr lang="en-US" b="1" i="1" dirty="0">
                <a:solidFill>
                  <a:schemeClr val="bg1">
                    <a:lumMod val="50000"/>
                  </a:schemeClr>
                </a:solidFill>
                <a:ea typeface="ＭＳ Ｐゴシック" pitchFamily="34" charset="-128"/>
              </a:rPr>
              <a:t>N</a:t>
            </a:r>
            <a:r>
              <a:rPr lang="en-US" b="1" dirty="0">
                <a:solidFill>
                  <a:schemeClr val="bg1">
                    <a:lumMod val="50000"/>
                  </a:schemeClr>
                </a:solidFill>
                <a:ea typeface="ＭＳ Ｐゴシック" pitchFamily="34" charset="-128"/>
              </a:rPr>
              <a:t>) bits]</a:t>
            </a:r>
          </a:p>
          <a:p>
            <a:pPr lvl="1"/>
            <a:r>
              <a:rPr lang="en-US" b="1" dirty="0">
                <a:solidFill>
                  <a:srgbClr val="D60093"/>
                </a:solidFill>
              </a:rPr>
              <a:t>(B)</a:t>
            </a:r>
            <a:r>
              <a:rPr lang="en-US" b="1" dirty="0"/>
              <a:t> </a:t>
            </a:r>
            <a:r>
              <a:rPr lang="en-US" b="1" dirty="0">
                <a:ea typeface="ＭＳ Ｐゴシック" pitchFamily="34" charset="-128"/>
              </a:rPr>
              <a:t>The number of 1s between its beginning and end </a:t>
            </a:r>
            <a:r>
              <a:rPr lang="en-US" b="1" dirty="0">
                <a:solidFill>
                  <a:schemeClr val="bg1">
                    <a:lumMod val="50000"/>
                  </a:schemeClr>
                </a:solidFill>
                <a:ea typeface="ＭＳ Ｐゴシック" pitchFamily="34" charset="-128"/>
              </a:rPr>
              <a:t>[O(log </a:t>
            </a:r>
            <a:r>
              <a:rPr lang="en-US" b="1" dirty="0" err="1">
                <a:solidFill>
                  <a:schemeClr val="bg1">
                    <a:lumMod val="50000"/>
                  </a:schemeClr>
                </a:solidFill>
                <a:ea typeface="ＭＳ Ｐゴシック" pitchFamily="34" charset="-128"/>
              </a:rPr>
              <a:t>log</a:t>
            </a:r>
            <a:r>
              <a:rPr lang="en-US" b="1" dirty="0">
                <a:solidFill>
                  <a:schemeClr val="bg1">
                    <a:lumMod val="50000"/>
                  </a:schemeClr>
                </a:solidFill>
                <a:ea typeface="ＭＳ Ｐゴシック" pitchFamily="34" charset="-128"/>
              </a:rPr>
              <a:t> </a:t>
            </a:r>
            <a:r>
              <a:rPr lang="en-US" b="1" i="1" dirty="0">
                <a:solidFill>
                  <a:schemeClr val="bg1">
                    <a:lumMod val="50000"/>
                  </a:schemeClr>
                </a:solidFill>
                <a:ea typeface="ＭＳ Ｐゴシック" pitchFamily="34" charset="-128"/>
              </a:rPr>
              <a:t>N</a:t>
            </a:r>
            <a:r>
              <a:rPr lang="en-US" b="1" dirty="0">
                <a:solidFill>
                  <a:schemeClr val="bg1">
                    <a:lumMod val="50000"/>
                  </a:schemeClr>
                </a:solidFill>
                <a:ea typeface="ＭＳ Ｐゴシック" pitchFamily="34" charset="-128"/>
              </a:rPr>
              <a:t>) bits]</a:t>
            </a:r>
          </a:p>
          <a:p>
            <a:pPr marL="2490216" lvl="8" indent="-533400">
              <a:buFont typeface="Monotype Sorts" pitchFamily="-107" charset="2"/>
              <a:buAutoNum type="arabicPeriod"/>
            </a:pPr>
            <a:endParaRPr lang="en-US" dirty="0">
              <a:ea typeface="ＭＳ Ｐゴシック" pitchFamily="34" charset="-128"/>
            </a:endParaRPr>
          </a:p>
          <a:p>
            <a:pPr marL="609600" indent="-609600"/>
            <a:r>
              <a:rPr lang="en-US" b="1" dirty="0">
                <a:solidFill>
                  <a:srgbClr val="0000FF"/>
                </a:solidFill>
              </a:rPr>
              <a:t>Constraint on buckets:</a:t>
            </a:r>
            <a:r>
              <a:rPr lang="en-US" dirty="0">
                <a:solidFill>
                  <a:srgbClr val="0000FF"/>
                </a:solidFill>
              </a:rPr>
              <a:t> </a:t>
            </a:r>
            <a:br>
              <a:rPr lang="en-US" dirty="0">
                <a:solidFill>
                  <a:srgbClr val="0000FF"/>
                </a:solidFill>
              </a:rPr>
            </a:br>
            <a:r>
              <a:rPr lang="en-US" dirty="0"/>
              <a:t>Number of </a:t>
            </a:r>
            <a:r>
              <a:rPr lang="en-US" b="1" dirty="0"/>
              <a:t>1s</a:t>
            </a:r>
            <a:r>
              <a:rPr lang="en-US" dirty="0"/>
              <a:t> must be a power of </a:t>
            </a:r>
            <a:r>
              <a:rPr lang="en-US" b="1" dirty="0"/>
              <a:t>2</a:t>
            </a:r>
          </a:p>
          <a:p>
            <a:pPr marL="902208" lvl="1" indent="-609600"/>
            <a:r>
              <a:rPr lang="en-US" dirty="0">
                <a:ea typeface="ＭＳ Ｐゴシック" pitchFamily="34" charset="-128"/>
              </a:rPr>
              <a:t>That explains the </a:t>
            </a:r>
            <a:r>
              <a:rPr lang="en-US" b="1" dirty="0">
                <a:ea typeface="ＭＳ Ｐゴシック" pitchFamily="34" charset="-128"/>
              </a:rPr>
              <a:t>O(log </a:t>
            </a:r>
            <a:r>
              <a:rPr lang="en-US" b="1" dirty="0" err="1">
                <a:ea typeface="ＭＳ Ｐゴシック" pitchFamily="34" charset="-128"/>
              </a:rPr>
              <a:t>log</a:t>
            </a:r>
            <a:r>
              <a:rPr lang="en-US" b="1" dirty="0">
                <a:ea typeface="ＭＳ Ｐゴシック" pitchFamily="34" charset="-128"/>
              </a:rPr>
              <a:t> </a:t>
            </a:r>
            <a:r>
              <a:rPr lang="en-US" b="1" i="1" dirty="0">
                <a:ea typeface="ＭＳ Ｐゴシック" pitchFamily="34" charset="-128"/>
              </a:rPr>
              <a:t>N)</a:t>
            </a:r>
            <a:r>
              <a:rPr lang="en-US" b="1" dirty="0">
                <a:ea typeface="ＭＳ Ｐゴシック" pitchFamily="34" charset="-128"/>
              </a:rPr>
              <a:t> </a:t>
            </a:r>
            <a:r>
              <a:rPr lang="en-US" dirty="0">
                <a:ea typeface="ＭＳ Ｐゴシック" pitchFamily="34" charset="-128"/>
              </a:rPr>
              <a:t> in</a:t>
            </a:r>
            <a:r>
              <a:rPr lang="en-US" b="1" dirty="0">
                <a:ea typeface="ＭＳ Ｐゴシック" pitchFamily="34" charset="-128"/>
              </a:rPr>
              <a:t> </a:t>
            </a:r>
            <a:r>
              <a:rPr lang="en-US" b="1" dirty="0">
                <a:solidFill>
                  <a:srgbClr val="D60093"/>
                </a:solidFill>
                <a:ea typeface="ＭＳ Ｐゴシック" pitchFamily="34" charset="-128"/>
              </a:rPr>
              <a:t>(B)</a:t>
            </a:r>
            <a:r>
              <a:rPr lang="en-US" b="1" dirty="0">
                <a:solidFill>
                  <a:schemeClr val="accent2"/>
                </a:solidFill>
                <a:ea typeface="ＭＳ Ｐゴシック" pitchFamily="34" charset="-128"/>
              </a:rPr>
              <a:t> </a:t>
            </a:r>
            <a:r>
              <a:rPr lang="en-US" b="1" dirty="0"/>
              <a:t>above</a:t>
            </a:r>
          </a:p>
        </p:txBody>
      </p:sp>
      <p:grpSp>
        <p:nvGrpSpPr>
          <p:cNvPr id="7" name="Group 33"/>
          <p:cNvGrpSpPr>
            <a:grpSpLocks/>
          </p:cNvGrpSpPr>
          <p:nvPr/>
        </p:nvGrpSpPr>
        <p:grpSpPr bwMode="auto">
          <a:xfrm>
            <a:off x="76200" y="5902766"/>
            <a:ext cx="9131305" cy="369888"/>
            <a:chOff x="-6" y="2400"/>
            <a:chExt cx="5752" cy="233"/>
          </a:xfrm>
        </p:grpSpPr>
        <p:sp>
          <p:nvSpPr>
            <p:cNvPr id="8" name="Text Box 3"/>
            <p:cNvSpPr txBox="1">
              <a:spLocks noChangeArrowheads="1"/>
            </p:cNvSpPr>
            <p:nvPr/>
          </p:nvSpPr>
          <p:spPr bwMode="auto">
            <a:xfrm>
              <a:off x="46"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9" name="Rectangle 5"/>
            <p:cNvSpPr>
              <a:spLocks noChangeArrowheads="1"/>
            </p:cNvSpPr>
            <p:nvPr/>
          </p:nvSpPr>
          <p:spPr bwMode="auto">
            <a:xfrm>
              <a:off x="5444"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0" name="Rectangle 6"/>
            <p:cNvSpPr>
              <a:spLocks noChangeArrowheads="1"/>
            </p:cNvSpPr>
            <p:nvPr/>
          </p:nvSpPr>
          <p:spPr bwMode="auto">
            <a:xfrm>
              <a:off x="5212"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1" name="Rectangle 8"/>
            <p:cNvSpPr>
              <a:spLocks noChangeArrowheads="1"/>
            </p:cNvSpPr>
            <p:nvPr/>
          </p:nvSpPr>
          <p:spPr bwMode="auto">
            <a:xfrm>
              <a:off x="4979"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12" name="Rectangle 11"/>
            <p:cNvSpPr>
              <a:spLocks noChangeArrowheads="1"/>
            </p:cNvSpPr>
            <p:nvPr/>
          </p:nvSpPr>
          <p:spPr bwMode="auto">
            <a:xfrm>
              <a:off x="4263"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3" name="Rectangle 12"/>
            <p:cNvSpPr>
              <a:spLocks noChangeArrowheads="1"/>
            </p:cNvSpPr>
            <p:nvPr/>
          </p:nvSpPr>
          <p:spPr bwMode="auto">
            <a:xfrm>
              <a:off x="3726"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4" name="Rectangle 13"/>
            <p:cNvSpPr>
              <a:spLocks noChangeArrowheads="1"/>
            </p:cNvSpPr>
            <p:nvPr/>
          </p:nvSpPr>
          <p:spPr bwMode="auto">
            <a:xfrm>
              <a:off x="2617"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5" name="Rectangle 14"/>
            <p:cNvSpPr>
              <a:spLocks noChangeArrowheads="1"/>
            </p:cNvSpPr>
            <p:nvPr/>
          </p:nvSpPr>
          <p:spPr bwMode="auto">
            <a:xfrm>
              <a:off x="141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6" name="Rectangle 15"/>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17" name="Text Box 16"/>
          <p:cNvSpPr txBox="1">
            <a:spLocks noChangeArrowheads="1"/>
          </p:cNvSpPr>
          <p:nvPr/>
        </p:nvSpPr>
        <p:spPr bwMode="auto">
          <a:xfrm>
            <a:off x="4184651" y="6260068"/>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18" name="Line 17"/>
          <p:cNvSpPr>
            <a:spLocks noChangeShapeType="1"/>
          </p:cNvSpPr>
          <p:nvPr/>
        </p:nvSpPr>
        <p:spPr bwMode="auto">
          <a:xfrm flipH="1">
            <a:off x="923926" y="6425054"/>
            <a:ext cx="3276600" cy="0"/>
          </a:xfrm>
          <a:prstGeom prst="line">
            <a:avLst/>
          </a:prstGeom>
          <a:noFill/>
          <a:ln w="28575">
            <a:solidFill>
              <a:srgbClr val="008000"/>
            </a:solidFill>
            <a:round/>
            <a:headEnd/>
            <a:tailEnd type="triangle" w="med" len="med"/>
          </a:ln>
        </p:spPr>
        <p:txBody>
          <a:bodyPr/>
          <a:lstStyle/>
          <a:p>
            <a:endParaRPr lang="en-US"/>
          </a:p>
        </p:txBody>
      </p:sp>
      <p:sp>
        <p:nvSpPr>
          <p:cNvPr id="19" name="Line 18"/>
          <p:cNvSpPr>
            <a:spLocks noChangeShapeType="1"/>
          </p:cNvSpPr>
          <p:nvPr/>
        </p:nvSpPr>
        <p:spPr bwMode="auto">
          <a:xfrm>
            <a:off x="4581526" y="6425054"/>
            <a:ext cx="4419600" cy="0"/>
          </a:xfrm>
          <a:prstGeom prst="line">
            <a:avLst/>
          </a:prstGeom>
          <a:noFill/>
          <a:ln w="28575">
            <a:solidFill>
              <a:srgbClr val="008000"/>
            </a:solidFill>
            <a:round/>
            <a:headEnd/>
            <a:tailEnd type="triangle" w="med" len="med"/>
          </a:ln>
        </p:spPr>
        <p:txBody>
          <a:bodyPr/>
          <a:lstStyle/>
          <a:p>
            <a:endParaRPr lang="en-US"/>
          </a:p>
        </p:txBody>
      </p:sp>
    </p:spTree>
    <p:extLst>
      <p:ext uri="{BB962C8B-B14F-4D97-AF65-F5344CB8AC3E}">
        <p14:creationId xmlns:p14="http://schemas.microsoft.com/office/powerpoint/2010/main" val="383666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animBg="1"/>
      <p:bldP spid="1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76200"/>
            <a:ext cx="8763000" cy="987552"/>
          </a:xfrm>
        </p:spPr>
        <p:txBody>
          <a:bodyPr>
            <a:normAutofit/>
          </a:bodyPr>
          <a:lstStyle/>
          <a:p>
            <a:pPr>
              <a:defRPr/>
            </a:pPr>
            <a:r>
              <a:rPr lang="en-US" dirty="0"/>
              <a:t>Representing</a:t>
            </a:r>
            <a:r>
              <a:rPr lang="en-US" dirty="0">
                <a:ea typeface="+mj-ea"/>
              </a:rPr>
              <a:t> a Stream by Buckets</a:t>
            </a:r>
          </a:p>
        </p:txBody>
      </p:sp>
      <p:sp>
        <p:nvSpPr>
          <p:cNvPr id="43012" name="Rectangle 3"/>
          <p:cNvSpPr>
            <a:spLocks noGrp="1" noChangeArrowheads="1"/>
          </p:cNvSpPr>
          <p:nvPr>
            <p:ph idx="1"/>
          </p:nvPr>
        </p:nvSpPr>
        <p:spPr/>
        <p:txBody>
          <a:bodyPr/>
          <a:lstStyle/>
          <a:p>
            <a:r>
              <a:rPr lang="en-US" dirty="0"/>
              <a:t>Either </a:t>
            </a:r>
            <a:r>
              <a:rPr lang="en-US" b="1" dirty="0">
                <a:solidFill>
                  <a:srgbClr val="FF0066"/>
                </a:solidFill>
              </a:rPr>
              <a:t>one</a:t>
            </a:r>
            <a:r>
              <a:rPr lang="en-US" dirty="0"/>
              <a:t> or </a:t>
            </a:r>
            <a:r>
              <a:rPr lang="en-US" b="1" dirty="0">
                <a:solidFill>
                  <a:srgbClr val="FF0066"/>
                </a:solidFill>
              </a:rPr>
              <a:t>two</a:t>
            </a:r>
            <a:r>
              <a:rPr lang="en-US" dirty="0"/>
              <a:t> buckets with the same </a:t>
            </a:r>
            <a:r>
              <a:rPr lang="en-US" b="1" dirty="0"/>
              <a:t>power-of-2 number</a:t>
            </a:r>
            <a:r>
              <a:rPr lang="en-US" dirty="0"/>
              <a:t> of </a:t>
            </a:r>
            <a:r>
              <a:rPr lang="en-US" b="1" dirty="0"/>
              <a:t>1s</a:t>
            </a:r>
          </a:p>
          <a:p>
            <a:pPr lvl="8"/>
            <a:endParaRPr lang="en-US" dirty="0"/>
          </a:p>
          <a:p>
            <a:r>
              <a:rPr lang="en-US" b="1" dirty="0"/>
              <a:t>Buckets do not overlap in timestamps</a:t>
            </a:r>
          </a:p>
          <a:p>
            <a:pPr lvl="8"/>
            <a:endParaRPr lang="en-US" dirty="0"/>
          </a:p>
          <a:p>
            <a:r>
              <a:rPr lang="en-US" b="1" dirty="0"/>
              <a:t>Buckets are sorted by size</a:t>
            </a:r>
          </a:p>
          <a:p>
            <a:pPr lvl="1"/>
            <a:r>
              <a:rPr lang="en-US" dirty="0">
                <a:ea typeface="ＭＳ Ｐゴシック" pitchFamily="34" charset="-128"/>
              </a:rPr>
              <a:t>Earlier buckets are not smaller than later buckets</a:t>
            </a:r>
          </a:p>
          <a:p>
            <a:pPr lvl="8"/>
            <a:endParaRPr lang="en-US" dirty="0">
              <a:ea typeface="ＭＳ Ｐゴシック" pitchFamily="34" charset="-128"/>
            </a:endParaRPr>
          </a:p>
          <a:p>
            <a:r>
              <a:rPr lang="en-US" dirty="0"/>
              <a:t>Buckets disappear when their </a:t>
            </a:r>
            <a:br>
              <a:rPr lang="en-US" dirty="0"/>
            </a:br>
            <a:r>
              <a:rPr lang="en-US" dirty="0"/>
              <a:t>end-time is </a:t>
            </a:r>
            <a:r>
              <a:rPr lang="en-US" b="1" dirty="0"/>
              <a:t>&gt; </a:t>
            </a:r>
            <a:r>
              <a:rPr lang="en-US" b="1" i="1" dirty="0"/>
              <a:t>N</a:t>
            </a:r>
            <a:r>
              <a:rPr lang="en-US" dirty="0"/>
              <a:t>  time units in the past</a:t>
            </a:r>
          </a:p>
        </p:txBody>
      </p:sp>
    </p:spTree>
    <p:extLst>
      <p:ext uri="{BB962C8B-B14F-4D97-AF65-F5344CB8AC3E}">
        <p14:creationId xmlns:p14="http://schemas.microsoft.com/office/powerpoint/2010/main" val="2591117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dirty="0"/>
              <a:t>Example: </a:t>
            </a:r>
            <a:r>
              <a:rPr lang="en-US" dirty="0" err="1">
                <a:ea typeface="+mj-ea"/>
              </a:rPr>
              <a:t>Bucketized</a:t>
            </a:r>
            <a:r>
              <a:rPr lang="en-US" dirty="0">
                <a:ea typeface="+mj-ea"/>
              </a:rPr>
              <a:t> Stream</a:t>
            </a:r>
          </a:p>
        </p:txBody>
      </p:sp>
      <p:sp>
        <p:nvSpPr>
          <p:cNvPr id="39941" name="Text Box 16"/>
          <p:cNvSpPr txBox="1">
            <a:spLocks noChangeArrowheads="1"/>
          </p:cNvSpPr>
          <p:nvPr/>
        </p:nvSpPr>
        <p:spPr bwMode="auto">
          <a:xfrm>
            <a:off x="4098925" y="4433887"/>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39942" name="Line 17"/>
          <p:cNvSpPr>
            <a:spLocks noChangeShapeType="1"/>
          </p:cNvSpPr>
          <p:nvPr/>
        </p:nvSpPr>
        <p:spPr bwMode="auto">
          <a:xfrm flipH="1">
            <a:off x="838200" y="4648200"/>
            <a:ext cx="3276600" cy="0"/>
          </a:xfrm>
          <a:prstGeom prst="line">
            <a:avLst/>
          </a:prstGeom>
          <a:noFill/>
          <a:ln w="28575">
            <a:solidFill>
              <a:srgbClr val="008000"/>
            </a:solidFill>
            <a:round/>
            <a:headEnd/>
            <a:tailEnd type="triangle" w="med" len="med"/>
          </a:ln>
        </p:spPr>
        <p:txBody>
          <a:bodyPr/>
          <a:lstStyle/>
          <a:p>
            <a:endParaRPr lang="en-US"/>
          </a:p>
        </p:txBody>
      </p:sp>
      <p:sp>
        <p:nvSpPr>
          <p:cNvPr id="39943" name="Line 18"/>
          <p:cNvSpPr>
            <a:spLocks noChangeShapeType="1"/>
          </p:cNvSpPr>
          <p:nvPr/>
        </p:nvSpPr>
        <p:spPr bwMode="auto">
          <a:xfrm>
            <a:off x="4495800" y="4648200"/>
            <a:ext cx="4419600" cy="0"/>
          </a:xfrm>
          <a:prstGeom prst="line">
            <a:avLst/>
          </a:prstGeom>
          <a:noFill/>
          <a:ln w="28575">
            <a:solidFill>
              <a:srgbClr val="008000"/>
            </a:solidFill>
            <a:round/>
            <a:headEnd/>
            <a:tailEnd type="triangle" w="med" len="med"/>
          </a:ln>
        </p:spPr>
        <p:txBody>
          <a:bodyPr/>
          <a:lstStyle/>
          <a:p>
            <a:endParaRPr lang="en-US"/>
          </a:p>
        </p:txBody>
      </p:sp>
      <p:sp>
        <p:nvSpPr>
          <p:cNvPr id="39944" name="Line 20"/>
          <p:cNvSpPr>
            <a:spLocks noChangeShapeType="1"/>
          </p:cNvSpPr>
          <p:nvPr/>
        </p:nvSpPr>
        <p:spPr bwMode="auto">
          <a:xfrm flipH="1">
            <a:off x="8305800" y="3124200"/>
            <a:ext cx="228600" cy="685800"/>
          </a:xfrm>
          <a:prstGeom prst="line">
            <a:avLst/>
          </a:prstGeom>
          <a:noFill/>
          <a:ln w="9525">
            <a:solidFill>
              <a:srgbClr val="008000"/>
            </a:solidFill>
            <a:round/>
            <a:headEnd/>
            <a:tailEnd type="triangle" w="med" len="med"/>
          </a:ln>
        </p:spPr>
        <p:txBody>
          <a:bodyPr/>
          <a:lstStyle/>
          <a:p>
            <a:endParaRPr lang="en-US"/>
          </a:p>
        </p:txBody>
      </p:sp>
      <p:sp>
        <p:nvSpPr>
          <p:cNvPr id="39945" name="Line 21"/>
          <p:cNvSpPr>
            <a:spLocks noChangeShapeType="1"/>
          </p:cNvSpPr>
          <p:nvPr/>
        </p:nvSpPr>
        <p:spPr bwMode="auto">
          <a:xfrm>
            <a:off x="85344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6" name="Text Box 22"/>
          <p:cNvSpPr txBox="1">
            <a:spLocks noChangeArrowheads="1"/>
          </p:cNvSpPr>
          <p:nvPr/>
        </p:nvSpPr>
        <p:spPr bwMode="auto">
          <a:xfrm>
            <a:off x="73914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1 of</a:t>
            </a:r>
          </a:p>
          <a:p>
            <a:r>
              <a:rPr lang="en-US">
                <a:solidFill>
                  <a:srgbClr val="008000"/>
                </a:solidFill>
                <a:latin typeface="Arial" pitchFamily="34" charset="0"/>
                <a:cs typeface="Arial" pitchFamily="34" charset="0"/>
              </a:rPr>
              <a:t>size 2</a:t>
            </a:r>
          </a:p>
        </p:txBody>
      </p:sp>
      <p:sp>
        <p:nvSpPr>
          <p:cNvPr id="39947" name="Line 23"/>
          <p:cNvSpPr>
            <a:spLocks noChangeShapeType="1"/>
          </p:cNvSpPr>
          <p:nvPr/>
        </p:nvSpPr>
        <p:spPr bwMode="auto">
          <a:xfrm>
            <a:off x="78486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8" name="Text Box 24"/>
          <p:cNvSpPr txBox="1">
            <a:spLocks noChangeArrowheads="1"/>
          </p:cNvSpPr>
          <p:nvPr/>
        </p:nvSpPr>
        <p:spPr bwMode="auto">
          <a:xfrm>
            <a:off x="6324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4</a:t>
            </a:r>
          </a:p>
        </p:txBody>
      </p:sp>
      <p:sp>
        <p:nvSpPr>
          <p:cNvPr id="39949" name="Line 25"/>
          <p:cNvSpPr>
            <a:spLocks noChangeShapeType="1"/>
          </p:cNvSpPr>
          <p:nvPr/>
        </p:nvSpPr>
        <p:spPr bwMode="auto">
          <a:xfrm flipH="1">
            <a:off x="6324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0" name="Line 26"/>
          <p:cNvSpPr>
            <a:spLocks noChangeShapeType="1"/>
          </p:cNvSpPr>
          <p:nvPr/>
        </p:nvSpPr>
        <p:spPr bwMode="auto">
          <a:xfrm>
            <a:off x="6705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1" name="Text Box 27"/>
          <p:cNvSpPr txBox="1">
            <a:spLocks noChangeArrowheads="1"/>
          </p:cNvSpPr>
          <p:nvPr/>
        </p:nvSpPr>
        <p:spPr bwMode="auto">
          <a:xfrm>
            <a:off x="37338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8</a:t>
            </a:r>
          </a:p>
        </p:txBody>
      </p:sp>
      <p:sp>
        <p:nvSpPr>
          <p:cNvPr id="39952" name="Line 28"/>
          <p:cNvSpPr>
            <a:spLocks noChangeShapeType="1"/>
          </p:cNvSpPr>
          <p:nvPr/>
        </p:nvSpPr>
        <p:spPr bwMode="auto">
          <a:xfrm flipH="1">
            <a:off x="2971800" y="3124200"/>
            <a:ext cx="1143000" cy="685800"/>
          </a:xfrm>
          <a:prstGeom prst="line">
            <a:avLst/>
          </a:prstGeom>
          <a:noFill/>
          <a:ln w="9525">
            <a:solidFill>
              <a:srgbClr val="008000"/>
            </a:solidFill>
            <a:round/>
            <a:headEnd/>
            <a:tailEnd type="triangle" w="med" len="med"/>
          </a:ln>
        </p:spPr>
        <p:txBody>
          <a:bodyPr/>
          <a:lstStyle/>
          <a:p>
            <a:endParaRPr lang="en-US"/>
          </a:p>
        </p:txBody>
      </p:sp>
      <p:sp>
        <p:nvSpPr>
          <p:cNvPr id="39953" name="Line 29"/>
          <p:cNvSpPr>
            <a:spLocks noChangeShapeType="1"/>
          </p:cNvSpPr>
          <p:nvPr/>
        </p:nvSpPr>
        <p:spPr bwMode="auto">
          <a:xfrm>
            <a:off x="4114800" y="3124200"/>
            <a:ext cx="838200" cy="685800"/>
          </a:xfrm>
          <a:prstGeom prst="line">
            <a:avLst/>
          </a:prstGeom>
          <a:noFill/>
          <a:ln w="9525">
            <a:solidFill>
              <a:srgbClr val="008000"/>
            </a:solidFill>
            <a:round/>
            <a:headEnd/>
            <a:tailEnd type="triangle" w="med" len="med"/>
          </a:ln>
        </p:spPr>
        <p:txBody>
          <a:bodyPr/>
          <a:lstStyle/>
          <a:p>
            <a:endParaRPr lang="en-US"/>
          </a:p>
        </p:txBody>
      </p:sp>
      <p:sp>
        <p:nvSpPr>
          <p:cNvPr id="39954" name="Text Box 30"/>
          <p:cNvSpPr txBox="1">
            <a:spLocks noChangeArrowheads="1"/>
          </p:cNvSpPr>
          <p:nvPr/>
        </p:nvSpPr>
        <p:spPr bwMode="auto">
          <a:xfrm>
            <a:off x="685800" y="2438400"/>
            <a:ext cx="1928733" cy="923330"/>
          </a:xfrm>
          <a:prstGeom prst="rect">
            <a:avLst/>
          </a:prstGeom>
          <a:noFill/>
          <a:ln w="9525">
            <a:noFill/>
            <a:miter lim="800000"/>
            <a:headEnd/>
            <a:tailEnd/>
          </a:ln>
        </p:spPr>
        <p:txBody>
          <a:bodyPr wrap="none">
            <a:spAutoFit/>
          </a:bodyPr>
          <a:lstStyle/>
          <a:p>
            <a:r>
              <a:rPr lang="en-US" dirty="0">
                <a:solidFill>
                  <a:srgbClr val="008000"/>
                </a:solidFill>
                <a:latin typeface="Arial" pitchFamily="34" charset="0"/>
                <a:cs typeface="Arial" pitchFamily="34" charset="0"/>
              </a:rPr>
              <a:t>At least 1 of</a:t>
            </a:r>
          </a:p>
          <a:p>
            <a:r>
              <a:rPr lang="en-US" dirty="0">
                <a:solidFill>
                  <a:srgbClr val="008000"/>
                </a:solidFill>
                <a:latin typeface="Arial" pitchFamily="34" charset="0"/>
                <a:cs typeface="Arial" pitchFamily="34" charset="0"/>
              </a:rPr>
              <a:t>size 16.  Partially</a:t>
            </a:r>
          </a:p>
          <a:p>
            <a:r>
              <a:rPr lang="en-US" dirty="0">
                <a:solidFill>
                  <a:srgbClr val="008000"/>
                </a:solidFill>
                <a:latin typeface="Arial" pitchFamily="34" charset="0"/>
                <a:cs typeface="Arial" pitchFamily="34" charset="0"/>
              </a:rPr>
              <a:t>beyond window.</a:t>
            </a:r>
          </a:p>
        </p:txBody>
      </p:sp>
      <p:sp>
        <p:nvSpPr>
          <p:cNvPr id="39955" name="Line 31"/>
          <p:cNvSpPr>
            <a:spLocks noChangeShapeType="1"/>
          </p:cNvSpPr>
          <p:nvPr/>
        </p:nvSpPr>
        <p:spPr bwMode="auto">
          <a:xfrm>
            <a:off x="1600200" y="3429000"/>
            <a:ext cx="0" cy="381000"/>
          </a:xfrm>
          <a:prstGeom prst="line">
            <a:avLst/>
          </a:prstGeom>
          <a:noFill/>
          <a:ln w="9525">
            <a:solidFill>
              <a:srgbClr val="008000"/>
            </a:solidFill>
            <a:round/>
            <a:headEnd/>
            <a:tailEnd type="triangle" w="med" len="med"/>
          </a:ln>
        </p:spPr>
        <p:txBody>
          <a:bodyPr/>
          <a:lstStyle/>
          <a:p>
            <a:endParaRPr lang="en-US"/>
          </a:p>
        </p:txBody>
      </p:sp>
      <p:sp>
        <p:nvSpPr>
          <p:cNvPr id="39956" name="Text Box 32"/>
          <p:cNvSpPr txBox="1">
            <a:spLocks noChangeArrowheads="1"/>
          </p:cNvSpPr>
          <p:nvPr/>
        </p:nvSpPr>
        <p:spPr bwMode="auto">
          <a:xfrm>
            <a:off x="8229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1</a:t>
            </a:r>
          </a:p>
        </p:txBody>
      </p:sp>
      <p:grpSp>
        <p:nvGrpSpPr>
          <p:cNvPr id="34" name="Group 33"/>
          <p:cNvGrpSpPr>
            <a:grpSpLocks/>
          </p:cNvGrpSpPr>
          <p:nvPr/>
        </p:nvGrpSpPr>
        <p:grpSpPr bwMode="auto">
          <a:xfrm>
            <a:off x="0" y="3804486"/>
            <a:ext cx="9129717" cy="369888"/>
            <a:chOff x="-6" y="2400"/>
            <a:chExt cx="5751" cy="233"/>
          </a:xfrm>
        </p:grpSpPr>
        <p:sp>
          <p:nvSpPr>
            <p:cNvPr id="35" name="Text Box 3"/>
            <p:cNvSpPr txBox="1">
              <a:spLocks noChangeArrowheads="1"/>
            </p:cNvSpPr>
            <p:nvPr/>
          </p:nvSpPr>
          <p:spPr bwMode="auto">
            <a:xfrm>
              <a:off x="45"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36" name="Rectangle 5"/>
            <p:cNvSpPr>
              <a:spLocks noChangeArrowheads="1"/>
            </p:cNvSpPr>
            <p:nvPr/>
          </p:nvSpPr>
          <p:spPr bwMode="auto">
            <a:xfrm>
              <a:off x="5448"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7" name="Rectangle 6"/>
            <p:cNvSpPr>
              <a:spLocks noChangeArrowheads="1"/>
            </p:cNvSpPr>
            <p:nvPr/>
          </p:nvSpPr>
          <p:spPr bwMode="auto">
            <a:xfrm>
              <a:off x="5220"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8" name="Rectangle 8"/>
            <p:cNvSpPr>
              <a:spLocks noChangeArrowheads="1"/>
            </p:cNvSpPr>
            <p:nvPr/>
          </p:nvSpPr>
          <p:spPr bwMode="auto">
            <a:xfrm>
              <a:off x="4987"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39" name="Rectangle 38"/>
            <p:cNvSpPr>
              <a:spLocks noChangeArrowheads="1"/>
            </p:cNvSpPr>
            <p:nvPr/>
          </p:nvSpPr>
          <p:spPr bwMode="auto">
            <a:xfrm>
              <a:off x="4275"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0" name="Rectangle 39"/>
            <p:cNvSpPr>
              <a:spLocks noChangeArrowheads="1"/>
            </p:cNvSpPr>
            <p:nvPr/>
          </p:nvSpPr>
          <p:spPr bwMode="auto">
            <a:xfrm>
              <a:off x="3730"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1" name="Rectangle 40"/>
            <p:cNvSpPr>
              <a:spLocks noChangeArrowheads="1"/>
            </p:cNvSpPr>
            <p:nvPr/>
          </p:nvSpPr>
          <p:spPr bwMode="auto">
            <a:xfrm>
              <a:off x="2621"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2" name="Rectangle 41"/>
            <p:cNvSpPr>
              <a:spLocks noChangeArrowheads="1"/>
            </p:cNvSpPr>
            <p:nvPr/>
          </p:nvSpPr>
          <p:spPr bwMode="auto">
            <a:xfrm>
              <a:off x="143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3" name="Rectangle 42"/>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4" name="TextBox 3"/>
          <p:cNvSpPr txBox="1"/>
          <p:nvPr/>
        </p:nvSpPr>
        <p:spPr>
          <a:xfrm>
            <a:off x="304800" y="5029200"/>
            <a:ext cx="8743932" cy="1569660"/>
          </a:xfrm>
          <a:prstGeom prst="rect">
            <a:avLst/>
          </a:prstGeom>
          <a:noFill/>
        </p:spPr>
        <p:txBody>
          <a:bodyPr wrap="none" rtlCol="0">
            <a:spAutoFit/>
          </a:bodyPr>
          <a:lstStyle/>
          <a:p>
            <a:r>
              <a:rPr lang="en-US" sz="2400" b="1" dirty="0">
                <a:solidFill>
                  <a:srgbClr val="0000FF"/>
                </a:solidFill>
                <a:latin typeface="Calibri" pitchFamily="34" charset="0"/>
                <a:cs typeface="Arial" pitchFamily="34" charset="0"/>
              </a:rPr>
              <a:t>Three properties of buckets that are maintained:</a:t>
            </a:r>
          </a:p>
          <a:p>
            <a:r>
              <a:rPr lang="en-US" sz="2400" dirty="0">
                <a:latin typeface="Calibri" pitchFamily="34" charset="0"/>
                <a:cs typeface="Arial" pitchFamily="34" charset="0"/>
              </a:rPr>
              <a:t>  </a:t>
            </a:r>
            <a:r>
              <a:rPr lang="en-US" sz="2400" b="1" dirty="0">
                <a:latin typeface="Calibri" pitchFamily="34" charset="0"/>
                <a:cs typeface="Arial" pitchFamily="34" charset="0"/>
              </a:rPr>
              <a:t>-</a:t>
            </a:r>
            <a:r>
              <a:rPr lang="en-US" sz="2400" dirty="0">
                <a:latin typeface="Calibri" pitchFamily="34" charset="0"/>
                <a:cs typeface="Arial" pitchFamily="34" charset="0"/>
              </a:rPr>
              <a:t> Either </a:t>
            </a:r>
            <a:r>
              <a:rPr lang="en-US" sz="2400" b="1" dirty="0">
                <a:solidFill>
                  <a:srgbClr val="D60093"/>
                </a:solidFill>
                <a:latin typeface="Calibri" pitchFamily="34" charset="0"/>
                <a:cs typeface="Arial" pitchFamily="34" charset="0"/>
              </a:rPr>
              <a:t>one</a:t>
            </a:r>
            <a:r>
              <a:rPr lang="en-US" sz="2400" dirty="0">
                <a:latin typeface="Calibri" pitchFamily="34" charset="0"/>
                <a:cs typeface="Arial" pitchFamily="34" charset="0"/>
              </a:rPr>
              <a:t> or </a:t>
            </a:r>
            <a:r>
              <a:rPr lang="en-US" sz="2400" b="1" dirty="0">
                <a:solidFill>
                  <a:srgbClr val="D60093"/>
                </a:solidFill>
                <a:latin typeface="Calibri" pitchFamily="34" charset="0"/>
                <a:cs typeface="Arial" pitchFamily="34" charset="0"/>
              </a:rPr>
              <a:t>two</a:t>
            </a:r>
            <a:r>
              <a:rPr lang="en-US" sz="2400" dirty="0">
                <a:latin typeface="Calibri" pitchFamily="34" charset="0"/>
                <a:cs typeface="Arial" pitchFamily="34" charset="0"/>
              </a:rPr>
              <a:t> buckets with the same </a:t>
            </a:r>
            <a:r>
              <a:rPr lang="en-US" sz="2400" b="1" dirty="0">
                <a:latin typeface="Calibri" pitchFamily="34" charset="0"/>
                <a:cs typeface="Arial" pitchFamily="34" charset="0"/>
              </a:rPr>
              <a:t>power-of-2</a:t>
            </a:r>
            <a:r>
              <a:rPr lang="en-US" sz="2400" dirty="0">
                <a:latin typeface="Calibri" pitchFamily="34" charset="0"/>
                <a:cs typeface="Arial" pitchFamily="34" charset="0"/>
              </a:rPr>
              <a:t> number of </a:t>
            </a:r>
            <a:r>
              <a:rPr lang="en-US" sz="2400" b="1" dirty="0">
                <a:latin typeface="Calibri" pitchFamily="34" charset="0"/>
                <a:cs typeface="Arial" pitchFamily="34" charset="0"/>
              </a:rPr>
              <a:t>1s</a:t>
            </a:r>
          </a:p>
          <a:p>
            <a:r>
              <a:rPr lang="en-US" sz="2400" dirty="0">
                <a:latin typeface="Calibri" pitchFamily="34" charset="0"/>
                <a:cs typeface="Arial" pitchFamily="34" charset="0"/>
              </a:rPr>
              <a:t>  </a:t>
            </a:r>
            <a:r>
              <a:rPr lang="en-US" sz="2400" b="1" dirty="0">
                <a:latin typeface="Calibri" pitchFamily="34" charset="0"/>
                <a:cs typeface="Arial" pitchFamily="34" charset="0"/>
              </a:rPr>
              <a:t>-</a:t>
            </a:r>
            <a:r>
              <a:rPr lang="en-US" sz="2400" dirty="0">
                <a:latin typeface="Calibri" pitchFamily="34" charset="0"/>
                <a:cs typeface="Arial" pitchFamily="34" charset="0"/>
              </a:rPr>
              <a:t> Buckets do not overlap in timestamps</a:t>
            </a:r>
          </a:p>
          <a:p>
            <a:r>
              <a:rPr lang="en-US" sz="2400" dirty="0">
                <a:latin typeface="Calibri" pitchFamily="34" charset="0"/>
                <a:cs typeface="Arial" pitchFamily="34" charset="0"/>
              </a:rPr>
              <a:t> </a:t>
            </a:r>
            <a:r>
              <a:rPr lang="en-US" sz="2400" b="1" dirty="0">
                <a:latin typeface="Calibri" pitchFamily="34" charset="0"/>
                <a:cs typeface="Arial" pitchFamily="34" charset="0"/>
              </a:rPr>
              <a:t> -</a:t>
            </a:r>
            <a:r>
              <a:rPr lang="en-US" sz="2400" dirty="0">
                <a:latin typeface="Calibri" pitchFamily="34" charset="0"/>
                <a:cs typeface="Arial" pitchFamily="34" charset="0"/>
              </a:rPr>
              <a:t> Buckets are sorted by size</a:t>
            </a:r>
          </a:p>
        </p:txBody>
      </p:sp>
    </p:spTree>
    <p:extLst>
      <p:ext uri="{BB962C8B-B14F-4D97-AF65-F5344CB8AC3E}">
        <p14:creationId xmlns:p14="http://schemas.microsoft.com/office/powerpoint/2010/main" val="19728899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en-US" dirty="0">
                <a:ea typeface="+mj-ea"/>
              </a:rPr>
              <a:t>Updating Buckets (1)</a:t>
            </a:r>
          </a:p>
        </p:txBody>
      </p:sp>
      <p:sp>
        <p:nvSpPr>
          <p:cNvPr id="44036" name="Rectangle 3"/>
          <p:cNvSpPr>
            <a:spLocks noGrp="1" noChangeArrowheads="1"/>
          </p:cNvSpPr>
          <p:nvPr>
            <p:ph idx="1"/>
          </p:nvPr>
        </p:nvSpPr>
        <p:spPr/>
        <p:txBody>
          <a:bodyPr/>
          <a:lstStyle/>
          <a:p>
            <a:r>
              <a:rPr lang="en-US" dirty="0"/>
              <a:t>When a new bit comes in, drop the last (oldest) bucket if its end-time is prior to </a:t>
            </a:r>
            <a:r>
              <a:rPr lang="en-US" b="1" i="1" dirty="0"/>
              <a:t>N</a:t>
            </a:r>
            <a:r>
              <a:rPr lang="en-US" dirty="0"/>
              <a:t>  time units before the current time</a:t>
            </a:r>
          </a:p>
          <a:p>
            <a:pPr lvl="8"/>
            <a:endParaRPr lang="en-US" dirty="0"/>
          </a:p>
          <a:p>
            <a:r>
              <a:rPr lang="en-US" b="1" dirty="0">
                <a:solidFill>
                  <a:srgbClr val="D60093"/>
                </a:solidFill>
              </a:rPr>
              <a:t>2 cases:</a:t>
            </a:r>
            <a:r>
              <a:rPr lang="en-US" b="1" dirty="0"/>
              <a:t> </a:t>
            </a:r>
            <a:r>
              <a:rPr lang="en-US" dirty="0"/>
              <a:t>Current bit is</a:t>
            </a:r>
            <a:r>
              <a:rPr lang="en-US" b="1" dirty="0"/>
              <a:t> 0</a:t>
            </a:r>
            <a:r>
              <a:rPr lang="en-US" dirty="0"/>
              <a:t> or </a:t>
            </a:r>
            <a:r>
              <a:rPr lang="en-US" b="1" dirty="0"/>
              <a:t>1</a:t>
            </a:r>
          </a:p>
          <a:p>
            <a:pPr lvl="8"/>
            <a:endParaRPr lang="en-US" dirty="0"/>
          </a:p>
          <a:p>
            <a:r>
              <a:rPr lang="en-US" b="1" dirty="0">
                <a:solidFill>
                  <a:srgbClr val="008000"/>
                </a:solidFill>
              </a:rPr>
              <a:t>If the current bit is 0:</a:t>
            </a:r>
            <a:r>
              <a:rPr lang="en-US" dirty="0"/>
              <a:t> </a:t>
            </a:r>
            <a:br>
              <a:rPr lang="en-US" dirty="0"/>
            </a:br>
            <a:r>
              <a:rPr lang="en-US" b="1" dirty="0"/>
              <a:t>no other changes are needed</a:t>
            </a:r>
          </a:p>
        </p:txBody>
      </p:sp>
    </p:spTree>
    <p:extLst>
      <p:ext uri="{BB962C8B-B14F-4D97-AF65-F5344CB8AC3E}">
        <p14:creationId xmlns:p14="http://schemas.microsoft.com/office/powerpoint/2010/main" val="2305499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defRPr/>
            </a:pPr>
            <a:r>
              <a:rPr lang="en-US" dirty="0">
                <a:ea typeface="+mj-ea"/>
              </a:rPr>
              <a:t>Updating Buckets (2)</a:t>
            </a:r>
          </a:p>
        </p:txBody>
      </p:sp>
      <p:sp>
        <p:nvSpPr>
          <p:cNvPr id="45060" name="Rectangle 3"/>
          <p:cNvSpPr>
            <a:spLocks noGrp="1" noChangeArrowheads="1"/>
          </p:cNvSpPr>
          <p:nvPr>
            <p:ph idx="1"/>
          </p:nvPr>
        </p:nvSpPr>
        <p:spPr/>
        <p:txBody>
          <a:bodyPr/>
          <a:lstStyle/>
          <a:p>
            <a:pPr marL="609600" indent="-609600"/>
            <a:r>
              <a:rPr lang="en-US" b="1" dirty="0">
                <a:solidFill>
                  <a:srgbClr val="008000"/>
                </a:solidFill>
              </a:rPr>
              <a:t>If the current bit is 1:</a:t>
            </a:r>
          </a:p>
          <a:p>
            <a:pPr lvl="1"/>
            <a:r>
              <a:rPr lang="en-US" b="1" dirty="0"/>
              <a:t>(1)</a:t>
            </a:r>
            <a:r>
              <a:rPr lang="en-US" dirty="0"/>
              <a:t> Create a new bucket of size </a:t>
            </a:r>
            <a:r>
              <a:rPr lang="en-US" b="1" dirty="0"/>
              <a:t>1</a:t>
            </a:r>
            <a:r>
              <a:rPr lang="en-US" dirty="0"/>
              <a:t>, for just this bit</a:t>
            </a:r>
          </a:p>
          <a:p>
            <a:pPr marL="1255776" lvl="2" indent="-533400"/>
            <a:r>
              <a:rPr lang="en-US" b="1" dirty="0"/>
              <a:t>End timestamp = current time</a:t>
            </a:r>
          </a:p>
          <a:p>
            <a:pPr lvl="1"/>
            <a:r>
              <a:rPr lang="en-US" b="1" dirty="0"/>
              <a:t>(2)</a:t>
            </a:r>
            <a:r>
              <a:rPr lang="en-US" dirty="0"/>
              <a:t> If there are now </a:t>
            </a:r>
            <a:r>
              <a:rPr lang="en-US" b="1" dirty="0">
                <a:solidFill>
                  <a:srgbClr val="0000FF"/>
                </a:solidFill>
              </a:rPr>
              <a:t>three buckets of size 1</a:t>
            </a:r>
            <a:r>
              <a:rPr lang="en-US" dirty="0"/>
              <a:t>, </a:t>
            </a:r>
            <a:r>
              <a:rPr lang="en-US" b="1" dirty="0">
                <a:solidFill>
                  <a:srgbClr val="D60093"/>
                </a:solidFill>
              </a:rPr>
              <a:t>combine the oldest two into a bucket of size 2</a:t>
            </a:r>
          </a:p>
          <a:p>
            <a:pPr lvl="1"/>
            <a:r>
              <a:rPr lang="en-US" b="1" dirty="0"/>
              <a:t>(3)</a:t>
            </a:r>
            <a:r>
              <a:rPr lang="en-US" dirty="0"/>
              <a:t> If there are now </a:t>
            </a:r>
            <a:r>
              <a:rPr lang="en-US" b="1" dirty="0">
                <a:solidFill>
                  <a:srgbClr val="0000FF"/>
                </a:solidFill>
              </a:rPr>
              <a:t>three buckets of size 2</a:t>
            </a:r>
            <a:r>
              <a:rPr lang="en-US" dirty="0"/>
              <a:t>,</a:t>
            </a:r>
            <a:br>
              <a:rPr lang="en-US" dirty="0"/>
            </a:br>
            <a:r>
              <a:rPr lang="en-US" dirty="0"/>
              <a:t> </a:t>
            </a:r>
            <a:r>
              <a:rPr lang="en-US" b="1" dirty="0">
                <a:solidFill>
                  <a:srgbClr val="D60093"/>
                </a:solidFill>
              </a:rPr>
              <a:t>combine the oldest two into a bucket of size 4</a:t>
            </a:r>
          </a:p>
          <a:p>
            <a:pPr lvl="1"/>
            <a:r>
              <a:rPr lang="en-US" b="1" dirty="0"/>
              <a:t>(4) And so on …</a:t>
            </a:r>
          </a:p>
        </p:txBody>
      </p:sp>
    </p:spTree>
    <p:extLst>
      <p:ext uri="{BB962C8B-B14F-4D97-AF65-F5344CB8AC3E}">
        <p14:creationId xmlns:p14="http://schemas.microsoft.com/office/powerpoint/2010/main" val="555091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en-US" dirty="0">
                <a:ea typeface="+mj-ea"/>
              </a:rPr>
              <a:t>Example: Updating Buckets</a:t>
            </a:r>
          </a:p>
        </p:txBody>
      </p:sp>
      <p:grpSp>
        <p:nvGrpSpPr>
          <p:cNvPr id="2" name="Group 33"/>
          <p:cNvGrpSpPr>
            <a:grpSpLocks/>
          </p:cNvGrpSpPr>
          <p:nvPr/>
        </p:nvGrpSpPr>
        <p:grpSpPr bwMode="auto">
          <a:xfrm>
            <a:off x="-12701" y="1905000"/>
            <a:ext cx="9093200" cy="369888"/>
            <a:chOff x="-8" y="1200"/>
            <a:chExt cx="5728" cy="233"/>
          </a:xfrm>
        </p:grpSpPr>
        <p:sp>
          <p:nvSpPr>
            <p:cNvPr id="46137" name="Text Box 4"/>
            <p:cNvSpPr txBox="1">
              <a:spLocks noChangeArrowheads="1"/>
            </p:cNvSpPr>
            <p:nvPr/>
          </p:nvSpPr>
          <p:spPr bwMode="auto">
            <a:xfrm>
              <a:off x="7" y="1200"/>
              <a:ext cx="5713"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46138" name="Rectangle 5"/>
            <p:cNvSpPr>
              <a:spLocks noChangeArrowheads="1"/>
            </p:cNvSpPr>
            <p:nvPr/>
          </p:nvSpPr>
          <p:spPr bwMode="auto">
            <a:xfrm>
              <a:off x="5444" y="1212"/>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39" name="Rectangle 6"/>
            <p:cNvSpPr>
              <a:spLocks noChangeArrowheads="1"/>
            </p:cNvSpPr>
            <p:nvPr/>
          </p:nvSpPr>
          <p:spPr bwMode="auto">
            <a:xfrm>
              <a:off x="5204" y="1212"/>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40" name="Rectangle 7"/>
            <p:cNvSpPr>
              <a:spLocks noChangeArrowheads="1"/>
            </p:cNvSpPr>
            <p:nvPr/>
          </p:nvSpPr>
          <p:spPr bwMode="auto">
            <a:xfrm>
              <a:off x="4964" y="1212"/>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41" name="Rectangle 8"/>
            <p:cNvSpPr>
              <a:spLocks noChangeArrowheads="1"/>
            </p:cNvSpPr>
            <p:nvPr/>
          </p:nvSpPr>
          <p:spPr bwMode="auto">
            <a:xfrm>
              <a:off x="4244" y="1212"/>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42" name="Rectangle 9"/>
            <p:cNvSpPr>
              <a:spLocks noChangeArrowheads="1"/>
            </p:cNvSpPr>
            <p:nvPr/>
          </p:nvSpPr>
          <p:spPr bwMode="auto">
            <a:xfrm>
              <a:off x="3716" y="1212"/>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43" name="Rectangle 10"/>
            <p:cNvSpPr>
              <a:spLocks noChangeArrowheads="1"/>
            </p:cNvSpPr>
            <p:nvPr/>
          </p:nvSpPr>
          <p:spPr bwMode="auto">
            <a:xfrm>
              <a:off x="2612" y="1212"/>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44" name="Rectangle 11"/>
            <p:cNvSpPr>
              <a:spLocks noChangeArrowheads="1"/>
            </p:cNvSpPr>
            <p:nvPr/>
          </p:nvSpPr>
          <p:spPr bwMode="auto">
            <a:xfrm>
              <a:off x="1412" y="1212"/>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45" name="Rectangle 12"/>
            <p:cNvSpPr>
              <a:spLocks noChangeArrowheads="1"/>
            </p:cNvSpPr>
            <p:nvPr/>
          </p:nvSpPr>
          <p:spPr bwMode="auto">
            <a:xfrm>
              <a:off x="-8" y="1212"/>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grpSp>
        <p:nvGrpSpPr>
          <p:cNvPr id="3" name="Group 34"/>
          <p:cNvGrpSpPr>
            <a:grpSpLocks/>
          </p:cNvGrpSpPr>
          <p:nvPr/>
        </p:nvGrpSpPr>
        <p:grpSpPr bwMode="auto">
          <a:xfrm>
            <a:off x="12698" y="2743200"/>
            <a:ext cx="9072563" cy="369888"/>
            <a:chOff x="8" y="1728"/>
            <a:chExt cx="5715" cy="233"/>
          </a:xfrm>
        </p:grpSpPr>
        <p:sp>
          <p:nvSpPr>
            <p:cNvPr id="46127" name="Text Box 14"/>
            <p:cNvSpPr txBox="1">
              <a:spLocks noChangeArrowheads="1"/>
            </p:cNvSpPr>
            <p:nvPr/>
          </p:nvSpPr>
          <p:spPr bwMode="auto">
            <a:xfrm>
              <a:off x="10" y="1728"/>
              <a:ext cx="5713"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001010110001011010101010101011010101010101110101010111010100010110010</a:t>
              </a:r>
              <a:r>
                <a:rPr lang="en-US" b="1" dirty="0">
                  <a:latin typeface="Tahoma" pitchFamily="34" charset="0"/>
                  <a:ea typeface="Tahoma" pitchFamily="34" charset="0"/>
                  <a:cs typeface="Tahoma" pitchFamily="34" charset="0"/>
                </a:rPr>
                <a:t>1</a:t>
              </a:r>
            </a:p>
          </p:txBody>
        </p:sp>
        <p:sp>
          <p:nvSpPr>
            <p:cNvPr id="46128" name="Rectangle 15"/>
            <p:cNvSpPr>
              <a:spLocks noChangeArrowheads="1"/>
            </p:cNvSpPr>
            <p:nvPr/>
          </p:nvSpPr>
          <p:spPr bwMode="auto">
            <a:xfrm>
              <a:off x="5532" y="172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29" name="Rectangle 16"/>
            <p:cNvSpPr>
              <a:spLocks noChangeArrowheads="1"/>
            </p:cNvSpPr>
            <p:nvPr/>
          </p:nvSpPr>
          <p:spPr bwMode="auto">
            <a:xfrm>
              <a:off x="5139" y="172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30" name="Rectangle 17"/>
            <p:cNvSpPr>
              <a:spLocks noChangeArrowheads="1"/>
            </p:cNvSpPr>
            <p:nvPr/>
          </p:nvSpPr>
          <p:spPr bwMode="auto">
            <a:xfrm>
              <a:off x="4899" y="1728"/>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31" name="Rectangle 18"/>
            <p:cNvSpPr>
              <a:spLocks noChangeArrowheads="1"/>
            </p:cNvSpPr>
            <p:nvPr/>
          </p:nvSpPr>
          <p:spPr bwMode="auto">
            <a:xfrm>
              <a:off x="4176" y="172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32" name="Rectangle 19"/>
            <p:cNvSpPr>
              <a:spLocks noChangeArrowheads="1"/>
            </p:cNvSpPr>
            <p:nvPr/>
          </p:nvSpPr>
          <p:spPr bwMode="auto">
            <a:xfrm>
              <a:off x="3648" y="172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33" name="Rectangle 20"/>
            <p:cNvSpPr>
              <a:spLocks noChangeArrowheads="1"/>
            </p:cNvSpPr>
            <p:nvPr/>
          </p:nvSpPr>
          <p:spPr bwMode="auto">
            <a:xfrm>
              <a:off x="2544" y="172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34" name="Rectangle 21"/>
            <p:cNvSpPr>
              <a:spLocks noChangeArrowheads="1"/>
            </p:cNvSpPr>
            <p:nvPr/>
          </p:nvSpPr>
          <p:spPr bwMode="auto">
            <a:xfrm>
              <a:off x="1344" y="172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35" name="Rectangle 22"/>
            <p:cNvSpPr>
              <a:spLocks noChangeArrowheads="1"/>
            </p:cNvSpPr>
            <p:nvPr/>
          </p:nvSpPr>
          <p:spPr bwMode="auto">
            <a:xfrm>
              <a:off x="8" y="1728"/>
              <a:ext cx="124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136" name="Rectangle 23"/>
            <p:cNvSpPr>
              <a:spLocks noChangeArrowheads="1"/>
            </p:cNvSpPr>
            <p:nvPr/>
          </p:nvSpPr>
          <p:spPr bwMode="auto">
            <a:xfrm>
              <a:off x="5363" y="172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grpSp>
      <p:grpSp>
        <p:nvGrpSpPr>
          <p:cNvPr id="4" name="Group 62"/>
          <p:cNvGrpSpPr>
            <a:grpSpLocks/>
          </p:cNvGrpSpPr>
          <p:nvPr/>
        </p:nvGrpSpPr>
        <p:grpSpPr bwMode="auto">
          <a:xfrm>
            <a:off x="-1588" y="3505200"/>
            <a:ext cx="8963026" cy="366713"/>
            <a:chOff x="-1" y="2208"/>
            <a:chExt cx="5646" cy="231"/>
          </a:xfrm>
        </p:grpSpPr>
        <p:sp>
          <p:nvSpPr>
            <p:cNvPr id="46118" name="Text Box 24"/>
            <p:cNvSpPr txBox="1">
              <a:spLocks noChangeArrowheads="1"/>
            </p:cNvSpPr>
            <p:nvPr/>
          </p:nvSpPr>
          <p:spPr bwMode="auto">
            <a:xfrm>
              <a:off x="-1" y="2208"/>
              <a:ext cx="5646" cy="231"/>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0010101100010110101010101010110101010101011101010101110101000101100101</a:t>
              </a:r>
            </a:p>
          </p:txBody>
        </p:sp>
        <p:sp>
          <p:nvSpPr>
            <p:cNvPr id="46119" name="Rectangle 25"/>
            <p:cNvSpPr>
              <a:spLocks noChangeArrowheads="1"/>
            </p:cNvSpPr>
            <p:nvPr/>
          </p:nvSpPr>
          <p:spPr bwMode="auto">
            <a:xfrm>
              <a:off x="5524" y="220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20" name="Rectangle 26"/>
            <p:cNvSpPr>
              <a:spLocks noChangeArrowheads="1"/>
            </p:cNvSpPr>
            <p:nvPr/>
          </p:nvSpPr>
          <p:spPr bwMode="auto">
            <a:xfrm>
              <a:off x="5138" y="2208"/>
              <a:ext cx="288"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21" name="Rectangle 27"/>
            <p:cNvSpPr>
              <a:spLocks noChangeArrowheads="1"/>
            </p:cNvSpPr>
            <p:nvPr/>
          </p:nvSpPr>
          <p:spPr bwMode="auto">
            <a:xfrm>
              <a:off x="4886" y="2208"/>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22" name="Rectangle 28"/>
            <p:cNvSpPr>
              <a:spLocks noChangeArrowheads="1"/>
            </p:cNvSpPr>
            <p:nvPr/>
          </p:nvSpPr>
          <p:spPr bwMode="auto">
            <a:xfrm>
              <a:off x="4177" y="2208"/>
              <a:ext cx="480"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123" name="Rectangle 29"/>
            <p:cNvSpPr>
              <a:spLocks noChangeArrowheads="1"/>
            </p:cNvSpPr>
            <p:nvPr/>
          </p:nvSpPr>
          <p:spPr bwMode="auto">
            <a:xfrm>
              <a:off x="3637" y="220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6124" name="Rectangle 30"/>
            <p:cNvSpPr>
              <a:spLocks noChangeArrowheads="1"/>
            </p:cNvSpPr>
            <p:nvPr/>
          </p:nvSpPr>
          <p:spPr bwMode="auto">
            <a:xfrm>
              <a:off x="2528" y="2208"/>
              <a:ext cx="102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25" name="Rectangle 31"/>
            <p:cNvSpPr>
              <a:spLocks noChangeArrowheads="1"/>
            </p:cNvSpPr>
            <p:nvPr/>
          </p:nvSpPr>
          <p:spPr bwMode="auto">
            <a:xfrm>
              <a:off x="1336" y="220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26" name="Rectangle 32"/>
            <p:cNvSpPr>
              <a:spLocks noChangeArrowheads="1"/>
            </p:cNvSpPr>
            <p:nvPr/>
          </p:nvSpPr>
          <p:spPr bwMode="auto">
            <a:xfrm>
              <a:off x="0" y="2208"/>
              <a:ext cx="124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grpSp>
        <p:nvGrpSpPr>
          <p:cNvPr id="5" name="Group 66"/>
          <p:cNvGrpSpPr>
            <a:grpSpLocks/>
          </p:cNvGrpSpPr>
          <p:nvPr/>
        </p:nvGrpSpPr>
        <p:grpSpPr bwMode="auto">
          <a:xfrm>
            <a:off x="19049" y="4343400"/>
            <a:ext cx="9132890" cy="369888"/>
            <a:chOff x="12" y="2736"/>
            <a:chExt cx="5753" cy="233"/>
          </a:xfrm>
        </p:grpSpPr>
        <p:sp>
          <p:nvSpPr>
            <p:cNvPr id="46107" name="Text Box 35"/>
            <p:cNvSpPr txBox="1">
              <a:spLocks noChangeArrowheads="1"/>
            </p:cNvSpPr>
            <p:nvPr/>
          </p:nvSpPr>
          <p:spPr bwMode="auto">
            <a:xfrm>
              <a:off x="25" y="2736"/>
              <a:ext cx="574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0101100010110101010101010110101010101011101010101110101000101100101</a:t>
              </a:r>
              <a:r>
                <a:rPr lang="en-US" b="1" dirty="0">
                  <a:latin typeface="Tahoma" pitchFamily="34" charset="0"/>
                  <a:ea typeface="Tahoma" pitchFamily="34" charset="0"/>
                  <a:cs typeface="Tahoma" pitchFamily="34" charset="0"/>
                </a:rPr>
                <a:t>101</a:t>
              </a:r>
            </a:p>
          </p:txBody>
        </p:sp>
        <p:sp>
          <p:nvSpPr>
            <p:cNvPr id="46108" name="Rectangle 36"/>
            <p:cNvSpPr>
              <a:spLocks noChangeArrowheads="1"/>
            </p:cNvSpPr>
            <p:nvPr/>
          </p:nvSpPr>
          <p:spPr bwMode="auto">
            <a:xfrm>
              <a:off x="5391" y="274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09" name="Rectangle 37"/>
            <p:cNvSpPr>
              <a:spLocks noChangeArrowheads="1"/>
            </p:cNvSpPr>
            <p:nvPr/>
          </p:nvSpPr>
          <p:spPr bwMode="auto">
            <a:xfrm>
              <a:off x="5564" y="274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10" name="Rectangle 38"/>
            <p:cNvSpPr>
              <a:spLocks noChangeArrowheads="1"/>
            </p:cNvSpPr>
            <p:nvPr/>
          </p:nvSpPr>
          <p:spPr bwMode="auto">
            <a:xfrm>
              <a:off x="5301" y="2740"/>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11" name="Rectangle 39"/>
            <p:cNvSpPr>
              <a:spLocks noChangeArrowheads="1"/>
            </p:cNvSpPr>
            <p:nvPr/>
          </p:nvSpPr>
          <p:spPr bwMode="auto">
            <a:xfrm>
              <a:off x="4924" y="2740"/>
              <a:ext cx="309"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12" name="Rectangle 40"/>
            <p:cNvSpPr>
              <a:spLocks noChangeArrowheads="1"/>
            </p:cNvSpPr>
            <p:nvPr/>
          </p:nvSpPr>
          <p:spPr bwMode="auto">
            <a:xfrm>
              <a:off x="4684" y="2740"/>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13" name="Rectangle 41"/>
            <p:cNvSpPr>
              <a:spLocks noChangeArrowheads="1"/>
            </p:cNvSpPr>
            <p:nvPr/>
          </p:nvSpPr>
          <p:spPr bwMode="auto">
            <a:xfrm>
              <a:off x="3956" y="2744"/>
              <a:ext cx="480"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114" name="Rectangle 43"/>
            <p:cNvSpPr>
              <a:spLocks noChangeArrowheads="1"/>
            </p:cNvSpPr>
            <p:nvPr/>
          </p:nvSpPr>
          <p:spPr bwMode="auto">
            <a:xfrm>
              <a:off x="2296" y="2748"/>
              <a:ext cx="1032"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15" name="Rectangle 44"/>
            <p:cNvSpPr>
              <a:spLocks noChangeArrowheads="1"/>
            </p:cNvSpPr>
            <p:nvPr/>
          </p:nvSpPr>
          <p:spPr bwMode="auto">
            <a:xfrm>
              <a:off x="1112" y="274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16" name="Rectangle 45"/>
            <p:cNvSpPr>
              <a:spLocks noChangeArrowheads="1"/>
            </p:cNvSpPr>
            <p:nvPr/>
          </p:nvSpPr>
          <p:spPr bwMode="auto">
            <a:xfrm>
              <a:off x="12" y="2748"/>
              <a:ext cx="10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117" name="Rectangle 63"/>
            <p:cNvSpPr>
              <a:spLocks noChangeArrowheads="1"/>
            </p:cNvSpPr>
            <p:nvPr/>
          </p:nvSpPr>
          <p:spPr bwMode="auto">
            <a:xfrm>
              <a:off x="3417" y="2744"/>
              <a:ext cx="539"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grpSp>
      <p:grpSp>
        <p:nvGrpSpPr>
          <p:cNvPr id="6" name="Group 69"/>
          <p:cNvGrpSpPr>
            <a:grpSpLocks/>
          </p:cNvGrpSpPr>
          <p:nvPr/>
        </p:nvGrpSpPr>
        <p:grpSpPr bwMode="auto">
          <a:xfrm>
            <a:off x="-1" y="6019800"/>
            <a:ext cx="8978901" cy="366713"/>
            <a:chOff x="0" y="3792"/>
            <a:chExt cx="5656" cy="231"/>
          </a:xfrm>
        </p:grpSpPr>
        <p:sp>
          <p:nvSpPr>
            <p:cNvPr id="46100" name="Text Box 55"/>
            <p:cNvSpPr txBox="1">
              <a:spLocks noChangeArrowheads="1"/>
            </p:cNvSpPr>
            <p:nvPr/>
          </p:nvSpPr>
          <p:spPr bwMode="auto">
            <a:xfrm>
              <a:off x="10" y="3792"/>
              <a:ext cx="5646" cy="231"/>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0101100010110101010101010110101010101011101010101110101000101100101101</a:t>
              </a:r>
            </a:p>
          </p:txBody>
        </p:sp>
        <p:sp>
          <p:nvSpPr>
            <p:cNvPr id="46101" name="Rectangle 56"/>
            <p:cNvSpPr>
              <a:spLocks noChangeArrowheads="1"/>
            </p:cNvSpPr>
            <p:nvPr/>
          </p:nvSpPr>
          <p:spPr bwMode="auto">
            <a:xfrm>
              <a:off x="5536" y="3792"/>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102" name="Rectangle 57"/>
            <p:cNvSpPr>
              <a:spLocks noChangeArrowheads="1"/>
            </p:cNvSpPr>
            <p:nvPr/>
          </p:nvSpPr>
          <p:spPr bwMode="auto">
            <a:xfrm>
              <a:off x="5296" y="3792"/>
              <a:ext cx="144"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103" name="Rectangle 58"/>
            <p:cNvSpPr>
              <a:spLocks noChangeArrowheads="1"/>
            </p:cNvSpPr>
            <p:nvPr/>
          </p:nvSpPr>
          <p:spPr bwMode="auto">
            <a:xfrm>
              <a:off x="4672" y="3792"/>
              <a:ext cx="528"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104" name="Rectangle 59"/>
            <p:cNvSpPr>
              <a:spLocks noChangeArrowheads="1"/>
            </p:cNvSpPr>
            <p:nvPr/>
          </p:nvSpPr>
          <p:spPr bwMode="auto">
            <a:xfrm>
              <a:off x="3393" y="3792"/>
              <a:ext cx="1023"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105" name="Rectangle 60"/>
            <p:cNvSpPr>
              <a:spLocks noChangeArrowheads="1"/>
            </p:cNvSpPr>
            <p:nvPr/>
          </p:nvSpPr>
          <p:spPr bwMode="auto">
            <a:xfrm>
              <a:off x="0" y="3792"/>
              <a:ext cx="10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106" name="Rectangle 61"/>
            <p:cNvSpPr>
              <a:spLocks noChangeArrowheads="1"/>
            </p:cNvSpPr>
            <p:nvPr/>
          </p:nvSpPr>
          <p:spPr bwMode="auto">
            <a:xfrm>
              <a:off x="1104" y="3792"/>
              <a:ext cx="22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grpSp>
        <p:nvGrpSpPr>
          <p:cNvPr id="7" name="Group 67"/>
          <p:cNvGrpSpPr>
            <a:grpSpLocks/>
          </p:cNvGrpSpPr>
          <p:nvPr/>
        </p:nvGrpSpPr>
        <p:grpSpPr bwMode="auto">
          <a:xfrm>
            <a:off x="19050" y="5181600"/>
            <a:ext cx="9118601" cy="369888"/>
            <a:chOff x="12" y="3264"/>
            <a:chExt cx="5744" cy="233"/>
          </a:xfrm>
        </p:grpSpPr>
        <p:sp>
          <p:nvSpPr>
            <p:cNvPr id="46090" name="Text Box 46"/>
            <p:cNvSpPr txBox="1">
              <a:spLocks noChangeArrowheads="1"/>
            </p:cNvSpPr>
            <p:nvPr/>
          </p:nvSpPr>
          <p:spPr bwMode="auto">
            <a:xfrm>
              <a:off x="16" y="3264"/>
              <a:ext cx="574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0101100010110101010101010110101010101011101010101110101000101100101</a:t>
              </a:r>
              <a:r>
                <a:rPr lang="en-US" b="1" dirty="0">
                  <a:latin typeface="Tahoma" pitchFamily="34" charset="0"/>
                  <a:ea typeface="Tahoma" pitchFamily="34" charset="0"/>
                  <a:cs typeface="Tahoma" pitchFamily="34" charset="0"/>
                </a:rPr>
                <a:t>101</a:t>
              </a:r>
            </a:p>
          </p:txBody>
        </p:sp>
        <p:sp>
          <p:nvSpPr>
            <p:cNvPr id="46091" name="Rectangle 47"/>
            <p:cNvSpPr>
              <a:spLocks noChangeArrowheads="1"/>
            </p:cNvSpPr>
            <p:nvPr/>
          </p:nvSpPr>
          <p:spPr bwMode="auto">
            <a:xfrm>
              <a:off x="5556" y="3264"/>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46092" name="Rectangle 48"/>
            <p:cNvSpPr>
              <a:spLocks noChangeArrowheads="1"/>
            </p:cNvSpPr>
            <p:nvPr/>
          </p:nvSpPr>
          <p:spPr bwMode="auto">
            <a:xfrm>
              <a:off x="5304" y="3264"/>
              <a:ext cx="175"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093" name="Rectangle 49"/>
            <p:cNvSpPr>
              <a:spLocks noChangeArrowheads="1"/>
            </p:cNvSpPr>
            <p:nvPr/>
          </p:nvSpPr>
          <p:spPr bwMode="auto">
            <a:xfrm>
              <a:off x="4908" y="3264"/>
              <a:ext cx="305"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094" name="Rectangle 50"/>
            <p:cNvSpPr>
              <a:spLocks noChangeArrowheads="1"/>
            </p:cNvSpPr>
            <p:nvPr/>
          </p:nvSpPr>
          <p:spPr bwMode="auto">
            <a:xfrm>
              <a:off x="4668" y="3264"/>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46095" name="Rectangle 52"/>
            <p:cNvSpPr>
              <a:spLocks noChangeArrowheads="1"/>
            </p:cNvSpPr>
            <p:nvPr/>
          </p:nvSpPr>
          <p:spPr bwMode="auto">
            <a:xfrm>
              <a:off x="2287" y="3268"/>
              <a:ext cx="1029"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096" name="Rectangle 53"/>
            <p:cNvSpPr>
              <a:spLocks noChangeArrowheads="1"/>
            </p:cNvSpPr>
            <p:nvPr/>
          </p:nvSpPr>
          <p:spPr bwMode="auto">
            <a:xfrm>
              <a:off x="1108" y="326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6097" name="Rectangle 54"/>
            <p:cNvSpPr>
              <a:spLocks noChangeArrowheads="1"/>
            </p:cNvSpPr>
            <p:nvPr/>
          </p:nvSpPr>
          <p:spPr bwMode="auto">
            <a:xfrm>
              <a:off x="12" y="3264"/>
              <a:ext cx="10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sp>
          <p:nvSpPr>
            <p:cNvPr id="46098" name="Rectangle 64"/>
            <p:cNvSpPr>
              <a:spLocks noChangeArrowheads="1"/>
            </p:cNvSpPr>
            <p:nvPr/>
          </p:nvSpPr>
          <p:spPr bwMode="auto">
            <a:xfrm>
              <a:off x="3405" y="3264"/>
              <a:ext cx="543"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sp>
          <p:nvSpPr>
            <p:cNvPr id="46099" name="Rectangle 65"/>
            <p:cNvSpPr>
              <a:spLocks noChangeArrowheads="1"/>
            </p:cNvSpPr>
            <p:nvPr/>
          </p:nvSpPr>
          <p:spPr bwMode="auto">
            <a:xfrm>
              <a:off x="3948" y="3264"/>
              <a:ext cx="480" cy="192"/>
            </a:xfrm>
            <a:prstGeom prst="rect">
              <a:avLst/>
            </a:prstGeom>
            <a:solidFill>
              <a:srgbClr val="CC99FF">
                <a:alpha val="50195"/>
              </a:srgbClr>
            </a:solidFill>
            <a:ln w="9525">
              <a:solidFill>
                <a:schemeClr val="tx1"/>
              </a:solidFill>
              <a:miter lim="800000"/>
              <a:headEnd/>
              <a:tailEnd/>
            </a:ln>
          </p:spPr>
          <p:txBody>
            <a:bodyPr wrap="none" anchor="ctr"/>
            <a:lstStyle/>
            <a:p>
              <a:pPr algn="ctr"/>
              <a:endParaRPr lang="en-US"/>
            </a:p>
          </p:txBody>
        </p:sp>
      </p:grpSp>
      <p:sp>
        <p:nvSpPr>
          <p:cNvPr id="8" name="TextBox 7"/>
          <p:cNvSpPr txBox="1"/>
          <p:nvPr/>
        </p:nvSpPr>
        <p:spPr>
          <a:xfrm>
            <a:off x="42861" y="1554718"/>
            <a:ext cx="3211135"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Current state of the stream:</a:t>
            </a:r>
          </a:p>
        </p:txBody>
      </p:sp>
      <p:sp>
        <p:nvSpPr>
          <p:cNvPr id="69" name="TextBox 68"/>
          <p:cNvSpPr txBox="1"/>
          <p:nvPr/>
        </p:nvSpPr>
        <p:spPr>
          <a:xfrm>
            <a:off x="65465" y="2373868"/>
            <a:ext cx="2441694"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Bit of value 1 arrives</a:t>
            </a:r>
          </a:p>
        </p:txBody>
      </p:sp>
      <p:sp>
        <p:nvSpPr>
          <p:cNvPr id="70" name="TextBox 69"/>
          <p:cNvSpPr txBox="1"/>
          <p:nvPr/>
        </p:nvSpPr>
        <p:spPr>
          <a:xfrm>
            <a:off x="72906" y="3135868"/>
            <a:ext cx="5964005"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Two orange buckets get merged into a yellow bucket</a:t>
            </a:r>
          </a:p>
        </p:txBody>
      </p:sp>
      <p:sp>
        <p:nvSpPr>
          <p:cNvPr id="71" name="TextBox 70"/>
          <p:cNvSpPr txBox="1"/>
          <p:nvPr/>
        </p:nvSpPr>
        <p:spPr>
          <a:xfrm>
            <a:off x="76200" y="3962400"/>
            <a:ext cx="7853432"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Next bit 1 arrives, new orange bucket is created, then 0 comes, then 1:</a:t>
            </a:r>
          </a:p>
        </p:txBody>
      </p:sp>
      <p:sp>
        <p:nvSpPr>
          <p:cNvPr id="72" name="TextBox 71"/>
          <p:cNvSpPr txBox="1"/>
          <p:nvPr/>
        </p:nvSpPr>
        <p:spPr>
          <a:xfrm>
            <a:off x="38105" y="4812268"/>
            <a:ext cx="2621230"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Buckets get merged…</a:t>
            </a:r>
          </a:p>
        </p:txBody>
      </p:sp>
      <p:sp>
        <p:nvSpPr>
          <p:cNvPr id="73" name="TextBox 72"/>
          <p:cNvSpPr txBox="1"/>
          <p:nvPr/>
        </p:nvSpPr>
        <p:spPr>
          <a:xfrm>
            <a:off x="0" y="5650468"/>
            <a:ext cx="3916457"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State of the buckets after merging</a:t>
            </a:r>
          </a:p>
        </p:txBody>
      </p:sp>
    </p:spTree>
    <p:extLst>
      <p:ext uri="{BB962C8B-B14F-4D97-AF65-F5344CB8AC3E}">
        <p14:creationId xmlns:p14="http://schemas.microsoft.com/office/powerpoint/2010/main" val="183482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P spid="72" grpId="0"/>
      <p:bldP spid="7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defRPr/>
            </a:pPr>
            <a:r>
              <a:rPr lang="en-US" dirty="0">
                <a:ea typeface="+mj-ea"/>
              </a:rPr>
              <a:t>How to Query?</a:t>
            </a:r>
          </a:p>
        </p:txBody>
      </p:sp>
      <p:sp>
        <p:nvSpPr>
          <p:cNvPr id="47108" name="Rectangle 3"/>
          <p:cNvSpPr>
            <a:spLocks noGrp="1" noChangeArrowheads="1"/>
          </p:cNvSpPr>
          <p:nvPr>
            <p:ph type="body" idx="1"/>
          </p:nvPr>
        </p:nvSpPr>
        <p:spPr/>
        <p:txBody>
          <a:bodyPr/>
          <a:lstStyle/>
          <a:p>
            <a:pPr marL="609600" indent="-609600"/>
            <a:r>
              <a:rPr lang="en-US" b="1" dirty="0">
                <a:solidFill>
                  <a:srgbClr val="D60093"/>
                </a:solidFill>
              </a:rPr>
              <a:t>To estimate the number of 1s in the most recent </a:t>
            </a:r>
            <a:r>
              <a:rPr lang="en-US" b="1" i="1" dirty="0">
                <a:solidFill>
                  <a:srgbClr val="D60093"/>
                </a:solidFill>
              </a:rPr>
              <a:t>N</a:t>
            </a:r>
            <a:r>
              <a:rPr lang="en-US" b="1" dirty="0">
                <a:solidFill>
                  <a:srgbClr val="D60093"/>
                </a:solidFill>
              </a:rPr>
              <a:t> bits:</a:t>
            </a:r>
          </a:p>
          <a:p>
            <a:pPr marL="990600" lvl="1" indent="-533400">
              <a:buFont typeface="Monotype Sorts" pitchFamily="-107" charset="2"/>
              <a:buAutoNum type="arabicPeriod"/>
            </a:pPr>
            <a:r>
              <a:rPr lang="en-US" b="1" dirty="0">
                <a:ea typeface="ＭＳ Ｐゴシック" pitchFamily="34" charset="-128"/>
              </a:rPr>
              <a:t>Sum the sizes of all buckets but the last</a:t>
            </a:r>
          </a:p>
          <a:p>
            <a:pPr marL="1886712" lvl="5" indent="-533400">
              <a:buNone/>
            </a:pPr>
            <a:r>
              <a:rPr lang="en-US" b="1" dirty="0">
                <a:solidFill>
                  <a:schemeClr val="bg1">
                    <a:lumMod val="50000"/>
                  </a:schemeClr>
                </a:solidFill>
                <a:ea typeface="ＭＳ Ｐゴシック" pitchFamily="34" charset="-128"/>
              </a:rPr>
              <a:t>(note “size” means the number of 1s in the bucket)</a:t>
            </a:r>
          </a:p>
          <a:p>
            <a:pPr marL="990600" lvl="1" indent="-533400">
              <a:buFont typeface="Monotype Sorts" pitchFamily="-107" charset="2"/>
              <a:buAutoNum type="arabicPeriod"/>
            </a:pPr>
            <a:r>
              <a:rPr lang="en-US" b="1" dirty="0">
                <a:ea typeface="ＭＳ Ｐゴシック" pitchFamily="34" charset="-128"/>
              </a:rPr>
              <a:t>Add half the size of the last bucket</a:t>
            </a:r>
          </a:p>
          <a:p>
            <a:pPr marL="609600" indent="-609600"/>
            <a:endParaRPr lang="en-US" dirty="0">
              <a:solidFill>
                <a:schemeClr val="accent2"/>
              </a:solidFill>
            </a:endParaRPr>
          </a:p>
          <a:p>
            <a:pPr marL="609600" indent="-609600"/>
            <a:r>
              <a:rPr lang="en-US" b="1" dirty="0">
                <a:solidFill>
                  <a:srgbClr val="0000FF"/>
                </a:solidFill>
              </a:rPr>
              <a:t>Remember:</a:t>
            </a:r>
            <a:r>
              <a:rPr lang="en-US" b="1" dirty="0"/>
              <a:t> </a:t>
            </a:r>
            <a:r>
              <a:rPr lang="en-US" dirty="0"/>
              <a:t>We do not know how many </a:t>
            </a:r>
            <a:r>
              <a:rPr lang="en-US" b="1" dirty="0"/>
              <a:t>1s </a:t>
            </a:r>
            <a:br>
              <a:rPr lang="en-US" dirty="0"/>
            </a:br>
            <a:r>
              <a:rPr lang="en-US" dirty="0"/>
              <a:t>of the last bucket are still within the wanted window</a:t>
            </a:r>
          </a:p>
        </p:txBody>
      </p:sp>
    </p:spTree>
    <p:extLst>
      <p:ext uri="{BB962C8B-B14F-4D97-AF65-F5344CB8AC3E}">
        <p14:creationId xmlns:p14="http://schemas.microsoft.com/office/powerpoint/2010/main" val="36356328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en-US" dirty="0"/>
              <a:t>Example: </a:t>
            </a:r>
            <a:r>
              <a:rPr lang="en-US" dirty="0" err="1">
                <a:ea typeface="+mj-ea"/>
              </a:rPr>
              <a:t>Bucketized</a:t>
            </a:r>
            <a:r>
              <a:rPr lang="en-US" dirty="0">
                <a:ea typeface="+mj-ea"/>
              </a:rPr>
              <a:t> Stream</a:t>
            </a:r>
          </a:p>
        </p:txBody>
      </p:sp>
      <p:sp>
        <p:nvSpPr>
          <p:cNvPr id="39941" name="Text Box 16"/>
          <p:cNvSpPr txBox="1">
            <a:spLocks noChangeArrowheads="1"/>
          </p:cNvSpPr>
          <p:nvPr/>
        </p:nvSpPr>
        <p:spPr bwMode="auto">
          <a:xfrm>
            <a:off x="4098925" y="4433887"/>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39942" name="Line 17"/>
          <p:cNvSpPr>
            <a:spLocks noChangeShapeType="1"/>
          </p:cNvSpPr>
          <p:nvPr/>
        </p:nvSpPr>
        <p:spPr bwMode="auto">
          <a:xfrm flipH="1">
            <a:off x="838200" y="4648200"/>
            <a:ext cx="3276600" cy="0"/>
          </a:xfrm>
          <a:prstGeom prst="line">
            <a:avLst/>
          </a:prstGeom>
          <a:noFill/>
          <a:ln w="28575">
            <a:solidFill>
              <a:srgbClr val="008000"/>
            </a:solidFill>
            <a:round/>
            <a:headEnd/>
            <a:tailEnd type="triangle" w="med" len="med"/>
          </a:ln>
        </p:spPr>
        <p:txBody>
          <a:bodyPr/>
          <a:lstStyle/>
          <a:p>
            <a:endParaRPr lang="en-US"/>
          </a:p>
        </p:txBody>
      </p:sp>
      <p:sp>
        <p:nvSpPr>
          <p:cNvPr id="39943" name="Line 18"/>
          <p:cNvSpPr>
            <a:spLocks noChangeShapeType="1"/>
          </p:cNvSpPr>
          <p:nvPr/>
        </p:nvSpPr>
        <p:spPr bwMode="auto">
          <a:xfrm>
            <a:off x="4495800" y="4648200"/>
            <a:ext cx="4419600" cy="0"/>
          </a:xfrm>
          <a:prstGeom prst="line">
            <a:avLst/>
          </a:prstGeom>
          <a:noFill/>
          <a:ln w="28575">
            <a:solidFill>
              <a:srgbClr val="008000"/>
            </a:solidFill>
            <a:round/>
            <a:headEnd/>
            <a:tailEnd type="triangle" w="med" len="med"/>
          </a:ln>
        </p:spPr>
        <p:txBody>
          <a:bodyPr/>
          <a:lstStyle/>
          <a:p>
            <a:endParaRPr lang="en-US"/>
          </a:p>
        </p:txBody>
      </p:sp>
      <p:sp>
        <p:nvSpPr>
          <p:cNvPr id="39944" name="Line 20"/>
          <p:cNvSpPr>
            <a:spLocks noChangeShapeType="1"/>
          </p:cNvSpPr>
          <p:nvPr/>
        </p:nvSpPr>
        <p:spPr bwMode="auto">
          <a:xfrm flipH="1">
            <a:off x="8305800" y="3124200"/>
            <a:ext cx="228600" cy="685800"/>
          </a:xfrm>
          <a:prstGeom prst="line">
            <a:avLst/>
          </a:prstGeom>
          <a:noFill/>
          <a:ln w="9525">
            <a:solidFill>
              <a:srgbClr val="008000"/>
            </a:solidFill>
            <a:round/>
            <a:headEnd/>
            <a:tailEnd type="triangle" w="med" len="med"/>
          </a:ln>
        </p:spPr>
        <p:txBody>
          <a:bodyPr/>
          <a:lstStyle/>
          <a:p>
            <a:endParaRPr lang="en-US"/>
          </a:p>
        </p:txBody>
      </p:sp>
      <p:sp>
        <p:nvSpPr>
          <p:cNvPr id="39945" name="Line 21"/>
          <p:cNvSpPr>
            <a:spLocks noChangeShapeType="1"/>
          </p:cNvSpPr>
          <p:nvPr/>
        </p:nvSpPr>
        <p:spPr bwMode="auto">
          <a:xfrm>
            <a:off x="85344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6" name="Text Box 22"/>
          <p:cNvSpPr txBox="1">
            <a:spLocks noChangeArrowheads="1"/>
          </p:cNvSpPr>
          <p:nvPr/>
        </p:nvSpPr>
        <p:spPr bwMode="auto">
          <a:xfrm>
            <a:off x="73914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1 of</a:t>
            </a:r>
          </a:p>
          <a:p>
            <a:r>
              <a:rPr lang="en-US">
                <a:solidFill>
                  <a:srgbClr val="008000"/>
                </a:solidFill>
                <a:latin typeface="Arial" pitchFamily="34" charset="0"/>
                <a:cs typeface="Arial" pitchFamily="34" charset="0"/>
              </a:rPr>
              <a:t>size 2</a:t>
            </a:r>
          </a:p>
        </p:txBody>
      </p:sp>
      <p:sp>
        <p:nvSpPr>
          <p:cNvPr id="39947" name="Line 23"/>
          <p:cNvSpPr>
            <a:spLocks noChangeShapeType="1"/>
          </p:cNvSpPr>
          <p:nvPr/>
        </p:nvSpPr>
        <p:spPr bwMode="auto">
          <a:xfrm>
            <a:off x="7848600" y="3124200"/>
            <a:ext cx="152400" cy="685800"/>
          </a:xfrm>
          <a:prstGeom prst="line">
            <a:avLst/>
          </a:prstGeom>
          <a:noFill/>
          <a:ln w="9525">
            <a:solidFill>
              <a:srgbClr val="008000"/>
            </a:solidFill>
            <a:round/>
            <a:headEnd/>
            <a:tailEnd type="triangle" w="med" len="med"/>
          </a:ln>
        </p:spPr>
        <p:txBody>
          <a:bodyPr/>
          <a:lstStyle/>
          <a:p>
            <a:endParaRPr lang="en-US"/>
          </a:p>
        </p:txBody>
      </p:sp>
      <p:sp>
        <p:nvSpPr>
          <p:cNvPr id="39948" name="Text Box 24"/>
          <p:cNvSpPr txBox="1">
            <a:spLocks noChangeArrowheads="1"/>
          </p:cNvSpPr>
          <p:nvPr/>
        </p:nvSpPr>
        <p:spPr bwMode="auto">
          <a:xfrm>
            <a:off x="6324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4</a:t>
            </a:r>
          </a:p>
        </p:txBody>
      </p:sp>
      <p:sp>
        <p:nvSpPr>
          <p:cNvPr id="39949" name="Line 25"/>
          <p:cNvSpPr>
            <a:spLocks noChangeShapeType="1"/>
          </p:cNvSpPr>
          <p:nvPr/>
        </p:nvSpPr>
        <p:spPr bwMode="auto">
          <a:xfrm flipH="1">
            <a:off x="6324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0" name="Line 26"/>
          <p:cNvSpPr>
            <a:spLocks noChangeShapeType="1"/>
          </p:cNvSpPr>
          <p:nvPr/>
        </p:nvSpPr>
        <p:spPr bwMode="auto">
          <a:xfrm>
            <a:off x="6705600" y="3124200"/>
            <a:ext cx="381000" cy="685800"/>
          </a:xfrm>
          <a:prstGeom prst="line">
            <a:avLst/>
          </a:prstGeom>
          <a:noFill/>
          <a:ln w="9525">
            <a:solidFill>
              <a:srgbClr val="008000"/>
            </a:solidFill>
            <a:round/>
            <a:headEnd/>
            <a:tailEnd type="triangle" w="med" len="med"/>
          </a:ln>
        </p:spPr>
        <p:txBody>
          <a:bodyPr/>
          <a:lstStyle/>
          <a:p>
            <a:endParaRPr lang="en-US"/>
          </a:p>
        </p:txBody>
      </p:sp>
      <p:sp>
        <p:nvSpPr>
          <p:cNvPr id="39951" name="Text Box 27"/>
          <p:cNvSpPr txBox="1">
            <a:spLocks noChangeArrowheads="1"/>
          </p:cNvSpPr>
          <p:nvPr/>
        </p:nvSpPr>
        <p:spPr bwMode="auto">
          <a:xfrm>
            <a:off x="37338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8</a:t>
            </a:r>
          </a:p>
        </p:txBody>
      </p:sp>
      <p:sp>
        <p:nvSpPr>
          <p:cNvPr id="39952" name="Line 28"/>
          <p:cNvSpPr>
            <a:spLocks noChangeShapeType="1"/>
          </p:cNvSpPr>
          <p:nvPr/>
        </p:nvSpPr>
        <p:spPr bwMode="auto">
          <a:xfrm flipH="1">
            <a:off x="2971800" y="3124200"/>
            <a:ext cx="1143000" cy="685800"/>
          </a:xfrm>
          <a:prstGeom prst="line">
            <a:avLst/>
          </a:prstGeom>
          <a:noFill/>
          <a:ln w="9525">
            <a:solidFill>
              <a:srgbClr val="008000"/>
            </a:solidFill>
            <a:round/>
            <a:headEnd/>
            <a:tailEnd type="triangle" w="med" len="med"/>
          </a:ln>
        </p:spPr>
        <p:txBody>
          <a:bodyPr/>
          <a:lstStyle/>
          <a:p>
            <a:endParaRPr lang="en-US"/>
          </a:p>
        </p:txBody>
      </p:sp>
      <p:sp>
        <p:nvSpPr>
          <p:cNvPr id="39953" name="Line 29"/>
          <p:cNvSpPr>
            <a:spLocks noChangeShapeType="1"/>
          </p:cNvSpPr>
          <p:nvPr/>
        </p:nvSpPr>
        <p:spPr bwMode="auto">
          <a:xfrm>
            <a:off x="4114800" y="3124200"/>
            <a:ext cx="838200" cy="685800"/>
          </a:xfrm>
          <a:prstGeom prst="line">
            <a:avLst/>
          </a:prstGeom>
          <a:noFill/>
          <a:ln w="9525">
            <a:solidFill>
              <a:srgbClr val="008000"/>
            </a:solidFill>
            <a:round/>
            <a:headEnd/>
            <a:tailEnd type="triangle" w="med" len="med"/>
          </a:ln>
        </p:spPr>
        <p:txBody>
          <a:bodyPr/>
          <a:lstStyle/>
          <a:p>
            <a:endParaRPr lang="en-US"/>
          </a:p>
        </p:txBody>
      </p:sp>
      <p:sp>
        <p:nvSpPr>
          <p:cNvPr id="39954" name="Text Box 30"/>
          <p:cNvSpPr txBox="1">
            <a:spLocks noChangeArrowheads="1"/>
          </p:cNvSpPr>
          <p:nvPr/>
        </p:nvSpPr>
        <p:spPr bwMode="auto">
          <a:xfrm>
            <a:off x="685800" y="2438400"/>
            <a:ext cx="1928733" cy="923330"/>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At least 1 of</a:t>
            </a:r>
          </a:p>
          <a:p>
            <a:r>
              <a:rPr lang="en-US">
                <a:solidFill>
                  <a:srgbClr val="008000"/>
                </a:solidFill>
                <a:latin typeface="Arial" pitchFamily="34" charset="0"/>
                <a:cs typeface="Arial" pitchFamily="34" charset="0"/>
              </a:rPr>
              <a:t>size 16.  Partially</a:t>
            </a:r>
          </a:p>
          <a:p>
            <a:r>
              <a:rPr lang="en-US">
                <a:solidFill>
                  <a:srgbClr val="008000"/>
                </a:solidFill>
                <a:latin typeface="Arial" pitchFamily="34" charset="0"/>
                <a:cs typeface="Arial" pitchFamily="34" charset="0"/>
              </a:rPr>
              <a:t>beyond window.</a:t>
            </a:r>
          </a:p>
        </p:txBody>
      </p:sp>
      <p:sp>
        <p:nvSpPr>
          <p:cNvPr id="39955" name="Line 31"/>
          <p:cNvSpPr>
            <a:spLocks noChangeShapeType="1"/>
          </p:cNvSpPr>
          <p:nvPr/>
        </p:nvSpPr>
        <p:spPr bwMode="auto">
          <a:xfrm>
            <a:off x="1600200" y="3429000"/>
            <a:ext cx="0" cy="381000"/>
          </a:xfrm>
          <a:prstGeom prst="line">
            <a:avLst/>
          </a:prstGeom>
          <a:noFill/>
          <a:ln w="9525">
            <a:solidFill>
              <a:srgbClr val="008000"/>
            </a:solidFill>
            <a:round/>
            <a:headEnd/>
            <a:tailEnd type="triangle" w="med" len="med"/>
          </a:ln>
        </p:spPr>
        <p:txBody>
          <a:bodyPr/>
          <a:lstStyle/>
          <a:p>
            <a:endParaRPr lang="en-US"/>
          </a:p>
        </p:txBody>
      </p:sp>
      <p:sp>
        <p:nvSpPr>
          <p:cNvPr id="39956" name="Text Box 32"/>
          <p:cNvSpPr txBox="1">
            <a:spLocks noChangeArrowheads="1"/>
          </p:cNvSpPr>
          <p:nvPr/>
        </p:nvSpPr>
        <p:spPr bwMode="auto">
          <a:xfrm>
            <a:off x="8229600" y="2438400"/>
            <a:ext cx="787395" cy="646331"/>
          </a:xfrm>
          <a:prstGeom prst="rect">
            <a:avLst/>
          </a:prstGeom>
          <a:noFill/>
          <a:ln w="9525">
            <a:noFill/>
            <a:miter lim="800000"/>
            <a:headEnd/>
            <a:tailEnd/>
          </a:ln>
        </p:spPr>
        <p:txBody>
          <a:bodyPr wrap="none">
            <a:spAutoFit/>
          </a:bodyPr>
          <a:lstStyle/>
          <a:p>
            <a:r>
              <a:rPr lang="en-US">
                <a:solidFill>
                  <a:srgbClr val="008000"/>
                </a:solidFill>
                <a:latin typeface="Arial" pitchFamily="34" charset="0"/>
                <a:cs typeface="Arial" pitchFamily="34" charset="0"/>
              </a:rPr>
              <a:t>2 of</a:t>
            </a:r>
          </a:p>
          <a:p>
            <a:r>
              <a:rPr lang="en-US">
                <a:solidFill>
                  <a:srgbClr val="008000"/>
                </a:solidFill>
                <a:latin typeface="Arial" pitchFamily="34" charset="0"/>
                <a:cs typeface="Arial" pitchFamily="34" charset="0"/>
              </a:rPr>
              <a:t>size 1</a:t>
            </a:r>
          </a:p>
        </p:txBody>
      </p:sp>
      <p:grpSp>
        <p:nvGrpSpPr>
          <p:cNvPr id="34" name="Group 33"/>
          <p:cNvGrpSpPr>
            <a:grpSpLocks/>
          </p:cNvGrpSpPr>
          <p:nvPr/>
        </p:nvGrpSpPr>
        <p:grpSpPr bwMode="auto">
          <a:xfrm>
            <a:off x="0" y="3804486"/>
            <a:ext cx="9083677" cy="369888"/>
            <a:chOff x="-6" y="2400"/>
            <a:chExt cx="5722" cy="233"/>
          </a:xfrm>
        </p:grpSpPr>
        <p:sp>
          <p:nvSpPr>
            <p:cNvPr id="35" name="Text Box 3"/>
            <p:cNvSpPr txBox="1">
              <a:spLocks noChangeArrowheads="1"/>
            </p:cNvSpPr>
            <p:nvPr/>
          </p:nvSpPr>
          <p:spPr bwMode="auto">
            <a:xfrm>
              <a:off x="16" y="2400"/>
              <a:ext cx="5700"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1001010110001011010101010101011010101010101110101010111010100010110010</a:t>
              </a:r>
            </a:p>
          </p:txBody>
        </p:sp>
        <p:sp>
          <p:nvSpPr>
            <p:cNvPr id="36" name="Rectangle 5"/>
            <p:cNvSpPr>
              <a:spLocks noChangeArrowheads="1"/>
            </p:cNvSpPr>
            <p:nvPr/>
          </p:nvSpPr>
          <p:spPr bwMode="auto">
            <a:xfrm>
              <a:off x="5444"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7" name="Rectangle 6"/>
            <p:cNvSpPr>
              <a:spLocks noChangeArrowheads="1"/>
            </p:cNvSpPr>
            <p:nvPr/>
          </p:nvSpPr>
          <p:spPr bwMode="auto">
            <a:xfrm>
              <a:off x="5216" y="241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38" name="Rectangle 8"/>
            <p:cNvSpPr>
              <a:spLocks noChangeArrowheads="1"/>
            </p:cNvSpPr>
            <p:nvPr/>
          </p:nvSpPr>
          <p:spPr bwMode="auto">
            <a:xfrm>
              <a:off x="4983" y="2418"/>
              <a:ext cx="227"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39" name="Rectangle 38"/>
            <p:cNvSpPr>
              <a:spLocks noChangeArrowheads="1"/>
            </p:cNvSpPr>
            <p:nvPr/>
          </p:nvSpPr>
          <p:spPr bwMode="auto">
            <a:xfrm>
              <a:off x="4271" y="241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0" name="Rectangle 39"/>
            <p:cNvSpPr>
              <a:spLocks noChangeArrowheads="1"/>
            </p:cNvSpPr>
            <p:nvPr/>
          </p:nvSpPr>
          <p:spPr bwMode="auto">
            <a:xfrm>
              <a:off x="3734" y="241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41" name="Rectangle 40"/>
            <p:cNvSpPr>
              <a:spLocks noChangeArrowheads="1"/>
            </p:cNvSpPr>
            <p:nvPr/>
          </p:nvSpPr>
          <p:spPr bwMode="auto">
            <a:xfrm>
              <a:off x="2621" y="241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2" name="Rectangle 41"/>
            <p:cNvSpPr>
              <a:spLocks noChangeArrowheads="1"/>
            </p:cNvSpPr>
            <p:nvPr/>
          </p:nvSpPr>
          <p:spPr bwMode="auto">
            <a:xfrm>
              <a:off x="1430" y="2418"/>
              <a:ext cx="110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43" name="Rectangle 42"/>
            <p:cNvSpPr>
              <a:spLocks noChangeArrowheads="1"/>
            </p:cNvSpPr>
            <p:nvPr/>
          </p:nvSpPr>
          <p:spPr bwMode="auto">
            <a:xfrm>
              <a:off x="-6" y="2418"/>
              <a:ext cx="1344"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val="96966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defRPr/>
            </a:pPr>
            <a:r>
              <a:rPr lang="en-US">
                <a:ea typeface="+mj-ea"/>
              </a:rPr>
              <a:t>The Stream Model</a:t>
            </a:r>
          </a:p>
        </p:txBody>
      </p:sp>
      <p:sp>
        <p:nvSpPr>
          <p:cNvPr id="19460" name="Rectangle 3"/>
          <p:cNvSpPr>
            <a:spLocks noGrp="1" noChangeArrowheads="1"/>
          </p:cNvSpPr>
          <p:nvPr>
            <p:ph type="body" idx="1"/>
          </p:nvPr>
        </p:nvSpPr>
        <p:spPr/>
        <p:txBody>
          <a:bodyPr/>
          <a:lstStyle/>
          <a:p>
            <a:r>
              <a:rPr lang="en-US" dirty="0"/>
              <a:t>Input </a:t>
            </a:r>
            <a:r>
              <a:rPr lang="en-US" b="1" dirty="0">
                <a:solidFill>
                  <a:srgbClr val="0000FF"/>
                </a:solidFill>
              </a:rPr>
              <a:t>elements</a:t>
            </a:r>
            <a:r>
              <a:rPr lang="en-US" dirty="0">
                <a:solidFill>
                  <a:srgbClr val="0000FF"/>
                </a:solidFill>
              </a:rPr>
              <a:t> </a:t>
            </a:r>
            <a:r>
              <a:rPr lang="en-US" dirty="0"/>
              <a:t>enter at a rapid rate, </a:t>
            </a:r>
            <a:br>
              <a:rPr lang="en-US" dirty="0"/>
            </a:br>
            <a:r>
              <a:rPr lang="en-US" dirty="0"/>
              <a:t>at one or more input ports (i.e., </a:t>
            </a:r>
            <a:r>
              <a:rPr lang="en-US" b="1" dirty="0"/>
              <a:t>streams</a:t>
            </a:r>
            <a:r>
              <a:rPr lang="en-US" dirty="0"/>
              <a:t>)</a:t>
            </a:r>
          </a:p>
          <a:p>
            <a:pPr lvl="1"/>
            <a:r>
              <a:rPr lang="en-US" b="1" dirty="0">
                <a:solidFill>
                  <a:srgbClr val="0000FF"/>
                </a:solidFill>
              </a:rPr>
              <a:t>We call elements of the stream tuples</a:t>
            </a:r>
          </a:p>
          <a:p>
            <a:pPr lvl="8"/>
            <a:endParaRPr lang="en-US" dirty="0"/>
          </a:p>
          <a:p>
            <a:r>
              <a:rPr lang="en-US" b="1" dirty="0"/>
              <a:t>The system cannot store the entire stream accessibly</a:t>
            </a:r>
          </a:p>
          <a:p>
            <a:pPr lvl="8"/>
            <a:endParaRPr lang="en-US" dirty="0"/>
          </a:p>
          <a:p>
            <a:r>
              <a:rPr lang="en-US" b="1" dirty="0">
                <a:solidFill>
                  <a:srgbClr val="0000FF"/>
                </a:solidFill>
              </a:rPr>
              <a:t>Q:</a:t>
            </a:r>
            <a:r>
              <a:rPr lang="en-US" b="1" dirty="0">
                <a:solidFill>
                  <a:srgbClr val="D60093"/>
                </a:solidFill>
              </a:rPr>
              <a:t> How do you make critical calculations about the stream using a limited amount of (secondary) memory?</a:t>
            </a:r>
          </a:p>
        </p:txBody>
      </p:sp>
    </p:spTree>
    <p:extLst>
      <p:ext uri="{BB962C8B-B14F-4D97-AF65-F5344CB8AC3E}">
        <p14:creationId xmlns:p14="http://schemas.microsoft.com/office/powerpoint/2010/main" val="1713697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76683" y="76200"/>
            <a:ext cx="8229600" cy="987552"/>
          </a:xfrm>
        </p:spPr>
        <p:txBody>
          <a:bodyPr/>
          <a:lstStyle/>
          <a:p>
            <a:pPr>
              <a:defRPr/>
            </a:pPr>
            <a:r>
              <a:rPr lang="en-US" dirty="0">
                <a:ea typeface="+mj-ea"/>
              </a:rPr>
              <a:t>Error Bound: Proof</a:t>
            </a:r>
          </a:p>
        </p:txBody>
      </p:sp>
      <p:sp>
        <p:nvSpPr>
          <p:cNvPr id="49156" name="Rectangle 3"/>
          <p:cNvSpPr>
            <a:spLocks noGrp="1" noChangeArrowheads="1"/>
          </p:cNvSpPr>
          <p:nvPr>
            <p:ph idx="1"/>
          </p:nvPr>
        </p:nvSpPr>
        <p:spPr/>
        <p:txBody>
          <a:bodyPr/>
          <a:lstStyle/>
          <a:p>
            <a:r>
              <a:rPr lang="en-US" b="1" dirty="0">
                <a:solidFill>
                  <a:srgbClr val="FF0066"/>
                </a:solidFill>
              </a:rPr>
              <a:t>Why is error 50%? </a:t>
            </a:r>
            <a:r>
              <a:rPr lang="en-US" b="1" dirty="0">
                <a:solidFill>
                  <a:srgbClr val="0000FF"/>
                </a:solidFill>
              </a:rPr>
              <a:t>Let’s prove it!</a:t>
            </a:r>
          </a:p>
          <a:p>
            <a:r>
              <a:rPr lang="en-US" dirty="0"/>
              <a:t>Suppose the last bucket has size </a:t>
            </a:r>
            <a:r>
              <a:rPr lang="en-US" b="1" dirty="0"/>
              <a:t>2</a:t>
            </a:r>
            <a:r>
              <a:rPr lang="en-US" b="1" i="1" baseline="30000" dirty="0"/>
              <a:t>r</a:t>
            </a:r>
            <a:endParaRPr lang="en-US" b="1" dirty="0"/>
          </a:p>
          <a:p>
            <a:r>
              <a:rPr lang="en-US" dirty="0"/>
              <a:t>Then by assuming </a:t>
            </a:r>
            <a:r>
              <a:rPr lang="en-US" b="1" dirty="0"/>
              <a:t>2</a:t>
            </a:r>
            <a:r>
              <a:rPr lang="en-US" b="1" i="1" baseline="30000" dirty="0"/>
              <a:t>r</a:t>
            </a:r>
            <a:r>
              <a:rPr lang="en-US" b="1" baseline="30000" dirty="0"/>
              <a:t>-1</a:t>
            </a:r>
            <a:r>
              <a:rPr lang="en-US" baseline="30000" dirty="0"/>
              <a:t> </a:t>
            </a:r>
            <a:r>
              <a:rPr lang="en-US" dirty="0"/>
              <a:t> (i.e., half) of its </a:t>
            </a:r>
            <a:r>
              <a:rPr lang="en-US" b="1" dirty="0"/>
              <a:t>1s</a:t>
            </a:r>
            <a:r>
              <a:rPr lang="en-US" dirty="0"/>
              <a:t> are still within the window, we make an error of at most </a:t>
            </a:r>
            <a:r>
              <a:rPr lang="en-US" b="1" dirty="0"/>
              <a:t>2</a:t>
            </a:r>
            <a:r>
              <a:rPr lang="en-US" b="1" i="1" baseline="30000" dirty="0"/>
              <a:t>r</a:t>
            </a:r>
            <a:r>
              <a:rPr lang="en-US" b="1" baseline="30000" dirty="0"/>
              <a:t>-1</a:t>
            </a:r>
            <a:endParaRPr lang="en-US" b="1" dirty="0"/>
          </a:p>
          <a:p>
            <a:r>
              <a:rPr lang="en-US" dirty="0"/>
              <a:t>Since there is at least one bucket of each of the sizes less than </a:t>
            </a:r>
            <a:r>
              <a:rPr lang="en-US" b="1" dirty="0"/>
              <a:t>2</a:t>
            </a:r>
            <a:r>
              <a:rPr lang="en-US" b="1" i="1" baseline="30000" dirty="0"/>
              <a:t>r</a:t>
            </a:r>
            <a:r>
              <a:rPr lang="en-US" dirty="0"/>
              <a:t>, the true sum is at least </a:t>
            </a:r>
            <a:br>
              <a:rPr lang="en-US" dirty="0"/>
            </a:br>
            <a:r>
              <a:rPr lang="en-US" b="1" dirty="0"/>
              <a:t>1 + 2 + 4 + .. + 2</a:t>
            </a:r>
            <a:r>
              <a:rPr lang="en-US" b="1" baseline="30000" dirty="0"/>
              <a:t>r-1</a:t>
            </a:r>
            <a:r>
              <a:rPr lang="en-US" b="1" dirty="0"/>
              <a:t>  = 2</a:t>
            </a:r>
            <a:r>
              <a:rPr lang="en-US" b="1" i="1" baseline="30000" dirty="0"/>
              <a:t>r </a:t>
            </a:r>
            <a:r>
              <a:rPr lang="en-US" b="1" dirty="0"/>
              <a:t>-1</a:t>
            </a:r>
          </a:p>
          <a:p>
            <a:r>
              <a:rPr lang="en-US" dirty="0">
                <a:solidFill>
                  <a:srgbClr val="0000FF"/>
                </a:solidFill>
              </a:rPr>
              <a:t>Thus, error at most </a:t>
            </a:r>
            <a:r>
              <a:rPr lang="en-US" b="1" dirty="0">
                <a:solidFill>
                  <a:srgbClr val="0000FF"/>
                </a:solidFill>
              </a:rPr>
              <a:t>50%</a:t>
            </a:r>
          </a:p>
        </p:txBody>
      </p:sp>
      <p:grpSp>
        <p:nvGrpSpPr>
          <p:cNvPr id="8" name="Group 33"/>
          <p:cNvGrpSpPr>
            <a:grpSpLocks/>
          </p:cNvGrpSpPr>
          <p:nvPr/>
        </p:nvGrpSpPr>
        <p:grpSpPr bwMode="auto">
          <a:xfrm>
            <a:off x="0" y="5881687"/>
            <a:ext cx="9264653" cy="369888"/>
            <a:chOff x="-96" y="2400"/>
            <a:chExt cx="5836" cy="233"/>
          </a:xfrm>
        </p:grpSpPr>
        <p:sp>
          <p:nvSpPr>
            <p:cNvPr id="9" name="Text Box 3"/>
            <p:cNvSpPr txBox="1">
              <a:spLocks noChangeArrowheads="1"/>
            </p:cNvSpPr>
            <p:nvPr/>
          </p:nvSpPr>
          <p:spPr bwMode="auto">
            <a:xfrm>
              <a:off x="13" y="2400"/>
              <a:ext cx="5727" cy="233"/>
            </a:xfrm>
            <a:prstGeom prst="rect">
              <a:avLst/>
            </a:prstGeom>
            <a:noFill/>
            <a:ln w="9525">
              <a:noFill/>
              <a:miter lim="800000"/>
              <a:headEnd/>
              <a:tailEnd/>
            </a:ln>
          </p:spPr>
          <p:txBody>
            <a:bodyPr wrap="none">
              <a:spAutoFit/>
            </a:bodyPr>
            <a:lstStyle/>
            <a:p>
              <a:r>
                <a:rPr lang="en-US" dirty="0">
                  <a:latin typeface="Tahoma" pitchFamily="34" charset="0"/>
                  <a:ea typeface="Tahoma" pitchFamily="34" charset="0"/>
                  <a:cs typeface="Tahoma" pitchFamily="34" charset="0"/>
                </a:rPr>
                <a:t>111111110000000011101010101011010101010101110101010111010100010110010</a:t>
              </a:r>
            </a:p>
          </p:txBody>
        </p:sp>
        <p:sp>
          <p:nvSpPr>
            <p:cNvPr id="10" name="Rectangle 5"/>
            <p:cNvSpPr>
              <a:spLocks noChangeArrowheads="1"/>
            </p:cNvSpPr>
            <p:nvPr/>
          </p:nvSpPr>
          <p:spPr bwMode="auto">
            <a:xfrm>
              <a:off x="5364" y="240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1" name="Rectangle 6"/>
            <p:cNvSpPr>
              <a:spLocks noChangeArrowheads="1"/>
            </p:cNvSpPr>
            <p:nvPr/>
          </p:nvSpPr>
          <p:spPr bwMode="auto">
            <a:xfrm>
              <a:off x="5124" y="2408"/>
              <a:ext cx="96" cy="192"/>
            </a:xfrm>
            <a:prstGeom prst="rect">
              <a:avLst/>
            </a:prstGeom>
            <a:solidFill>
              <a:schemeClr val="accent1">
                <a:alpha val="50195"/>
              </a:schemeClr>
            </a:solidFill>
            <a:ln w="9525">
              <a:solidFill>
                <a:schemeClr val="tx1"/>
              </a:solidFill>
              <a:miter lim="800000"/>
              <a:headEnd/>
              <a:tailEnd/>
            </a:ln>
          </p:spPr>
          <p:txBody>
            <a:bodyPr wrap="none" anchor="ctr"/>
            <a:lstStyle/>
            <a:p>
              <a:endParaRPr lang="en-US"/>
            </a:p>
          </p:txBody>
        </p:sp>
        <p:sp>
          <p:nvSpPr>
            <p:cNvPr id="12" name="Rectangle 8"/>
            <p:cNvSpPr>
              <a:spLocks noChangeArrowheads="1"/>
            </p:cNvSpPr>
            <p:nvPr/>
          </p:nvSpPr>
          <p:spPr bwMode="auto">
            <a:xfrm>
              <a:off x="4884" y="2408"/>
              <a:ext cx="240" cy="192"/>
            </a:xfrm>
            <a:prstGeom prst="rect">
              <a:avLst/>
            </a:prstGeom>
            <a:solidFill>
              <a:srgbClr val="FFFF00">
                <a:alpha val="50195"/>
              </a:srgbClr>
            </a:solidFill>
            <a:ln w="9525">
              <a:solidFill>
                <a:schemeClr val="tx1"/>
              </a:solidFill>
              <a:miter lim="800000"/>
              <a:headEnd/>
              <a:tailEnd/>
            </a:ln>
          </p:spPr>
          <p:txBody>
            <a:bodyPr wrap="none" anchor="ctr"/>
            <a:lstStyle/>
            <a:p>
              <a:endParaRPr lang="en-US"/>
            </a:p>
          </p:txBody>
        </p:sp>
        <p:sp>
          <p:nvSpPr>
            <p:cNvPr id="13" name="Rectangle 11"/>
            <p:cNvSpPr>
              <a:spLocks noChangeArrowheads="1"/>
            </p:cNvSpPr>
            <p:nvPr/>
          </p:nvSpPr>
          <p:spPr bwMode="auto">
            <a:xfrm>
              <a:off x="4168" y="2408"/>
              <a:ext cx="480"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4" name="Rectangle 12"/>
            <p:cNvSpPr>
              <a:spLocks noChangeArrowheads="1"/>
            </p:cNvSpPr>
            <p:nvPr/>
          </p:nvSpPr>
          <p:spPr bwMode="auto">
            <a:xfrm>
              <a:off x="3628" y="2408"/>
              <a:ext cx="528" cy="192"/>
            </a:xfrm>
            <a:prstGeom prst="rect">
              <a:avLst/>
            </a:prstGeom>
            <a:solidFill>
              <a:srgbClr val="CC99FF">
                <a:alpha val="50195"/>
              </a:srgbClr>
            </a:solidFill>
            <a:ln w="9525">
              <a:solidFill>
                <a:schemeClr val="tx1"/>
              </a:solidFill>
              <a:miter lim="800000"/>
              <a:headEnd/>
              <a:tailEnd/>
            </a:ln>
          </p:spPr>
          <p:txBody>
            <a:bodyPr wrap="none" anchor="ctr"/>
            <a:lstStyle/>
            <a:p>
              <a:endParaRPr lang="en-US"/>
            </a:p>
          </p:txBody>
        </p:sp>
        <p:sp>
          <p:nvSpPr>
            <p:cNvPr id="15" name="Rectangle 13"/>
            <p:cNvSpPr>
              <a:spLocks noChangeArrowheads="1"/>
            </p:cNvSpPr>
            <p:nvPr/>
          </p:nvSpPr>
          <p:spPr bwMode="auto">
            <a:xfrm>
              <a:off x="2524" y="2408"/>
              <a:ext cx="1008"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6" name="Rectangle 14"/>
            <p:cNvSpPr>
              <a:spLocks noChangeArrowheads="1"/>
            </p:cNvSpPr>
            <p:nvPr/>
          </p:nvSpPr>
          <p:spPr bwMode="auto">
            <a:xfrm>
              <a:off x="1434" y="2408"/>
              <a:ext cx="994" cy="192"/>
            </a:xfrm>
            <a:prstGeom prst="rect">
              <a:avLst/>
            </a:prstGeom>
            <a:solidFill>
              <a:srgbClr val="FF99CC">
                <a:alpha val="50195"/>
              </a:srgbClr>
            </a:solidFill>
            <a:ln w="9525">
              <a:solidFill>
                <a:schemeClr val="tx1"/>
              </a:solidFill>
              <a:miter lim="800000"/>
              <a:headEnd/>
              <a:tailEnd/>
            </a:ln>
          </p:spPr>
          <p:txBody>
            <a:bodyPr wrap="none" anchor="ctr"/>
            <a:lstStyle/>
            <a:p>
              <a:endParaRPr lang="en-US"/>
            </a:p>
          </p:txBody>
        </p:sp>
        <p:sp>
          <p:nvSpPr>
            <p:cNvPr id="17" name="Rectangle 15"/>
            <p:cNvSpPr>
              <a:spLocks noChangeArrowheads="1"/>
            </p:cNvSpPr>
            <p:nvPr/>
          </p:nvSpPr>
          <p:spPr bwMode="auto">
            <a:xfrm>
              <a:off x="-96" y="2408"/>
              <a:ext cx="1508" cy="192"/>
            </a:xfrm>
            <a:prstGeom prst="rect">
              <a:avLst/>
            </a:prstGeom>
            <a:solidFill>
              <a:srgbClr val="FFCC99">
                <a:alpha val="50195"/>
              </a:srgbClr>
            </a:solidFill>
            <a:ln w="9525">
              <a:solidFill>
                <a:schemeClr val="tx1"/>
              </a:solidFill>
              <a:miter lim="800000"/>
              <a:headEnd/>
              <a:tailEnd/>
            </a:ln>
          </p:spPr>
          <p:txBody>
            <a:bodyPr wrap="none" anchor="ctr"/>
            <a:lstStyle/>
            <a:p>
              <a:endParaRPr lang="en-US"/>
            </a:p>
          </p:txBody>
        </p:sp>
      </p:grpSp>
      <p:sp>
        <p:nvSpPr>
          <p:cNvPr id="18" name="Text Box 16"/>
          <p:cNvSpPr txBox="1">
            <a:spLocks noChangeArrowheads="1"/>
          </p:cNvSpPr>
          <p:nvPr/>
        </p:nvSpPr>
        <p:spPr bwMode="auto">
          <a:xfrm>
            <a:off x="4251325" y="6268760"/>
            <a:ext cx="344966" cy="369332"/>
          </a:xfrm>
          <a:prstGeom prst="rect">
            <a:avLst/>
          </a:prstGeom>
          <a:noFill/>
          <a:ln w="9525">
            <a:noFill/>
            <a:miter lim="800000"/>
            <a:headEnd/>
            <a:tailEnd/>
          </a:ln>
        </p:spPr>
        <p:txBody>
          <a:bodyPr wrap="none">
            <a:spAutoFit/>
          </a:bodyPr>
          <a:lstStyle/>
          <a:p>
            <a:r>
              <a:rPr lang="en-US" b="1" i="1" dirty="0">
                <a:solidFill>
                  <a:srgbClr val="008000"/>
                </a:solidFill>
              </a:rPr>
              <a:t>N</a:t>
            </a:r>
          </a:p>
        </p:txBody>
      </p:sp>
      <p:sp>
        <p:nvSpPr>
          <p:cNvPr id="19" name="Line 17"/>
          <p:cNvSpPr>
            <a:spLocks noChangeShapeType="1"/>
          </p:cNvSpPr>
          <p:nvPr/>
        </p:nvSpPr>
        <p:spPr bwMode="auto">
          <a:xfrm flipH="1">
            <a:off x="1295400" y="6435120"/>
            <a:ext cx="2950860" cy="0"/>
          </a:xfrm>
          <a:prstGeom prst="line">
            <a:avLst/>
          </a:prstGeom>
          <a:noFill/>
          <a:ln w="28575">
            <a:solidFill>
              <a:srgbClr val="008000"/>
            </a:solidFill>
            <a:round/>
            <a:headEnd/>
            <a:tailEnd type="triangle" w="med" len="med"/>
          </a:ln>
        </p:spPr>
        <p:txBody>
          <a:bodyPr/>
          <a:lstStyle/>
          <a:p>
            <a:endParaRPr lang="en-US"/>
          </a:p>
        </p:txBody>
      </p:sp>
      <p:sp>
        <p:nvSpPr>
          <p:cNvPr id="20" name="Line 18"/>
          <p:cNvSpPr>
            <a:spLocks noChangeShapeType="1"/>
          </p:cNvSpPr>
          <p:nvPr/>
        </p:nvSpPr>
        <p:spPr bwMode="auto">
          <a:xfrm>
            <a:off x="4627260" y="6435120"/>
            <a:ext cx="4419600" cy="0"/>
          </a:xfrm>
          <a:prstGeom prst="line">
            <a:avLst/>
          </a:prstGeom>
          <a:noFill/>
          <a:ln w="28575">
            <a:solidFill>
              <a:srgbClr val="008000"/>
            </a:solidFill>
            <a:round/>
            <a:headEnd/>
            <a:tailEnd type="triangle" w="med" len="med"/>
          </a:ln>
        </p:spPr>
        <p:txBody>
          <a:bodyPr/>
          <a:lstStyle/>
          <a:p>
            <a:endParaRPr lang="en-US"/>
          </a:p>
        </p:txBody>
      </p:sp>
      <p:sp>
        <p:nvSpPr>
          <p:cNvPr id="2" name="Left Brace 1"/>
          <p:cNvSpPr/>
          <p:nvPr/>
        </p:nvSpPr>
        <p:spPr>
          <a:xfrm rot="5400000">
            <a:off x="5565775" y="2544762"/>
            <a:ext cx="190500" cy="6508750"/>
          </a:xfrm>
          <a:prstGeom prst="leftBrace">
            <a:avLst>
              <a:gd name="adj1" fmla="val 41310"/>
              <a:gd name="adj2" fmla="val 50000"/>
            </a:avLst>
          </a:prstGeom>
          <a:ln w="28575">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solidFill>
                <a:srgbClr val="008000"/>
              </a:solidFill>
            </a:endParaRPr>
          </a:p>
        </p:txBody>
      </p:sp>
      <p:sp>
        <p:nvSpPr>
          <p:cNvPr id="3" name="TextBox 2"/>
          <p:cNvSpPr txBox="1"/>
          <p:nvPr/>
        </p:nvSpPr>
        <p:spPr>
          <a:xfrm>
            <a:off x="5523169" y="5383415"/>
            <a:ext cx="1659429"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At least 16 1s</a:t>
            </a:r>
          </a:p>
        </p:txBody>
      </p:sp>
    </p:spTree>
    <p:extLst>
      <p:ext uri="{BB962C8B-B14F-4D97-AF65-F5344CB8AC3E}">
        <p14:creationId xmlns:p14="http://schemas.microsoft.com/office/powerpoint/2010/main" val="1340022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 grpId="0" animBg="1"/>
      <p:bldP spid="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dirty="0"/>
              <a:t>(1) Filtering Data Streams</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646545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p:nvPr>
        </p:nvSpPr>
        <p:spPr bwMode="auto"/>
        <p:txBody>
          <a:bodyPr wrap="square" tIns="45720" bIns="45720" numCol="1" anchorCtr="0" compatLnSpc="1">
            <a:prstTxWarp prst="textNoShape">
              <a:avLst/>
            </a:prstTxWarp>
          </a:bodyPr>
          <a:lstStyle/>
          <a:p>
            <a:pPr>
              <a:defRPr/>
            </a:pPr>
            <a:r>
              <a:rPr lang="en-US" dirty="0"/>
              <a:t>Filtering Data Streams</a:t>
            </a:r>
          </a:p>
        </p:txBody>
      </p:sp>
      <p:sp>
        <p:nvSpPr>
          <p:cNvPr id="12291" name="Rectangle 3"/>
          <p:cNvSpPr>
            <a:spLocks noGrp="1"/>
          </p:cNvSpPr>
          <p:nvPr>
            <p:ph idx="1"/>
          </p:nvPr>
        </p:nvSpPr>
        <p:spPr>
          <a:xfrm>
            <a:off x="457200" y="1295400"/>
            <a:ext cx="8382000" cy="5257801"/>
          </a:xfrm>
        </p:spPr>
        <p:txBody>
          <a:bodyPr/>
          <a:lstStyle/>
          <a:p>
            <a:r>
              <a:rPr lang="en-US" b="1" dirty="0"/>
              <a:t>Each element of data stream is a tuple</a:t>
            </a:r>
          </a:p>
          <a:p>
            <a:r>
              <a:rPr lang="en-US" dirty="0"/>
              <a:t>Given a list of keys</a:t>
            </a:r>
            <a:r>
              <a:rPr lang="en-US" b="1" dirty="0"/>
              <a:t> S</a:t>
            </a:r>
          </a:p>
          <a:p>
            <a:r>
              <a:rPr lang="en-US" b="1" dirty="0">
                <a:solidFill>
                  <a:srgbClr val="0000FF"/>
                </a:solidFill>
              </a:rPr>
              <a:t>Determine which tuples of stream are in </a:t>
            </a:r>
            <a:r>
              <a:rPr lang="en-US" b="1" i="1" dirty="0">
                <a:solidFill>
                  <a:srgbClr val="0000FF"/>
                </a:solidFill>
              </a:rPr>
              <a:t>S</a:t>
            </a:r>
          </a:p>
          <a:p>
            <a:pPr lvl="8"/>
            <a:endParaRPr lang="en-US" b="1" dirty="0">
              <a:solidFill>
                <a:schemeClr val="accent2"/>
              </a:solidFill>
            </a:endParaRPr>
          </a:p>
          <a:p>
            <a:r>
              <a:rPr lang="en-US" b="1" dirty="0">
                <a:solidFill>
                  <a:srgbClr val="008000"/>
                </a:solidFill>
              </a:rPr>
              <a:t>Obvious solution:</a:t>
            </a:r>
            <a:r>
              <a:rPr lang="en-US" b="1" dirty="0"/>
              <a:t> Hash table</a:t>
            </a:r>
          </a:p>
          <a:p>
            <a:pPr lvl="1"/>
            <a:r>
              <a:rPr lang="en-US" dirty="0">
                <a:ea typeface="ＭＳ Ｐゴシック" pitchFamily="34" charset="-128"/>
                <a:cs typeface="ＭＳ Ｐゴシック" pitchFamily="34" charset="-128"/>
              </a:rPr>
              <a:t>But suppose we </a:t>
            </a:r>
            <a:r>
              <a:rPr lang="en-US" b="1" dirty="0">
                <a:solidFill>
                  <a:srgbClr val="D60093"/>
                </a:solidFill>
                <a:ea typeface="ＭＳ Ｐゴシック" pitchFamily="34" charset="-128"/>
                <a:cs typeface="ＭＳ Ｐゴシック" pitchFamily="34" charset="-128"/>
              </a:rPr>
              <a:t>do not have enough memory</a:t>
            </a:r>
            <a:r>
              <a:rPr lang="en-US" dirty="0">
                <a:ea typeface="ＭＳ Ｐゴシック" pitchFamily="34" charset="-128"/>
                <a:cs typeface="ＭＳ Ｐゴシック" pitchFamily="34" charset="-128"/>
              </a:rPr>
              <a:t> to store all of </a:t>
            </a:r>
            <a:r>
              <a:rPr lang="en-US" b="1" i="1" dirty="0">
                <a:ea typeface="ＭＳ Ｐゴシック" pitchFamily="34" charset="-128"/>
                <a:cs typeface="ＭＳ Ｐゴシック" pitchFamily="34" charset="-128"/>
              </a:rPr>
              <a:t>S</a:t>
            </a:r>
            <a:r>
              <a:rPr lang="en-US" dirty="0">
                <a:ea typeface="ＭＳ Ｐゴシック" pitchFamily="34" charset="-128"/>
                <a:cs typeface="ＭＳ Ｐゴシック" pitchFamily="34" charset="-128"/>
              </a:rPr>
              <a:t> in a hash table</a:t>
            </a:r>
          </a:p>
          <a:p>
            <a:pPr lvl="2"/>
            <a:r>
              <a:rPr lang="en-US" dirty="0">
                <a:ea typeface="ＭＳ Ｐゴシック" pitchFamily="34" charset="-128"/>
                <a:cs typeface="ＭＳ Ｐゴシック" pitchFamily="34" charset="-128"/>
              </a:rPr>
              <a:t>E.g., we might be processing millions of filters </a:t>
            </a:r>
            <a:br>
              <a:rPr lang="en-US" dirty="0">
                <a:ea typeface="ＭＳ Ｐゴシック" pitchFamily="34" charset="-128"/>
                <a:cs typeface="ＭＳ Ｐゴシック" pitchFamily="34" charset="-128"/>
              </a:rPr>
            </a:br>
            <a:r>
              <a:rPr lang="en-US" dirty="0">
                <a:ea typeface="ＭＳ Ｐゴシック" pitchFamily="34" charset="-128"/>
                <a:cs typeface="ＭＳ Ｐゴシック" pitchFamily="34" charset="-128"/>
              </a:rPr>
              <a:t>on the same stream</a:t>
            </a:r>
          </a:p>
        </p:txBody>
      </p:sp>
    </p:spTree>
    <p:extLst>
      <p:ext uri="{BB962C8B-B14F-4D97-AF65-F5344CB8AC3E}">
        <p14:creationId xmlns:p14="http://schemas.microsoft.com/office/powerpoint/2010/main" val="278061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1">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p:nvPr>
        </p:nvSpPr>
        <p:spPr bwMode="auto"/>
        <p:txBody>
          <a:bodyPr wrap="square" tIns="45720" bIns="45720" numCol="1" anchorCtr="0" compatLnSpc="1">
            <a:prstTxWarp prst="textNoShape">
              <a:avLst/>
            </a:prstTxWarp>
          </a:bodyPr>
          <a:lstStyle/>
          <a:p>
            <a:pPr>
              <a:defRPr/>
            </a:pPr>
            <a:r>
              <a:rPr lang="en-US" dirty="0"/>
              <a:t>Applications</a:t>
            </a:r>
          </a:p>
        </p:txBody>
      </p:sp>
      <p:sp>
        <p:nvSpPr>
          <p:cNvPr id="13315" name="Rectangle 3"/>
          <p:cNvSpPr>
            <a:spLocks noGrp="1"/>
          </p:cNvSpPr>
          <p:nvPr>
            <p:ph idx="1"/>
          </p:nvPr>
        </p:nvSpPr>
        <p:spPr/>
        <p:txBody>
          <a:bodyPr/>
          <a:lstStyle/>
          <a:p>
            <a:r>
              <a:rPr lang="en-US" b="1" dirty="0">
                <a:solidFill>
                  <a:srgbClr val="0000FF"/>
                </a:solidFill>
              </a:rPr>
              <a:t>Example: </a:t>
            </a:r>
            <a:r>
              <a:rPr lang="en-US" b="1" dirty="0">
                <a:solidFill>
                  <a:srgbClr val="D60093"/>
                </a:solidFill>
              </a:rPr>
              <a:t>Email spam filtering</a:t>
            </a:r>
          </a:p>
          <a:p>
            <a:pPr lvl="1"/>
            <a:r>
              <a:rPr lang="en-US" dirty="0">
                <a:ea typeface="ＭＳ Ｐゴシック" pitchFamily="34" charset="-128"/>
                <a:cs typeface="ＭＳ Ｐゴシック" pitchFamily="34" charset="-128"/>
              </a:rPr>
              <a:t>We know 1 billion “good” email addresses</a:t>
            </a:r>
          </a:p>
          <a:p>
            <a:pPr lvl="1"/>
            <a:r>
              <a:rPr lang="en-US" dirty="0">
                <a:ea typeface="ＭＳ Ｐゴシック" pitchFamily="34" charset="-128"/>
                <a:cs typeface="ＭＳ Ｐゴシック" pitchFamily="34" charset="-128"/>
              </a:rPr>
              <a:t>If an email comes from one of these, it is </a:t>
            </a:r>
            <a:r>
              <a:rPr lang="en-US" b="1" dirty="0">
                <a:ea typeface="ＭＳ Ｐゴシック" pitchFamily="34" charset="-128"/>
                <a:cs typeface="ＭＳ Ｐゴシック" pitchFamily="34" charset="-128"/>
              </a:rPr>
              <a:t>NOT</a:t>
            </a:r>
            <a:r>
              <a:rPr lang="en-US" dirty="0">
                <a:ea typeface="ＭＳ Ｐゴシック" pitchFamily="34" charset="-128"/>
                <a:cs typeface="ＭＳ Ｐゴシック" pitchFamily="34" charset="-128"/>
              </a:rPr>
              <a:t> spam</a:t>
            </a:r>
          </a:p>
          <a:p>
            <a:pPr lvl="8"/>
            <a:endParaRPr lang="en-US" dirty="0">
              <a:solidFill>
                <a:schemeClr val="accent3"/>
              </a:solidFill>
            </a:endParaRPr>
          </a:p>
          <a:p>
            <a:r>
              <a:rPr lang="en-US" b="1" dirty="0">
                <a:solidFill>
                  <a:srgbClr val="D60093"/>
                </a:solidFill>
              </a:rPr>
              <a:t>Publish-subscribe systems</a:t>
            </a:r>
          </a:p>
          <a:p>
            <a:pPr lvl="1"/>
            <a:r>
              <a:rPr lang="en-US" dirty="0">
                <a:ea typeface="ＭＳ Ｐゴシック" pitchFamily="34" charset="-128"/>
                <a:cs typeface="ＭＳ Ｐゴシック" pitchFamily="34" charset="-128"/>
              </a:rPr>
              <a:t>You are collecting lots of messages (news articles)</a:t>
            </a:r>
          </a:p>
          <a:p>
            <a:pPr lvl="1"/>
            <a:r>
              <a:rPr lang="en-US" dirty="0">
                <a:ea typeface="ＭＳ Ｐゴシック" pitchFamily="34" charset="-128"/>
                <a:cs typeface="ＭＳ Ｐゴシック" pitchFamily="34" charset="-128"/>
              </a:rPr>
              <a:t>People express interest in certain sets of keywords</a:t>
            </a:r>
          </a:p>
          <a:p>
            <a:pPr lvl="1"/>
            <a:r>
              <a:rPr lang="en-US" dirty="0">
                <a:ea typeface="ＭＳ Ｐゴシック" pitchFamily="34" charset="-128"/>
                <a:cs typeface="ＭＳ Ｐゴシック" pitchFamily="34" charset="-128"/>
              </a:rPr>
              <a:t>Determine whether each message matches user’s interest</a:t>
            </a:r>
          </a:p>
        </p:txBody>
      </p:sp>
    </p:spTree>
    <p:extLst>
      <p:ext uri="{BB962C8B-B14F-4D97-AF65-F5344CB8AC3E}">
        <p14:creationId xmlns:p14="http://schemas.microsoft.com/office/powerpoint/2010/main" val="245999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31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dirty="0"/>
              <a:t>First Cut Solution (1)</a:t>
            </a:r>
          </a:p>
        </p:txBody>
      </p:sp>
      <p:sp>
        <p:nvSpPr>
          <p:cNvPr id="48131" name="Rectangle 3"/>
          <p:cNvSpPr>
            <a:spLocks noGrp="1" noChangeArrowheads="1"/>
          </p:cNvSpPr>
          <p:nvPr>
            <p:ph idx="1"/>
          </p:nvPr>
        </p:nvSpPr>
        <p:spPr/>
        <p:txBody>
          <a:bodyPr>
            <a:normAutofit/>
          </a:bodyPr>
          <a:lstStyle/>
          <a:p>
            <a:r>
              <a:rPr lang="en-US" b="1" dirty="0">
                <a:solidFill>
                  <a:srgbClr val="D60093"/>
                </a:solidFill>
              </a:rPr>
              <a:t>Given a set of keys </a:t>
            </a:r>
            <a:r>
              <a:rPr lang="en-US" b="1" i="1" dirty="0">
                <a:solidFill>
                  <a:srgbClr val="D60093"/>
                </a:solidFill>
              </a:rPr>
              <a:t>S</a:t>
            </a:r>
            <a:r>
              <a:rPr lang="en-US" b="1" dirty="0">
                <a:solidFill>
                  <a:srgbClr val="D60093"/>
                </a:solidFill>
              </a:rPr>
              <a:t> that we want to filter</a:t>
            </a:r>
          </a:p>
          <a:p>
            <a:r>
              <a:rPr lang="en-US" dirty="0"/>
              <a:t>Create a </a:t>
            </a:r>
            <a:r>
              <a:rPr lang="en-US" b="1" dirty="0">
                <a:solidFill>
                  <a:srgbClr val="0000FF"/>
                </a:solidFill>
              </a:rPr>
              <a:t>bit array </a:t>
            </a:r>
            <a:r>
              <a:rPr lang="en-US" b="1" i="1" dirty="0">
                <a:solidFill>
                  <a:srgbClr val="0000FF"/>
                </a:solidFill>
              </a:rPr>
              <a:t>B</a:t>
            </a:r>
            <a:r>
              <a:rPr lang="en-US" dirty="0"/>
              <a:t> of </a:t>
            </a:r>
            <a:r>
              <a:rPr lang="en-US" b="1" i="1" dirty="0"/>
              <a:t>n</a:t>
            </a:r>
            <a:r>
              <a:rPr lang="en-US" dirty="0"/>
              <a:t> bits, initially all </a:t>
            </a:r>
            <a:r>
              <a:rPr lang="en-US" b="1" i="1" dirty="0">
                <a:solidFill>
                  <a:srgbClr val="0000FF"/>
                </a:solidFill>
              </a:rPr>
              <a:t>0</a:t>
            </a:r>
            <a:r>
              <a:rPr lang="en-US" b="1" dirty="0">
                <a:solidFill>
                  <a:srgbClr val="0000FF"/>
                </a:solidFill>
              </a:rPr>
              <a:t>s</a:t>
            </a:r>
          </a:p>
          <a:p>
            <a:r>
              <a:rPr lang="en-US" dirty="0"/>
              <a:t>Choose a </a:t>
            </a:r>
            <a:r>
              <a:rPr lang="en-US" b="1" dirty="0">
                <a:solidFill>
                  <a:srgbClr val="008000"/>
                </a:solidFill>
              </a:rPr>
              <a:t>hash function </a:t>
            </a:r>
            <a:r>
              <a:rPr lang="en-US" b="1" i="1" dirty="0">
                <a:solidFill>
                  <a:srgbClr val="008000"/>
                </a:solidFill>
              </a:rPr>
              <a:t>h</a:t>
            </a:r>
            <a:r>
              <a:rPr lang="en-US" dirty="0"/>
              <a:t> with range </a:t>
            </a:r>
            <a:r>
              <a:rPr lang="en-US" b="1" dirty="0">
                <a:solidFill>
                  <a:srgbClr val="008000"/>
                </a:solidFill>
              </a:rPr>
              <a:t>[</a:t>
            </a:r>
            <a:r>
              <a:rPr lang="en-US" b="1" i="1" dirty="0">
                <a:solidFill>
                  <a:srgbClr val="008000"/>
                </a:solidFill>
              </a:rPr>
              <a:t>0,n</a:t>
            </a:r>
            <a:r>
              <a:rPr lang="en-US" b="1" dirty="0">
                <a:solidFill>
                  <a:srgbClr val="008000"/>
                </a:solidFill>
              </a:rPr>
              <a:t>)</a:t>
            </a:r>
            <a:r>
              <a:rPr lang="en-US" dirty="0">
                <a:solidFill>
                  <a:srgbClr val="008000"/>
                </a:solidFill>
              </a:rPr>
              <a:t> </a:t>
            </a:r>
          </a:p>
          <a:p>
            <a:r>
              <a:rPr lang="en-US" dirty="0"/>
              <a:t>Hash each member of </a:t>
            </a:r>
            <a:r>
              <a:rPr lang="en-US" b="1" i="1" dirty="0">
                <a:solidFill>
                  <a:srgbClr val="D60093"/>
                </a:solidFill>
              </a:rPr>
              <a:t>s</a:t>
            </a:r>
            <a:r>
              <a:rPr lang="en-US" b="1" i="1" dirty="0">
                <a:solidFill>
                  <a:srgbClr val="D60093"/>
                </a:solidFill>
                <a:sym typeface="Symbol"/>
              </a:rPr>
              <a:t> </a:t>
            </a:r>
            <a:r>
              <a:rPr lang="en-US" b="1" i="1" dirty="0">
                <a:solidFill>
                  <a:srgbClr val="D60093"/>
                </a:solidFill>
              </a:rPr>
              <a:t>S</a:t>
            </a:r>
            <a:r>
              <a:rPr lang="en-US" dirty="0">
                <a:solidFill>
                  <a:srgbClr val="D60093"/>
                </a:solidFill>
              </a:rPr>
              <a:t> </a:t>
            </a:r>
            <a:r>
              <a:rPr lang="en-US" dirty="0"/>
              <a:t>to one of </a:t>
            </a:r>
            <a:br>
              <a:rPr lang="en-US" dirty="0"/>
            </a:br>
            <a:r>
              <a:rPr lang="en-US" b="1" i="1" dirty="0">
                <a:solidFill>
                  <a:srgbClr val="008000"/>
                </a:solidFill>
              </a:rPr>
              <a:t>n</a:t>
            </a:r>
            <a:r>
              <a:rPr lang="en-US" dirty="0"/>
              <a:t> buckets, and set that bit to </a:t>
            </a:r>
            <a:r>
              <a:rPr lang="en-US" b="1" dirty="0">
                <a:solidFill>
                  <a:srgbClr val="0000FF"/>
                </a:solidFill>
              </a:rPr>
              <a:t>1</a:t>
            </a:r>
            <a:r>
              <a:rPr lang="en-US" dirty="0"/>
              <a:t>, i.e., </a:t>
            </a:r>
            <a:r>
              <a:rPr lang="en-US" b="1" i="1" dirty="0">
                <a:solidFill>
                  <a:srgbClr val="0000FF"/>
                </a:solidFill>
              </a:rPr>
              <a:t>B[</a:t>
            </a:r>
            <a:r>
              <a:rPr lang="en-US" b="1" i="1" dirty="0">
                <a:solidFill>
                  <a:srgbClr val="008000"/>
                </a:solidFill>
              </a:rPr>
              <a:t>h(s)</a:t>
            </a:r>
            <a:r>
              <a:rPr lang="en-US" b="1" i="1" dirty="0">
                <a:solidFill>
                  <a:srgbClr val="0000FF"/>
                </a:solidFill>
              </a:rPr>
              <a:t>]=1</a:t>
            </a:r>
          </a:p>
          <a:p>
            <a:r>
              <a:rPr lang="en-US" dirty="0"/>
              <a:t>Hash each element </a:t>
            </a:r>
            <a:r>
              <a:rPr lang="en-US" b="1" i="1" dirty="0">
                <a:solidFill>
                  <a:srgbClr val="008000"/>
                </a:solidFill>
              </a:rPr>
              <a:t>a</a:t>
            </a:r>
            <a:r>
              <a:rPr lang="en-US" dirty="0"/>
              <a:t> of the stream and output only those that hash to bit that was set to </a:t>
            </a:r>
            <a:r>
              <a:rPr lang="en-US" b="1" dirty="0">
                <a:solidFill>
                  <a:srgbClr val="008000"/>
                </a:solidFill>
              </a:rPr>
              <a:t>1</a:t>
            </a:r>
          </a:p>
          <a:p>
            <a:pPr lvl="1"/>
            <a:r>
              <a:rPr lang="en-US" b="1" dirty="0">
                <a:solidFill>
                  <a:srgbClr val="FF0066"/>
                </a:solidFill>
              </a:rPr>
              <a:t>Output </a:t>
            </a:r>
            <a:r>
              <a:rPr lang="en-US" b="1" i="1" dirty="0"/>
              <a:t>a</a:t>
            </a:r>
            <a:r>
              <a:rPr lang="en-US" b="1" dirty="0">
                <a:solidFill>
                  <a:srgbClr val="FF0066"/>
                </a:solidFill>
              </a:rPr>
              <a:t> if </a:t>
            </a:r>
            <a:r>
              <a:rPr lang="en-US" b="1" dirty="0">
                <a:solidFill>
                  <a:srgbClr val="0000FF"/>
                </a:solidFill>
              </a:rPr>
              <a:t>B[</a:t>
            </a:r>
            <a:r>
              <a:rPr lang="en-US" b="1" dirty="0">
                <a:solidFill>
                  <a:srgbClr val="008000"/>
                </a:solidFill>
              </a:rPr>
              <a:t>h(a)</a:t>
            </a:r>
            <a:r>
              <a:rPr lang="en-US" b="1" dirty="0">
                <a:solidFill>
                  <a:srgbClr val="0000FF"/>
                </a:solidFill>
              </a:rPr>
              <a:t>] == 1</a:t>
            </a:r>
          </a:p>
          <a:p>
            <a:endParaRPr lang="en-US" dirty="0"/>
          </a:p>
        </p:txBody>
      </p:sp>
    </p:spTree>
    <p:extLst>
      <p:ext uri="{BB962C8B-B14F-4D97-AF65-F5344CB8AC3E}">
        <p14:creationId xmlns:p14="http://schemas.microsoft.com/office/powerpoint/2010/main" val="410710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813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81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a:defRPr/>
            </a:pPr>
            <a:r>
              <a:rPr lang="en-US" dirty="0"/>
              <a:t>First Cut Solution (2)</a:t>
            </a:r>
          </a:p>
        </p:txBody>
      </p:sp>
      <p:sp>
        <p:nvSpPr>
          <p:cNvPr id="16" name="Content Placeholder 15"/>
          <p:cNvSpPr>
            <a:spLocks noGrp="1"/>
          </p:cNvSpPr>
          <p:nvPr>
            <p:ph idx="1"/>
          </p:nvPr>
        </p:nvSpPr>
        <p:spPr>
          <a:xfrm>
            <a:off x="511460" y="5115474"/>
            <a:ext cx="8378547" cy="1590126"/>
          </a:xfrm>
        </p:spPr>
        <p:txBody>
          <a:bodyPr>
            <a:normAutofit/>
          </a:bodyPr>
          <a:lstStyle/>
          <a:p>
            <a:r>
              <a:rPr lang="en-US" b="1" dirty="0">
                <a:solidFill>
                  <a:srgbClr val="0000FF"/>
                </a:solidFill>
              </a:rPr>
              <a:t>Creates false positives but no false negatives</a:t>
            </a:r>
          </a:p>
          <a:p>
            <a:pPr lvl="1"/>
            <a:r>
              <a:rPr lang="en-US" dirty="0"/>
              <a:t>If the item is in </a:t>
            </a:r>
            <a:r>
              <a:rPr lang="en-US" b="1" i="1" dirty="0"/>
              <a:t>S</a:t>
            </a:r>
            <a:r>
              <a:rPr lang="en-US" dirty="0"/>
              <a:t> we surely output it, if not we may still output it</a:t>
            </a:r>
          </a:p>
        </p:txBody>
      </p:sp>
      <p:sp>
        <p:nvSpPr>
          <p:cNvPr id="15364" name="AutoShape 3"/>
          <p:cNvSpPr>
            <a:spLocks noChangeArrowheads="1"/>
          </p:cNvSpPr>
          <p:nvPr/>
        </p:nvSpPr>
        <p:spPr bwMode="auto">
          <a:xfrm rot="-5403089">
            <a:off x="2019300" y="1638848"/>
            <a:ext cx="1752600" cy="1219200"/>
          </a:xfrm>
          <a:custGeom>
            <a:avLst/>
            <a:gdLst>
              <a:gd name="T0" fmla="*/ 1575555 w 21600"/>
              <a:gd name="T1" fmla="*/ 609600 h 21600"/>
              <a:gd name="T2" fmla="*/ 876300 w 21600"/>
              <a:gd name="T3" fmla="*/ 1219200 h 21600"/>
              <a:gd name="T4" fmla="*/ 177045 w 21600"/>
              <a:gd name="T5" fmla="*/ 609600 h 21600"/>
              <a:gd name="T6" fmla="*/ 876300 w 21600"/>
              <a:gd name="T7" fmla="*/ 0 h 21600"/>
              <a:gd name="T8" fmla="*/ 0 60000 65536"/>
              <a:gd name="T9" fmla="*/ 0 60000 65536"/>
              <a:gd name="T10" fmla="*/ 0 60000 65536"/>
              <a:gd name="T11" fmla="*/ 0 60000 65536"/>
              <a:gd name="T12" fmla="*/ 3982 w 21600"/>
              <a:gd name="T13" fmla="*/ 3982 h 21600"/>
              <a:gd name="T14" fmla="*/ 17618 w 21600"/>
              <a:gd name="T15" fmla="*/ 17618 h 21600"/>
            </a:gdLst>
            <a:ahLst/>
            <a:cxnLst>
              <a:cxn ang="T8">
                <a:pos x="T0" y="T1"/>
              </a:cxn>
              <a:cxn ang="T9">
                <a:pos x="T2" y="T3"/>
              </a:cxn>
              <a:cxn ang="T10">
                <a:pos x="T4" y="T5"/>
              </a:cxn>
              <a:cxn ang="T11">
                <a:pos x="T6" y="T7"/>
              </a:cxn>
            </a:cxnLst>
            <a:rect l="T12" t="T13" r="T14" b="T15"/>
            <a:pathLst>
              <a:path w="21600" h="21600">
                <a:moveTo>
                  <a:pt x="0" y="0"/>
                </a:moveTo>
                <a:lnTo>
                  <a:pt x="4363" y="21600"/>
                </a:lnTo>
                <a:lnTo>
                  <a:pt x="17237" y="21600"/>
                </a:lnTo>
                <a:lnTo>
                  <a:pt x="21600" y="0"/>
                </a:lnTo>
                <a:close/>
              </a:path>
            </a:pathLst>
          </a:custGeom>
          <a:solidFill>
            <a:srgbClr val="FFCC00">
              <a:alpha val="50195"/>
            </a:srgbClr>
          </a:solidFill>
          <a:ln w="9525">
            <a:solidFill>
              <a:schemeClr val="tx1"/>
            </a:solidFill>
            <a:miter lim="800000"/>
            <a:headEnd/>
            <a:tailEnd/>
          </a:ln>
        </p:spPr>
        <p:txBody>
          <a:bodyPr vert="eaVert" wrap="none" anchor="ctr"/>
          <a:lstStyle/>
          <a:p>
            <a:pPr algn="ctr"/>
            <a:r>
              <a:rPr lang="en-US" dirty="0"/>
              <a:t>Filter</a:t>
            </a:r>
          </a:p>
        </p:txBody>
      </p:sp>
      <p:sp>
        <p:nvSpPr>
          <p:cNvPr id="15365" name="Text Box 4"/>
          <p:cNvSpPr txBox="1">
            <a:spLocks noChangeArrowheads="1"/>
          </p:cNvSpPr>
          <p:nvPr/>
        </p:nvSpPr>
        <p:spPr bwMode="auto">
          <a:xfrm>
            <a:off x="1066800" y="2134148"/>
            <a:ext cx="702436" cy="400110"/>
          </a:xfrm>
          <a:prstGeom prst="rect">
            <a:avLst/>
          </a:prstGeom>
          <a:noFill/>
          <a:ln w="9525">
            <a:noFill/>
            <a:miter lim="800000"/>
            <a:headEnd/>
            <a:tailEnd/>
          </a:ln>
        </p:spPr>
        <p:txBody>
          <a:bodyPr wrap="none">
            <a:spAutoFit/>
          </a:bodyPr>
          <a:lstStyle/>
          <a:p>
            <a:r>
              <a:rPr lang="en-US" sz="2000" b="1" dirty="0">
                <a:solidFill>
                  <a:srgbClr val="D60093"/>
                </a:solidFill>
              </a:rPr>
              <a:t>Item</a:t>
            </a:r>
          </a:p>
        </p:txBody>
      </p:sp>
      <p:sp>
        <p:nvSpPr>
          <p:cNvPr id="15366" name="Rectangle 5"/>
          <p:cNvSpPr>
            <a:spLocks noChangeArrowheads="1"/>
          </p:cNvSpPr>
          <p:nvPr/>
        </p:nvSpPr>
        <p:spPr bwMode="auto">
          <a:xfrm>
            <a:off x="1790385" y="3658148"/>
            <a:ext cx="2209800" cy="457200"/>
          </a:xfrm>
          <a:prstGeom prst="rect">
            <a:avLst/>
          </a:prstGeom>
          <a:solidFill>
            <a:srgbClr val="FF99CC">
              <a:alpha val="50195"/>
            </a:srgbClr>
          </a:solidFill>
          <a:ln w="9525">
            <a:solidFill>
              <a:schemeClr val="tx1"/>
            </a:solidFill>
            <a:miter lim="800000"/>
            <a:headEnd/>
            <a:tailEnd/>
          </a:ln>
        </p:spPr>
        <p:txBody>
          <a:bodyPr wrap="none" anchor="ctr"/>
          <a:lstStyle/>
          <a:p>
            <a:pPr algn="ctr"/>
            <a:r>
              <a:rPr lang="en-US" dirty="0">
                <a:latin typeface="Tahoma" pitchFamily="34" charset="0"/>
                <a:ea typeface="Tahoma" pitchFamily="34" charset="0"/>
                <a:cs typeface="Tahoma" pitchFamily="34" charset="0"/>
              </a:rPr>
              <a:t>0010001011000</a:t>
            </a:r>
          </a:p>
        </p:txBody>
      </p:sp>
      <p:grpSp>
        <p:nvGrpSpPr>
          <p:cNvPr id="2" name="Group 12"/>
          <p:cNvGrpSpPr>
            <a:grpSpLocks/>
          </p:cNvGrpSpPr>
          <p:nvPr/>
        </p:nvGrpSpPr>
        <p:grpSpPr bwMode="auto">
          <a:xfrm>
            <a:off x="1676400" y="1372148"/>
            <a:ext cx="7361246" cy="2405061"/>
            <a:chOff x="1056" y="1200"/>
            <a:chExt cx="4637" cy="1515"/>
          </a:xfrm>
        </p:grpSpPr>
        <p:sp>
          <p:nvSpPr>
            <p:cNvPr id="15372" name="Line 6"/>
            <p:cNvSpPr>
              <a:spLocks noChangeShapeType="1"/>
            </p:cNvSpPr>
            <p:nvPr/>
          </p:nvSpPr>
          <p:spPr bwMode="auto">
            <a:xfrm>
              <a:off x="1056" y="1824"/>
              <a:ext cx="995" cy="891"/>
            </a:xfrm>
            <a:prstGeom prst="line">
              <a:avLst/>
            </a:prstGeom>
            <a:noFill/>
            <a:ln w="9525">
              <a:solidFill>
                <a:schemeClr val="tx1"/>
              </a:solidFill>
              <a:round/>
              <a:headEnd/>
              <a:tailEnd type="triangle" w="med" len="med"/>
            </a:ln>
          </p:spPr>
          <p:txBody>
            <a:bodyPr/>
            <a:lstStyle/>
            <a:p>
              <a:endParaRPr lang="en-US" dirty="0"/>
            </a:p>
          </p:txBody>
        </p:sp>
        <p:sp>
          <p:nvSpPr>
            <p:cNvPr id="15373" name="Line 7"/>
            <p:cNvSpPr>
              <a:spLocks noChangeShapeType="1"/>
            </p:cNvSpPr>
            <p:nvPr/>
          </p:nvSpPr>
          <p:spPr bwMode="auto">
            <a:xfrm flipV="1">
              <a:off x="2057" y="1491"/>
              <a:ext cx="1015" cy="1212"/>
            </a:xfrm>
            <a:prstGeom prst="line">
              <a:avLst/>
            </a:prstGeom>
            <a:noFill/>
            <a:ln w="9525">
              <a:solidFill>
                <a:schemeClr val="tx1"/>
              </a:solidFill>
              <a:round/>
              <a:headEnd/>
              <a:tailEnd type="triangle" w="med" len="med"/>
            </a:ln>
          </p:spPr>
          <p:txBody>
            <a:bodyPr/>
            <a:lstStyle/>
            <a:p>
              <a:endParaRPr lang="en-US" dirty="0"/>
            </a:p>
          </p:txBody>
        </p:sp>
        <p:sp>
          <p:nvSpPr>
            <p:cNvPr id="15374" name="Text Box 8"/>
            <p:cNvSpPr txBox="1">
              <a:spLocks noChangeArrowheads="1"/>
            </p:cNvSpPr>
            <p:nvPr/>
          </p:nvSpPr>
          <p:spPr bwMode="auto">
            <a:xfrm>
              <a:off x="3072" y="1200"/>
              <a:ext cx="2621" cy="582"/>
            </a:xfrm>
            <a:prstGeom prst="rect">
              <a:avLst/>
            </a:prstGeom>
            <a:noFill/>
            <a:ln w="9525">
              <a:noFill/>
              <a:miter lim="800000"/>
              <a:headEnd/>
              <a:tailEnd/>
            </a:ln>
          </p:spPr>
          <p:txBody>
            <a:bodyPr wrap="none">
              <a:spAutoFit/>
            </a:bodyPr>
            <a:lstStyle/>
            <a:p>
              <a:r>
                <a:rPr lang="en-US" b="1" dirty="0">
                  <a:solidFill>
                    <a:srgbClr val="008000"/>
                  </a:solidFill>
                  <a:latin typeface="Arial" pitchFamily="34" charset="0"/>
                  <a:cs typeface="Arial" pitchFamily="34" charset="0"/>
                </a:rPr>
                <a:t>Output the item since it may be in </a:t>
              </a:r>
              <a:r>
                <a:rPr lang="en-US" b="1" i="1" dirty="0">
                  <a:solidFill>
                    <a:srgbClr val="008000"/>
                  </a:solidFill>
                  <a:latin typeface="Arial" pitchFamily="34" charset="0"/>
                  <a:cs typeface="Arial" pitchFamily="34" charset="0"/>
                </a:rPr>
                <a:t>S</a:t>
              </a:r>
              <a:r>
                <a:rPr lang="en-US" b="1" dirty="0">
                  <a:solidFill>
                    <a:srgbClr val="008000"/>
                  </a:solidFill>
                  <a:latin typeface="Arial" pitchFamily="34" charset="0"/>
                  <a:cs typeface="Arial" pitchFamily="34" charset="0"/>
                </a:rPr>
                <a:t>.</a:t>
              </a:r>
            </a:p>
            <a:p>
              <a:r>
                <a:rPr lang="en-US" dirty="0">
                  <a:solidFill>
                    <a:srgbClr val="008000"/>
                  </a:solidFill>
                  <a:latin typeface="Arial" pitchFamily="34" charset="0"/>
                  <a:cs typeface="Arial" pitchFamily="34" charset="0"/>
                </a:rPr>
                <a:t>Item hashes to a bucket that at least </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one of the items in </a:t>
              </a:r>
              <a:r>
                <a:rPr lang="en-US" b="1" dirty="0">
                  <a:solidFill>
                    <a:srgbClr val="008000"/>
                  </a:solidFill>
                  <a:latin typeface="Arial" pitchFamily="34" charset="0"/>
                  <a:cs typeface="Arial" pitchFamily="34" charset="0"/>
                </a:rPr>
                <a:t>S</a:t>
              </a:r>
              <a:r>
                <a:rPr lang="en-US" dirty="0">
                  <a:solidFill>
                    <a:srgbClr val="008000"/>
                  </a:solidFill>
                  <a:latin typeface="Arial" pitchFamily="34" charset="0"/>
                  <a:cs typeface="Arial" pitchFamily="34" charset="0"/>
                </a:rPr>
                <a:t> hashed to.</a:t>
              </a:r>
            </a:p>
          </p:txBody>
        </p:sp>
      </p:grpSp>
      <p:sp>
        <p:nvSpPr>
          <p:cNvPr id="15368" name="Text Box 10"/>
          <p:cNvSpPr txBox="1">
            <a:spLocks noChangeArrowheads="1"/>
          </p:cNvSpPr>
          <p:nvPr/>
        </p:nvSpPr>
        <p:spPr bwMode="auto">
          <a:xfrm>
            <a:off x="1132042" y="2819948"/>
            <a:ext cx="849158" cy="646331"/>
          </a:xfrm>
          <a:prstGeom prst="rect">
            <a:avLst/>
          </a:prstGeom>
          <a:noFill/>
          <a:ln w="9525">
            <a:noFill/>
            <a:miter lim="800000"/>
            <a:headEnd/>
            <a:tailEnd/>
          </a:ln>
        </p:spPr>
        <p:txBody>
          <a:bodyPr wrap="square">
            <a:spAutoFit/>
          </a:bodyPr>
          <a:lstStyle/>
          <a:p>
            <a:pPr algn="ctr"/>
            <a:r>
              <a:rPr lang="en-US" b="1" dirty="0"/>
              <a:t>Hash </a:t>
            </a:r>
            <a:br>
              <a:rPr lang="en-US" b="1" dirty="0"/>
            </a:br>
            <a:r>
              <a:rPr lang="en-US" b="1" dirty="0"/>
              <a:t>func </a:t>
            </a:r>
            <a:r>
              <a:rPr lang="en-US" b="1" i="1" dirty="0"/>
              <a:t>h</a:t>
            </a:r>
          </a:p>
        </p:txBody>
      </p:sp>
      <p:grpSp>
        <p:nvGrpSpPr>
          <p:cNvPr id="3" name="Group 13"/>
          <p:cNvGrpSpPr>
            <a:grpSpLocks/>
          </p:cNvGrpSpPr>
          <p:nvPr/>
        </p:nvGrpSpPr>
        <p:grpSpPr bwMode="auto">
          <a:xfrm>
            <a:off x="1463676" y="2438948"/>
            <a:ext cx="3624269" cy="2676526"/>
            <a:chOff x="922" y="1872"/>
            <a:chExt cx="2283" cy="1686"/>
          </a:xfrm>
        </p:grpSpPr>
        <p:sp>
          <p:nvSpPr>
            <p:cNvPr id="15370" name="Line 9"/>
            <p:cNvSpPr>
              <a:spLocks noChangeShapeType="1"/>
            </p:cNvSpPr>
            <p:nvPr/>
          </p:nvSpPr>
          <p:spPr bwMode="auto">
            <a:xfrm>
              <a:off x="922" y="1872"/>
              <a:ext cx="720" cy="864"/>
            </a:xfrm>
            <a:prstGeom prst="line">
              <a:avLst/>
            </a:prstGeom>
            <a:noFill/>
            <a:ln w="9525">
              <a:solidFill>
                <a:schemeClr val="tx1"/>
              </a:solidFill>
              <a:round/>
              <a:headEnd/>
              <a:tailEnd type="triangle" w="med" len="med"/>
            </a:ln>
          </p:spPr>
          <p:txBody>
            <a:bodyPr/>
            <a:lstStyle/>
            <a:p>
              <a:endParaRPr lang="en-US" dirty="0"/>
            </a:p>
          </p:txBody>
        </p:sp>
        <p:sp>
          <p:nvSpPr>
            <p:cNvPr id="15371" name="Text Box 11"/>
            <p:cNvSpPr txBox="1">
              <a:spLocks noChangeArrowheads="1"/>
            </p:cNvSpPr>
            <p:nvPr/>
          </p:nvSpPr>
          <p:spPr bwMode="auto">
            <a:xfrm>
              <a:off x="1392" y="2976"/>
              <a:ext cx="1813" cy="582"/>
            </a:xfrm>
            <a:prstGeom prst="rect">
              <a:avLst/>
            </a:prstGeom>
            <a:noFill/>
            <a:ln w="9525">
              <a:noFill/>
              <a:miter lim="800000"/>
              <a:headEnd/>
              <a:tailEnd/>
            </a:ln>
          </p:spPr>
          <p:txBody>
            <a:bodyPr wrap="none">
              <a:spAutoFit/>
            </a:bodyPr>
            <a:lstStyle/>
            <a:p>
              <a:r>
                <a:rPr lang="en-US" b="1" dirty="0">
                  <a:solidFill>
                    <a:srgbClr val="008000"/>
                  </a:solidFill>
                  <a:latin typeface="Arial" pitchFamily="34" charset="0"/>
                  <a:cs typeface="Arial" pitchFamily="34" charset="0"/>
                </a:rPr>
                <a:t>Drop the item.</a:t>
              </a:r>
            </a:p>
            <a:p>
              <a:r>
                <a:rPr lang="en-US" dirty="0">
                  <a:solidFill>
                    <a:srgbClr val="008000"/>
                  </a:solidFill>
                  <a:latin typeface="Arial" pitchFamily="34" charset="0"/>
                  <a:cs typeface="Arial" pitchFamily="34" charset="0"/>
                </a:rPr>
                <a:t>It hashes to a bucket set </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to </a:t>
              </a:r>
              <a:r>
                <a:rPr lang="en-US" b="1" dirty="0">
                  <a:solidFill>
                    <a:srgbClr val="008000"/>
                  </a:solidFill>
                  <a:latin typeface="Arial" pitchFamily="34" charset="0"/>
                  <a:cs typeface="Arial" pitchFamily="34" charset="0"/>
                </a:rPr>
                <a:t>0</a:t>
              </a:r>
              <a:r>
                <a:rPr lang="en-US" dirty="0">
                  <a:solidFill>
                    <a:srgbClr val="008000"/>
                  </a:solidFill>
                  <a:latin typeface="Arial" pitchFamily="34" charset="0"/>
                  <a:cs typeface="Arial" pitchFamily="34" charset="0"/>
                </a:rPr>
                <a:t> so it is surely not in</a:t>
              </a:r>
              <a:r>
                <a:rPr lang="en-US" b="1" dirty="0">
                  <a:solidFill>
                    <a:srgbClr val="008000"/>
                  </a:solidFill>
                  <a:latin typeface="Arial" pitchFamily="34" charset="0"/>
                  <a:cs typeface="Arial" pitchFamily="34" charset="0"/>
                </a:rPr>
                <a:t> </a:t>
              </a:r>
              <a:r>
                <a:rPr lang="en-US" b="1" i="1" dirty="0">
                  <a:solidFill>
                    <a:srgbClr val="008000"/>
                  </a:solidFill>
                  <a:latin typeface="Arial" pitchFamily="34" charset="0"/>
                  <a:cs typeface="Arial" pitchFamily="34" charset="0"/>
                </a:rPr>
                <a:t>S</a:t>
              </a:r>
              <a:r>
                <a:rPr lang="en-US" dirty="0">
                  <a:solidFill>
                    <a:srgbClr val="008000"/>
                  </a:solidFill>
                  <a:latin typeface="Arial" pitchFamily="34" charset="0"/>
                  <a:cs typeface="Arial" pitchFamily="34" charset="0"/>
                </a:rPr>
                <a:t>.</a:t>
              </a:r>
            </a:p>
          </p:txBody>
        </p:sp>
      </p:grpSp>
      <p:sp>
        <p:nvSpPr>
          <p:cNvPr id="17" name="TextBox 16"/>
          <p:cNvSpPr txBox="1"/>
          <p:nvPr/>
        </p:nvSpPr>
        <p:spPr>
          <a:xfrm>
            <a:off x="4038600" y="3734348"/>
            <a:ext cx="1231427" cy="369332"/>
          </a:xfrm>
          <a:prstGeom prst="rect">
            <a:avLst/>
          </a:prstGeom>
          <a:noFill/>
        </p:spPr>
        <p:txBody>
          <a:bodyPr wrap="none" rtlCol="0">
            <a:spAutoFit/>
          </a:bodyPr>
          <a:lstStyle/>
          <a:p>
            <a:r>
              <a:rPr lang="en-US" b="1" dirty="0"/>
              <a:t>Bit array </a:t>
            </a:r>
            <a:r>
              <a:rPr lang="en-US" b="1" dirty="0">
                <a:solidFill>
                  <a:srgbClr val="0000FF"/>
                </a:solidFill>
              </a:rPr>
              <a:t>B</a:t>
            </a:r>
          </a:p>
        </p:txBody>
      </p:sp>
    </p:spTree>
    <p:extLst>
      <p:ext uri="{BB962C8B-B14F-4D97-AF65-F5344CB8AC3E}">
        <p14:creationId xmlns:p14="http://schemas.microsoft.com/office/powerpoint/2010/main" val="4187624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a:defRPr/>
            </a:pPr>
            <a:r>
              <a:rPr lang="en-US" dirty="0"/>
              <a:t>First Cut Solution (3)</a:t>
            </a:r>
          </a:p>
        </p:txBody>
      </p:sp>
      <p:sp>
        <p:nvSpPr>
          <p:cNvPr id="51203" name="Rectangle 3"/>
          <p:cNvSpPr>
            <a:spLocks noGrp="1" noChangeArrowheads="1"/>
          </p:cNvSpPr>
          <p:nvPr>
            <p:ph idx="1"/>
          </p:nvPr>
        </p:nvSpPr>
        <p:spPr/>
        <p:txBody>
          <a:bodyPr>
            <a:normAutofit lnSpcReduction="10000"/>
          </a:bodyPr>
          <a:lstStyle/>
          <a:p>
            <a:pPr>
              <a:buFont typeface="Wingdings 2" pitchFamily="-107" charset="2"/>
              <a:buChar char=""/>
              <a:defRPr/>
            </a:pPr>
            <a:r>
              <a:rPr lang="en-US" b="1" dirty="0">
                <a:solidFill>
                  <a:srgbClr val="0000FF"/>
                </a:solidFill>
              </a:rPr>
              <a:t>|S| = 1 billion email addresses</a:t>
            </a:r>
            <a:br>
              <a:rPr lang="en-US" b="1" dirty="0">
                <a:solidFill>
                  <a:srgbClr val="0000FF"/>
                </a:solidFill>
              </a:rPr>
            </a:br>
            <a:r>
              <a:rPr lang="en-US" b="1" dirty="0">
                <a:solidFill>
                  <a:srgbClr val="0000FF"/>
                </a:solidFill>
              </a:rPr>
              <a:t>|B|= 1GB = 8 billion bits</a:t>
            </a:r>
          </a:p>
          <a:p>
            <a:pPr lvl="8">
              <a:buFont typeface="Wingdings 2" pitchFamily="-107" charset="2"/>
              <a:buChar char=""/>
              <a:defRPr/>
            </a:pPr>
            <a:endParaRPr lang="en-US" dirty="0"/>
          </a:p>
          <a:p>
            <a:pPr>
              <a:buFont typeface="Wingdings 2" pitchFamily="-107" charset="2"/>
              <a:buChar char=""/>
              <a:defRPr/>
            </a:pPr>
            <a:r>
              <a:rPr lang="en-US" dirty="0"/>
              <a:t>If the email address is in </a:t>
            </a:r>
            <a:r>
              <a:rPr lang="en-US" b="1" i="1" dirty="0"/>
              <a:t>S</a:t>
            </a:r>
            <a:r>
              <a:rPr lang="en-US" dirty="0"/>
              <a:t>, then it surely hashes to a bucket that has the big set to </a:t>
            </a:r>
            <a:r>
              <a:rPr lang="en-US" b="1" dirty="0"/>
              <a:t>1</a:t>
            </a:r>
            <a:r>
              <a:rPr lang="en-US" dirty="0"/>
              <a:t>, </a:t>
            </a:r>
            <a:br>
              <a:rPr lang="en-US" dirty="0"/>
            </a:br>
            <a:r>
              <a:rPr lang="en-US" dirty="0"/>
              <a:t>so it always gets through (</a:t>
            </a:r>
            <a:r>
              <a:rPr lang="en-US" b="1" i="1" dirty="0">
                <a:solidFill>
                  <a:srgbClr val="D60093"/>
                </a:solidFill>
              </a:rPr>
              <a:t>no false negatives</a:t>
            </a:r>
            <a:r>
              <a:rPr lang="en-US" dirty="0"/>
              <a:t>)</a:t>
            </a:r>
          </a:p>
          <a:p>
            <a:pPr lvl="8">
              <a:buFont typeface="Wingdings 2" pitchFamily="-107" charset="2"/>
              <a:buChar char=""/>
              <a:defRPr/>
            </a:pPr>
            <a:endParaRPr lang="en-US" dirty="0"/>
          </a:p>
          <a:p>
            <a:pPr>
              <a:buFont typeface="Wingdings 2" pitchFamily="-107" charset="2"/>
              <a:buChar char=""/>
              <a:defRPr/>
            </a:pPr>
            <a:r>
              <a:rPr lang="en-US" dirty="0"/>
              <a:t>Approximately </a:t>
            </a:r>
            <a:r>
              <a:rPr lang="en-US" b="1" dirty="0"/>
              <a:t>1/8</a:t>
            </a:r>
            <a:r>
              <a:rPr lang="en-US" dirty="0"/>
              <a:t> of the bits are set to </a:t>
            </a:r>
            <a:r>
              <a:rPr lang="en-US" b="1" dirty="0"/>
              <a:t>1</a:t>
            </a:r>
            <a:r>
              <a:rPr lang="en-US" dirty="0"/>
              <a:t>, so about </a:t>
            </a:r>
            <a:r>
              <a:rPr lang="en-US" b="1" dirty="0"/>
              <a:t>1/8</a:t>
            </a:r>
            <a:r>
              <a:rPr lang="en-US" b="1" baseline="30000" dirty="0"/>
              <a:t>th</a:t>
            </a:r>
            <a:r>
              <a:rPr lang="en-US" dirty="0"/>
              <a:t> of the addresses not in </a:t>
            </a:r>
            <a:r>
              <a:rPr lang="en-US" b="1" i="1" dirty="0"/>
              <a:t>S</a:t>
            </a:r>
            <a:r>
              <a:rPr lang="en-US" b="1" dirty="0"/>
              <a:t> </a:t>
            </a:r>
            <a:r>
              <a:rPr lang="en-US" dirty="0"/>
              <a:t>get through to the output (</a:t>
            </a:r>
            <a:r>
              <a:rPr lang="en-US" b="1" i="1" dirty="0">
                <a:solidFill>
                  <a:srgbClr val="D60093"/>
                </a:solidFill>
              </a:rPr>
              <a:t>false positives</a:t>
            </a:r>
            <a:r>
              <a:rPr lang="en-US" dirty="0"/>
              <a:t>)</a:t>
            </a:r>
          </a:p>
          <a:p>
            <a:pPr lvl="1">
              <a:buFont typeface="Wingdings" pitchFamily="-107" charset="2"/>
              <a:buChar char="§"/>
              <a:defRPr/>
            </a:pPr>
            <a:r>
              <a:rPr lang="en-US" dirty="0"/>
              <a:t>Actually, less than </a:t>
            </a:r>
            <a:r>
              <a:rPr lang="en-US" b="1" dirty="0"/>
              <a:t>1/8</a:t>
            </a:r>
            <a:r>
              <a:rPr lang="en-US" b="1" baseline="30000" dirty="0"/>
              <a:t>th</a:t>
            </a:r>
            <a:r>
              <a:rPr lang="en-US" dirty="0"/>
              <a:t>, because more than one address might hash to the same bit</a:t>
            </a:r>
          </a:p>
        </p:txBody>
      </p:sp>
    </p:spTree>
    <p:extLst>
      <p:ext uri="{BB962C8B-B14F-4D97-AF65-F5344CB8AC3E}">
        <p14:creationId xmlns:p14="http://schemas.microsoft.com/office/powerpoint/2010/main" val="711374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a:defRPr/>
            </a:pPr>
            <a:r>
              <a:rPr lang="en-US" u="sng" dirty="0"/>
              <a:t>Analysis:</a:t>
            </a:r>
            <a:r>
              <a:rPr lang="en-US" dirty="0"/>
              <a:t> Throwing Darts (1)</a:t>
            </a:r>
          </a:p>
        </p:txBody>
      </p:sp>
      <p:sp>
        <p:nvSpPr>
          <p:cNvPr id="17412" name="Rectangle 3"/>
          <p:cNvSpPr>
            <a:spLocks noGrp="1" noChangeArrowheads="1"/>
          </p:cNvSpPr>
          <p:nvPr>
            <p:ph idx="1"/>
          </p:nvPr>
        </p:nvSpPr>
        <p:spPr/>
        <p:txBody>
          <a:bodyPr/>
          <a:lstStyle/>
          <a:p>
            <a:r>
              <a:rPr lang="en-US" b="1" dirty="0"/>
              <a:t>More accurate analysis for the number of </a:t>
            </a:r>
            <a:r>
              <a:rPr lang="en-US" b="1" dirty="0">
                <a:solidFill>
                  <a:srgbClr val="D60093"/>
                </a:solidFill>
              </a:rPr>
              <a:t>false positives </a:t>
            </a:r>
          </a:p>
          <a:p>
            <a:pPr lvl="8"/>
            <a:endParaRPr lang="en-US" dirty="0"/>
          </a:p>
          <a:p>
            <a:r>
              <a:rPr lang="en-US" b="1" dirty="0">
                <a:solidFill>
                  <a:srgbClr val="008000"/>
                </a:solidFill>
              </a:rPr>
              <a:t>Consider:</a:t>
            </a:r>
            <a:r>
              <a:rPr lang="en-US" dirty="0">
                <a:solidFill>
                  <a:schemeClr val="accent2"/>
                </a:solidFill>
              </a:rPr>
              <a:t> </a:t>
            </a:r>
            <a:r>
              <a:rPr lang="en-US" dirty="0"/>
              <a:t>If we throw </a:t>
            </a:r>
            <a:r>
              <a:rPr lang="en-US" b="1" i="1" dirty="0"/>
              <a:t>m </a:t>
            </a:r>
            <a:r>
              <a:rPr lang="en-US" dirty="0"/>
              <a:t>darts into </a:t>
            </a:r>
            <a:r>
              <a:rPr lang="en-US" b="1" i="1" dirty="0"/>
              <a:t>n</a:t>
            </a:r>
            <a:r>
              <a:rPr lang="en-US" b="1" dirty="0"/>
              <a:t> </a:t>
            </a:r>
            <a:r>
              <a:rPr lang="en-US" dirty="0"/>
              <a:t>equally likely targets, </a:t>
            </a:r>
            <a:r>
              <a:rPr lang="en-US" b="1" dirty="0">
                <a:solidFill>
                  <a:srgbClr val="008000"/>
                </a:solidFill>
              </a:rPr>
              <a:t>what is the probability that </a:t>
            </a:r>
            <a:br>
              <a:rPr lang="en-US" b="1" dirty="0">
                <a:solidFill>
                  <a:srgbClr val="008000"/>
                </a:solidFill>
              </a:rPr>
            </a:br>
            <a:r>
              <a:rPr lang="en-US" b="1" dirty="0">
                <a:solidFill>
                  <a:srgbClr val="008000"/>
                </a:solidFill>
              </a:rPr>
              <a:t>a target gets at least one dart?</a:t>
            </a:r>
          </a:p>
          <a:p>
            <a:pPr lvl="8"/>
            <a:endParaRPr lang="en-US" dirty="0"/>
          </a:p>
          <a:p>
            <a:r>
              <a:rPr lang="en-US" b="1" dirty="0">
                <a:solidFill>
                  <a:srgbClr val="0000FF"/>
                </a:solidFill>
              </a:rPr>
              <a:t>In our case:</a:t>
            </a:r>
          </a:p>
          <a:p>
            <a:pPr lvl="1"/>
            <a:r>
              <a:rPr lang="en-US" b="1" dirty="0"/>
              <a:t>Targets</a:t>
            </a:r>
            <a:r>
              <a:rPr lang="en-US" dirty="0"/>
              <a:t> = bits/buckets</a:t>
            </a:r>
          </a:p>
          <a:p>
            <a:pPr lvl="1"/>
            <a:r>
              <a:rPr lang="en-US" b="1" dirty="0"/>
              <a:t>Darts</a:t>
            </a:r>
            <a:r>
              <a:rPr lang="en-US" dirty="0"/>
              <a:t> = hash values of items</a:t>
            </a:r>
          </a:p>
        </p:txBody>
      </p:sp>
    </p:spTree>
    <p:extLst>
      <p:ext uri="{BB962C8B-B14F-4D97-AF65-F5344CB8AC3E}">
        <p14:creationId xmlns:p14="http://schemas.microsoft.com/office/powerpoint/2010/main" val="194222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4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a:defRPr/>
            </a:pPr>
            <a:r>
              <a:rPr lang="en-US" u="sng" dirty="0"/>
              <a:t>Analysis:</a:t>
            </a:r>
            <a:r>
              <a:rPr lang="en-US" dirty="0"/>
              <a:t> Throwing Darts (2)</a:t>
            </a:r>
          </a:p>
        </p:txBody>
      </p:sp>
      <p:sp>
        <p:nvSpPr>
          <p:cNvPr id="28" name="Content Placeholder 27"/>
          <p:cNvSpPr>
            <a:spLocks noGrp="1"/>
          </p:cNvSpPr>
          <p:nvPr>
            <p:ph idx="1"/>
          </p:nvPr>
        </p:nvSpPr>
        <p:spPr>
          <a:xfrm>
            <a:off x="457200" y="1371601"/>
            <a:ext cx="8229600" cy="2133600"/>
          </a:xfrm>
        </p:spPr>
        <p:txBody>
          <a:bodyPr/>
          <a:lstStyle/>
          <a:p>
            <a:r>
              <a:rPr lang="en-US" dirty="0"/>
              <a:t>We have </a:t>
            </a:r>
            <a:r>
              <a:rPr lang="en-US" b="1" i="1" dirty="0"/>
              <a:t>m</a:t>
            </a:r>
            <a:r>
              <a:rPr lang="en-US" dirty="0"/>
              <a:t> darts,</a:t>
            </a:r>
            <a:r>
              <a:rPr lang="en-US" b="1" dirty="0"/>
              <a:t> </a:t>
            </a:r>
            <a:r>
              <a:rPr lang="en-US" b="1" i="1" dirty="0"/>
              <a:t>n</a:t>
            </a:r>
            <a:r>
              <a:rPr lang="en-US" dirty="0"/>
              <a:t> targets</a:t>
            </a:r>
          </a:p>
          <a:p>
            <a:r>
              <a:rPr lang="en-US" b="1" dirty="0">
                <a:solidFill>
                  <a:srgbClr val="0000FF"/>
                </a:solidFill>
              </a:rPr>
              <a:t>What is the probability that a target gets at least one dart?</a:t>
            </a:r>
          </a:p>
          <a:p>
            <a:endParaRPr lang="en-US" b="1" dirty="0"/>
          </a:p>
        </p:txBody>
      </p:sp>
      <p:grpSp>
        <p:nvGrpSpPr>
          <p:cNvPr id="2" name="Group 6"/>
          <p:cNvGrpSpPr>
            <a:grpSpLocks/>
          </p:cNvGrpSpPr>
          <p:nvPr/>
        </p:nvGrpSpPr>
        <p:grpSpPr bwMode="auto">
          <a:xfrm>
            <a:off x="1227139" y="4005262"/>
            <a:ext cx="3759202" cy="2092325"/>
            <a:chOff x="763" y="1781"/>
            <a:chExt cx="2368" cy="1318"/>
          </a:xfrm>
        </p:grpSpPr>
        <p:sp>
          <p:nvSpPr>
            <p:cNvPr id="18456" name="Text Box 3"/>
            <p:cNvSpPr txBox="1">
              <a:spLocks noChangeArrowheads="1"/>
            </p:cNvSpPr>
            <p:nvPr/>
          </p:nvSpPr>
          <p:spPr bwMode="auto">
            <a:xfrm>
              <a:off x="2054" y="1781"/>
              <a:ext cx="1077" cy="368"/>
            </a:xfrm>
            <a:prstGeom prst="rect">
              <a:avLst/>
            </a:prstGeom>
            <a:noFill/>
            <a:ln w="9525">
              <a:noFill/>
              <a:miter lim="800000"/>
              <a:headEnd/>
              <a:tailEnd/>
            </a:ln>
          </p:spPr>
          <p:txBody>
            <a:bodyPr wrap="none">
              <a:spAutoFit/>
            </a:bodyPr>
            <a:lstStyle/>
            <a:p>
              <a:r>
                <a:rPr lang="en-US" sz="3200" dirty="0">
                  <a:latin typeface="Arial" pitchFamily="34" charset="0"/>
                  <a:cs typeface="Arial" pitchFamily="34" charset="0"/>
                </a:rPr>
                <a:t>(1 – 1/n)</a:t>
              </a:r>
            </a:p>
          </p:txBody>
        </p:sp>
        <p:sp>
          <p:nvSpPr>
            <p:cNvPr id="18457" name="Text Box 4"/>
            <p:cNvSpPr txBox="1">
              <a:spLocks noChangeArrowheads="1"/>
            </p:cNvSpPr>
            <p:nvPr/>
          </p:nvSpPr>
          <p:spPr bwMode="auto">
            <a:xfrm>
              <a:off x="763" y="2517"/>
              <a:ext cx="1109" cy="582"/>
            </a:xfrm>
            <a:prstGeom prst="rect">
              <a:avLst/>
            </a:prstGeom>
            <a:noFill/>
            <a:ln w="9525">
              <a:noFill/>
              <a:miter lim="800000"/>
              <a:headEnd/>
              <a:tailEnd/>
            </a:ln>
          </p:spPr>
          <p:txBody>
            <a:bodyPr wrap="none">
              <a:spAutoFit/>
            </a:bodyPr>
            <a:lstStyle/>
            <a:p>
              <a:pPr algn="ctr"/>
              <a:r>
                <a:rPr lang="en-US" dirty="0">
                  <a:solidFill>
                    <a:srgbClr val="008000"/>
                  </a:solidFill>
                  <a:latin typeface="Calibri" pitchFamily="34" charset="0"/>
                  <a:cs typeface="Calibri" pitchFamily="34" charset="0"/>
                </a:rPr>
                <a:t>Probability some</a:t>
              </a:r>
            </a:p>
            <a:p>
              <a:pPr algn="ctr"/>
              <a:r>
                <a:rPr lang="en-US" dirty="0">
                  <a:solidFill>
                    <a:srgbClr val="008000"/>
                  </a:solidFill>
                  <a:latin typeface="Calibri" pitchFamily="34" charset="0"/>
                  <a:cs typeface="Calibri" pitchFamily="34" charset="0"/>
                </a:rPr>
                <a:t>target </a:t>
              </a:r>
              <a:r>
                <a:rPr lang="en-US" b="1" dirty="0">
                  <a:solidFill>
                    <a:srgbClr val="008000"/>
                  </a:solidFill>
                  <a:latin typeface="Calibri" pitchFamily="34" charset="0"/>
                  <a:cs typeface="Calibri" pitchFamily="34" charset="0"/>
                </a:rPr>
                <a:t>X</a:t>
              </a:r>
              <a:r>
                <a:rPr lang="en-US" dirty="0">
                  <a:solidFill>
                    <a:srgbClr val="008000"/>
                  </a:solidFill>
                  <a:latin typeface="Calibri" pitchFamily="34" charset="0"/>
                  <a:cs typeface="Calibri" pitchFamily="34" charset="0"/>
                </a:rPr>
                <a:t> not hit</a:t>
              </a:r>
            </a:p>
            <a:p>
              <a:pPr algn="ctr"/>
              <a:r>
                <a:rPr lang="en-US" dirty="0">
                  <a:solidFill>
                    <a:srgbClr val="008000"/>
                  </a:solidFill>
                  <a:latin typeface="Calibri" pitchFamily="34" charset="0"/>
                  <a:cs typeface="Calibri" pitchFamily="34" charset="0"/>
                </a:rPr>
                <a:t>by a dart</a:t>
              </a:r>
            </a:p>
          </p:txBody>
        </p:sp>
        <p:sp>
          <p:nvSpPr>
            <p:cNvPr id="18458" name="Line 5"/>
            <p:cNvSpPr>
              <a:spLocks noChangeShapeType="1"/>
            </p:cNvSpPr>
            <p:nvPr/>
          </p:nvSpPr>
          <p:spPr bwMode="auto">
            <a:xfrm flipV="1">
              <a:off x="1488" y="2149"/>
              <a:ext cx="854" cy="347"/>
            </a:xfrm>
            <a:prstGeom prst="line">
              <a:avLst/>
            </a:prstGeom>
            <a:noFill/>
            <a:ln w="9525">
              <a:solidFill>
                <a:schemeClr val="tx1"/>
              </a:solidFill>
              <a:round/>
              <a:headEnd/>
              <a:tailEnd type="triangle" w="med" len="med"/>
            </a:ln>
          </p:spPr>
          <p:txBody>
            <a:bodyPr/>
            <a:lstStyle/>
            <a:p>
              <a:endParaRPr lang="en-US" dirty="0">
                <a:latin typeface="Calibri" pitchFamily="34" charset="0"/>
                <a:cs typeface="Calibri" pitchFamily="34" charset="0"/>
              </a:endParaRPr>
            </a:p>
          </p:txBody>
        </p:sp>
      </p:grpSp>
      <p:grpSp>
        <p:nvGrpSpPr>
          <p:cNvPr id="3" name="Group 15"/>
          <p:cNvGrpSpPr>
            <a:grpSpLocks/>
          </p:cNvGrpSpPr>
          <p:nvPr/>
        </p:nvGrpSpPr>
        <p:grpSpPr bwMode="auto">
          <a:xfrm>
            <a:off x="2667000" y="3760788"/>
            <a:ext cx="3241675" cy="2760663"/>
            <a:chOff x="1632" y="1554"/>
            <a:chExt cx="2042" cy="1739"/>
          </a:xfrm>
        </p:grpSpPr>
        <p:sp>
          <p:nvSpPr>
            <p:cNvPr id="18452" name="Text Box 11"/>
            <p:cNvSpPr txBox="1">
              <a:spLocks noChangeArrowheads="1"/>
            </p:cNvSpPr>
            <p:nvPr/>
          </p:nvSpPr>
          <p:spPr bwMode="auto">
            <a:xfrm>
              <a:off x="3193" y="1554"/>
              <a:ext cx="237" cy="233"/>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m</a:t>
              </a:r>
            </a:p>
          </p:txBody>
        </p:sp>
        <p:sp>
          <p:nvSpPr>
            <p:cNvPr id="18453" name="Text Box 12"/>
            <p:cNvSpPr txBox="1">
              <a:spLocks noChangeArrowheads="1"/>
            </p:cNvSpPr>
            <p:nvPr/>
          </p:nvSpPr>
          <p:spPr bwMode="auto">
            <a:xfrm>
              <a:off x="1632" y="1700"/>
              <a:ext cx="417" cy="368"/>
            </a:xfrm>
            <a:prstGeom prst="rect">
              <a:avLst/>
            </a:prstGeom>
            <a:noFill/>
            <a:ln w="9525">
              <a:noFill/>
              <a:miter lim="800000"/>
              <a:headEnd/>
              <a:tailEnd/>
            </a:ln>
          </p:spPr>
          <p:txBody>
            <a:bodyPr wrap="none">
              <a:spAutoFit/>
            </a:bodyPr>
            <a:lstStyle/>
            <a:p>
              <a:r>
                <a:rPr lang="en-US" sz="3200" dirty="0">
                  <a:latin typeface="Arial" pitchFamily="34" charset="0"/>
                  <a:cs typeface="Arial" pitchFamily="34" charset="0"/>
                </a:rPr>
                <a:t>1 -</a:t>
              </a:r>
            </a:p>
          </p:txBody>
        </p:sp>
        <p:sp>
          <p:nvSpPr>
            <p:cNvPr id="18454" name="Text Box 13"/>
            <p:cNvSpPr txBox="1">
              <a:spLocks noChangeArrowheads="1"/>
            </p:cNvSpPr>
            <p:nvPr/>
          </p:nvSpPr>
          <p:spPr bwMode="auto">
            <a:xfrm>
              <a:off x="2390" y="2689"/>
              <a:ext cx="1284" cy="604"/>
            </a:xfrm>
            <a:prstGeom prst="rect">
              <a:avLst/>
            </a:prstGeom>
            <a:noFill/>
            <a:ln w="9525">
              <a:noFill/>
              <a:miter lim="800000"/>
              <a:headEnd/>
              <a:tailEnd/>
            </a:ln>
          </p:spPr>
          <p:txBody>
            <a:bodyPr wrap="square">
              <a:spAutoFit/>
            </a:bodyPr>
            <a:lstStyle/>
            <a:p>
              <a:pPr algn="ctr"/>
              <a:r>
                <a:rPr lang="en-US" dirty="0">
                  <a:solidFill>
                    <a:srgbClr val="008000"/>
                  </a:solidFill>
                  <a:latin typeface="Calibri" pitchFamily="34" charset="0"/>
                  <a:cs typeface="Calibri" pitchFamily="34" charset="0"/>
                </a:rPr>
                <a:t>Probability at</a:t>
              </a:r>
            </a:p>
            <a:p>
              <a:pPr algn="ctr"/>
              <a:r>
                <a:rPr lang="en-US" dirty="0">
                  <a:solidFill>
                    <a:srgbClr val="008000"/>
                  </a:solidFill>
                  <a:latin typeface="Calibri" pitchFamily="34" charset="0"/>
                  <a:cs typeface="Calibri" pitchFamily="34" charset="0"/>
                </a:rPr>
                <a:t>least one dart</a:t>
              </a:r>
            </a:p>
            <a:p>
              <a:pPr algn="ctr"/>
              <a:r>
                <a:rPr lang="en-US" dirty="0">
                  <a:solidFill>
                    <a:srgbClr val="008000"/>
                  </a:solidFill>
                  <a:latin typeface="Calibri" pitchFamily="34" charset="0"/>
                  <a:cs typeface="Calibri" pitchFamily="34" charset="0"/>
                </a:rPr>
                <a:t>hits target </a:t>
              </a:r>
              <a:r>
                <a:rPr lang="en-US" b="1" dirty="0">
                  <a:solidFill>
                    <a:srgbClr val="008000"/>
                  </a:solidFill>
                  <a:latin typeface="Calibri" pitchFamily="34" charset="0"/>
                  <a:cs typeface="Calibri" pitchFamily="34" charset="0"/>
                </a:rPr>
                <a:t>X</a:t>
              </a:r>
            </a:p>
          </p:txBody>
        </p:sp>
        <p:sp>
          <p:nvSpPr>
            <p:cNvPr id="18455" name="Line 14"/>
            <p:cNvSpPr>
              <a:spLocks noChangeShapeType="1"/>
            </p:cNvSpPr>
            <p:nvPr/>
          </p:nvSpPr>
          <p:spPr bwMode="auto">
            <a:xfrm flipH="1" flipV="1">
              <a:off x="2616" y="2174"/>
              <a:ext cx="360" cy="528"/>
            </a:xfrm>
            <a:prstGeom prst="line">
              <a:avLst/>
            </a:prstGeom>
            <a:noFill/>
            <a:ln w="9525">
              <a:solidFill>
                <a:schemeClr val="tx1"/>
              </a:solidFill>
              <a:round/>
              <a:headEnd/>
              <a:tailEnd type="triangle" w="med" len="med"/>
            </a:ln>
          </p:spPr>
          <p:txBody>
            <a:bodyPr/>
            <a:lstStyle/>
            <a:p>
              <a:endParaRPr lang="en-US" dirty="0">
                <a:latin typeface="Calibri" pitchFamily="34" charset="0"/>
                <a:cs typeface="Calibri" pitchFamily="34" charset="0"/>
              </a:endParaRPr>
            </a:p>
          </p:txBody>
        </p:sp>
      </p:grpSp>
      <p:grpSp>
        <p:nvGrpSpPr>
          <p:cNvPr id="4" name="Group 20"/>
          <p:cNvGrpSpPr>
            <a:grpSpLocks/>
          </p:cNvGrpSpPr>
          <p:nvPr/>
        </p:nvGrpSpPr>
        <p:grpSpPr bwMode="auto">
          <a:xfrm>
            <a:off x="4876802" y="3124202"/>
            <a:ext cx="1608138" cy="1011238"/>
            <a:chOff x="3072" y="1221"/>
            <a:chExt cx="1013" cy="637"/>
          </a:xfrm>
        </p:grpSpPr>
        <p:sp>
          <p:nvSpPr>
            <p:cNvPr id="18448" name="Text Box 16"/>
            <p:cNvSpPr txBox="1">
              <a:spLocks noChangeArrowheads="1"/>
            </p:cNvSpPr>
            <p:nvPr/>
          </p:nvSpPr>
          <p:spPr bwMode="auto">
            <a:xfrm>
              <a:off x="3072" y="1625"/>
              <a:ext cx="246" cy="233"/>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n(</a:t>
              </a:r>
            </a:p>
          </p:txBody>
        </p:sp>
        <p:sp>
          <p:nvSpPr>
            <p:cNvPr id="18449" name="Text Box 17"/>
            <p:cNvSpPr txBox="1">
              <a:spLocks noChangeArrowheads="1"/>
            </p:cNvSpPr>
            <p:nvPr/>
          </p:nvSpPr>
          <p:spPr bwMode="auto">
            <a:xfrm>
              <a:off x="3389" y="1617"/>
              <a:ext cx="327" cy="233"/>
            </a:xfrm>
            <a:prstGeom prst="rect">
              <a:avLst/>
            </a:prstGeom>
            <a:noFill/>
            <a:ln w="9525">
              <a:noFill/>
              <a:miter lim="800000"/>
              <a:headEnd/>
              <a:tailEnd/>
            </a:ln>
          </p:spPr>
          <p:txBody>
            <a:bodyPr wrap="none">
              <a:spAutoFit/>
            </a:bodyPr>
            <a:lstStyle/>
            <a:p>
              <a:r>
                <a:rPr lang="en-US" dirty="0">
                  <a:latin typeface="Arial" pitchFamily="34" charset="0"/>
                  <a:cs typeface="Arial" pitchFamily="34" charset="0"/>
                </a:rPr>
                <a:t>/ n)</a:t>
              </a:r>
            </a:p>
          </p:txBody>
        </p:sp>
        <p:sp>
          <p:nvSpPr>
            <p:cNvPr id="18450" name="Text Box 18"/>
            <p:cNvSpPr txBox="1">
              <a:spLocks noChangeArrowheads="1"/>
            </p:cNvSpPr>
            <p:nvPr/>
          </p:nvSpPr>
          <p:spPr bwMode="auto">
            <a:xfrm>
              <a:off x="3350" y="1221"/>
              <a:ext cx="735" cy="233"/>
            </a:xfrm>
            <a:prstGeom prst="rect">
              <a:avLst/>
            </a:prstGeom>
            <a:noFill/>
            <a:ln w="9525">
              <a:noFill/>
              <a:miter lim="800000"/>
              <a:headEnd/>
              <a:tailEnd/>
            </a:ln>
          </p:spPr>
          <p:txBody>
            <a:bodyPr wrap="none">
              <a:spAutoFit/>
            </a:bodyPr>
            <a:lstStyle/>
            <a:p>
              <a:r>
                <a:rPr lang="en-US" dirty="0">
                  <a:solidFill>
                    <a:srgbClr val="008000"/>
                  </a:solidFill>
                  <a:latin typeface="Calibri" pitchFamily="34" charset="0"/>
                  <a:cs typeface="Calibri" pitchFamily="34" charset="0"/>
                </a:rPr>
                <a:t>Equivalent</a:t>
              </a:r>
            </a:p>
          </p:txBody>
        </p:sp>
        <p:sp>
          <p:nvSpPr>
            <p:cNvPr id="18451" name="Line 19"/>
            <p:cNvSpPr>
              <a:spLocks noChangeShapeType="1"/>
            </p:cNvSpPr>
            <p:nvPr/>
          </p:nvSpPr>
          <p:spPr bwMode="auto">
            <a:xfrm flipH="1">
              <a:off x="3408" y="1413"/>
              <a:ext cx="144" cy="219"/>
            </a:xfrm>
            <a:prstGeom prst="line">
              <a:avLst/>
            </a:prstGeom>
            <a:noFill/>
            <a:ln w="9525">
              <a:solidFill>
                <a:schemeClr val="tx1"/>
              </a:solidFill>
              <a:round/>
              <a:headEnd/>
              <a:tailEnd type="triangle" w="med" len="med"/>
            </a:ln>
          </p:spPr>
          <p:txBody>
            <a:bodyPr/>
            <a:lstStyle/>
            <a:p>
              <a:endParaRPr lang="en-US" dirty="0">
                <a:latin typeface="Calibri" pitchFamily="34" charset="0"/>
                <a:cs typeface="Calibri" pitchFamily="34" charset="0"/>
              </a:endParaRPr>
            </a:p>
          </p:txBody>
        </p:sp>
      </p:grpSp>
      <p:grpSp>
        <p:nvGrpSpPr>
          <p:cNvPr id="5" name="Group 25"/>
          <p:cNvGrpSpPr>
            <a:grpSpLocks/>
          </p:cNvGrpSpPr>
          <p:nvPr/>
        </p:nvGrpSpPr>
        <p:grpSpPr bwMode="auto">
          <a:xfrm>
            <a:off x="1885951" y="2971800"/>
            <a:ext cx="3295651" cy="1719262"/>
            <a:chOff x="1188" y="1125"/>
            <a:chExt cx="2076" cy="1083"/>
          </a:xfrm>
        </p:grpSpPr>
        <p:sp>
          <p:nvSpPr>
            <p:cNvPr id="18445" name="Rectangle 21"/>
            <p:cNvSpPr>
              <a:spLocks noChangeArrowheads="1"/>
            </p:cNvSpPr>
            <p:nvPr/>
          </p:nvSpPr>
          <p:spPr bwMode="auto">
            <a:xfrm>
              <a:off x="2064" y="1632"/>
              <a:ext cx="1200" cy="576"/>
            </a:xfrm>
            <a:prstGeom prst="rect">
              <a:avLst/>
            </a:prstGeom>
            <a:noFill/>
            <a:ln w="9525">
              <a:solidFill>
                <a:schemeClr val="tx1"/>
              </a:solidFill>
              <a:miter lim="800000"/>
              <a:headEnd/>
              <a:tailEnd/>
            </a:ln>
          </p:spPr>
          <p:txBody>
            <a:bodyPr wrap="none" anchor="ctr"/>
            <a:lstStyle/>
            <a:p>
              <a:endParaRPr lang="en-US" dirty="0">
                <a:latin typeface="Calibri" pitchFamily="34" charset="0"/>
                <a:cs typeface="Calibri" pitchFamily="34" charset="0"/>
              </a:endParaRPr>
            </a:p>
          </p:txBody>
        </p:sp>
        <p:sp>
          <p:nvSpPr>
            <p:cNvPr id="18446" name="Text Box 22"/>
            <p:cNvSpPr txBox="1">
              <a:spLocks noChangeArrowheads="1"/>
            </p:cNvSpPr>
            <p:nvPr/>
          </p:nvSpPr>
          <p:spPr bwMode="auto">
            <a:xfrm>
              <a:off x="1188" y="1125"/>
              <a:ext cx="732" cy="407"/>
            </a:xfrm>
            <a:prstGeom prst="rect">
              <a:avLst/>
            </a:prstGeom>
            <a:noFill/>
            <a:ln w="9525">
              <a:noFill/>
              <a:miter lim="800000"/>
              <a:headEnd/>
              <a:tailEnd/>
            </a:ln>
          </p:spPr>
          <p:txBody>
            <a:bodyPr wrap="none">
              <a:spAutoFit/>
            </a:bodyPr>
            <a:lstStyle/>
            <a:p>
              <a:r>
                <a:rPr lang="en-US" dirty="0">
                  <a:solidFill>
                    <a:srgbClr val="008000"/>
                  </a:solidFill>
                  <a:latin typeface="Calibri" pitchFamily="34" charset="0"/>
                  <a:cs typeface="Calibri" pitchFamily="34" charset="0"/>
                </a:rPr>
                <a:t>Equals </a:t>
              </a:r>
              <a:r>
                <a:rPr lang="en-US" b="1" dirty="0">
                  <a:solidFill>
                    <a:srgbClr val="008000"/>
                  </a:solidFill>
                  <a:latin typeface="Calibri" pitchFamily="34" charset="0"/>
                  <a:cs typeface="Calibri" pitchFamily="34" charset="0"/>
                </a:rPr>
                <a:t>1/e</a:t>
              </a:r>
            </a:p>
            <a:p>
              <a:r>
                <a:rPr lang="en-US" dirty="0">
                  <a:solidFill>
                    <a:srgbClr val="008000"/>
                  </a:solidFill>
                  <a:latin typeface="Calibri" pitchFamily="34" charset="0"/>
                  <a:cs typeface="Calibri" pitchFamily="34" charset="0"/>
                </a:rPr>
                <a:t>as </a:t>
              </a:r>
              <a:r>
                <a:rPr lang="en-US" b="1" dirty="0">
                  <a:solidFill>
                    <a:srgbClr val="008000"/>
                  </a:solidFill>
                  <a:latin typeface="Calibri" pitchFamily="34" charset="0"/>
                  <a:cs typeface="Calibri" pitchFamily="34" charset="0"/>
                </a:rPr>
                <a:t>n </a:t>
              </a:r>
              <a:r>
                <a:rPr lang="en-US" b="1" dirty="0">
                  <a:solidFill>
                    <a:srgbClr val="008000"/>
                  </a:solidFill>
                  <a:latin typeface="Calibri" pitchFamily="34" charset="0"/>
                  <a:cs typeface="Calibri" pitchFamily="34" charset="0"/>
                  <a:sym typeface="Symbol" pitchFamily="18" charset="2"/>
                </a:rPr>
                <a:t></a:t>
              </a:r>
              <a:r>
                <a:rPr lang="en-US" b="1" dirty="0">
                  <a:solidFill>
                    <a:srgbClr val="008000"/>
                  </a:solidFill>
                  <a:latin typeface="Times New Roman" pitchFamily="18" charset="0"/>
                  <a:cs typeface="Times New Roman" pitchFamily="18" charset="0"/>
                </a:rPr>
                <a:t>∞</a:t>
              </a:r>
            </a:p>
          </p:txBody>
        </p:sp>
        <p:sp>
          <p:nvSpPr>
            <p:cNvPr id="18447" name="Line 23"/>
            <p:cNvSpPr>
              <a:spLocks noChangeShapeType="1"/>
            </p:cNvSpPr>
            <p:nvPr/>
          </p:nvSpPr>
          <p:spPr bwMode="auto">
            <a:xfrm>
              <a:off x="1824" y="1392"/>
              <a:ext cx="480" cy="240"/>
            </a:xfrm>
            <a:prstGeom prst="line">
              <a:avLst/>
            </a:prstGeom>
            <a:noFill/>
            <a:ln w="9525">
              <a:solidFill>
                <a:schemeClr val="tx1"/>
              </a:solidFill>
              <a:round/>
              <a:headEnd/>
              <a:tailEnd type="triangle" w="med" len="med"/>
            </a:ln>
          </p:spPr>
          <p:txBody>
            <a:bodyPr/>
            <a:lstStyle/>
            <a:p>
              <a:endParaRPr lang="en-US" dirty="0">
                <a:latin typeface="Calibri" pitchFamily="34" charset="0"/>
                <a:cs typeface="Calibri" pitchFamily="34" charset="0"/>
              </a:endParaRPr>
            </a:p>
          </p:txBody>
        </p:sp>
      </p:grpSp>
      <p:grpSp>
        <p:nvGrpSpPr>
          <p:cNvPr id="6" name="Group 29"/>
          <p:cNvGrpSpPr>
            <a:grpSpLocks/>
          </p:cNvGrpSpPr>
          <p:nvPr/>
        </p:nvGrpSpPr>
        <p:grpSpPr bwMode="auto">
          <a:xfrm>
            <a:off x="2667000" y="3624262"/>
            <a:ext cx="5832476" cy="1354138"/>
            <a:chOff x="1680" y="1536"/>
            <a:chExt cx="3674" cy="853"/>
          </a:xfrm>
        </p:grpSpPr>
        <p:sp>
          <p:nvSpPr>
            <p:cNvPr id="18442" name="Rectangle 26"/>
            <p:cNvSpPr>
              <a:spLocks noChangeArrowheads="1"/>
            </p:cNvSpPr>
            <p:nvPr/>
          </p:nvSpPr>
          <p:spPr bwMode="auto">
            <a:xfrm>
              <a:off x="1680" y="1536"/>
              <a:ext cx="2064" cy="768"/>
            </a:xfrm>
            <a:prstGeom prst="rect">
              <a:avLst/>
            </a:prstGeom>
            <a:noFill/>
            <a:ln w="9525">
              <a:solidFill>
                <a:schemeClr val="tx1"/>
              </a:solidFill>
              <a:miter lim="800000"/>
              <a:headEnd/>
              <a:tailEnd/>
            </a:ln>
          </p:spPr>
          <p:txBody>
            <a:bodyPr wrap="none" anchor="ctr"/>
            <a:lstStyle/>
            <a:p>
              <a:endParaRPr lang="en-US" dirty="0">
                <a:latin typeface="Arial" pitchFamily="34" charset="0"/>
                <a:cs typeface="Arial" pitchFamily="34" charset="0"/>
              </a:endParaRPr>
            </a:p>
          </p:txBody>
        </p:sp>
        <p:sp>
          <p:nvSpPr>
            <p:cNvPr id="18443" name="Text Box 27"/>
            <p:cNvSpPr txBox="1">
              <a:spLocks noChangeArrowheads="1"/>
            </p:cNvSpPr>
            <p:nvPr/>
          </p:nvSpPr>
          <p:spPr bwMode="auto">
            <a:xfrm>
              <a:off x="4262" y="2021"/>
              <a:ext cx="1092" cy="368"/>
            </a:xfrm>
            <a:prstGeom prst="rect">
              <a:avLst/>
            </a:prstGeom>
            <a:noFill/>
            <a:ln w="9525">
              <a:noFill/>
              <a:miter lim="800000"/>
              <a:headEnd/>
              <a:tailEnd/>
            </a:ln>
          </p:spPr>
          <p:txBody>
            <a:bodyPr wrap="none">
              <a:spAutoFit/>
            </a:bodyPr>
            <a:lstStyle/>
            <a:p>
              <a:r>
                <a:rPr lang="en-US" sz="3200" b="1" dirty="0">
                  <a:solidFill>
                    <a:srgbClr val="D60093"/>
                  </a:solidFill>
                  <a:latin typeface="Arial" pitchFamily="34" charset="0"/>
                  <a:cs typeface="Arial" pitchFamily="34" charset="0"/>
                </a:rPr>
                <a:t>1 – e</a:t>
              </a:r>
              <a:r>
                <a:rPr lang="en-US" sz="3200" b="1" baseline="30000" dirty="0">
                  <a:solidFill>
                    <a:srgbClr val="D60093"/>
                  </a:solidFill>
                  <a:latin typeface="Arial" pitchFamily="34" charset="0"/>
                  <a:cs typeface="Arial" pitchFamily="34" charset="0"/>
                </a:rPr>
                <a:t>–m/n</a:t>
              </a:r>
            </a:p>
          </p:txBody>
        </p:sp>
        <p:sp>
          <p:nvSpPr>
            <p:cNvPr id="18444" name="Line 28"/>
            <p:cNvSpPr>
              <a:spLocks noChangeShapeType="1"/>
            </p:cNvSpPr>
            <p:nvPr/>
          </p:nvSpPr>
          <p:spPr bwMode="auto">
            <a:xfrm flipH="1" flipV="1">
              <a:off x="3744" y="2016"/>
              <a:ext cx="480" cy="192"/>
            </a:xfrm>
            <a:prstGeom prst="line">
              <a:avLst/>
            </a:prstGeom>
            <a:noFill/>
            <a:ln w="9525">
              <a:solidFill>
                <a:schemeClr val="tx1"/>
              </a:solidFill>
              <a:round/>
              <a:headEnd/>
              <a:tailEnd type="triangle" w="med" len="med"/>
            </a:ln>
          </p:spPr>
          <p:txBody>
            <a:bodyPr/>
            <a:lstStyle/>
            <a:p>
              <a:endParaRPr lang="en-US" dirty="0">
                <a:latin typeface="Arial" pitchFamily="34" charset="0"/>
                <a:cs typeface="Arial" pitchFamily="34" charset="0"/>
              </a:endParaRPr>
            </a:p>
          </p:txBody>
        </p:sp>
      </p:grpSp>
      <p:cxnSp>
        <p:nvCxnSpPr>
          <p:cNvPr id="8" name="Straight Connector 7"/>
          <p:cNvCxnSpPr/>
          <p:nvPr/>
        </p:nvCxnSpPr>
        <p:spPr>
          <a:xfrm>
            <a:off x="3505200" y="4576763"/>
            <a:ext cx="129540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2895601" y="4756533"/>
            <a:ext cx="2514601" cy="0"/>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39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a:defRPr/>
            </a:pPr>
            <a:r>
              <a:rPr lang="en-US" u="sng" dirty="0"/>
              <a:t>Analysis:</a:t>
            </a:r>
            <a:r>
              <a:rPr lang="en-US" dirty="0"/>
              <a:t> Throwing Darts (3)</a:t>
            </a:r>
          </a:p>
        </p:txBody>
      </p:sp>
      <p:sp>
        <p:nvSpPr>
          <p:cNvPr id="19460" name="Rectangle 3"/>
          <p:cNvSpPr>
            <a:spLocks noGrp="1" noChangeArrowheads="1"/>
          </p:cNvSpPr>
          <p:nvPr>
            <p:ph idx="1"/>
          </p:nvPr>
        </p:nvSpPr>
        <p:spPr/>
        <p:txBody>
          <a:bodyPr/>
          <a:lstStyle/>
          <a:p>
            <a:r>
              <a:rPr lang="en-US" b="1" dirty="0">
                <a:solidFill>
                  <a:srgbClr val="0000FF"/>
                </a:solidFill>
              </a:rPr>
              <a:t>Fraction of 1s in the array B</a:t>
            </a:r>
            <a:r>
              <a:rPr lang="en-US" dirty="0">
                <a:solidFill>
                  <a:srgbClr val="0000FF"/>
                </a:solidFill>
              </a:rPr>
              <a:t> </a:t>
            </a:r>
            <a:r>
              <a:rPr lang="en-US" b="1" dirty="0"/>
              <a:t>=</a:t>
            </a:r>
            <a:br>
              <a:rPr lang="en-US" b="1" dirty="0"/>
            </a:br>
            <a:r>
              <a:rPr lang="en-US" b="1" dirty="0"/>
              <a:t>=</a:t>
            </a:r>
            <a:r>
              <a:rPr lang="sl-SI" b="1" dirty="0"/>
              <a:t> </a:t>
            </a:r>
            <a:r>
              <a:rPr lang="en-US" b="1" dirty="0">
                <a:solidFill>
                  <a:srgbClr val="D60093"/>
                </a:solidFill>
              </a:rPr>
              <a:t>probability of false positive</a:t>
            </a:r>
            <a:r>
              <a:rPr lang="en-US" dirty="0"/>
              <a:t> </a:t>
            </a:r>
            <a:r>
              <a:rPr lang="en-US" b="1" dirty="0"/>
              <a:t>=</a:t>
            </a:r>
            <a:r>
              <a:rPr lang="en-US" dirty="0"/>
              <a:t> </a:t>
            </a:r>
            <a:r>
              <a:rPr lang="en-US" b="1" dirty="0"/>
              <a:t>1 – e</a:t>
            </a:r>
            <a:r>
              <a:rPr lang="en-US" b="1" baseline="30000" dirty="0"/>
              <a:t>-m/n</a:t>
            </a:r>
            <a:endParaRPr lang="en-US" b="1" dirty="0"/>
          </a:p>
          <a:p>
            <a:endParaRPr lang="en-US" dirty="0">
              <a:solidFill>
                <a:srgbClr val="33CC33"/>
              </a:solidFill>
            </a:endParaRPr>
          </a:p>
          <a:p>
            <a:r>
              <a:rPr lang="en-US" b="1" dirty="0">
                <a:solidFill>
                  <a:srgbClr val="0000FF"/>
                </a:solidFill>
              </a:rPr>
              <a:t>Example:</a:t>
            </a:r>
            <a:r>
              <a:rPr lang="en-US" dirty="0"/>
              <a:t> </a:t>
            </a:r>
            <a:r>
              <a:rPr lang="en-US" b="1" dirty="0"/>
              <a:t>10</a:t>
            </a:r>
            <a:r>
              <a:rPr lang="en-US" b="1" baseline="30000" dirty="0"/>
              <a:t>9</a:t>
            </a:r>
            <a:r>
              <a:rPr lang="en-US" dirty="0"/>
              <a:t> darts, </a:t>
            </a:r>
            <a:r>
              <a:rPr lang="en-US" b="1" dirty="0"/>
              <a:t>8∙10</a:t>
            </a:r>
            <a:r>
              <a:rPr lang="en-US" b="1" baseline="30000" dirty="0"/>
              <a:t>9</a:t>
            </a:r>
            <a:r>
              <a:rPr lang="en-US" dirty="0"/>
              <a:t> targets</a:t>
            </a:r>
          </a:p>
          <a:p>
            <a:pPr lvl="1"/>
            <a:r>
              <a:rPr lang="en-US" dirty="0">
                <a:ea typeface="ＭＳ Ｐゴシック" pitchFamily="34" charset="-128"/>
                <a:cs typeface="ＭＳ Ｐゴシック" pitchFamily="34" charset="-128"/>
              </a:rPr>
              <a:t>Fraction of </a:t>
            </a:r>
            <a:r>
              <a:rPr lang="en-US" b="1" dirty="0">
                <a:ea typeface="ＭＳ Ｐゴシック" pitchFamily="34" charset="-128"/>
                <a:cs typeface="ＭＳ Ｐゴシック" pitchFamily="34" charset="-128"/>
              </a:rPr>
              <a:t>1s</a:t>
            </a:r>
            <a:r>
              <a:rPr lang="en-US" dirty="0">
                <a:ea typeface="ＭＳ Ｐゴシック" pitchFamily="34" charset="-128"/>
                <a:cs typeface="ＭＳ Ｐゴシック" pitchFamily="34" charset="-128"/>
              </a:rPr>
              <a:t> in </a:t>
            </a:r>
            <a:r>
              <a:rPr lang="en-US" b="1" dirty="0">
                <a:ea typeface="ＭＳ Ｐゴシック" pitchFamily="34" charset="-128"/>
                <a:cs typeface="ＭＳ Ｐゴシック" pitchFamily="34" charset="-128"/>
              </a:rPr>
              <a:t>B = 1 – e</a:t>
            </a:r>
            <a:r>
              <a:rPr lang="en-US" b="1" baseline="30000" dirty="0">
                <a:ea typeface="ＭＳ Ｐゴシック" pitchFamily="34" charset="-128"/>
                <a:cs typeface="ＭＳ Ｐゴシック" pitchFamily="34" charset="-128"/>
              </a:rPr>
              <a:t>-1/8</a:t>
            </a:r>
            <a:r>
              <a:rPr lang="en-US" b="1" dirty="0">
                <a:ea typeface="ＭＳ Ｐゴシック" pitchFamily="34" charset="-128"/>
                <a:cs typeface="ＭＳ Ｐゴシック" pitchFamily="34" charset="-128"/>
              </a:rPr>
              <a:t> = 0.1175</a:t>
            </a:r>
          </a:p>
          <a:p>
            <a:pPr lvl="2"/>
            <a:r>
              <a:rPr lang="en-US" dirty="0">
                <a:ea typeface="ＭＳ Ｐゴシック" pitchFamily="34" charset="-128"/>
                <a:cs typeface="ＭＳ Ｐゴシック" pitchFamily="34" charset="-128"/>
              </a:rPr>
              <a:t>Compare with our earlier estimate: </a:t>
            </a:r>
            <a:r>
              <a:rPr lang="en-US" b="1" dirty="0">
                <a:ea typeface="ＭＳ Ｐゴシック" pitchFamily="34" charset="-128"/>
                <a:cs typeface="ＭＳ Ｐゴシック" pitchFamily="34" charset="-128"/>
              </a:rPr>
              <a:t>1/8 = 0.125</a:t>
            </a:r>
          </a:p>
        </p:txBody>
      </p:sp>
    </p:spTree>
    <p:extLst>
      <p:ext uri="{BB962C8B-B14F-4D97-AF65-F5344CB8AC3E}">
        <p14:creationId xmlns:p14="http://schemas.microsoft.com/office/powerpoint/2010/main" val="301642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60">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AC20A-59FF-416B-BA1B-DFB7F8218769}"/>
              </a:ext>
            </a:extLst>
          </p:cNvPr>
          <p:cNvSpPr>
            <a:spLocks noGrp="1"/>
          </p:cNvSpPr>
          <p:nvPr>
            <p:ph type="title"/>
          </p:nvPr>
        </p:nvSpPr>
        <p:spPr/>
        <p:txBody>
          <a:bodyPr/>
          <a:lstStyle/>
          <a:p>
            <a:r>
              <a:rPr lang="en-US" dirty="0"/>
              <a:t>Two types of queries</a:t>
            </a:r>
          </a:p>
        </p:txBody>
      </p:sp>
      <p:sp>
        <p:nvSpPr>
          <p:cNvPr id="3" name="Content Placeholder 2">
            <a:extLst>
              <a:ext uri="{FF2B5EF4-FFF2-40B4-BE49-F238E27FC236}">
                <a16:creationId xmlns:a16="http://schemas.microsoft.com/office/drawing/2014/main" id="{EFD264BA-1F09-41A1-AC7C-23BC726A9A87}"/>
              </a:ext>
            </a:extLst>
          </p:cNvPr>
          <p:cNvSpPr>
            <a:spLocks noGrp="1"/>
          </p:cNvSpPr>
          <p:nvPr>
            <p:ph idx="1"/>
          </p:nvPr>
        </p:nvSpPr>
        <p:spPr/>
        <p:txBody>
          <a:bodyPr/>
          <a:lstStyle/>
          <a:p>
            <a:r>
              <a:rPr lang="en-US" b="1" i="1" dirty="0" err="1">
                <a:solidFill>
                  <a:srgbClr val="FF0000"/>
                </a:solidFill>
              </a:rPr>
              <a:t>Adhoc</a:t>
            </a:r>
            <a:r>
              <a:rPr lang="en-US" b="1" i="1" dirty="0">
                <a:solidFill>
                  <a:srgbClr val="FF0000"/>
                </a:solidFill>
              </a:rPr>
              <a:t> Queries</a:t>
            </a:r>
            <a:r>
              <a:rPr lang="en-US" dirty="0"/>
              <a:t>: Normal queries asked one time about the streams</a:t>
            </a:r>
          </a:p>
          <a:p>
            <a:pPr lvl="1"/>
            <a:r>
              <a:rPr lang="en-US" dirty="0"/>
              <a:t>Example: What is the maximum value seen so far in stream S?</a:t>
            </a:r>
          </a:p>
          <a:p>
            <a:r>
              <a:rPr lang="en-US" b="1" i="1" dirty="0">
                <a:solidFill>
                  <a:srgbClr val="FF0000"/>
                </a:solidFill>
              </a:rPr>
              <a:t>Standing Queries:</a:t>
            </a:r>
            <a:r>
              <a:rPr lang="en-US" dirty="0"/>
              <a:t> Queries that are, in principle, asked about the stream at all times. </a:t>
            </a:r>
          </a:p>
          <a:p>
            <a:pPr lvl="1"/>
            <a:r>
              <a:rPr lang="en-US" dirty="0"/>
              <a:t>Example: Report each new maximum value ever seen in stream S.</a:t>
            </a:r>
          </a:p>
          <a:p>
            <a:endParaRPr lang="en-US" dirty="0"/>
          </a:p>
        </p:txBody>
      </p:sp>
    </p:spTree>
    <p:extLst>
      <p:ext uri="{BB962C8B-B14F-4D97-AF65-F5344CB8AC3E}">
        <p14:creationId xmlns:p14="http://schemas.microsoft.com/office/powerpoint/2010/main" val="2222281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Bloom Filter</a:t>
            </a:r>
          </a:p>
        </p:txBody>
      </p:sp>
      <p:sp>
        <p:nvSpPr>
          <p:cNvPr id="20483" name="Content Placeholder 2"/>
          <p:cNvSpPr>
            <a:spLocks noGrp="1"/>
          </p:cNvSpPr>
          <p:nvPr>
            <p:ph idx="1"/>
          </p:nvPr>
        </p:nvSpPr>
        <p:spPr>
          <a:xfrm>
            <a:off x="457200" y="1295400"/>
            <a:ext cx="8534400" cy="5410200"/>
          </a:xfrm>
        </p:spPr>
        <p:txBody>
          <a:bodyPr>
            <a:normAutofit/>
          </a:bodyPr>
          <a:lstStyle/>
          <a:p>
            <a:r>
              <a:rPr lang="en-US" dirty="0"/>
              <a:t>Consider: </a:t>
            </a:r>
            <a:r>
              <a:rPr lang="en-US" b="1" dirty="0"/>
              <a:t>|S| = </a:t>
            </a:r>
            <a:r>
              <a:rPr lang="en-US" b="1" i="1" dirty="0"/>
              <a:t>m</a:t>
            </a:r>
            <a:r>
              <a:rPr lang="en-US" b="1" dirty="0"/>
              <a:t>, |B| = </a:t>
            </a:r>
            <a:r>
              <a:rPr lang="en-US" b="1" i="1" dirty="0"/>
              <a:t>n</a:t>
            </a:r>
            <a:endParaRPr lang="en-US" sz="2800" b="1" i="1" dirty="0">
              <a:solidFill>
                <a:srgbClr val="008000"/>
              </a:solidFill>
            </a:endParaRPr>
          </a:p>
          <a:p>
            <a:r>
              <a:rPr lang="en-US" dirty="0">
                <a:solidFill>
                  <a:srgbClr val="0000FF"/>
                </a:solidFill>
              </a:rPr>
              <a:t>Use </a:t>
            </a:r>
            <a:r>
              <a:rPr lang="en-US" b="1" i="1" dirty="0">
                <a:solidFill>
                  <a:srgbClr val="0000FF"/>
                </a:solidFill>
              </a:rPr>
              <a:t>k</a:t>
            </a:r>
            <a:r>
              <a:rPr lang="en-US" dirty="0">
                <a:solidFill>
                  <a:srgbClr val="0000FF"/>
                </a:solidFill>
              </a:rPr>
              <a:t> independent hash functions </a:t>
            </a:r>
            <a:r>
              <a:rPr lang="en-US" b="1" i="1" dirty="0">
                <a:solidFill>
                  <a:srgbClr val="0000FF"/>
                </a:solidFill>
              </a:rPr>
              <a:t>h</a:t>
            </a:r>
            <a:r>
              <a:rPr lang="en-US" b="1" i="1" baseline="-25000" dirty="0">
                <a:solidFill>
                  <a:srgbClr val="0000FF"/>
                </a:solidFill>
              </a:rPr>
              <a:t>1 </a:t>
            </a:r>
            <a:r>
              <a:rPr lang="en-US" b="1" i="1" dirty="0">
                <a:solidFill>
                  <a:srgbClr val="0000FF"/>
                </a:solidFill>
              </a:rPr>
              <a:t>,…, </a:t>
            </a:r>
            <a:r>
              <a:rPr lang="en-US" b="1" i="1" dirty="0" err="1">
                <a:solidFill>
                  <a:srgbClr val="0000FF"/>
                </a:solidFill>
              </a:rPr>
              <a:t>h</a:t>
            </a:r>
            <a:r>
              <a:rPr lang="en-US" b="1" i="1" baseline="-25000" dirty="0" err="1">
                <a:solidFill>
                  <a:srgbClr val="0000FF"/>
                </a:solidFill>
              </a:rPr>
              <a:t>k</a:t>
            </a:r>
            <a:endParaRPr lang="en-US" b="1" i="1" baseline="-25000" dirty="0">
              <a:solidFill>
                <a:srgbClr val="0000FF"/>
              </a:solidFill>
            </a:endParaRPr>
          </a:p>
          <a:p>
            <a:r>
              <a:rPr lang="en-US" b="1" dirty="0">
                <a:solidFill>
                  <a:srgbClr val="D60093"/>
                </a:solidFill>
              </a:rPr>
              <a:t>Initialization:</a:t>
            </a:r>
          </a:p>
          <a:p>
            <a:pPr lvl="1"/>
            <a:r>
              <a:rPr lang="en-US" dirty="0"/>
              <a:t>Set </a:t>
            </a:r>
            <a:r>
              <a:rPr lang="en-US" b="1" dirty="0"/>
              <a:t>B </a:t>
            </a:r>
            <a:r>
              <a:rPr lang="en-US" dirty="0"/>
              <a:t>to all </a:t>
            </a:r>
            <a:r>
              <a:rPr lang="en-US" b="1" dirty="0"/>
              <a:t>0s</a:t>
            </a:r>
          </a:p>
          <a:p>
            <a:pPr lvl="1"/>
            <a:r>
              <a:rPr lang="en-US" dirty="0"/>
              <a:t>Hash each element </a:t>
            </a:r>
            <a:r>
              <a:rPr lang="en-US" b="1" i="1" dirty="0"/>
              <a:t>s</a:t>
            </a:r>
            <a:r>
              <a:rPr lang="en-US" b="1" i="1" dirty="0">
                <a:sym typeface="Symbol"/>
              </a:rPr>
              <a:t> </a:t>
            </a:r>
            <a:r>
              <a:rPr lang="en-US" b="1" i="1" dirty="0"/>
              <a:t>S</a:t>
            </a:r>
            <a:r>
              <a:rPr lang="en-US" dirty="0"/>
              <a:t> using each hash function </a:t>
            </a:r>
            <a:r>
              <a:rPr lang="en-US" b="1" i="1" dirty="0"/>
              <a:t>h</a:t>
            </a:r>
            <a:r>
              <a:rPr lang="en-US" b="1" i="1" baseline="-25000" dirty="0"/>
              <a:t>i</a:t>
            </a:r>
            <a:r>
              <a:rPr lang="en-US" dirty="0"/>
              <a:t>, set </a:t>
            </a:r>
            <a:r>
              <a:rPr lang="en-US" b="1" dirty="0">
                <a:solidFill>
                  <a:srgbClr val="0000FF"/>
                </a:solidFill>
              </a:rPr>
              <a:t>B[</a:t>
            </a:r>
            <a:r>
              <a:rPr lang="en-US" b="1" i="1" dirty="0">
                <a:solidFill>
                  <a:srgbClr val="0000FF"/>
                </a:solidFill>
              </a:rPr>
              <a:t>h</a:t>
            </a:r>
            <a:r>
              <a:rPr lang="en-US" b="1" i="1" baseline="-25000" dirty="0">
                <a:solidFill>
                  <a:srgbClr val="0000FF"/>
                </a:solidFill>
              </a:rPr>
              <a:t>i</a:t>
            </a:r>
            <a:r>
              <a:rPr lang="en-US" b="1" i="1" dirty="0">
                <a:solidFill>
                  <a:srgbClr val="0000FF"/>
                </a:solidFill>
              </a:rPr>
              <a:t>(s)</a:t>
            </a:r>
            <a:r>
              <a:rPr lang="en-US" b="1" dirty="0">
                <a:solidFill>
                  <a:srgbClr val="0000FF"/>
                </a:solidFill>
              </a:rPr>
              <a:t>] = 1</a:t>
            </a:r>
            <a:r>
              <a:rPr lang="en-US" dirty="0"/>
              <a:t>   (for each </a:t>
            </a:r>
            <a:r>
              <a:rPr lang="en-US" b="1" i="1" dirty="0"/>
              <a:t>i = 1,.., k</a:t>
            </a:r>
            <a:r>
              <a:rPr lang="en-US" dirty="0"/>
              <a:t>)</a:t>
            </a:r>
          </a:p>
          <a:p>
            <a:r>
              <a:rPr lang="en-US" b="1" dirty="0">
                <a:solidFill>
                  <a:srgbClr val="D60093"/>
                </a:solidFill>
              </a:rPr>
              <a:t>Run-time:</a:t>
            </a:r>
          </a:p>
          <a:p>
            <a:pPr lvl="1"/>
            <a:r>
              <a:rPr lang="en-US" dirty="0"/>
              <a:t>When a stream element with key </a:t>
            </a:r>
            <a:r>
              <a:rPr lang="en-US" b="1" i="1" dirty="0"/>
              <a:t>x</a:t>
            </a:r>
            <a:r>
              <a:rPr lang="en-US" dirty="0"/>
              <a:t> arrives</a:t>
            </a:r>
          </a:p>
          <a:p>
            <a:pPr lvl="2"/>
            <a:r>
              <a:rPr lang="en-US" dirty="0">
                <a:ea typeface="ＭＳ Ｐゴシック" pitchFamily="34" charset="-128"/>
                <a:cs typeface="ＭＳ Ｐゴシック" pitchFamily="34" charset="-128"/>
              </a:rPr>
              <a:t>If </a:t>
            </a:r>
            <a:r>
              <a:rPr lang="en-US" b="1" dirty="0">
                <a:solidFill>
                  <a:srgbClr val="0000FF"/>
                </a:solidFill>
                <a:ea typeface="ＭＳ Ｐゴシック" pitchFamily="34" charset="-128"/>
                <a:cs typeface="ＭＳ Ｐゴシック" pitchFamily="34" charset="-128"/>
              </a:rPr>
              <a:t>B[</a:t>
            </a:r>
            <a:r>
              <a:rPr lang="en-US" b="1" i="1" dirty="0">
                <a:solidFill>
                  <a:srgbClr val="0000FF"/>
                </a:solidFill>
                <a:ea typeface="ＭＳ Ｐゴシック" pitchFamily="34" charset="-128"/>
                <a:cs typeface="ＭＳ Ｐゴシック" pitchFamily="34" charset="-128"/>
              </a:rPr>
              <a:t>h</a:t>
            </a:r>
            <a:r>
              <a:rPr lang="en-US" b="1" i="1" baseline="-25000" dirty="0">
                <a:solidFill>
                  <a:srgbClr val="0000FF"/>
                </a:solidFill>
                <a:ea typeface="ＭＳ Ｐゴシック" pitchFamily="34" charset="-128"/>
                <a:cs typeface="ＭＳ Ｐゴシック" pitchFamily="34" charset="-128"/>
              </a:rPr>
              <a:t>i</a:t>
            </a:r>
            <a:r>
              <a:rPr lang="en-US" b="1" i="1" dirty="0">
                <a:solidFill>
                  <a:srgbClr val="0000FF"/>
                </a:solidFill>
                <a:ea typeface="ＭＳ Ｐゴシック" pitchFamily="34" charset="-128"/>
                <a:cs typeface="ＭＳ Ｐゴシック" pitchFamily="34" charset="-128"/>
              </a:rPr>
              <a:t>(x)</a:t>
            </a:r>
            <a:r>
              <a:rPr lang="en-US" b="1" dirty="0">
                <a:solidFill>
                  <a:srgbClr val="0000FF"/>
                </a:solidFill>
                <a:ea typeface="ＭＳ Ｐゴシック" pitchFamily="34" charset="-128"/>
                <a:cs typeface="ＭＳ Ｐゴシック" pitchFamily="34" charset="-128"/>
              </a:rPr>
              <a:t>] = 1</a:t>
            </a:r>
            <a:r>
              <a:rPr lang="en-US" dirty="0">
                <a:ea typeface="ＭＳ Ｐゴシック" pitchFamily="34" charset="-128"/>
                <a:cs typeface="ＭＳ Ｐゴシック" pitchFamily="34" charset="-128"/>
              </a:rPr>
              <a:t> </a:t>
            </a:r>
            <a:r>
              <a:rPr lang="en-US" b="1" u="sng" dirty="0">
                <a:solidFill>
                  <a:srgbClr val="D60093"/>
                </a:solidFill>
                <a:ea typeface="ＭＳ Ｐゴシック" pitchFamily="34" charset="-128"/>
                <a:cs typeface="ＭＳ Ｐゴシック" pitchFamily="34" charset="-128"/>
              </a:rPr>
              <a:t>for all</a:t>
            </a:r>
            <a:r>
              <a:rPr lang="en-US" dirty="0">
                <a:ea typeface="ＭＳ Ｐゴシック" pitchFamily="34" charset="-128"/>
                <a:cs typeface="ＭＳ Ｐゴシック" pitchFamily="34" charset="-128"/>
              </a:rPr>
              <a:t> </a:t>
            </a:r>
            <a:r>
              <a:rPr lang="en-US" b="1" i="1" dirty="0">
                <a:solidFill>
                  <a:srgbClr val="0000FF"/>
                </a:solidFill>
                <a:ea typeface="ＭＳ Ｐゴシック" pitchFamily="34" charset="-128"/>
                <a:cs typeface="ＭＳ Ｐゴシック" pitchFamily="34" charset="-128"/>
              </a:rPr>
              <a:t>i </a:t>
            </a:r>
            <a:r>
              <a:rPr lang="en-US" b="1" dirty="0">
                <a:solidFill>
                  <a:srgbClr val="0000FF"/>
                </a:solidFill>
                <a:ea typeface="ＭＳ Ｐゴシック" pitchFamily="34" charset="-128"/>
                <a:cs typeface="ＭＳ Ｐゴシック" pitchFamily="34" charset="-128"/>
              </a:rPr>
              <a:t>= 1,..., </a:t>
            </a:r>
            <a:r>
              <a:rPr lang="en-US" b="1" i="1" dirty="0">
                <a:solidFill>
                  <a:srgbClr val="0000FF"/>
                </a:solidFill>
                <a:ea typeface="ＭＳ Ｐゴシック" pitchFamily="34" charset="-128"/>
                <a:cs typeface="ＭＳ Ｐゴシック" pitchFamily="34" charset="-128"/>
              </a:rPr>
              <a:t>k</a:t>
            </a:r>
            <a:r>
              <a:rPr lang="en-US" dirty="0">
                <a:ea typeface="ＭＳ Ｐゴシック" pitchFamily="34" charset="-128"/>
                <a:cs typeface="ＭＳ Ｐゴシック" pitchFamily="34" charset="-128"/>
              </a:rPr>
              <a:t> then declare that </a:t>
            </a:r>
            <a:r>
              <a:rPr lang="en-US" b="1" i="1" dirty="0">
                <a:ea typeface="ＭＳ Ｐゴシック" pitchFamily="34" charset="-128"/>
                <a:cs typeface="ＭＳ Ｐゴシック" pitchFamily="34" charset="-128"/>
              </a:rPr>
              <a:t>x</a:t>
            </a:r>
            <a:r>
              <a:rPr lang="en-US" dirty="0">
                <a:ea typeface="ＭＳ Ｐゴシック" pitchFamily="34" charset="-128"/>
                <a:cs typeface="ＭＳ Ｐゴシック" pitchFamily="34" charset="-128"/>
              </a:rPr>
              <a:t> is in</a:t>
            </a:r>
            <a:r>
              <a:rPr lang="en-US" b="1" dirty="0">
                <a:ea typeface="ＭＳ Ｐゴシック" pitchFamily="34" charset="-128"/>
                <a:cs typeface="ＭＳ Ｐゴシック" pitchFamily="34" charset="-128"/>
              </a:rPr>
              <a:t> </a:t>
            </a:r>
            <a:r>
              <a:rPr lang="en-US" b="1" i="1" dirty="0">
                <a:ea typeface="ＭＳ Ｐゴシック" pitchFamily="34" charset="-128"/>
                <a:cs typeface="ＭＳ Ｐゴシック" pitchFamily="34" charset="-128"/>
              </a:rPr>
              <a:t>S</a:t>
            </a:r>
          </a:p>
          <a:p>
            <a:pPr lvl="3"/>
            <a:r>
              <a:rPr lang="en-US" dirty="0">
                <a:ea typeface="ＭＳ Ｐゴシック" pitchFamily="34" charset="-128"/>
                <a:cs typeface="ＭＳ Ｐゴシック" pitchFamily="34" charset="-128"/>
              </a:rPr>
              <a:t>That is, </a:t>
            </a:r>
            <a:r>
              <a:rPr lang="en-US" b="1" i="1" dirty="0">
                <a:ea typeface="ＭＳ Ｐゴシック" pitchFamily="34" charset="-128"/>
                <a:cs typeface="ＭＳ Ｐゴシック" pitchFamily="34" charset="-128"/>
              </a:rPr>
              <a:t>x</a:t>
            </a:r>
            <a:r>
              <a:rPr lang="en-US" dirty="0">
                <a:ea typeface="ＭＳ Ｐゴシック" pitchFamily="34" charset="-128"/>
                <a:cs typeface="ＭＳ Ｐゴシック" pitchFamily="34" charset="-128"/>
              </a:rPr>
              <a:t> hashes to a bucket set to </a:t>
            </a:r>
            <a:r>
              <a:rPr lang="en-US" b="1" dirty="0">
                <a:ea typeface="ＭＳ Ｐゴシック" pitchFamily="34" charset="-128"/>
                <a:cs typeface="ＭＳ Ｐゴシック" pitchFamily="34" charset="-128"/>
              </a:rPr>
              <a:t>1 </a:t>
            </a:r>
            <a:r>
              <a:rPr lang="en-US" dirty="0">
                <a:ea typeface="ＭＳ Ｐゴシック" pitchFamily="34" charset="-128"/>
                <a:cs typeface="ＭＳ Ｐゴシック" pitchFamily="34" charset="-128"/>
              </a:rPr>
              <a:t>for every hash function </a:t>
            </a:r>
            <a:r>
              <a:rPr lang="en-US" b="1" i="1" dirty="0">
                <a:ea typeface="ＭＳ Ｐゴシック" pitchFamily="34" charset="-128"/>
                <a:cs typeface="ＭＳ Ｐゴシック" pitchFamily="34" charset="-128"/>
              </a:rPr>
              <a:t>h</a:t>
            </a:r>
            <a:r>
              <a:rPr lang="en-US" b="1" i="1" baseline="-25000" dirty="0">
                <a:ea typeface="ＭＳ Ｐゴシック" pitchFamily="34" charset="-128"/>
                <a:cs typeface="ＭＳ Ｐゴシック" pitchFamily="34" charset="-128"/>
              </a:rPr>
              <a:t>i</a:t>
            </a:r>
            <a:r>
              <a:rPr lang="en-US" b="1" i="1" dirty="0"/>
              <a:t>(x)</a:t>
            </a:r>
            <a:endParaRPr lang="en-US" b="1" i="1" baseline="-25000" dirty="0">
              <a:ea typeface="ＭＳ Ｐゴシック" pitchFamily="34" charset="-128"/>
              <a:cs typeface="ＭＳ Ｐゴシック" pitchFamily="34" charset="-128"/>
            </a:endParaRPr>
          </a:p>
          <a:p>
            <a:pPr lvl="2"/>
            <a:r>
              <a:rPr lang="en-US" dirty="0">
                <a:ea typeface="ＭＳ Ｐゴシック" pitchFamily="34" charset="-128"/>
                <a:cs typeface="ＭＳ Ｐゴシック" pitchFamily="34" charset="-128"/>
              </a:rPr>
              <a:t>Otherwise discard the element </a:t>
            </a:r>
            <a:r>
              <a:rPr lang="en-US" b="1" i="1" dirty="0">
                <a:ea typeface="ＭＳ Ｐゴシック" pitchFamily="34" charset="-128"/>
                <a:cs typeface="ＭＳ Ｐゴシック" pitchFamily="34" charset="-128"/>
              </a:rPr>
              <a:t>x</a:t>
            </a:r>
          </a:p>
        </p:txBody>
      </p:sp>
      <p:sp>
        <p:nvSpPr>
          <p:cNvPr id="3" name="TextBox 2"/>
          <p:cNvSpPr txBox="1"/>
          <p:nvPr/>
        </p:nvSpPr>
        <p:spPr>
          <a:xfrm>
            <a:off x="7062123" y="3886200"/>
            <a:ext cx="2005677" cy="646331"/>
          </a:xfrm>
          <a:prstGeom prst="rect">
            <a:avLst/>
          </a:prstGeom>
          <a:noFill/>
        </p:spPr>
        <p:txBody>
          <a:bodyPr wrap="none" rtlCol="0">
            <a:spAutoFit/>
          </a:bodyPr>
          <a:lstStyle/>
          <a:p>
            <a:r>
              <a:rPr lang="en-US" dirty="0">
                <a:solidFill>
                  <a:srgbClr val="008000"/>
                </a:solidFill>
                <a:latin typeface="Arial" pitchFamily="34" charset="0"/>
                <a:cs typeface="Arial" pitchFamily="34" charset="0"/>
              </a:rPr>
              <a:t>(</a:t>
            </a:r>
            <a:r>
              <a:rPr lang="en-US" b="1" dirty="0">
                <a:solidFill>
                  <a:srgbClr val="008000"/>
                </a:solidFill>
                <a:latin typeface="Arial" pitchFamily="34" charset="0"/>
                <a:cs typeface="Arial" pitchFamily="34" charset="0"/>
              </a:rPr>
              <a:t>note:</a:t>
            </a:r>
            <a:r>
              <a:rPr lang="en-US" dirty="0">
                <a:solidFill>
                  <a:srgbClr val="008000"/>
                </a:solidFill>
                <a:latin typeface="Arial" pitchFamily="34" charset="0"/>
                <a:cs typeface="Arial" pitchFamily="34" charset="0"/>
              </a:rPr>
              <a:t> we have a </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single array B!)</a:t>
            </a:r>
            <a:endParaRPr lang="en-US" dirty="0">
              <a:latin typeface="Arial" pitchFamily="34" charset="0"/>
              <a:cs typeface="Arial" pitchFamily="34" charset="0"/>
            </a:endParaRPr>
          </a:p>
        </p:txBody>
      </p:sp>
    </p:spTree>
    <p:extLst>
      <p:ext uri="{BB962C8B-B14F-4D97-AF65-F5344CB8AC3E}">
        <p14:creationId xmlns:p14="http://schemas.microsoft.com/office/powerpoint/2010/main" val="1881536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4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48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48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4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Bloom Filter -- Analysis</a:t>
            </a:r>
          </a:p>
        </p:txBody>
      </p:sp>
      <p:sp>
        <p:nvSpPr>
          <p:cNvPr id="3" name="Content Placeholder 2"/>
          <p:cNvSpPr>
            <a:spLocks noGrp="1"/>
          </p:cNvSpPr>
          <p:nvPr>
            <p:ph idx="1"/>
          </p:nvPr>
        </p:nvSpPr>
        <p:spPr/>
        <p:txBody>
          <a:bodyPr/>
          <a:lstStyle/>
          <a:p>
            <a:r>
              <a:rPr lang="en-US" b="1" dirty="0">
                <a:solidFill>
                  <a:srgbClr val="D60093"/>
                </a:solidFill>
              </a:rPr>
              <a:t>What fraction of the bit vector B are 1s?</a:t>
            </a:r>
          </a:p>
          <a:p>
            <a:pPr lvl="1"/>
            <a:r>
              <a:rPr lang="en-US" dirty="0">
                <a:ea typeface="ＭＳ Ｐゴシック" pitchFamily="34" charset="-128"/>
                <a:cs typeface="ＭＳ Ｐゴシック" pitchFamily="34" charset="-128"/>
              </a:rPr>
              <a:t>Throwing </a:t>
            </a:r>
            <a:r>
              <a:rPr lang="en-US" b="1" i="1" dirty="0">
                <a:ea typeface="ＭＳ Ｐゴシック" pitchFamily="34" charset="-128"/>
                <a:cs typeface="ＭＳ Ｐゴシック" pitchFamily="34" charset="-128"/>
              </a:rPr>
              <a:t>k∙m</a:t>
            </a:r>
            <a:r>
              <a:rPr lang="en-US" dirty="0">
                <a:ea typeface="ＭＳ Ｐゴシック" pitchFamily="34" charset="-128"/>
                <a:cs typeface="ＭＳ Ｐゴシック" pitchFamily="34" charset="-128"/>
              </a:rPr>
              <a:t> darts at </a:t>
            </a:r>
            <a:r>
              <a:rPr lang="en-US" b="1" i="1" dirty="0">
                <a:ea typeface="ＭＳ Ｐゴシック" pitchFamily="34" charset="-128"/>
                <a:cs typeface="ＭＳ Ｐゴシック" pitchFamily="34" charset="-128"/>
              </a:rPr>
              <a:t>n</a:t>
            </a:r>
            <a:r>
              <a:rPr lang="en-US" dirty="0">
                <a:ea typeface="ＭＳ Ｐゴシック" pitchFamily="34" charset="-128"/>
                <a:cs typeface="ＭＳ Ｐゴシック" pitchFamily="34" charset="-128"/>
              </a:rPr>
              <a:t> targets</a:t>
            </a:r>
          </a:p>
          <a:p>
            <a:pPr lvl="1"/>
            <a:r>
              <a:rPr lang="en-US" dirty="0">
                <a:ea typeface="ＭＳ Ｐゴシック" pitchFamily="34" charset="-128"/>
                <a:cs typeface="ＭＳ Ｐゴシック" pitchFamily="34" charset="-128"/>
              </a:rPr>
              <a:t>So fraction of </a:t>
            </a:r>
            <a:r>
              <a:rPr lang="en-US" b="1" dirty="0">
                <a:ea typeface="ＭＳ Ｐゴシック" pitchFamily="34" charset="-128"/>
                <a:cs typeface="ＭＳ Ｐゴシック" pitchFamily="34" charset="-128"/>
              </a:rPr>
              <a:t>1</a:t>
            </a:r>
            <a:r>
              <a:rPr lang="en-US" dirty="0">
                <a:ea typeface="ＭＳ Ｐゴシック" pitchFamily="34" charset="-128"/>
                <a:cs typeface="ＭＳ Ｐゴシック" pitchFamily="34" charset="-128"/>
              </a:rPr>
              <a:t>s is </a:t>
            </a:r>
            <a:r>
              <a:rPr lang="en-US" b="1" i="1" dirty="0">
                <a:solidFill>
                  <a:srgbClr val="0000FF"/>
                </a:solidFill>
                <a:ea typeface="ＭＳ Ｐゴシック" pitchFamily="34" charset="-128"/>
                <a:cs typeface="ＭＳ Ｐゴシック" pitchFamily="34" charset="-128"/>
              </a:rPr>
              <a:t>(1 – e</a:t>
            </a:r>
            <a:r>
              <a:rPr lang="en-US" b="1" i="1" baseline="30000" dirty="0">
                <a:solidFill>
                  <a:srgbClr val="0000FF"/>
                </a:solidFill>
                <a:ea typeface="ＭＳ Ｐゴシック" pitchFamily="34" charset="-128"/>
                <a:cs typeface="ＭＳ Ｐゴシック" pitchFamily="34" charset="-128"/>
              </a:rPr>
              <a:t>-km/n</a:t>
            </a:r>
            <a:r>
              <a:rPr lang="en-US" b="1" i="1" dirty="0">
                <a:solidFill>
                  <a:srgbClr val="0000FF"/>
                </a:solidFill>
                <a:ea typeface="ＭＳ Ｐゴシック" pitchFamily="34" charset="-128"/>
                <a:cs typeface="ＭＳ Ｐゴシック" pitchFamily="34" charset="-128"/>
              </a:rPr>
              <a:t>)</a:t>
            </a:r>
          </a:p>
          <a:p>
            <a:pPr lvl="8"/>
            <a:endParaRPr lang="en-US" dirty="0">
              <a:ea typeface="ＭＳ Ｐゴシック" pitchFamily="34" charset="-128"/>
              <a:cs typeface="ＭＳ Ｐゴシック" pitchFamily="34" charset="-128"/>
            </a:endParaRPr>
          </a:p>
          <a:p>
            <a:r>
              <a:rPr lang="en-US" dirty="0"/>
              <a:t>But we have</a:t>
            </a:r>
            <a:r>
              <a:rPr lang="en-US" b="1" dirty="0"/>
              <a:t> </a:t>
            </a:r>
            <a:r>
              <a:rPr lang="en-US" b="1" i="1" dirty="0"/>
              <a:t>k</a:t>
            </a:r>
            <a:r>
              <a:rPr lang="en-US" dirty="0"/>
              <a:t> independent hash functions</a:t>
            </a:r>
            <a:br>
              <a:rPr lang="en-US" dirty="0"/>
            </a:br>
            <a:r>
              <a:rPr lang="en-US" dirty="0"/>
              <a:t>and we only let the element </a:t>
            </a:r>
            <a:r>
              <a:rPr lang="en-US" b="1" i="1" dirty="0"/>
              <a:t>x</a:t>
            </a:r>
            <a:r>
              <a:rPr lang="en-US" dirty="0"/>
              <a:t> through </a:t>
            </a:r>
            <a:r>
              <a:rPr lang="en-US" b="1" dirty="0"/>
              <a:t>if all </a:t>
            </a:r>
            <a:r>
              <a:rPr lang="en-US" b="1" i="1" dirty="0"/>
              <a:t>k</a:t>
            </a:r>
            <a:r>
              <a:rPr lang="en-US" dirty="0"/>
              <a:t> hash element </a:t>
            </a:r>
            <a:r>
              <a:rPr lang="en-US" b="1" i="1" dirty="0"/>
              <a:t>x</a:t>
            </a:r>
            <a:r>
              <a:rPr lang="en-US" dirty="0"/>
              <a:t> to a bucket of value </a:t>
            </a:r>
            <a:r>
              <a:rPr lang="en-US" b="1" dirty="0"/>
              <a:t>1</a:t>
            </a:r>
          </a:p>
          <a:p>
            <a:pPr lvl="8"/>
            <a:endParaRPr lang="en-US" dirty="0"/>
          </a:p>
          <a:p>
            <a:r>
              <a:rPr lang="en-US" dirty="0"/>
              <a:t>So, false </a:t>
            </a:r>
            <a:r>
              <a:rPr lang="en-US" b="1" dirty="0">
                <a:solidFill>
                  <a:srgbClr val="D60093"/>
                </a:solidFill>
              </a:rPr>
              <a:t>positive probability</a:t>
            </a:r>
            <a:r>
              <a:rPr lang="en-US" dirty="0"/>
              <a:t> </a:t>
            </a:r>
            <a:r>
              <a:rPr lang="en-US" b="1" dirty="0">
                <a:solidFill>
                  <a:srgbClr val="0000FF"/>
                </a:solidFill>
              </a:rPr>
              <a:t>= </a:t>
            </a:r>
            <a:r>
              <a:rPr lang="en-US" b="1" i="1" dirty="0">
                <a:solidFill>
                  <a:srgbClr val="0000FF"/>
                </a:solidFill>
              </a:rPr>
              <a:t>(1 – e</a:t>
            </a:r>
            <a:r>
              <a:rPr lang="en-US" b="1" i="1" baseline="30000" dirty="0">
                <a:solidFill>
                  <a:srgbClr val="0000FF"/>
                </a:solidFill>
              </a:rPr>
              <a:t>-km/n</a:t>
            </a:r>
            <a:r>
              <a:rPr lang="en-US" b="1" i="1" dirty="0">
                <a:solidFill>
                  <a:srgbClr val="0000FF"/>
                </a:solidFill>
              </a:rPr>
              <a:t>)</a:t>
            </a:r>
            <a:r>
              <a:rPr lang="en-US" b="1" i="1" baseline="30000" dirty="0">
                <a:solidFill>
                  <a:srgbClr val="0000FF"/>
                </a:solidFill>
              </a:rPr>
              <a:t>k</a:t>
            </a:r>
            <a:endParaRPr lang="en-US" b="1" i="1" dirty="0">
              <a:solidFill>
                <a:srgbClr val="0000FF"/>
              </a:solidFill>
            </a:endParaRPr>
          </a:p>
        </p:txBody>
      </p:sp>
    </p:spTree>
    <p:extLst>
      <p:ext uri="{BB962C8B-B14F-4D97-AF65-F5344CB8AC3E}">
        <p14:creationId xmlns:p14="http://schemas.microsoft.com/office/powerpoint/2010/main" val="3519114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Bloom Filter – Analysis (2)</a:t>
            </a:r>
          </a:p>
        </p:txBody>
      </p:sp>
      <p:sp>
        <p:nvSpPr>
          <p:cNvPr id="3" name="Content Placeholder 2"/>
          <p:cNvSpPr>
            <a:spLocks noGrp="1"/>
          </p:cNvSpPr>
          <p:nvPr>
            <p:ph idx="1"/>
          </p:nvPr>
        </p:nvSpPr>
        <p:spPr/>
        <p:txBody>
          <a:bodyPr>
            <a:normAutofit/>
          </a:bodyPr>
          <a:lstStyle/>
          <a:p>
            <a:r>
              <a:rPr lang="en-US" b="1" i="1" dirty="0">
                <a:solidFill>
                  <a:srgbClr val="008000"/>
                </a:solidFill>
              </a:rPr>
              <a:t>m</a:t>
            </a:r>
            <a:r>
              <a:rPr lang="en-US" b="1" dirty="0">
                <a:solidFill>
                  <a:srgbClr val="008000"/>
                </a:solidFill>
              </a:rPr>
              <a:t> = 1 billion, </a:t>
            </a:r>
            <a:r>
              <a:rPr lang="en-US" b="1" i="1" dirty="0">
                <a:solidFill>
                  <a:srgbClr val="008000"/>
                </a:solidFill>
              </a:rPr>
              <a:t>n</a:t>
            </a:r>
            <a:r>
              <a:rPr lang="en-US" b="1" dirty="0">
                <a:solidFill>
                  <a:srgbClr val="008000"/>
                </a:solidFill>
              </a:rPr>
              <a:t> = 8 billion</a:t>
            </a:r>
          </a:p>
          <a:p>
            <a:pPr lvl="1"/>
            <a:r>
              <a:rPr lang="en-US" b="1" dirty="0">
                <a:ea typeface="ＭＳ Ｐゴシック" pitchFamily="34" charset="-128"/>
                <a:cs typeface="ＭＳ Ｐゴシック" pitchFamily="34" charset="-128"/>
              </a:rPr>
              <a:t>k = 1</a:t>
            </a:r>
            <a:r>
              <a:rPr lang="en-US" dirty="0">
                <a:ea typeface="ＭＳ Ｐゴシック" pitchFamily="34" charset="-128"/>
                <a:cs typeface="ＭＳ Ｐゴシック" pitchFamily="34" charset="-128"/>
              </a:rPr>
              <a:t>: (1 – e</a:t>
            </a:r>
            <a:r>
              <a:rPr lang="en-US" baseline="30000" dirty="0">
                <a:ea typeface="ＭＳ Ｐゴシック" pitchFamily="34" charset="-128"/>
                <a:cs typeface="ＭＳ Ｐゴシック" pitchFamily="34" charset="-128"/>
              </a:rPr>
              <a:t>-1/8</a:t>
            </a:r>
            <a:r>
              <a:rPr lang="en-US" dirty="0">
                <a:ea typeface="ＭＳ Ｐゴシック" pitchFamily="34" charset="-128"/>
                <a:cs typeface="ＭＳ Ｐゴシック" pitchFamily="34" charset="-128"/>
              </a:rPr>
              <a:t>) = </a:t>
            </a:r>
            <a:r>
              <a:rPr lang="en-US" b="1" dirty="0">
                <a:ea typeface="ＭＳ Ｐゴシック" pitchFamily="34" charset="-128"/>
                <a:cs typeface="ＭＳ Ｐゴシック" pitchFamily="34" charset="-128"/>
              </a:rPr>
              <a:t>0.1175</a:t>
            </a:r>
          </a:p>
          <a:p>
            <a:pPr lvl="1"/>
            <a:r>
              <a:rPr lang="en-US" b="1" dirty="0">
                <a:ea typeface="ＭＳ Ｐゴシック" pitchFamily="34" charset="-128"/>
                <a:cs typeface="ＭＳ Ｐゴシック" pitchFamily="34" charset="-128"/>
              </a:rPr>
              <a:t>k = 2</a:t>
            </a:r>
            <a:r>
              <a:rPr lang="en-US" dirty="0">
                <a:ea typeface="ＭＳ Ｐゴシック" pitchFamily="34" charset="-128"/>
                <a:cs typeface="ＭＳ Ｐゴシック" pitchFamily="34" charset="-128"/>
              </a:rPr>
              <a:t>: (1 – e</a:t>
            </a:r>
            <a:r>
              <a:rPr lang="en-US" baseline="30000" dirty="0">
                <a:ea typeface="ＭＳ Ｐゴシック" pitchFamily="34" charset="-128"/>
                <a:cs typeface="ＭＳ Ｐゴシック" pitchFamily="34" charset="-128"/>
              </a:rPr>
              <a:t>-1/4</a:t>
            </a:r>
            <a:r>
              <a:rPr lang="en-US" dirty="0">
                <a:ea typeface="ＭＳ Ｐゴシック" pitchFamily="34" charset="-128"/>
                <a:cs typeface="ＭＳ Ｐゴシック" pitchFamily="34" charset="-128"/>
              </a:rPr>
              <a:t>)</a:t>
            </a:r>
            <a:r>
              <a:rPr lang="en-US" baseline="30000" dirty="0">
                <a:ea typeface="ＭＳ Ｐゴシック" pitchFamily="34" charset="-128"/>
                <a:cs typeface="ＭＳ Ｐゴシック" pitchFamily="34" charset="-128"/>
              </a:rPr>
              <a:t>2</a:t>
            </a:r>
            <a:r>
              <a:rPr lang="en-US" dirty="0">
                <a:ea typeface="ＭＳ Ｐゴシック" pitchFamily="34" charset="-128"/>
                <a:cs typeface="ＭＳ Ｐゴシック" pitchFamily="34" charset="-128"/>
              </a:rPr>
              <a:t> = </a:t>
            </a:r>
            <a:r>
              <a:rPr lang="en-US" b="1" dirty="0">
                <a:ea typeface="ＭＳ Ｐゴシック" pitchFamily="34" charset="-128"/>
                <a:cs typeface="ＭＳ Ｐゴシック" pitchFamily="34" charset="-128"/>
              </a:rPr>
              <a:t>0.0493</a:t>
            </a:r>
          </a:p>
          <a:p>
            <a:pPr lvl="8"/>
            <a:endParaRPr lang="en-US" dirty="0"/>
          </a:p>
          <a:p>
            <a:pPr lvl="8"/>
            <a:endParaRPr lang="en-US" dirty="0"/>
          </a:p>
          <a:p>
            <a:r>
              <a:rPr lang="en-US" b="1" dirty="0">
                <a:solidFill>
                  <a:srgbClr val="D60093"/>
                </a:solidFill>
              </a:rPr>
              <a:t>What happens as we </a:t>
            </a:r>
            <a:br>
              <a:rPr lang="en-US" b="1" dirty="0">
                <a:solidFill>
                  <a:srgbClr val="D60093"/>
                </a:solidFill>
              </a:rPr>
            </a:br>
            <a:r>
              <a:rPr lang="en-US" b="1" dirty="0">
                <a:solidFill>
                  <a:srgbClr val="D60093"/>
                </a:solidFill>
              </a:rPr>
              <a:t>keep increasing </a:t>
            </a:r>
            <a:r>
              <a:rPr lang="en-US" b="1" i="1" dirty="0">
                <a:solidFill>
                  <a:srgbClr val="D60093"/>
                </a:solidFill>
              </a:rPr>
              <a:t>k</a:t>
            </a:r>
            <a:r>
              <a:rPr lang="en-US" b="1" dirty="0">
                <a:solidFill>
                  <a:srgbClr val="D60093"/>
                </a:solidFill>
              </a:rPr>
              <a:t>?</a:t>
            </a:r>
          </a:p>
          <a:p>
            <a:pPr lvl="8"/>
            <a:endParaRPr lang="en-US" dirty="0"/>
          </a:p>
          <a:p>
            <a:r>
              <a:rPr lang="en-US" dirty="0">
                <a:solidFill>
                  <a:srgbClr val="0000FF"/>
                </a:solidFill>
              </a:rPr>
              <a:t>“Optimal” value of</a:t>
            </a:r>
            <a:r>
              <a:rPr lang="en-US" dirty="0"/>
              <a:t> </a:t>
            </a:r>
            <a:r>
              <a:rPr lang="en-US" b="1" i="1" dirty="0">
                <a:solidFill>
                  <a:srgbClr val="0000FF"/>
                </a:solidFill>
              </a:rPr>
              <a:t>k</a:t>
            </a:r>
            <a:r>
              <a:rPr lang="en-US" dirty="0">
                <a:solidFill>
                  <a:srgbClr val="0000FF"/>
                </a:solidFill>
              </a:rPr>
              <a:t>:</a:t>
            </a:r>
            <a:r>
              <a:rPr lang="en-US" b="1" dirty="0"/>
              <a:t> </a:t>
            </a:r>
            <a:r>
              <a:rPr lang="en-US" b="1" i="1" dirty="0"/>
              <a:t>n/m </a:t>
            </a:r>
            <a:r>
              <a:rPr lang="en-US" b="1" dirty="0"/>
              <a:t>ln(2)</a:t>
            </a:r>
          </a:p>
          <a:p>
            <a:pPr lvl="1"/>
            <a:r>
              <a:rPr lang="en-US" b="1" dirty="0">
                <a:solidFill>
                  <a:srgbClr val="008000"/>
                </a:solidFill>
              </a:rPr>
              <a:t>In our case:</a:t>
            </a:r>
            <a:r>
              <a:rPr lang="en-US" dirty="0"/>
              <a:t> Optimal </a:t>
            </a:r>
            <a:r>
              <a:rPr lang="en-US" b="1" dirty="0"/>
              <a:t>k =</a:t>
            </a:r>
            <a:r>
              <a:rPr lang="en-US" dirty="0"/>
              <a:t> </a:t>
            </a:r>
            <a:r>
              <a:rPr lang="en-US" b="1" dirty="0"/>
              <a:t>8 ln(2) = 5.54 ≈ 6</a:t>
            </a:r>
          </a:p>
          <a:p>
            <a:pPr lvl="2"/>
            <a:r>
              <a:rPr lang="en-US" b="1" dirty="0">
                <a:ea typeface="ＭＳ Ｐゴシック" pitchFamily="34" charset="-128"/>
                <a:cs typeface="ＭＳ Ｐゴシック" pitchFamily="34" charset="-128"/>
              </a:rPr>
              <a:t>Error at k = 6</a:t>
            </a:r>
            <a:r>
              <a:rPr lang="en-US" dirty="0">
                <a:ea typeface="ＭＳ Ｐゴシック" pitchFamily="34" charset="-128"/>
                <a:cs typeface="ＭＳ Ｐゴシック" pitchFamily="34" charset="-128"/>
              </a:rPr>
              <a:t>: (1 – e</a:t>
            </a:r>
            <a:r>
              <a:rPr lang="en-US" baseline="30000" dirty="0">
                <a:ea typeface="ＭＳ Ｐゴシック" pitchFamily="34" charset="-128"/>
                <a:cs typeface="ＭＳ Ｐゴシック" pitchFamily="34" charset="-128"/>
              </a:rPr>
              <a:t>-6/8</a:t>
            </a:r>
            <a:r>
              <a:rPr lang="en-US" dirty="0">
                <a:ea typeface="ＭＳ Ｐゴシック" pitchFamily="34" charset="-128"/>
                <a:cs typeface="ＭＳ Ｐゴシック" pitchFamily="34" charset="-128"/>
              </a:rPr>
              <a:t>)</a:t>
            </a:r>
            <a:r>
              <a:rPr lang="en-US" baseline="30000" dirty="0">
                <a:ea typeface="ＭＳ Ｐゴシック" pitchFamily="34" charset="-128"/>
                <a:cs typeface="ＭＳ Ｐゴシック" pitchFamily="34" charset="-128"/>
              </a:rPr>
              <a:t>6</a:t>
            </a:r>
            <a:r>
              <a:rPr lang="en-US" dirty="0">
                <a:ea typeface="ＭＳ Ｐゴシック" pitchFamily="34" charset="-128"/>
                <a:cs typeface="ＭＳ Ｐゴシック" pitchFamily="34" charset="-128"/>
              </a:rPr>
              <a:t> = </a:t>
            </a:r>
            <a:r>
              <a:rPr lang="en-US" b="1" dirty="0">
                <a:ea typeface="ＭＳ Ｐゴシック" pitchFamily="34" charset="-128"/>
                <a:cs typeface="ＭＳ Ｐゴシック" pitchFamily="34" charset="-128"/>
              </a:rPr>
              <a:t>0.02158</a:t>
            </a:r>
          </a:p>
          <a:p>
            <a:pPr lvl="2"/>
            <a:endParaRPr lang="en-US" b="1" dirty="0"/>
          </a:p>
        </p:txBody>
      </p:sp>
      <p:grpSp>
        <p:nvGrpSpPr>
          <p:cNvPr id="10" name="Group 9"/>
          <p:cNvGrpSpPr/>
          <p:nvPr/>
        </p:nvGrpSpPr>
        <p:grpSpPr>
          <a:xfrm>
            <a:off x="5117068" y="1219200"/>
            <a:ext cx="4051236" cy="3645932"/>
            <a:chOff x="5117068" y="1219200"/>
            <a:chExt cx="4051236" cy="3645932"/>
          </a:xfrm>
        </p:grpSpPr>
        <p:pic>
          <p:nvPicPr>
            <p:cNvPr id="4098" name="Picture 2"/>
            <p:cNvPicPr>
              <a:picLocks noChangeAspect="1" noChangeArrowheads="1"/>
            </p:cNvPicPr>
            <p:nvPr/>
          </p:nvPicPr>
          <p:blipFill>
            <a:blip r:embed="rId2" cstate="print"/>
            <a:srcRect/>
            <a:stretch>
              <a:fillRect/>
            </a:stretch>
          </p:blipFill>
          <p:spPr bwMode="auto">
            <a:xfrm>
              <a:off x="5181600" y="1219200"/>
              <a:ext cx="3962400" cy="3566492"/>
            </a:xfrm>
            <a:prstGeom prst="rect">
              <a:avLst/>
            </a:prstGeom>
            <a:noFill/>
            <a:ln w="9525">
              <a:noFill/>
              <a:miter lim="800000"/>
              <a:headEnd/>
              <a:tailEnd/>
            </a:ln>
            <a:effectLst/>
          </p:spPr>
        </p:pic>
        <p:sp>
          <p:nvSpPr>
            <p:cNvPr id="8" name="TextBox 7"/>
            <p:cNvSpPr txBox="1"/>
            <p:nvPr/>
          </p:nvSpPr>
          <p:spPr>
            <a:xfrm>
              <a:off x="5867400" y="4495800"/>
              <a:ext cx="3300904"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Number of hash functions, </a:t>
              </a:r>
              <a:r>
                <a:rPr lang="en-US" b="1" i="1" dirty="0">
                  <a:solidFill>
                    <a:srgbClr val="008000"/>
                  </a:solidFill>
                  <a:latin typeface="Arial" pitchFamily="34" charset="0"/>
                  <a:cs typeface="Arial" pitchFamily="34" charset="0"/>
                </a:rPr>
                <a:t>k</a:t>
              </a:r>
            </a:p>
          </p:txBody>
        </p:sp>
        <p:sp>
          <p:nvSpPr>
            <p:cNvPr id="9" name="TextBox 8"/>
            <p:cNvSpPr txBox="1"/>
            <p:nvPr/>
          </p:nvSpPr>
          <p:spPr>
            <a:xfrm rot="16200000">
              <a:off x="4125771" y="3147078"/>
              <a:ext cx="2351926"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False positive prob.</a:t>
              </a:r>
            </a:p>
          </p:txBody>
        </p:sp>
      </p:grpSp>
    </p:spTree>
    <p:extLst>
      <p:ext uri="{BB962C8B-B14F-4D97-AF65-F5344CB8AC3E}">
        <p14:creationId xmlns:p14="http://schemas.microsoft.com/office/powerpoint/2010/main" val="176733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Bloom Filter: Wrap-up</a:t>
            </a:r>
          </a:p>
        </p:txBody>
      </p:sp>
      <p:sp>
        <p:nvSpPr>
          <p:cNvPr id="23555" name="Content Placeholder 2"/>
          <p:cNvSpPr>
            <a:spLocks noGrp="1"/>
          </p:cNvSpPr>
          <p:nvPr>
            <p:ph idx="1"/>
          </p:nvPr>
        </p:nvSpPr>
        <p:spPr/>
        <p:txBody>
          <a:bodyPr/>
          <a:lstStyle/>
          <a:p>
            <a:r>
              <a:rPr lang="en-US" b="1" dirty="0">
                <a:solidFill>
                  <a:srgbClr val="0000FF"/>
                </a:solidFill>
              </a:rPr>
              <a:t>Bloom filters guarantee no false negatives, and use limited memory</a:t>
            </a:r>
          </a:p>
          <a:p>
            <a:pPr lvl="1"/>
            <a:r>
              <a:rPr lang="en-US" dirty="0">
                <a:ea typeface="ＭＳ Ｐゴシック" pitchFamily="34" charset="-128"/>
                <a:cs typeface="ＭＳ Ｐゴシック" pitchFamily="34" charset="-128"/>
              </a:rPr>
              <a:t>Great for pre-processing before more </a:t>
            </a:r>
            <a:br>
              <a:rPr lang="en-US" dirty="0">
                <a:ea typeface="ＭＳ Ｐゴシック" pitchFamily="34" charset="-128"/>
                <a:cs typeface="ＭＳ Ｐゴシック" pitchFamily="34" charset="-128"/>
              </a:rPr>
            </a:br>
            <a:r>
              <a:rPr lang="en-US" dirty="0">
                <a:ea typeface="ＭＳ Ｐゴシック" pitchFamily="34" charset="-128"/>
                <a:cs typeface="ＭＳ Ｐゴシック" pitchFamily="34" charset="-128"/>
              </a:rPr>
              <a:t>expensive checks</a:t>
            </a:r>
          </a:p>
          <a:p>
            <a:r>
              <a:rPr lang="en-US" b="1" dirty="0">
                <a:solidFill>
                  <a:srgbClr val="D60093"/>
                </a:solidFill>
              </a:rPr>
              <a:t>Suitable for hardware implementation</a:t>
            </a:r>
          </a:p>
          <a:p>
            <a:pPr lvl="1"/>
            <a:r>
              <a:rPr lang="en-US" dirty="0">
                <a:ea typeface="ＭＳ Ｐゴシック" pitchFamily="34" charset="-128"/>
                <a:cs typeface="ＭＳ Ｐゴシック" pitchFamily="34" charset="-128"/>
              </a:rPr>
              <a:t>Hash function computations can be parallelized</a:t>
            </a:r>
          </a:p>
          <a:p>
            <a:pPr lvl="8"/>
            <a:endParaRPr lang="en-US" dirty="0">
              <a:ea typeface="ＭＳ Ｐゴシック" pitchFamily="34" charset="-128"/>
              <a:cs typeface="ＭＳ Ｐゴシック" pitchFamily="34" charset="-128"/>
            </a:endParaRPr>
          </a:p>
          <a:p>
            <a:r>
              <a:rPr lang="en-US" dirty="0">
                <a:solidFill>
                  <a:srgbClr val="008000"/>
                </a:solidFill>
                <a:ea typeface="ＭＳ Ｐゴシック" pitchFamily="34" charset="-128"/>
                <a:cs typeface="ＭＳ Ｐゴシック" pitchFamily="34" charset="-128"/>
              </a:rPr>
              <a:t>Is it better to have </a:t>
            </a:r>
            <a:r>
              <a:rPr lang="en-US" b="1" dirty="0">
                <a:solidFill>
                  <a:srgbClr val="0000FF"/>
                </a:solidFill>
                <a:ea typeface="ＭＳ Ｐゴシック" pitchFamily="34" charset="-128"/>
                <a:cs typeface="ＭＳ Ｐゴシック" pitchFamily="34" charset="-128"/>
              </a:rPr>
              <a:t>1</a:t>
            </a:r>
            <a:r>
              <a:rPr lang="en-US" dirty="0">
                <a:solidFill>
                  <a:srgbClr val="0000FF"/>
                </a:solidFill>
                <a:ea typeface="ＭＳ Ｐゴシック" pitchFamily="34" charset="-128"/>
                <a:cs typeface="ＭＳ Ｐゴシック" pitchFamily="34" charset="-128"/>
              </a:rPr>
              <a:t> big </a:t>
            </a:r>
            <a:r>
              <a:rPr lang="en-US" b="1" dirty="0">
                <a:solidFill>
                  <a:srgbClr val="0000FF"/>
                </a:solidFill>
                <a:ea typeface="ＭＳ Ｐゴシック" pitchFamily="34" charset="-128"/>
                <a:cs typeface="ＭＳ Ｐゴシック" pitchFamily="34" charset="-128"/>
              </a:rPr>
              <a:t>B</a:t>
            </a:r>
            <a:r>
              <a:rPr lang="en-US" dirty="0">
                <a:solidFill>
                  <a:srgbClr val="008000"/>
                </a:solidFill>
                <a:ea typeface="ＭＳ Ｐゴシック" pitchFamily="34" charset="-128"/>
                <a:cs typeface="ＭＳ Ｐゴシック" pitchFamily="34" charset="-128"/>
              </a:rPr>
              <a:t> or </a:t>
            </a:r>
            <a:r>
              <a:rPr lang="en-US" b="1" i="1" dirty="0">
                <a:solidFill>
                  <a:srgbClr val="D60093"/>
                </a:solidFill>
                <a:ea typeface="ＭＳ Ｐゴシック" pitchFamily="34" charset="-128"/>
                <a:cs typeface="ＭＳ Ｐゴシック" pitchFamily="34" charset="-128"/>
              </a:rPr>
              <a:t>k</a:t>
            </a:r>
            <a:r>
              <a:rPr lang="en-US" dirty="0">
                <a:solidFill>
                  <a:srgbClr val="D60093"/>
                </a:solidFill>
                <a:ea typeface="ＭＳ Ｐゴシック" pitchFamily="34" charset="-128"/>
                <a:cs typeface="ＭＳ Ｐゴシック" pitchFamily="34" charset="-128"/>
              </a:rPr>
              <a:t> small</a:t>
            </a:r>
            <a:r>
              <a:rPr lang="en-US" b="1" dirty="0">
                <a:solidFill>
                  <a:srgbClr val="D60093"/>
                </a:solidFill>
                <a:ea typeface="ＭＳ Ｐゴシック" pitchFamily="34" charset="-128"/>
                <a:cs typeface="ＭＳ Ｐゴシック" pitchFamily="34" charset="-128"/>
              </a:rPr>
              <a:t> </a:t>
            </a:r>
            <a:r>
              <a:rPr lang="en-US" b="1" dirty="0" err="1">
                <a:solidFill>
                  <a:srgbClr val="D60093"/>
                </a:solidFill>
                <a:ea typeface="ＭＳ Ｐゴシック" pitchFamily="34" charset="-128"/>
                <a:cs typeface="ＭＳ Ｐゴシック" pitchFamily="34" charset="-128"/>
              </a:rPr>
              <a:t>B</a:t>
            </a:r>
            <a:r>
              <a:rPr lang="en-US" dirty="0" err="1">
                <a:solidFill>
                  <a:srgbClr val="D60093"/>
                </a:solidFill>
                <a:ea typeface="ＭＳ Ｐゴシック" pitchFamily="34" charset="-128"/>
                <a:cs typeface="ＭＳ Ｐゴシック" pitchFamily="34" charset="-128"/>
              </a:rPr>
              <a:t>s</a:t>
            </a:r>
            <a:r>
              <a:rPr lang="en-US" dirty="0">
                <a:solidFill>
                  <a:srgbClr val="008000"/>
                </a:solidFill>
                <a:ea typeface="ＭＳ Ｐゴシック" pitchFamily="34" charset="-128"/>
                <a:cs typeface="ＭＳ Ｐゴシック" pitchFamily="34" charset="-128"/>
              </a:rPr>
              <a:t>?</a:t>
            </a:r>
          </a:p>
          <a:p>
            <a:pPr lvl="1"/>
            <a:r>
              <a:rPr lang="en-US" b="1" dirty="0"/>
              <a:t>It is the same:</a:t>
            </a:r>
            <a:r>
              <a:rPr lang="en-US" b="1" i="1" dirty="0">
                <a:solidFill>
                  <a:srgbClr val="0000FF"/>
                </a:solidFill>
              </a:rPr>
              <a:t> (1 – e</a:t>
            </a:r>
            <a:r>
              <a:rPr lang="en-US" b="1" i="1" baseline="30000" dirty="0">
                <a:solidFill>
                  <a:srgbClr val="0000FF"/>
                </a:solidFill>
              </a:rPr>
              <a:t>-km/n</a:t>
            </a:r>
            <a:r>
              <a:rPr lang="en-US" b="1" i="1" dirty="0">
                <a:solidFill>
                  <a:srgbClr val="0000FF"/>
                </a:solidFill>
              </a:rPr>
              <a:t>)</a:t>
            </a:r>
            <a:r>
              <a:rPr lang="en-US" b="1" i="1" baseline="30000" dirty="0">
                <a:solidFill>
                  <a:srgbClr val="0000FF"/>
                </a:solidFill>
              </a:rPr>
              <a:t>k  </a:t>
            </a:r>
            <a:r>
              <a:rPr lang="en-US" dirty="0"/>
              <a:t>vs. </a:t>
            </a:r>
            <a:r>
              <a:rPr lang="en-US" b="1" i="1" dirty="0">
                <a:solidFill>
                  <a:srgbClr val="D60093"/>
                </a:solidFill>
              </a:rPr>
              <a:t>(1 – e</a:t>
            </a:r>
            <a:r>
              <a:rPr lang="en-US" b="1" i="1" baseline="30000" dirty="0">
                <a:solidFill>
                  <a:srgbClr val="D60093"/>
                </a:solidFill>
              </a:rPr>
              <a:t>-m/(n/k)</a:t>
            </a:r>
            <a:r>
              <a:rPr lang="en-US" b="1" i="1" dirty="0">
                <a:solidFill>
                  <a:srgbClr val="D60093"/>
                </a:solidFill>
              </a:rPr>
              <a:t>)</a:t>
            </a:r>
            <a:r>
              <a:rPr lang="en-US" b="1" i="1" baseline="30000" dirty="0">
                <a:solidFill>
                  <a:srgbClr val="D60093"/>
                </a:solidFill>
              </a:rPr>
              <a:t>k</a:t>
            </a:r>
            <a:endParaRPr lang="en-US" b="1" i="1" dirty="0">
              <a:solidFill>
                <a:srgbClr val="D60093"/>
              </a:solidFill>
            </a:endParaRPr>
          </a:p>
          <a:p>
            <a:pPr lvl="1"/>
            <a:r>
              <a:rPr lang="en-US" dirty="0">
                <a:solidFill>
                  <a:srgbClr val="008000"/>
                </a:solidFill>
                <a:ea typeface="ＭＳ Ｐゴシック" pitchFamily="34" charset="-128"/>
                <a:cs typeface="ＭＳ Ｐゴシック" pitchFamily="34" charset="-128"/>
              </a:rPr>
              <a:t>But keeping </a:t>
            </a:r>
            <a:r>
              <a:rPr lang="en-US" b="1" dirty="0">
                <a:solidFill>
                  <a:srgbClr val="0000FF"/>
                </a:solidFill>
                <a:ea typeface="ＭＳ Ｐゴシック" pitchFamily="34" charset="-128"/>
                <a:cs typeface="ＭＳ Ｐゴシック" pitchFamily="34" charset="-128"/>
              </a:rPr>
              <a:t>1 big B</a:t>
            </a:r>
            <a:r>
              <a:rPr lang="en-US" dirty="0">
                <a:solidFill>
                  <a:srgbClr val="008000"/>
                </a:solidFill>
                <a:ea typeface="ＭＳ Ｐゴシック" pitchFamily="34" charset="-128"/>
                <a:cs typeface="ＭＳ Ｐゴシック" pitchFamily="34" charset="-128"/>
              </a:rPr>
              <a:t> is simpler</a:t>
            </a:r>
          </a:p>
          <a:p>
            <a:pPr lvl="1"/>
            <a:endParaRPr lang="en-US" dirty="0">
              <a:ea typeface="ＭＳ Ｐゴシック" pitchFamily="34" charset="-128"/>
              <a:cs typeface="ＭＳ Ｐゴシック" pitchFamily="34" charset="-128"/>
            </a:endParaRPr>
          </a:p>
        </p:txBody>
      </p:sp>
    </p:spTree>
    <p:extLst>
      <p:ext uri="{BB962C8B-B14F-4D97-AF65-F5344CB8AC3E}">
        <p14:creationId xmlns:p14="http://schemas.microsoft.com/office/powerpoint/2010/main" val="12441340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br>
              <a:rPr lang="en-US" dirty="0"/>
            </a:br>
            <a:r>
              <a:rPr lang="en-US" dirty="0"/>
              <a:t>(2) Counting Distinct Elements</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872098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155448"/>
            <a:ext cx="8686800" cy="987552"/>
          </a:xfrm>
        </p:spPr>
        <p:txBody>
          <a:bodyPr>
            <a:normAutofit/>
          </a:bodyPr>
          <a:lstStyle/>
          <a:p>
            <a:pPr>
              <a:defRPr/>
            </a:pPr>
            <a:r>
              <a:rPr lang="en-US" dirty="0"/>
              <a:t>Counting Distinct Elements</a:t>
            </a:r>
          </a:p>
        </p:txBody>
      </p:sp>
      <p:sp>
        <p:nvSpPr>
          <p:cNvPr id="24580" name="Rectangle 3"/>
          <p:cNvSpPr>
            <a:spLocks noGrp="1" noChangeArrowheads="1"/>
          </p:cNvSpPr>
          <p:nvPr>
            <p:ph idx="1"/>
          </p:nvPr>
        </p:nvSpPr>
        <p:spPr/>
        <p:txBody>
          <a:bodyPr/>
          <a:lstStyle/>
          <a:p>
            <a:r>
              <a:rPr lang="en-US" b="1" dirty="0">
                <a:solidFill>
                  <a:srgbClr val="D60093"/>
                </a:solidFill>
              </a:rPr>
              <a:t>Problem:</a:t>
            </a:r>
          </a:p>
          <a:p>
            <a:pPr lvl="1"/>
            <a:r>
              <a:rPr lang="en-US" dirty="0"/>
              <a:t>Data stream consists of a universe of elements chosen from a set of size </a:t>
            </a:r>
            <a:r>
              <a:rPr lang="en-US" b="1" i="1" dirty="0"/>
              <a:t>N</a:t>
            </a:r>
            <a:endParaRPr lang="en-US" b="1" dirty="0"/>
          </a:p>
          <a:p>
            <a:pPr lvl="1"/>
            <a:r>
              <a:rPr lang="en-US" dirty="0"/>
              <a:t>Maintain a count of the number of distinct elements seen so far</a:t>
            </a:r>
          </a:p>
          <a:p>
            <a:pPr lvl="8"/>
            <a:endParaRPr lang="en-US" dirty="0"/>
          </a:p>
          <a:p>
            <a:r>
              <a:rPr lang="en-US" b="1" dirty="0">
                <a:solidFill>
                  <a:srgbClr val="0000FF"/>
                </a:solidFill>
              </a:rPr>
              <a:t>Obvious approach:</a:t>
            </a:r>
            <a:r>
              <a:rPr lang="en-US" dirty="0">
                <a:solidFill>
                  <a:srgbClr val="0000FF"/>
                </a:solidFill>
              </a:rPr>
              <a:t> </a:t>
            </a:r>
            <a:br>
              <a:rPr lang="en-US" dirty="0">
                <a:solidFill>
                  <a:srgbClr val="0000FF"/>
                </a:solidFill>
              </a:rPr>
            </a:br>
            <a:r>
              <a:rPr lang="en-US" dirty="0"/>
              <a:t>Maintain the set of elements seen so far</a:t>
            </a:r>
          </a:p>
          <a:p>
            <a:pPr lvl="1"/>
            <a:r>
              <a:rPr lang="en-US" dirty="0"/>
              <a:t>That is, keep a hash table of all the distinct elements seen so far</a:t>
            </a:r>
          </a:p>
        </p:txBody>
      </p:sp>
    </p:spTree>
    <p:extLst>
      <p:ext uri="{BB962C8B-B14F-4D97-AF65-F5344CB8AC3E}">
        <p14:creationId xmlns:p14="http://schemas.microsoft.com/office/powerpoint/2010/main" val="125246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defRPr/>
            </a:pPr>
            <a:r>
              <a:rPr lang="en-US" dirty="0"/>
              <a:t>Applications</a:t>
            </a:r>
          </a:p>
        </p:txBody>
      </p:sp>
      <p:sp>
        <p:nvSpPr>
          <p:cNvPr id="25604" name="Rectangle 3"/>
          <p:cNvSpPr>
            <a:spLocks noGrp="1" noChangeArrowheads="1"/>
          </p:cNvSpPr>
          <p:nvPr>
            <p:ph idx="1"/>
          </p:nvPr>
        </p:nvSpPr>
        <p:spPr/>
        <p:txBody>
          <a:bodyPr/>
          <a:lstStyle/>
          <a:p>
            <a:r>
              <a:rPr lang="en-US" b="1" dirty="0">
                <a:solidFill>
                  <a:srgbClr val="D60093"/>
                </a:solidFill>
              </a:rPr>
              <a:t>How many different words are found among the Web pages being crawled at a site?</a:t>
            </a:r>
          </a:p>
          <a:p>
            <a:pPr lvl="1"/>
            <a:r>
              <a:rPr lang="en-US" dirty="0">
                <a:ea typeface="ＭＳ Ｐゴシック" pitchFamily="34" charset="-128"/>
                <a:cs typeface="ＭＳ Ｐゴシック" pitchFamily="34" charset="-128"/>
              </a:rPr>
              <a:t>Unusually low or high numbers could indicate artificial pages (spam?)</a:t>
            </a:r>
          </a:p>
          <a:p>
            <a:pPr lvl="8"/>
            <a:endParaRPr lang="en-US" dirty="0">
              <a:ea typeface="ＭＳ Ｐゴシック" pitchFamily="34" charset="-128"/>
              <a:cs typeface="ＭＳ Ｐゴシック" pitchFamily="34" charset="-128"/>
            </a:endParaRPr>
          </a:p>
          <a:p>
            <a:r>
              <a:rPr lang="en-US" b="1" dirty="0">
                <a:solidFill>
                  <a:srgbClr val="0000FF"/>
                </a:solidFill>
              </a:rPr>
              <a:t>How many different Web pages does each customer request in a week?</a:t>
            </a:r>
          </a:p>
          <a:p>
            <a:pPr lvl="8"/>
            <a:endParaRPr lang="en-US" b="1" dirty="0">
              <a:solidFill>
                <a:srgbClr val="0000FF"/>
              </a:solidFill>
            </a:endParaRPr>
          </a:p>
          <a:p>
            <a:r>
              <a:rPr lang="en-US" b="1" dirty="0">
                <a:solidFill>
                  <a:srgbClr val="008000"/>
                </a:solidFill>
              </a:rPr>
              <a:t>How many distinct products have we sold in the last week?</a:t>
            </a:r>
          </a:p>
        </p:txBody>
      </p:sp>
    </p:spTree>
    <p:extLst>
      <p:ext uri="{BB962C8B-B14F-4D97-AF65-F5344CB8AC3E}">
        <p14:creationId xmlns:p14="http://schemas.microsoft.com/office/powerpoint/2010/main" val="203994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defRPr/>
            </a:pPr>
            <a:r>
              <a:rPr lang="en-US" dirty="0"/>
              <a:t>Using Small Storage</a:t>
            </a:r>
          </a:p>
        </p:txBody>
      </p:sp>
      <p:sp>
        <p:nvSpPr>
          <p:cNvPr id="26628" name="Rectangle 3"/>
          <p:cNvSpPr>
            <a:spLocks noGrp="1" noChangeArrowheads="1"/>
          </p:cNvSpPr>
          <p:nvPr>
            <p:ph idx="1"/>
          </p:nvPr>
        </p:nvSpPr>
        <p:spPr>
          <a:xfrm>
            <a:off x="457200" y="1295400"/>
            <a:ext cx="8610600" cy="5257801"/>
          </a:xfrm>
        </p:spPr>
        <p:txBody>
          <a:bodyPr/>
          <a:lstStyle/>
          <a:p>
            <a:endParaRPr lang="en-US" b="1" dirty="0"/>
          </a:p>
          <a:p>
            <a:r>
              <a:rPr lang="en-US" b="1" dirty="0"/>
              <a:t>Real problem: </a:t>
            </a:r>
            <a:r>
              <a:rPr lang="en-US" b="1" dirty="0">
                <a:solidFill>
                  <a:srgbClr val="0000FF"/>
                </a:solidFill>
              </a:rPr>
              <a:t>What if we do not have space </a:t>
            </a:r>
            <a:br>
              <a:rPr lang="en-US" b="1" dirty="0">
                <a:solidFill>
                  <a:srgbClr val="0000FF"/>
                </a:solidFill>
              </a:rPr>
            </a:br>
            <a:r>
              <a:rPr lang="en-US" b="1" dirty="0">
                <a:solidFill>
                  <a:srgbClr val="0000FF"/>
                </a:solidFill>
              </a:rPr>
              <a:t>to maintain the set of elements seen so far?</a:t>
            </a:r>
          </a:p>
          <a:p>
            <a:pPr lvl="8"/>
            <a:endParaRPr lang="en-US" dirty="0"/>
          </a:p>
          <a:p>
            <a:r>
              <a:rPr lang="en-US" b="1" dirty="0">
                <a:solidFill>
                  <a:srgbClr val="D60093"/>
                </a:solidFill>
              </a:rPr>
              <a:t>Estimate the count in an unbiased way</a:t>
            </a:r>
          </a:p>
          <a:p>
            <a:pPr lvl="8"/>
            <a:endParaRPr lang="en-US" dirty="0"/>
          </a:p>
          <a:p>
            <a:r>
              <a:rPr lang="en-US" b="1" dirty="0">
                <a:solidFill>
                  <a:srgbClr val="008000"/>
                </a:solidFill>
              </a:rPr>
              <a:t>Accept that the count may have a little error, but limit the probability that the error is large</a:t>
            </a:r>
          </a:p>
        </p:txBody>
      </p:sp>
    </p:spTree>
    <p:extLst>
      <p:ext uri="{BB962C8B-B14F-4D97-AF65-F5344CB8AC3E}">
        <p14:creationId xmlns:p14="http://schemas.microsoft.com/office/powerpoint/2010/main" val="40863797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dirty="0"/>
              <a:t>Flajolet-Martin Approach</a:t>
            </a:r>
          </a:p>
        </p:txBody>
      </p:sp>
      <p:sp>
        <p:nvSpPr>
          <p:cNvPr id="11267" name="Rectangle 3"/>
          <p:cNvSpPr>
            <a:spLocks noGrp="1" noChangeArrowheads="1"/>
          </p:cNvSpPr>
          <p:nvPr>
            <p:ph idx="1"/>
          </p:nvPr>
        </p:nvSpPr>
        <p:spPr/>
        <p:txBody>
          <a:bodyPr>
            <a:normAutofit/>
          </a:bodyPr>
          <a:lstStyle/>
          <a:p>
            <a:r>
              <a:rPr lang="en-US" dirty="0">
                <a:solidFill>
                  <a:srgbClr val="0000FF"/>
                </a:solidFill>
              </a:rPr>
              <a:t>Pick a hash function </a:t>
            </a:r>
            <a:r>
              <a:rPr lang="en-US" b="1" i="1" dirty="0">
                <a:solidFill>
                  <a:srgbClr val="0000FF"/>
                </a:solidFill>
              </a:rPr>
              <a:t>h</a:t>
            </a:r>
            <a:r>
              <a:rPr lang="en-US" dirty="0">
                <a:solidFill>
                  <a:srgbClr val="0000FF"/>
                </a:solidFill>
              </a:rPr>
              <a:t> that maps each of the </a:t>
            </a:r>
            <a:r>
              <a:rPr lang="en-US" b="1" i="1" dirty="0">
                <a:solidFill>
                  <a:srgbClr val="0000FF"/>
                </a:solidFill>
              </a:rPr>
              <a:t>N</a:t>
            </a:r>
            <a:r>
              <a:rPr lang="en-US" b="1" dirty="0">
                <a:solidFill>
                  <a:srgbClr val="0000FF"/>
                </a:solidFill>
              </a:rPr>
              <a:t> </a:t>
            </a:r>
            <a:r>
              <a:rPr lang="en-US" dirty="0">
                <a:solidFill>
                  <a:srgbClr val="0000FF"/>
                </a:solidFill>
              </a:rPr>
              <a:t>elements to at least  </a:t>
            </a:r>
            <a:r>
              <a:rPr lang="en-US" b="1" dirty="0">
                <a:solidFill>
                  <a:srgbClr val="0000FF"/>
                </a:solidFill>
              </a:rPr>
              <a:t>log</a:t>
            </a:r>
            <a:r>
              <a:rPr lang="en-US" b="1" baseline="-25000" dirty="0">
                <a:solidFill>
                  <a:srgbClr val="0000FF"/>
                </a:solidFill>
              </a:rPr>
              <a:t>2 </a:t>
            </a:r>
            <a:r>
              <a:rPr lang="en-US" b="1" i="1" dirty="0">
                <a:solidFill>
                  <a:srgbClr val="0000FF"/>
                </a:solidFill>
              </a:rPr>
              <a:t>N</a:t>
            </a:r>
            <a:r>
              <a:rPr lang="en-US" i="1" dirty="0">
                <a:solidFill>
                  <a:srgbClr val="0000FF"/>
                </a:solidFill>
              </a:rPr>
              <a:t>  </a:t>
            </a:r>
            <a:r>
              <a:rPr lang="en-US" dirty="0">
                <a:solidFill>
                  <a:srgbClr val="0000FF"/>
                </a:solidFill>
              </a:rPr>
              <a:t>bits</a:t>
            </a:r>
          </a:p>
          <a:p>
            <a:pPr lvl="8"/>
            <a:endParaRPr lang="en-US" dirty="0"/>
          </a:p>
          <a:p>
            <a:r>
              <a:rPr lang="en-US" dirty="0"/>
              <a:t>For each stream element </a:t>
            </a:r>
            <a:r>
              <a:rPr lang="en-US" b="1" i="1" dirty="0"/>
              <a:t>a</a:t>
            </a:r>
            <a:r>
              <a:rPr lang="en-US" dirty="0"/>
              <a:t>, let </a:t>
            </a:r>
            <a:r>
              <a:rPr lang="en-US" b="1" i="1" dirty="0"/>
              <a:t>r</a:t>
            </a:r>
            <a:r>
              <a:rPr lang="en-US" b="1" dirty="0"/>
              <a:t>(</a:t>
            </a:r>
            <a:r>
              <a:rPr lang="en-US" b="1" i="1" dirty="0"/>
              <a:t>a</a:t>
            </a:r>
            <a:r>
              <a:rPr lang="en-US" b="1" dirty="0"/>
              <a:t>)</a:t>
            </a:r>
            <a:r>
              <a:rPr lang="en-US" dirty="0"/>
              <a:t> be the number of trailing </a:t>
            </a:r>
            <a:r>
              <a:rPr lang="en-US" b="1" dirty="0"/>
              <a:t>0s</a:t>
            </a:r>
            <a:r>
              <a:rPr lang="en-US" dirty="0"/>
              <a:t> in </a:t>
            </a:r>
            <a:r>
              <a:rPr lang="en-US" b="1" i="1" dirty="0"/>
              <a:t>h</a:t>
            </a:r>
            <a:r>
              <a:rPr lang="en-US" b="1" dirty="0"/>
              <a:t>(</a:t>
            </a:r>
            <a:r>
              <a:rPr lang="en-US" b="1" i="1" dirty="0"/>
              <a:t>a</a:t>
            </a:r>
            <a:r>
              <a:rPr lang="en-US" b="1" dirty="0"/>
              <a:t>)</a:t>
            </a:r>
          </a:p>
          <a:p>
            <a:pPr lvl="1"/>
            <a:r>
              <a:rPr lang="en-US" b="1" dirty="0">
                <a:solidFill>
                  <a:srgbClr val="008000"/>
                </a:solidFill>
              </a:rPr>
              <a:t>r(a)</a:t>
            </a:r>
            <a:r>
              <a:rPr lang="en-US" dirty="0">
                <a:solidFill>
                  <a:srgbClr val="008000"/>
                </a:solidFill>
              </a:rPr>
              <a:t> = position of first 1 counting from the right</a:t>
            </a:r>
          </a:p>
          <a:p>
            <a:pPr lvl="2"/>
            <a:r>
              <a:rPr lang="en-US" dirty="0"/>
              <a:t>E.g., say </a:t>
            </a:r>
            <a:r>
              <a:rPr lang="en-US" b="1" i="1" dirty="0"/>
              <a:t>h(a) = 12</a:t>
            </a:r>
            <a:r>
              <a:rPr lang="en-US" dirty="0"/>
              <a:t>, then </a:t>
            </a:r>
            <a:r>
              <a:rPr lang="en-US" b="1" i="1" dirty="0"/>
              <a:t>12</a:t>
            </a:r>
            <a:r>
              <a:rPr lang="en-US" dirty="0"/>
              <a:t> is </a:t>
            </a:r>
            <a:r>
              <a:rPr lang="en-US" b="1" i="1" dirty="0"/>
              <a:t>1100</a:t>
            </a:r>
            <a:r>
              <a:rPr lang="en-US" dirty="0"/>
              <a:t> in binary, so</a:t>
            </a:r>
            <a:r>
              <a:rPr lang="en-US" i="1" dirty="0"/>
              <a:t> </a:t>
            </a:r>
            <a:r>
              <a:rPr lang="en-US" b="1" i="1" dirty="0"/>
              <a:t>r(a) = 2</a:t>
            </a:r>
          </a:p>
          <a:p>
            <a:r>
              <a:rPr lang="en-US" dirty="0"/>
              <a:t>Record </a:t>
            </a:r>
            <a:r>
              <a:rPr lang="en-US" b="1" i="1" dirty="0">
                <a:solidFill>
                  <a:srgbClr val="D60093"/>
                </a:solidFill>
              </a:rPr>
              <a:t>R </a:t>
            </a:r>
            <a:r>
              <a:rPr lang="en-US" b="1" dirty="0">
                <a:solidFill>
                  <a:srgbClr val="D60093"/>
                </a:solidFill>
              </a:rPr>
              <a:t>= the maximum </a:t>
            </a:r>
            <a:r>
              <a:rPr lang="en-US" b="1" i="1" dirty="0">
                <a:solidFill>
                  <a:srgbClr val="D60093"/>
                </a:solidFill>
              </a:rPr>
              <a:t>r</a:t>
            </a:r>
            <a:r>
              <a:rPr lang="en-US" b="1" dirty="0">
                <a:solidFill>
                  <a:srgbClr val="D60093"/>
                </a:solidFill>
              </a:rPr>
              <a:t>(</a:t>
            </a:r>
            <a:r>
              <a:rPr lang="en-US" b="1" i="1" dirty="0">
                <a:solidFill>
                  <a:srgbClr val="D60093"/>
                </a:solidFill>
              </a:rPr>
              <a:t>a</a:t>
            </a:r>
            <a:r>
              <a:rPr lang="en-US" b="1" dirty="0">
                <a:solidFill>
                  <a:srgbClr val="D60093"/>
                </a:solidFill>
              </a:rPr>
              <a:t>) seen</a:t>
            </a:r>
          </a:p>
          <a:p>
            <a:pPr lvl="1"/>
            <a:r>
              <a:rPr lang="en-US" b="1" dirty="0"/>
              <a:t>R = </a:t>
            </a:r>
            <a:r>
              <a:rPr lang="en-US" b="1" dirty="0" err="1"/>
              <a:t>max</a:t>
            </a:r>
            <a:r>
              <a:rPr lang="en-US" b="1" baseline="-25000" dirty="0" err="1"/>
              <a:t>a</a:t>
            </a:r>
            <a:r>
              <a:rPr lang="en-US" b="1" dirty="0"/>
              <a:t> r(a)</a:t>
            </a:r>
            <a:r>
              <a:rPr lang="en-US" dirty="0"/>
              <a:t>,  over all the items </a:t>
            </a:r>
            <a:r>
              <a:rPr lang="en-US" b="1" i="1" dirty="0"/>
              <a:t>a</a:t>
            </a:r>
            <a:r>
              <a:rPr lang="en-US" dirty="0"/>
              <a:t> seen so far</a:t>
            </a:r>
          </a:p>
          <a:p>
            <a:pPr lvl="8"/>
            <a:endParaRPr lang="en-US" dirty="0"/>
          </a:p>
          <a:p>
            <a:r>
              <a:rPr lang="en-US" b="1" dirty="0">
                <a:solidFill>
                  <a:srgbClr val="0000FF"/>
                </a:solidFill>
              </a:rPr>
              <a:t>Estimated number of distinct elements = 2</a:t>
            </a:r>
            <a:r>
              <a:rPr lang="en-US" b="1" i="1" baseline="30000" dirty="0">
                <a:solidFill>
                  <a:srgbClr val="0000FF"/>
                </a:solidFill>
              </a:rPr>
              <a:t>R</a:t>
            </a:r>
            <a:endParaRPr lang="en-US" b="1" dirty="0">
              <a:solidFill>
                <a:srgbClr val="0000FF"/>
              </a:solidFill>
            </a:endParaRPr>
          </a:p>
        </p:txBody>
      </p:sp>
    </p:spTree>
    <p:extLst>
      <p:ext uri="{BB962C8B-B14F-4D97-AF65-F5344CB8AC3E}">
        <p14:creationId xmlns:p14="http://schemas.microsoft.com/office/powerpoint/2010/main" val="1505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7">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7">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It Works: Intuition</a:t>
            </a:r>
          </a:p>
        </p:txBody>
      </p:sp>
      <p:sp>
        <p:nvSpPr>
          <p:cNvPr id="3" name="Content Placeholder 2"/>
          <p:cNvSpPr>
            <a:spLocks noGrp="1"/>
          </p:cNvSpPr>
          <p:nvPr>
            <p:ph idx="1"/>
          </p:nvPr>
        </p:nvSpPr>
        <p:spPr>
          <a:xfrm>
            <a:off x="457200" y="1295400"/>
            <a:ext cx="8686800" cy="5257801"/>
          </a:xfrm>
        </p:spPr>
        <p:txBody>
          <a:bodyPr>
            <a:normAutofit lnSpcReduction="10000"/>
          </a:bodyPr>
          <a:lstStyle/>
          <a:p>
            <a:r>
              <a:rPr lang="en-US" b="1" u="sng" dirty="0">
                <a:solidFill>
                  <a:srgbClr val="0000FF"/>
                </a:solidFill>
              </a:rPr>
              <a:t>Very </a:t>
            </a:r>
            <a:r>
              <a:rPr lang="en-US" b="1" u="sng" dirty="0" err="1">
                <a:solidFill>
                  <a:srgbClr val="0000FF"/>
                </a:solidFill>
              </a:rPr>
              <a:t>very</a:t>
            </a:r>
            <a:r>
              <a:rPr lang="en-US" b="1" u="sng" dirty="0">
                <a:solidFill>
                  <a:srgbClr val="0000FF"/>
                </a:solidFill>
              </a:rPr>
              <a:t> rough and heuristic</a:t>
            </a:r>
            <a:r>
              <a:rPr lang="en-US" b="1" dirty="0">
                <a:solidFill>
                  <a:srgbClr val="0000FF"/>
                </a:solidFill>
              </a:rPr>
              <a:t> intuition why </a:t>
            </a:r>
            <a:br>
              <a:rPr lang="en-US" b="1" dirty="0">
                <a:solidFill>
                  <a:srgbClr val="0000FF"/>
                </a:solidFill>
              </a:rPr>
            </a:br>
            <a:r>
              <a:rPr lang="en-US" b="1" dirty="0" err="1">
                <a:solidFill>
                  <a:srgbClr val="0000FF"/>
                </a:solidFill>
              </a:rPr>
              <a:t>Flajolet</a:t>
            </a:r>
            <a:r>
              <a:rPr lang="en-US" b="1" dirty="0">
                <a:solidFill>
                  <a:srgbClr val="0000FF"/>
                </a:solidFill>
              </a:rPr>
              <a:t>-Martin works:</a:t>
            </a:r>
          </a:p>
          <a:p>
            <a:pPr lvl="1"/>
            <a:r>
              <a:rPr lang="en-US" b="1" i="1" dirty="0">
                <a:solidFill>
                  <a:srgbClr val="D60093"/>
                </a:solidFill>
              </a:rPr>
              <a:t>h(a)</a:t>
            </a:r>
            <a:r>
              <a:rPr lang="en-US" dirty="0">
                <a:solidFill>
                  <a:srgbClr val="D60093"/>
                </a:solidFill>
              </a:rPr>
              <a:t> hashes</a:t>
            </a:r>
            <a:r>
              <a:rPr lang="en-US" b="1" dirty="0">
                <a:solidFill>
                  <a:srgbClr val="D60093"/>
                </a:solidFill>
              </a:rPr>
              <a:t> </a:t>
            </a:r>
            <a:r>
              <a:rPr lang="en-US" b="1" i="1" dirty="0">
                <a:solidFill>
                  <a:srgbClr val="D60093"/>
                </a:solidFill>
              </a:rPr>
              <a:t>a</a:t>
            </a:r>
            <a:r>
              <a:rPr lang="en-US" dirty="0">
                <a:solidFill>
                  <a:srgbClr val="D60093"/>
                </a:solidFill>
              </a:rPr>
              <a:t> with </a:t>
            </a:r>
            <a:r>
              <a:rPr lang="en-US" b="1" dirty="0">
                <a:solidFill>
                  <a:srgbClr val="D60093"/>
                </a:solidFill>
              </a:rPr>
              <a:t>equal prob.</a:t>
            </a:r>
            <a:r>
              <a:rPr lang="en-US" dirty="0">
                <a:solidFill>
                  <a:srgbClr val="D60093"/>
                </a:solidFill>
              </a:rPr>
              <a:t> to any of </a:t>
            </a:r>
            <a:r>
              <a:rPr lang="en-US" b="1" i="1" dirty="0">
                <a:solidFill>
                  <a:srgbClr val="D60093"/>
                </a:solidFill>
              </a:rPr>
              <a:t>N</a:t>
            </a:r>
            <a:r>
              <a:rPr lang="en-US" dirty="0">
                <a:solidFill>
                  <a:srgbClr val="D60093"/>
                </a:solidFill>
              </a:rPr>
              <a:t> values</a:t>
            </a:r>
          </a:p>
          <a:p>
            <a:pPr lvl="1"/>
            <a:r>
              <a:rPr lang="en-US" dirty="0"/>
              <a:t>Then </a:t>
            </a:r>
            <a:r>
              <a:rPr lang="en-US" b="1" i="1" dirty="0"/>
              <a:t>h(a)</a:t>
            </a:r>
            <a:r>
              <a:rPr lang="en-US" dirty="0"/>
              <a:t> is a sequence of </a:t>
            </a:r>
            <a:r>
              <a:rPr lang="en-US" b="1" dirty="0"/>
              <a:t>log</a:t>
            </a:r>
            <a:r>
              <a:rPr lang="en-US" b="1" baseline="-25000" dirty="0"/>
              <a:t>2 </a:t>
            </a:r>
            <a:r>
              <a:rPr lang="en-US" b="1" dirty="0"/>
              <a:t>N</a:t>
            </a:r>
            <a:r>
              <a:rPr lang="en-US" dirty="0"/>
              <a:t> bits, </a:t>
            </a:r>
            <a:br>
              <a:rPr lang="en-US" dirty="0"/>
            </a:br>
            <a:r>
              <a:rPr lang="en-US" dirty="0"/>
              <a:t>where </a:t>
            </a:r>
            <a:r>
              <a:rPr lang="en-US" b="1" i="1" dirty="0">
                <a:solidFill>
                  <a:srgbClr val="008000"/>
                </a:solidFill>
              </a:rPr>
              <a:t>2</a:t>
            </a:r>
            <a:r>
              <a:rPr lang="en-US" b="1" i="1" baseline="30000" dirty="0">
                <a:solidFill>
                  <a:srgbClr val="008000"/>
                </a:solidFill>
              </a:rPr>
              <a:t>-r</a:t>
            </a:r>
            <a:r>
              <a:rPr lang="en-US" i="1" dirty="0"/>
              <a:t> </a:t>
            </a:r>
            <a:r>
              <a:rPr lang="en-US" dirty="0"/>
              <a:t>fraction of all </a:t>
            </a:r>
            <a:r>
              <a:rPr lang="en-US" b="1" i="1" dirty="0">
                <a:solidFill>
                  <a:srgbClr val="008000"/>
                </a:solidFill>
              </a:rPr>
              <a:t>a</a:t>
            </a:r>
            <a:r>
              <a:rPr lang="en-US" dirty="0"/>
              <a:t>s have a tail of </a:t>
            </a:r>
            <a:r>
              <a:rPr lang="en-US" b="1" i="1" dirty="0">
                <a:solidFill>
                  <a:srgbClr val="008000"/>
                </a:solidFill>
              </a:rPr>
              <a:t>r</a:t>
            </a:r>
            <a:r>
              <a:rPr lang="en-US" dirty="0"/>
              <a:t> zeros </a:t>
            </a:r>
          </a:p>
          <a:p>
            <a:pPr lvl="2"/>
            <a:r>
              <a:rPr lang="en-US" dirty="0"/>
              <a:t>About 50% of</a:t>
            </a:r>
            <a:r>
              <a:rPr lang="en-US" i="1" dirty="0"/>
              <a:t> </a:t>
            </a:r>
            <a:r>
              <a:rPr lang="en-US" b="1" i="1" dirty="0"/>
              <a:t>a</a:t>
            </a:r>
            <a:r>
              <a:rPr lang="en-US" dirty="0"/>
              <a:t>s hash to </a:t>
            </a:r>
            <a:r>
              <a:rPr lang="en-US" b="1" dirty="0"/>
              <a:t>***0</a:t>
            </a:r>
          </a:p>
          <a:p>
            <a:pPr lvl="2"/>
            <a:r>
              <a:rPr lang="en-US" dirty="0"/>
              <a:t>About 25% of</a:t>
            </a:r>
            <a:r>
              <a:rPr lang="en-US" b="1" dirty="0"/>
              <a:t> </a:t>
            </a:r>
            <a:r>
              <a:rPr lang="en-US" b="1" i="1" dirty="0"/>
              <a:t>a</a:t>
            </a:r>
            <a:r>
              <a:rPr lang="en-US" dirty="0"/>
              <a:t>s hash to </a:t>
            </a:r>
            <a:r>
              <a:rPr lang="en-US" b="1" dirty="0"/>
              <a:t>**00</a:t>
            </a:r>
          </a:p>
          <a:p>
            <a:pPr lvl="2"/>
            <a:r>
              <a:rPr lang="en-US" dirty="0"/>
              <a:t>So, if we saw the longest tail of </a:t>
            </a:r>
            <a:r>
              <a:rPr lang="en-US" b="1" i="1" dirty="0"/>
              <a:t>r=2</a:t>
            </a:r>
            <a:r>
              <a:rPr lang="en-US" dirty="0"/>
              <a:t> (i.e., item hash </a:t>
            </a:r>
            <a:br>
              <a:rPr lang="en-US" dirty="0"/>
            </a:br>
            <a:r>
              <a:rPr lang="en-US" dirty="0"/>
              <a:t>ending </a:t>
            </a:r>
            <a:r>
              <a:rPr lang="en-US" b="1" dirty="0"/>
              <a:t>*100</a:t>
            </a:r>
            <a:r>
              <a:rPr lang="en-US" dirty="0"/>
              <a:t>) then we have probably seen </a:t>
            </a:r>
            <a:br>
              <a:rPr lang="en-US" dirty="0"/>
            </a:br>
            <a:r>
              <a:rPr lang="en-US" b="1" dirty="0"/>
              <a:t>about</a:t>
            </a:r>
            <a:r>
              <a:rPr lang="en-US" dirty="0"/>
              <a:t> </a:t>
            </a:r>
            <a:r>
              <a:rPr lang="en-US" b="1" i="1" dirty="0"/>
              <a:t>4</a:t>
            </a:r>
            <a:r>
              <a:rPr lang="en-US" dirty="0"/>
              <a:t> distinct items so far</a:t>
            </a:r>
          </a:p>
          <a:p>
            <a:pPr lvl="1"/>
            <a:r>
              <a:rPr lang="en-US" b="1" dirty="0">
                <a:solidFill>
                  <a:srgbClr val="008000"/>
                </a:solidFill>
              </a:rPr>
              <a:t>So, it takes to hash about </a:t>
            </a:r>
            <a:r>
              <a:rPr lang="en-US" b="1" i="1" dirty="0">
                <a:solidFill>
                  <a:srgbClr val="008000"/>
                </a:solidFill>
              </a:rPr>
              <a:t>2</a:t>
            </a:r>
            <a:r>
              <a:rPr lang="en-US" b="1" i="1" baseline="30000" dirty="0">
                <a:solidFill>
                  <a:srgbClr val="008000"/>
                </a:solidFill>
              </a:rPr>
              <a:t>r</a:t>
            </a:r>
            <a:r>
              <a:rPr lang="en-US" b="1" dirty="0">
                <a:solidFill>
                  <a:srgbClr val="008000"/>
                </a:solidFill>
              </a:rPr>
              <a:t> items before we </a:t>
            </a:r>
            <a:br>
              <a:rPr lang="en-US" b="1" dirty="0">
                <a:solidFill>
                  <a:srgbClr val="008000"/>
                </a:solidFill>
              </a:rPr>
            </a:br>
            <a:r>
              <a:rPr lang="en-US" b="1" dirty="0">
                <a:solidFill>
                  <a:srgbClr val="008000"/>
                </a:solidFill>
              </a:rPr>
              <a:t>see one with zero-suffix of length </a:t>
            </a:r>
            <a:r>
              <a:rPr lang="en-US" b="1" i="1" dirty="0">
                <a:solidFill>
                  <a:srgbClr val="008000"/>
                </a:solidFill>
              </a:rPr>
              <a:t>r</a:t>
            </a:r>
          </a:p>
        </p:txBody>
      </p:sp>
    </p:spTree>
    <p:extLst>
      <p:ext uri="{BB962C8B-B14F-4D97-AF65-F5344CB8AC3E}">
        <p14:creationId xmlns:p14="http://schemas.microsoft.com/office/powerpoint/2010/main" val="1649901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686800" cy="838200"/>
          </a:xfrm>
        </p:spPr>
        <p:txBody>
          <a:bodyPr>
            <a:noAutofit/>
          </a:bodyPr>
          <a:lstStyle/>
          <a:p>
            <a:r>
              <a:rPr lang="en-US" sz="2800" dirty="0"/>
              <a:t>General Stream Processing Model /Data Stream </a:t>
            </a:r>
            <a:r>
              <a:rPr lang="en-US" sz="2800"/>
              <a:t>Management System (DSMS) </a:t>
            </a:r>
            <a:endParaRPr lang="en-US" sz="2800" dirty="0"/>
          </a:p>
        </p:txBody>
      </p:sp>
      <p:sp>
        <p:nvSpPr>
          <p:cNvPr id="20483" name="Rectangle 2"/>
          <p:cNvSpPr>
            <a:spLocks noChangeArrowheads="1"/>
          </p:cNvSpPr>
          <p:nvPr/>
        </p:nvSpPr>
        <p:spPr bwMode="auto">
          <a:xfrm>
            <a:off x="3810000" y="2111276"/>
            <a:ext cx="2057400" cy="1828800"/>
          </a:xfrm>
          <a:prstGeom prst="rect">
            <a:avLst/>
          </a:prstGeom>
          <a:solidFill>
            <a:srgbClr val="339966">
              <a:alpha val="50195"/>
            </a:srgbClr>
          </a:solidFill>
          <a:ln w="9525">
            <a:solidFill>
              <a:schemeClr val="tx1"/>
            </a:solidFill>
            <a:miter lim="800000"/>
            <a:headEnd/>
            <a:tailEnd/>
          </a:ln>
        </p:spPr>
        <p:txBody>
          <a:bodyPr wrap="none" anchor="ctr"/>
          <a:lstStyle/>
          <a:p>
            <a:pPr algn="ctr"/>
            <a:endParaRPr lang="en-US" b="1" dirty="0">
              <a:latin typeface="Arial" pitchFamily="34" charset="0"/>
              <a:cs typeface="Arial" pitchFamily="34" charset="0"/>
            </a:endParaRPr>
          </a:p>
          <a:p>
            <a:pPr algn="ctr"/>
            <a:endParaRPr lang="en-US" b="1" dirty="0">
              <a:latin typeface="Arial" pitchFamily="34" charset="0"/>
              <a:cs typeface="Arial" pitchFamily="34" charset="0"/>
            </a:endParaRPr>
          </a:p>
          <a:p>
            <a:pPr algn="ctr"/>
            <a:r>
              <a:rPr lang="en-US" sz="2400" b="1" dirty="0">
                <a:latin typeface="Arial" pitchFamily="34" charset="0"/>
                <a:cs typeface="Arial" pitchFamily="34" charset="0"/>
              </a:rPr>
              <a:t>Processor</a:t>
            </a:r>
            <a:endParaRPr lang="en-US" b="1" dirty="0">
              <a:latin typeface="Arial" pitchFamily="34" charset="0"/>
              <a:cs typeface="Arial" pitchFamily="34" charset="0"/>
            </a:endParaRPr>
          </a:p>
        </p:txBody>
      </p:sp>
      <p:sp>
        <p:nvSpPr>
          <p:cNvPr id="20484" name="AutoShape 3"/>
          <p:cNvSpPr>
            <a:spLocks noChangeArrowheads="1"/>
          </p:cNvSpPr>
          <p:nvPr/>
        </p:nvSpPr>
        <p:spPr bwMode="auto">
          <a:xfrm>
            <a:off x="3177476" y="4648200"/>
            <a:ext cx="1219200" cy="1676400"/>
          </a:xfrm>
          <a:prstGeom prst="can">
            <a:avLst>
              <a:gd name="adj" fmla="val 34375"/>
            </a:avLst>
          </a:prstGeom>
          <a:solidFill>
            <a:srgbClr val="FFFF00">
              <a:alpha val="50195"/>
            </a:srgbClr>
          </a:solidFill>
          <a:ln w="9525">
            <a:solidFill>
              <a:schemeClr val="tx1"/>
            </a:solidFill>
            <a:round/>
            <a:headEnd/>
            <a:tailEnd/>
          </a:ln>
        </p:spPr>
        <p:txBody>
          <a:bodyPr wrap="none" anchor="ctr"/>
          <a:lstStyle/>
          <a:p>
            <a:pPr algn="ctr"/>
            <a:r>
              <a:rPr lang="en-US" b="1" dirty="0">
                <a:latin typeface="Arial" pitchFamily="34" charset="0"/>
                <a:cs typeface="Arial" pitchFamily="34" charset="0"/>
              </a:rPr>
              <a:t>Limited</a:t>
            </a:r>
          </a:p>
          <a:p>
            <a:pPr algn="ctr"/>
            <a:r>
              <a:rPr lang="en-US" b="1" dirty="0">
                <a:latin typeface="Arial" pitchFamily="34" charset="0"/>
                <a:cs typeface="Arial" pitchFamily="34" charset="0"/>
              </a:rPr>
              <a:t>Working</a:t>
            </a:r>
          </a:p>
          <a:p>
            <a:pPr algn="ctr"/>
            <a:r>
              <a:rPr lang="en-US" b="1" dirty="0">
                <a:latin typeface="Arial" pitchFamily="34" charset="0"/>
                <a:cs typeface="Arial" pitchFamily="34" charset="0"/>
              </a:rPr>
              <a:t>Storage</a:t>
            </a:r>
          </a:p>
        </p:txBody>
      </p:sp>
      <p:sp>
        <p:nvSpPr>
          <p:cNvPr id="20485" name="Line 4"/>
          <p:cNvSpPr>
            <a:spLocks noChangeShapeType="1"/>
          </p:cNvSpPr>
          <p:nvPr/>
        </p:nvSpPr>
        <p:spPr bwMode="auto">
          <a:xfrm flipH="1">
            <a:off x="3810000" y="3733800"/>
            <a:ext cx="762000" cy="914400"/>
          </a:xfrm>
          <a:prstGeom prst="line">
            <a:avLst/>
          </a:prstGeom>
          <a:noFill/>
          <a:ln w="28575">
            <a:solidFill>
              <a:schemeClr val="tx1"/>
            </a:solidFill>
            <a:round/>
            <a:headEnd type="triangle" w="med" len="med"/>
            <a:tailEnd type="triangle" w="med" len="med"/>
          </a:ln>
        </p:spPr>
        <p:txBody>
          <a:bodyPr/>
          <a:lstStyle/>
          <a:p>
            <a:endParaRPr lang="en-US">
              <a:latin typeface="Arial" pitchFamily="34" charset="0"/>
              <a:cs typeface="Arial" pitchFamily="34" charset="0"/>
            </a:endParaRPr>
          </a:p>
        </p:txBody>
      </p:sp>
      <p:sp>
        <p:nvSpPr>
          <p:cNvPr id="20486" name="Line 5"/>
          <p:cNvSpPr>
            <a:spLocks noChangeShapeType="1"/>
          </p:cNvSpPr>
          <p:nvPr/>
        </p:nvSpPr>
        <p:spPr bwMode="auto">
          <a:xfrm>
            <a:off x="3124200" y="2492276"/>
            <a:ext cx="6858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87" name="Line 6"/>
          <p:cNvSpPr>
            <a:spLocks noChangeShapeType="1"/>
          </p:cNvSpPr>
          <p:nvPr/>
        </p:nvSpPr>
        <p:spPr bwMode="auto">
          <a:xfrm>
            <a:off x="3124200" y="3025676"/>
            <a:ext cx="6858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88" name="Line 7"/>
          <p:cNvSpPr>
            <a:spLocks noChangeShapeType="1"/>
          </p:cNvSpPr>
          <p:nvPr/>
        </p:nvSpPr>
        <p:spPr bwMode="auto">
          <a:xfrm>
            <a:off x="3124200" y="3559076"/>
            <a:ext cx="6858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89" name="Text Box 8"/>
          <p:cNvSpPr txBox="1">
            <a:spLocks noChangeArrowheads="1"/>
          </p:cNvSpPr>
          <p:nvPr/>
        </p:nvSpPr>
        <p:spPr bwMode="auto">
          <a:xfrm>
            <a:off x="706665" y="2263676"/>
            <a:ext cx="2236510" cy="3139321"/>
          </a:xfrm>
          <a:prstGeom prst="rect">
            <a:avLst/>
          </a:prstGeom>
          <a:noFill/>
          <a:ln w="9525">
            <a:noFill/>
            <a:miter lim="800000"/>
            <a:headEnd/>
            <a:tailEnd/>
          </a:ln>
        </p:spPr>
        <p:txBody>
          <a:bodyPr wrap="none">
            <a:spAutoFit/>
          </a:bodyPr>
          <a:lstStyle/>
          <a:p>
            <a:pPr algn="r"/>
            <a:r>
              <a:rPr lang="en-US" dirty="0">
                <a:latin typeface="Arial" pitchFamily="34" charset="0"/>
                <a:cs typeface="Arial" pitchFamily="34" charset="0"/>
              </a:rPr>
              <a:t>. . . 1, 5, 2, 7, 0, 9, 3</a:t>
            </a:r>
          </a:p>
          <a:p>
            <a:endParaRPr lang="en-US" dirty="0">
              <a:latin typeface="Arial" pitchFamily="34" charset="0"/>
              <a:cs typeface="Arial" pitchFamily="34" charset="0"/>
            </a:endParaRPr>
          </a:p>
          <a:p>
            <a:pPr algn="r"/>
            <a:r>
              <a:rPr lang="en-US" dirty="0">
                <a:latin typeface="Arial" pitchFamily="34" charset="0"/>
                <a:cs typeface="Arial" pitchFamily="34" charset="0"/>
              </a:rPr>
              <a:t>. . .   a, r, v, t, y, h, b</a:t>
            </a:r>
          </a:p>
          <a:p>
            <a:endParaRPr lang="en-US" dirty="0">
              <a:latin typeface="Arial" pitchFamily="34" charset="0"/>
              <a:cs typeface="Arial" pitchFamily="34" charset="0"/>
            </a:endParaRPr>
          </a:p>
          <a:p>
            <a:pPr algn="r"/>
            <a:r>
              <a:rPr lang="en-US" dirty="0">
                <a:latin typeface="Arial" pitchFamily="34" charset="0"/>
                <a:cs typeface="Arial" pitchFamily="34" charset="0"/>
              </a:rPr>
              <a:t>. . . 0, 0, 1, 0, 1, 1, 0</a:t>
            </a:r>
          </a:p>
          <a:p>
            <a:r>
              <a:rPr lang="en-US" dirty="0">
                <a:latin typeface="Arial" pitchFamily="34" charset="0"/>
                <a:cs typeface="Arial" pitchFamily="34" charset="0"/>
              </a:rPr>
              <a:t>                     </a:t>
            </a:r>
            <a:r>
              <a:rPr lang="en-US" b="1" dirty="0">
                <a:latin typeface="Arial" pitchFamily="34" charset="0"/>
                <a:cs typeface="Arial" pitchFamily="34" charset="0"/>
              </a:rPr>
              <a:t>time</a:t>
            </a:r>
          </a:p>
          <a:p>
            <a:endParaRPr lang="en-US" dirty="0">
              <a:latin typeface="Arial" pitchFamily="34" charset="0"/>
              <a:cs typeface="Arial" pitchFamily="34" charset="0"/>
            </a:endParaRPr>
          </a:p>
          <a:p>
            <a:pPr algn="ctr"/>
            <a:r>
              <a:rPr lang="en-US" b="1" dirty="0">
                <a:solidFill>
                  <a:srgbClr val="008000"/>
                </a:solidFill>
                <a:latin typeface="Arial" pitchFamily="34" charset="0"/>
                <a:cs typeface="Arial" pitchFamily="34" charset="0"/>
              </a:rPr>
              <a:t>Streams Entering.</a:t>
            </a:r>
          </a:p>
          <a:p>
            <a:pPr algn="ctr"/>
            <a:r>
              <a:rPr lang="en-US" dirty="0">
                <a:solidFill>
                  <a:srgbClr val="008000"/>
                </a:solidFill>
                <a:latin typeface="Arial" pitchFamily="34" charset="0"/>
                <a:cs typeface="Arial" pitchFamily="34" charset="0"/>
              </a:rPr>
              <a:t>Each stream is </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composed of </a:t>
            </a:r>
            <a:br>
              <a:rPr lang="en-US" dirty="0">
                <a:solidFill>
                  <a:srgbClr val="008000"/>
                </a:solidFill>
                <a:latin typeface="Arial" pitchFamily="34" charset="0"/>
                <a:cs typeface="Arial" pitchFamily="34" charset="0"/>
              </a:rPr>
            </a:br>
            <a:r>
              <a:rPr lang="en-US" b="1" dirty="0">
                <a:solidFill>
                  <a:srgbClr val="008000"/>
                </a:solidFill>
                <a:latin typeface="Arial" pitchFamily="34" charset="0"/>
                <a:cs typeface="Arial" pitchFamily="34" charset="0"/>
              </a:rPr>
              <a:t>elements</a:t>
            </a:r>
            <a:r>
              <a:rPr lang="en-US" dirty="0">
                <a:solidFill>
                  <a:srgbClr val="008000"/>
                </a:solidFill>
                <a:latin typeface="Arial" pitchFamily="34" charset="0"/>
                <a:cs typeface="Arial" pitchFamily="34" charset="0"/>
              </a:rPr>
              <a:t>/</a:t>
            </a:r>
            <a:r>
              <a:rPr lang="en-US" b="1" dirty="0">
                <a:solidFill>
                  <a:srgbClr val="008000"/>
                </a:solidFill>
                <a:latin typeface="Arial" pitchFamily="34" charset="0"/>
                <a:cs typeface="Arial" pitchFamily="34" charset="0"/>
              </a:rPr>
              <a:t>tuples</a:t>
            </a:r>
          </a:p>
        </p:txBody>
      </p:sp>
      <p:sp>
        <p:nvSpPr>
          <p:cNvPr id="20490" name="Line 9"/>
          <p:cNvSpPr>
            <a:spLocks noChangeShapeType="1"/>
          </p:cNvSpPr>
          <p:nvPr/>
        </p:nvSpPr>
        <p:spPr bwMode="auto">
          <a:xfrm flipH="1">
            <a:off x="914400" y="3847643"/>
            <a:ext cx="1175466"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91" name="Text Box 10"/>
          <p:cNvSpPr txBox="1">
            <a:spLocks noChangeArrowheads="1"/>
          </p:cNvSpPr>
          <p:nvPr/>
        </p:nvSpPr>
        <p:spPr bwMode="auto">
          <a:xfrm>
            <a:off x="4419600" y="1106269"/>
            <a:ext cx="1043876" cy="646331"/>
          </a:xfrm>
          <a:prstGeom prst="rect">
            <a:avLst/>
          </a:prstGeom>
          <a:noFill/>
          <a:ln w="9525">
            <a:noFill/>
            <a:miter lim="800000"/>
            <a:headEnd/>
            <a:tailEnd/>
          </a:ln>
        </p:spPr>
        <p:txBody>
          <a:bodyPr wrap="none">
            <a:spAutoFit/>
          </a:bodyPr>
          <a:lstStyle/>
          <a:p>
            <a:r>
              <a:rPr lang="en-US" b="1" dirty="0">
                <a:solidFill>
                  <a:srgbClr val="0000FF"/>
                </a:solidFill>
                <a:latin typeface="Arial" pitchFamily="34" charset="0"/>
                <a:cs typeface="Arial" pitchFamily="34" charset="0"/>
              </a:rPr>
              <a:t>Ad-Hoc</a:t>
            </a:r>
          </a:p>
          <a:p>
            <a:r>
              <a:rPr lang="en-US" b="1" dirty="0">
                <a:solidFill>
                  <a:srgbClr val="0000FF"/>
                </a:solidFill>
                <a:latin typeface="Arial" pitchFamily="34" charset="0"/>
                <a:cs typeface="Arial" pitchFamily="34" charset="0"/>
              </a:rPr>
              <a:t>Queries</a:t>
            </a:r>
          </a:p>
        </p:txBody>
      </p:sp>
      <p:sp>
        <p:nvSpPr>
          <p:cNvPr id="20492" name="Line 11"/>
          <p:cNvSpPr>
            <a:spLocks noChangeShapeType="1"/>
          </p:cNvSpPr>
          <p:nvPr/>
        </p:nvSpPr>
        <p:spPr bwMode="auto">
          <a:xfrm>
            <a:off x="4876800" y="1676400"/>
            <a:ext cx="0" cy="457200"/>
          </a:xfrm>
          <a:prstGeom prst="line">
            <a:avLst/>
          </a:prstGeom>
          <a:noFill/>
          <a:ln w="28575">
            <a:solidFill>
              <a:schemeClr val="tx1"/>
            </a:solidFill>
            <a:round/>
            <a:headEnd type="triangle" w="med" len="med"/>
            <a:tailEnd type="triangle" w="med" len="med"/>
          </a:ln>
        </p:spPr>
        <p:txBody>
          <a:bodyPr/>
          <a:lstStyle/>
          <a:p>
            <a:endParaRPr lang="en-US">
              <a:latin typeface="Arial" pitchFamily="34" charset="0"/>
              <a:cs typeface="Arial" pitchFamily="34" charset="0"/>
            </a:endParaRPr>
          </a:p>
        </p:txBody>
      </p:sp>
      <p:sp>
        <p:nvSpPr>
          <p:cNvPr id="20493" name="Text Box 12"/>
          <p:cNvSpPr txBox="1">
            <a:spLocks noChangeArrowheads="1"/>
          </p:cNvSpPr>
          <p:nvPr/>
        </p:nvSpPr>
        <p:spPr bwMode="auto">
          <a:xfrm>
            <a:off x="6765924" y="2811363"/>
            <a:ext cx="941283" cy="369332"/>
          </a:xfrm>
          <a:prstGeom prst="rect">
            <a:avLst/>
          </a:prstGeom>
          <a:noFill/>
          <a:ln w="9525">
            <a:noFill/>
            <a:miter lim="800000"/>
            <a:headEnd/>
            <a:tailEnd/>
          </a:ln>
        </p:spPr>
        <p:txBody>
          <a:bodyPr wrap="none">
            <a:spAutoFit/>
          </a:bodyPr>
          <a:lstStyle/>
          <a:p>
            <a:r>
              <a:rPr lang="en-US" b="1" dirty="0">
                <a:solidFill>
                  <a:srgbClr val="0000FF"/>
                </a:solidFill>
                <a:latin typeface="Arial" pitchFamily="34" charset="0"/>
                <a:cs typeface="Arial" pitchFamily="34" charset="0"/>
              </a:rPr>
              <a:t>Output</a:t>
            </a:r>
          </a:p>
        </p:txBody>
      </p:sp>
      <p:sp>
        <p:nvSpPr>
          <p:cNvPr id="20494" name="Line 14"/>
          <p:cNvSpPr>
            <a:spLocks noChangeShapeType="1"/>
          </p:cNvSpPr>
          <p:nvPr/>
        </p:nvSpPr>
        <p:spPr bwMode="auto">
          <a:xfrm>
            <a:off x="5867400" y="3025676"/>
            <a:ext cx="914400" cy="0"/>
          </a:xfrm>
          <a:prstGeom prst="line">
            <a:avLst/>
          </a:prstGeom>
          <a:noFill/>
          <a:ln w="28575">
            <a:solidFill>
              <a:schemeClr val="tx1"/>
            </a:solidFill>
            <a:round/>
            <a:headEnd/>
            <a:tailEnd type="triangle" w="med" len="med"/>
          </a:ln>
        </p:spPr>
        <p:txBody>
          <a:bodyPr/>
          <a:lstStyle/>
          <a:p>
            <a:endParaRPr lang="en-US">
              <a:latin typeface="Arial" pitchFamily="34" charset="0"/>
              <a:cs typeface="Arial" pitchFamily="34" charset="0"/>
            </a:endParaRPr>
          </a:p>
        </p:txBody>
      </p:sp>
      <p:sp>
        <p:nvSpPr>
          <p:cNvPr id="20495" name="AutoShape 15"/>
          <p:cNvSpPr>
            <a:spLocks noChangeArrowheads="1"/>
          </p:cNvSpPr>
          <p:nvPr/>
        </p:nvSpPr>
        <p:spPr bwMode="auto">
          <a:xfrm>
            <a:off x="5463476" y="5029200"/>
            <a:ext cx="1676400" cy="1676400"/>
          </a:xfrm>
          <a:prstGeom prst="can">
            <a:avLst>
              <a:gd name="adj" fmla="val 28409"/>
            </a:avLst>
          </a:prstGeom>
          <a:solidFill>
            <a:srgbClr val="FFFF00">
              <a:alpha val="50195"/>
            </a:srgbClr>
          </a:solidFill>
          <a:ln w="9525">
            <a:solidFill>
              <a:schemeClr val="tx1"/>
            </a:solidFill>
            <a:round/>
            <a:headEnd/>
            <a:tailEnd/>
          </a:ln>
        </p:spPr>
        <p:txBody>
          <a:bodyPr wrap="none" anchor="ctr"/>
          <a:lstStyle/>
          <a:p>
            <a:pPr algn="ctr"/>
            <a:r>
              <a:rPr lang="en-US" b="1">
                <a:latin typeface="Arial" pitchFamily="34" charset="0"/>
                <a:cs typeface="Arial" pitchFamily="34" charset="0"/>
              </a:rPr>
              <a:t>Archival</a:t>
            </a:r>
          </a:p>
          <a:p>
            <a:pPr algn="ctr"/>
            <a:r>
              <a:rPr lang="en-US" b="1">
                <a:latin typeface="Arial" pitchFamily="34" charset="0"/>
                <a:cs typeface="Arial" pitchFamily="34" charset="0"/>
              </a:rPr>
              <a:t>Storage</a:t>
            </a:r>
          </a:p>
        </p:txBody>
      </p:sp>
      <p:sp>
        <p:nvSpPr>
          <p:cNvPr id="20496" name="Line 16"/>
          <p:cNvSpPr>
            <a:spLocks noChangeShapeType="1"/>
          </p:cNvSpPr>
          <p:nvPr/>
        </p:nvSpPr>
        <p:spPr bwMode="auto">
          <a:xfrm>
            <a:off x="5029200" y="3733800"/>
            <a:ext cx="1295400" cy="1295400"/>
          </a:xfrm>
          <a:prstGeom prst="line">
            <a:avLst/>
          </a:prstGeom>
          <a:noFill/>
          <a:ln w="28575">
            <a:solidFill>
              <a:schemeClr val="tx1"/>
            </a:solidFill>
            <a:round/>
            <a:headEnd type="triangle" w="med" len="med"/>
            <a:tailEnd type="triangle" w="med" len="med"/>
          </a:ln>
        </p:spPr>
        <p:txBody>
          <a:bodyPr/>
          <a:lstStyle/>
          <a:p>
            <a:endParaRPr lang="en-US">
              <a:latin typeface="Arial" pitchFamily="34" charset="0"/>
              <a:cs typeface="Arial" pitchFamily="34" charset="0"/>
            </a:endParaRPr>
          </a:p>
        </p:txBody>
      </p:sp>
      <p:sp>
        <p:nvSpPr>
          <p:cNvPr id="20497" name="Rectangle 18"/>
          <p:cNvSpPr>
            <a:spLocks noChangeArrowheads="1"/>
          </p:cNvSpPr>
          <p:nvPr/>
        </p:nvSpPr>
        <p:spPr bwMode="auto">
          <a:xfrm>
            <a:off x="4724400" y="2187476"/>
            <a:ext cx="1066800" cy="685800"/>
          </a:xfrm>
          <a:prstGeom prst="rect">
            <a:avLst/>
          </a:prstGeom>
          <a:solidFill>
            <a:srgbClr val="FFCC00"/>
          </a:solidFill>
          <a:ln w="9525">
            <a:solidFill>
              <a:schemeClr val="tx1"/>
            </a:solidFill>
            <a:miter lim="800000"/>
            <a:headEnd/>
            <a:tailEnd/>
          </a:ln>
        </p:spPr>
        <p:txBody>
          <a:bodyPr wrap="none" anchor="ctr"/>
          <a:lstStyle/>
          <a:p>
            <a:pPr algn="ctr"/>
            <a:r>
              <a:rPr lang="en-US" b="1" dirty="0">
                <a:latin typeface="Arial" pitchFamily="34" charset="0"/>
                <a:cs typeface="Arial" pitchFamily="34" charset="0"/>
              </a:rPr>
              <a:t>Standing</a:t>
            </a:r>
          </a:p>
          <a:p>
            <a:pPr algn="ctr"/>
            <a:r>
              <a:rPr lang="en-US" b="1" dirty="0">
                <a:latin typeface="Arial" pitchFamily="34" charset="0"/>
                <a:cs typeface="Arial" pitchFamily="34" charset="0"/>
              </a:rPr>
              <a:t>Queries</a:t>
            </a:r>
          </a:p>
        </p:txBody>
      </p:sp>
    </p:spTree>
    <p:extLst>
      <p:ext uri="{BB962C8B-B14F-4D97-AF65-F5344CB8AC3E}">
        <p14:creationId xmlns:p14="http://schemas.microsoft.com/office/powerpoint/2010/main" val="37655628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dirty="0"/>
              <a:t>Why It Works: More formally</a:t>
            </a:r>
          </a:p>
        </p:txBody>
      </p:sp>
      <mc:AlternateContent xmlns:mc="http://schemas.openxmlformats.org/markup-compatibility/2006" xmlns:a14="http://schemas.microsoft.com/office/drawing/2010/main">
        <mc:Choice Requires="a14">
          <p:sp>
            <p:nvSpPr>
              <p:cNvPr id="28676" name="Rectangle 3"/>
              <p:cNvSpPr>
                <a:spLocks noGrp="1" noChangeArrowheads="1"/>
              </p:cNvSpPr>
              <p:nvPr>
                <p:ph idx="1"/>
              </p:nvPr>
            </p:nvSpPr>
            <p:spPr/>
            <p:txBody>
              <a:bodyPr/>
              <a:lstStyle/>
              <a:p>
                <a:r>
                  <a:rPr lang="en-US" b="1" dirty="0">
                    <a:solidFill>
                      <a:srgbClr val="D60093"/>
                    </a:solidFill>
                  </a:rPr>
                  <a:t>Now we show why </a:t>
                </a:r>
                <a:r>
                  <a:rPr lang="en-US" b="1" dirty="0" err="1">
                    <a:solidFill>
                      <a:srgbClr val="D60093"/>
                    </a:solidFill>
                  </a:rPr>
                  <a:t>Flajolet</a:t>
                </a:r>
                <a:r>
                  <a:rPr lang="en-US" b="1" dirty="0">
                    <a:solidFill>
                      <a:srgbClr val="D60093"/>
                    </a:solidFill>
                  </a:rPr>
                  <a:t>-Martin works</a:t>
                </a:r>
                <a:endParaRPr lang="en-US" sz="3600" b="1" baseline="30000" dirty="0">
                  <a:solidFill>
                    <a:srgbClr val="0000FF"/>
                  </a:solidFill>
                </a:endParaRPr>
              </a:p>
              <a:p>
                <a:pPr lvl="8"/>
                <a:endParaRPr lang="en-US" b="1" dirty="0"/>
              </a:p>
              <a:p>
                <a:r>
                  <a:rPr lang="en-US" b="1" dirty="0"/>
                  <a:t>Formally, we will show that </a:t>
                </a:r>
                <a:r>
                  <a:rPr lang="en-US" b="1" dirty="0">
                    <a:solidFill>
                      <a:srgbClr val="0000FF"/>
                    </a:solidFill>
                  </a:rPr>
                  <a:t>probability of finding a tail of </a:t>
                </a:r>
                <a:r>
                  <a:rPr lang="en-US" b="1" i="1" dirty="0">
                    <a:solidFill>
                      <a:srgbClr val="0000FF"/>
                    </a:solidFill>
                  </a:rPr>
                  <a:t>r</a:t>
                </a:r>
                <a:r>
                  <a:rPr lang="en-US" b="1" dirty="0">
                    <a:solidFill>
                      <a:srgbClr val="0000FF"/>
                    </a:solidFill>
                  </a:rPr>
                  <a:t> zeros:</a:t>
                </a:r>
              </a:p>
              <a:p>
                <a:pPr lvl="1"/>
                <a:r>
                  <a:rPr lang="en-US" b="1" dirty="0"/>
                  <a:t>Goes to</a:t>
                </a:r>
                <a:r>
                  <a:rPr lang="en-US" b="1" dirty="0">
                    <a:solidFill>
                      <a:srgbClr val="D60093"/>
                    </a:solidFill>
                  </a:rPr>
                  <a:t> 1 </a:t>
                </a:r>
                <a:r>
                  <a:rPr lang="en-US" b="1" dirty="0"/>
                  <a:t>if</a:t>
                </a:r>
                <a:r>
                  <a:rPr lang="en-US" b="1" dirty="0">
                    <a:solidFill>
                      <a:srgbClr val="D60093"/>
                    </a:solidFill>
                  </a:rPr>
                  <a:t> </a:t>
                </a:r>
                <a14:m>
                  <m:oMath xmlns:m="http://schemas.openxmlformats.org/officeDocument/2006/math">
                    <m:r>
                      <a:rPr lang="en-US" b="1" i="1" smtClean="0">
                        <a:solidFill>
                          <a:srgbClr val="D60093"/>
                        </a:solidFill>
                        <a:latin typeface="Cambria Math"/>
                      </a:rPr>
                      <m:t>𝒎</m:t>
                    </m:r>
                    <m:r>
                      <a:rPr lang="en-US" b="1" i="1" smtClean="0">
                        <a:solidFill>
                          <a:srgbClr val="D60093"/>
                        </a:solidFill>
                        <a:latin typeface="Cambria Math"/>
                      </a:rPr>
                      <m:t>≫</m:t>
                    </m:r>
                    <m:sSup>
                      <m:sSupPr>
                        <m:ctrlPr>
                          <a:rPr lang="en-US" b="1" i="1" smtClean="0">
                            <a:solidFill>
                              <a:srgbClr val="D60093"/>
                            </a:solidFill>
                            <a:latin typeface="Cambria Math" panose="02040503050406030204" pitchFamily="18" charset="0"/>
                          </a:rPr>
                        </m:ctrlPr>
                      </m:sSupPr>
                      <m:e>
                        <m:r>
                          <a:rPr lang="en-US" b="1" i="1" smtClean="0">
                            <a:solidFill>
                              <a:srgbClr val="D60093"/>
                            </a:solidFill>
                            <a:latin typeface="Cambria Math"/>
                          </a:rPr>
                          <m:t>𝟐</m:t>
                        </m:r>
                      </m:e>
                      <m:sup>
                        <m:r>
                          <a:rPr lang="en-US" b="1" i="1" smtClean="0">
                            <a:solidFill>
                              <a:srgbClr val="D60093"/>
                            </a:solidFill>
                            <a:latin typeface="Cambria Math"/>
                          </a:rPr>
                          <m:t>𝒓</m:t>
                        </m:r>
                      </m:sup>
                    </m:sSup>
                  </m:oMath>
                </a14:m>
                <a:endParaRPr lang="en-US" b="1" dirty="0">
                  <a:solidFill>
                    <a:srgbClr val="D60093"/>
                  </a:solidFill>
                </a:endParaRPr>
              </a:p>
              <a:p>
                <a:pPr lvl="1"/>
                <a:r>
                  <a:rPr lang="en-US" b="1" dirty="0"/>
                  <a:t>Goes to</a:t>
                </a:r>
                <a:r>
                  <a:rPr lang="en-US" b="1" dirty="0">
                    <a:solidFill>
                      <a:srgbClr val="D60093"/>
                    </a:solidFill>
                  </a:rPr>
                  <a:t> 0 </a:t>
                </a:r>
                <a:r>
                  <a:rPr lang="en-US" b="1" dirty="0"/>
                  <a:t>if</a:t>
                </a:r>
                <a:r>
                  <a:rPr lang="en-US" b="1" dirty="0">
                    <a:solidFill>
                      <a:srgbClr val="D60093"/>
                    </a:solidFill>
                  </a:rPr>
                  <a:t> </a:t>
                </a:r>
                <a14:m>
                  <m:oMath xmlns:m="http://schemas.openxmlformats.org/officeDocument/2006/math">
                    <m:r>
                      <a:rPr lang="en-US" b="1" i="1" smtClean="0">
                        <a:solidFill>
                          <a:srgbClr val="D60093"/>
                        </a:solidFill>
                        <a:latin typeface="Cambria Math"/>
                      </a:rPr>
                      <m:t>𝒎</m:t>
                    </m:r>
                    <m:r>
                      <a:rPr lang="en-US" b="1" i="1" smtClean="0">
                        <a:solidFill>
                          <a:srgbClr val="D60093"/>
                        </a:solidFill>
                        <a:latin typeface="Cambria Math"/>
                      </a:rPr>
                      <m:t>≪</m:t>
                    </m:r>
                    <m:sSup>
                      <m:sSupPr>
                        <m:ctrlPr>
                          <a:rPr lang="en-US" b="1" i="1" smtClean="0">
                            <a:solidFill>
                              <a:srgbClr val="D60093"/>
                            </a:solidFill>
                            <a:latin typeface="Cambria Math" panose="02040503050406030204" pitchFamily="18" charset="0"/>
                          </a:rPr>
                        </m:ctrlPr>
                      </m:sSupPr>
                      <m:e>
                        <m:r>
                          <a:rPr lang="en-US" b="1" i="1" smtClean="0">
                            <a:solidFill>
                              <a:srgbClr val="D60093"/>
                            </a:solidFill>
                            <a:latin typeface="Cambria Math"/>
                          </a:rPr>
                          <m:t>𝟐</m:t>
                        </m:r>
                      </m:e>
                      <m:sup>
                        <m:r>
                          <a:rPr lang="en-US" b="1" i="1" smtClean="0">
                            <a:solidFill>
                              <a:srgbClr val="D60093"/>
                            </a:solidFill>
                            <a:latin typeface="Cambria Math"/>
                          </a:rPr>
                          <m:t>𝒓</m:t>
                        </m:r>
                      </m:sup>
                    </m:sSup>
                  </m:oMath>
                </a14:m>
                <a:endParaRPr lang="en-US" b="1" dirty="0">
                  <a:solidFill>
                    <a:srgbClr val="D60093"/>
                  </a:solidFill>
                </a:endParaRPr>
              </a:p>
              <a:p>
                <a:pPr marL="457200" lvl="1" indent="0">
                  <a:buNone/>
                </a:pPr>
                <a:r>
                  <a:rPr lang="en-US" dirty="0"/>
                  <a:t>where </a:t>
                </a:r>
                <a14:m>
                  <m:oMath xmlns:m="http://schemas.openxmlformats.org/officeDocument/2006/math">
                    <m:r>
                      <a:rPr lang="en-US" b="1" i="1">
                        <a:solidFill>
                          <a:srgbClr val="D60093"/>
                        </a:solidFill>
                        <a:latin typeface="Cambria Math"/>
                      </a:rPr>
                      <m:t>𝒎</m:t>
                    </m:r>
                  </m:oMath>
                </a14:m>
                <a:r>
                  <a:rPr lang="en-US" dirty="0"/>
                  <a:t> is the number of distinct elements </a:t>
                </a:r>
                <a:br>
                  <a:rPr lang="en-US" dirty="0"/>
                </a:br>
                <a:r>
                  <a:rPr lang="en-US" dirty="0"/>
                  <a:t>seen so far in the stream</a:t>
                </a:r>
              </a:p>
              <a:p>
                <a:r>
                  <a:rPr lang="en-US" b="1" dirty="0">
                    <a:solidFill>
                      <a:srgbClr val="D60093"/>
                    </a:solidFill>
                  </a:rPr>
                  <a:t>Thus, 2</a:t>
                </a:r>
                <a:r>
                  <a:rPr lang="en-US" b="1" i="1" baseline="30000" dirty="0">
                    <a:solidFill>
                      <a:srgbClr val="D60093"/>
                    </a:solidFill>
                  </a:rPr>
                  <a:t>R</a:t>
                </a:r>
                <a:r>
                  <a:rPr lang="en-US" b="1" dirty="0">
                    <a:solidFill>
                      <a:srgbClr val="D60093"/>
                    </a:solidFill>
                  </a:rPr>
                  <a:t>  will almost always be around </a:t>
                </a:r>
                <a:r>
                  <a:rPr lang="en-US" b="1" i="1" dirty="0">
                    <a:solidFill>
                      <a:srgbClr val="D60093"/>
                    </a:solidFill>
                  </a:rPr>
                  <a:t>m!</a:t>
                </a:r>
              </a:p>
              <a:p>
                <a:endParaRPr lang="en-US" b="1" dirty="0">
                  <a:solidFill>
                    <a:srgbClr val="D60093"/>
                  </a:solidFill>
                </a:endParaRPr>
              </a:p>
              <a:p>
                <a:pPr lvl="2"/>
                <a:endParaRPr lang="en-US" b="1" baseline="30000" dirty="0">
                  <a:solidFill>
                    <a:srgbClr val="D60093"/>
                  </a:solidFill>
                </a:endParaRPr>
              </a:p>
            </p:txBody>
          </p:sp>
        </mc:Choice>
        <mc:Fallback xmlns="">
          <p:sp>
            <p:nvSpPr>
              <p:cNvPr id="28676" name="Rectangle 3"/>
              <p:cNvSpPr>
                <a:spLocks noGrp="1" noRot="1" noChangeAspect="1" noMove="1" noResize="1" noEditPoints="1" noAdjustHandles="1" noChangeArrowheads="1" noChangeShapeType="1" noTextEdit="1"/>
              </p:cNvSpPr>
              <p:nvPr>
                <p:ph idx="1"/>
              </p:nvPr>
            </p:nvSpPr>
            <p:spPr>
              <a:blipFill>
                <a:blip r:embed="rId2"/>
                <a:stretch>
                  <a:fillRect t="-696"/>
                </a:stretch>
              </a:blipFill>
            </p:spPr>
            <p:txBody>
              <a:bodyPr/>
              <a:lstStyle/>
              <a:p>
                <a:r>
                  <a:rPr lang="en-US">
                    <a:noFill/>
                  </a:rPr>
                  <a:t> </a:t>
                </a:r>
              </a:p>
            </p:txBody>
          </p:sp>
        </mc:Fallback>
      </mc:AlternateContent>
    </p:spTree>
    <p:extLst>
      <p:ext uri="{BB962C8B-B14F-4D97-AF65-F5344CB8AC3E}">
        <p14:creationId xmlns:p14="http://schemas.microsoft.com/office/powerpoint/2010/main" val="26019416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dirty="0"/>
              <a:t>Why It Works: More formally</a:t>
            </a:r>
          </a:p>
        </p:txBody>
      </p:sp>
      <mc:AlternateContent xmlns:mc="http://schemas.openxmlformats.org/markup-compatibility/2006" xmlns:a14="http://schemas.microsoft.com/office/drawing/2010/main">
        <mc:Choice Requires="a14">
          <p:sp>
            <p:nvSpPr>
              <p:cNvPr id="28676" name="Rectangle 3"/>
              <p:cNvSpPr>
                <a:spLocks noGrp="1" noChangeArrowheads="1"/>
              </p:cNvSpPr>
              <p:nvPr>
                <p:ph idx="1"/>
              </p:nvPr>
            </p:nvSpPr>
            <p:spPr>
              <a:xfrm>
                <a:off x="457200" y="1295400"/>
                <a:ext cx="8229600" cy="4331495"/>
              </a:xfrm>
            </p:spPr>
            <p:txBody>
              <a:bodyPr/>
              <a:lstStyle/>
              <a:p>
                <a:r>
                  <a:rPr lang="en-US" b="1" dirty="0">
                    <a:solidFill>
                      <a:srgbClr val="0000FF"/>
                    </a:solidFill>
                  </a:rPr>
                  <a:t>What is the probability that a given </a:t>
                </a:r>
                <a:r>
                  <a:rPr lang="en-US" b="1" i="1" dirty="0">
                    <a:solidFill>
                      <a:srgbClr val="0000FF"/>
                    </a:solidFill>
                  </a:rPr>
                  <a:t>h</a:t>
                </a:r>
                <a:r>
                  <a:rPr lang="en-US" b="1" dirty="0">
                    <a:solidFill>
                      <a:srgbClr val="0000FF"/>
                    </a:solidFill>
                  </a:rPr>
                  <a:t>(</a:t>
                </a:r>
                <a:r>
                  <a:rPr lang="en-US" b="1" i="1" dirty="0">
                    <a:solidFill>
                      <a:srgbClr val="0000FF"/>
                    </a:solidFill>
                  </a:rPr>
                  <a:t>a</a:t>
                </a:r>
                <a:r>
                  <a:rPr lang="en-US" b="1" dirty="0">
                    <a:solidFill>
                      <a:srgbClr val="0000FF"/>
                    </a:solidFill>
                  </a:rPr>
                  <a:t>) ends </a:t>
                </a:r>
                <a:br>
                  <a:rPr lang="en-US" b="1" dirty="0">
                    <a:solidFill>
                      <a:srgbClr val="0000FF"/>
                    </a:solidFill>
                  </a:rPr>
                </a:br>
                <a:r>
                  <a:rPr lang="en-US" b="1" dirty="0">
                    <a:solidFill>
                      <a:srgbClr val="0000FF"/>
                    </a:solidFill>
                  </a:rPr>
                  <a:t>in at least </a:t>
                </a:r>
                <a:r>
                  <a:rPr lang="en-US" b="1" i="1" dirty="0">
                    <a:solidFill>
                      <a:srgbClr val="0000FF"/>
                    </a:solidFill>
                  </a:rPr>
                  <a:t>r </a:t>
                </a:r>
                <a:r>
                  <a:rPr lang="en-US" b="1" dirty="0">
                    <a:solidFill>
                      <a:srgbClr val="0000FF"/>
                    </a:solidFill>
                  </a:rPr>
                  <a:t>zeros is 2</a:t>
                </a:r>
                <a:r>
                  <a:rPr lang="en-US" b="1" baseline="30000" dirty="0">
                    <a:solidFill>
                      <a:srgbClr val="0000FF"/>
                    </a:solidFill>
                  </a:rPr>
                  <a:t>-</a:t>
                </a:r>
                <a:r>
                  <a:rPr lang="en-US" b="1" i="1" baseline="30000" dirty="0">
                    <a:solidFill>
                      <a:srgbClr val="0000FF"/>
                    </a:solidFill>
                  </a:rPr>
                  <a:t>r</a:t>
                </a:r>
              </a:p>
              <a:p>
                <a:pPr lvl="1"/>
                <a:r>
                  <a:rPr lang="en-US" b="1" dirty="0"/>
                  <a:t>h(a)</a:t>
                </a:r>
                <a:r>
                  <a:rPr lang="en-US" dirty="0"/>
                  <a:t> hashes elements uniformly at random</a:t>
                </a:r>
              </a:p>
              <a:p>
                <a:pPr lvl="1"/>
                <a:r>
                  <a:rPr lang="en-US" dirty="0"/>
                  <a:t>Probability that a random number ends in </a:t>
                </a:r>
                <a:br>
                  <a:rPr lang="en-US" dirty="0"/>
                </a:br>
                <a:r>
                  <a:rPr lang="en-US" dirty="0"/>
                  <a:t>at least </a:t>
                </a:r>
                <a:r>
                  <a:rPr lang="en-US" b="1" i="1" dirty="0"/>
                  <a:t>r</a:t>
                </a:r>
                <a:r>
                  <a:rPr lang="en-US" i="1" dirty="0"/>
                  <a:t> </a:t>
                </a:r>
                <a:r>
                  <a:rPr lang="en-US" dirty="0"/>
                  <a:t>zeros is </a:t>
                </a:r>
                <a:r>
                  <a:rPr lang="en-US" b="1" dirty="0"/>
                  <a:t>2</a:t>
                </a:r>
                <a:r>
                  <a:rPr lang="en-US" b="1" baseline="30000" dirty="0"/>
                  <a:t>-</a:t>
                </a:r>
                <a:r>
                  <a:rPr lang="en-US" b="1" i="1" baseline="30000" dirty="0"/>
                  <a:t>r</a:t>
                </a:r>
              </a:p>
              <a:p>
                <a:r>
                  <a:rPr lang="en-US" dirty="0">
                    <a:solidFill>
                      <a:srgbClr val="D60093"/>
                    </a:solidFill>
                  </a:rPr>
                  <a:t>Then, the probability of </a:t>
                </a:r>
                <a:r>
                  <a:rPr lang="en-US" b="1" dirty="0">
                    <a:solidFill>
                      <a:srgbClr val="D60093"/>
                    </a:solidFill>
                  </a:rPr>
                  <a:t>NOT</a:t>
                </a:r>
                <a:r>
                  <a:rPr lang="en-US" dirty="0">
                    <a:solidFill>
                      <a:srgbClr val="D60093"/>
                    </a:solidFill>
                  </a:rPr>
                  <a:t> seeing a tail </a:t>
                </a:r>
                <a:br>
                  <a:rPr lang="en-US" dirty="0">
                    <a:solidFill>
                      <a:srgbClr val="D60093"/>
                    </a:solidFill>
                  </a:rPr>
                </a:br>
                <a:r>
                  <a:rPr lang="en-US" dirty="0">
                    <a:solidFill>
                      <a:srgbClr val="D60093"/>
                    </a:solidFill>
                  </a:rPr>
                  <a:t>of length </a:t>
                </a:r>
                <a:r>
                  <a:rPr lang="en-US" b="1" i="1" dirty="0">
                    <a:solidFill>
                      <a:srgbClr val="D60093"/>
                    </a:solidFill>
                  </a:rPr>
                  <a:t>r</a:t>
                </a:r>
                <a:r>
                  <a:rPr lang="en-US" dirty="0">
                    <a:solidFill>
                      <a:srgbClr val="D60093"/>
                    </a:solidFill>
                  </a:rPr>
                  <a:t> among </a:t>
                </a:r>
                <a:r>
                  <a:rPr lang="en-US" b="1" i="1" dirty="0">
                    <a:solidFill>
                      <a:srgbClr val="D60093"/>
                    </a:solidFill>
                  </a:rPr>
                  <a:t>m</a:t>
                </a:r>
                <a:r>
                  <a:rPr lang="en-US" dirty="0">
                    <a:solidFill>
                      <a:srgbClr val="D60093"/>
                    </a:solidFill>
                  </a:rPr>
                  <a:t> elements: </a:t>
                </a:r>
                <a:endParaRPr lang="en-US" b="0" i="1" dirty="0">
                  <a:solidFill>
                    <a:srgbClr val="D60093"/>
                  </a:solidFill>
                  <a:latin typeface="Cambria Math"/>
                </a:endParaRPr>
              </a:p>
              <a:p>
                <a:pPr marL="118872" indent="0">
                  <a:buNone/>
                </a:pPr>
                <a14:m>
                  <m:oMathPara xmlns:m="http://schemas.openxmlformats.org/officeDocument/2006/math">
                    <m:oMathParaPr>
                      <m:jc m:val="centerGroup"/>
                    </m:oMathParaPr>
                    <m:oMath xmlns:m="http://schemas.openxmlformats.org/officeDocument/2006/math">
                      <m:sSup>
                        <m:sSupPr>
                          <m:ctrlPr>
                            <a:rPr lang="en-US" sz="3600" b="1" i="1" smtClean="0">
                              <a:solidFill>
                                <a:srgbClr val="0000FF"/>
                              </a:solidFill>
                              <a:latin typeface="Cambria Math" panose="02040503050406030204" pitchFamily="18" charset="0"/>
                            </a:rPr>
                          </m:ctrlPr>
                        </m:sSupPr>
                        <m:e>
                          <m:d>
                            <m:dPr>
                              <m:ctrlPr>
                                <a:rPr lang="en-US" sz="3600" b="1" i="1" smtClean="0">
                                  <a:solidFill>
                                    <a:srgbClr val="0000FF"/>
                                  </a:solidFill>
                                  <a:latin typeface="Cambria Math" panose="02040503050406030204" pitchFamily="18" charset="0"/>
                                </a:rPr>
                              </m:ctrlPr>
                            </m:dPr>
                            <m:e>
                              <m:r>
                                <a:rPr lang="en-US" sz="3600" b="1" i="1" smtClean="0">
                                  <a:solidFill>
                                    <a:srgbClr val="0000FF"/>
                                  </a:solidFill>
                                  <a:latin typeface="Cambria Math"/>
                                </a:rPr>
                                <m:t>𝟏</m:t>
                              </m:r>
                              <m:r>
                                <a:rPr lang="en-US" sz="3600" b="1" i="1" smtClean="0">
                                  <a:solidFill>
                                    <a:srgbClr val="0000FF"/>
                                  </a:solidFill>
                                  <a:latin typeface="Cambria Math"/>
                                </a:rPr>
                                <m:t>−</m:t>
                              </m:r>
                              <m:sSup>
                                <m:sSupPr>
                                  <m:ctrlPr>
                                    <a:rPr lang="en-US" sz="3600" b="1" i="1" smtClean="0">
                                      <a:solidFill>
                                        <a:srgbClr val="0000FF"/>
                                      </a:solidFill>
                                      <a:latin typeface="Cambria Math" panose="02040503050406030204" pitchFamily="18" charset="0"/>
                                    </a:rPr>
                                  </m:ctrlPr>
                                </m:sSupPr>
                                <m:e>
                                  <m:r>
                                    <a:rPr lang="en-US" sz="3600" b="1" i="1" smtClean="0">
                                      <a:solidFill>
                                        <a:srgbClr val="0000FF"/>
                                      </a:solidFill>
                                      <a:latin typeface="Cambria Math"/>
                                    </a:rPr>
                                    <m:t>𝟐</m:t>
                                  </m:r>
                                </m:e>
                                <m:sup>
                                  <m:r>
                                    <a:rPr lang="en-US" sz="3600" b="1" i="1" smtClean="0">
                                      <a:solidFill>
                                        <a:srgbClr val="0000FF"/>
                                      </a:solidFill>
                                      <a:latin typeface="Cambria Math"/>
                                    </a:rPr>
                                    <m:t>−</m:t>
                                  </m:r>
                                  <m:r>
                                    <a:rPr lang="en-US" sz="3600" b="1" i="1" smtClean="0">
                                      <a:solidFill>
                                        <a:srgbClr val="0000FF"/>
                                      </a:solidFill>
                                      <a:latin typeface="Cambria Math"/>
                                    </a:rPr>
                                    <m:t>𝒓</m:t>
                                  </m:r>
                                </m:sup>
                              </m:sSup>
                            </m:e>
                          </m:d>
                        </m:e>
                        <m:sup>
                          <m:r>
                            <a:rPr lang="en-US" sz="3600" b="1" i="1" smtClean="0">
                              <a:solidFill>
                                <a:srgbClr val="0000FF"/>
                              </a:solidFill>
                              <a:latin typeface="Cambria Math"/>
                            </a:rPr>
                            <m:t>𝒎</m:t>
                          </m:r>
                        </m:sup>
                      </m:sSup>
                    </m:oMath>
                  </m:oMathPara>
                </a14:m>
                <a:endParaRPr lang="en-US" sz="3600" b="1" baseline="30000" dirty="0">
                  <a:solidFill>
                    <a:srgbClr val="0000FF"/>
                  </a:solidFill>
                </a:endParaRPr>
              </a:p>
            </p:txBody>
          </p:sp>
        </mc:Choice>
        <mc:Fallback xmlns="">
          <p:sp>
            <p:nvSpPr>
              <p:cNvPr id="28676" name="Rectangle 3"/>
              <p:cNvSpPr>
                <a:spLocks noGrp="1" noRot="1" noChangeAspect="1" noMove="1" noResize="1" noEditPoints="1" noAdjustHandles="1" noChangeArrowheads="1" noChangeShapeType="1" noTextEdit="1"/>
              </p:cNvSpPr>
              <p:nvPr>
                <p:ph idx="1"/>
              </p:nvPr>
            </p:nvSpPr>
            <p:spPr>
              <a:xfrm>
                <a:off x="457200" y="1295400"/>
                <a:ext cx="8229600" cy="4331495"/>
              </a:xfrm>
              <a:blipFill>
                <a:blip r:embed="rId2"/>
                <a:stretch>
                  <a:fillRect t="-845" r="-2593"/>
                </a:stretch>
              </a:blipFill>
            </p:spPr>
            <p:txBody>
              <a:bodyPr/>
              <a:lstStyle/>
              <a:p>
                <a:r>
                  <a:rPr lang="en-US">
                    <a:noFill/>
                  </a:rPr>
                  <a:t> </a:t>
                </a:r>
              </a:p>
            </p:txBody>
          </p:sp>
        </mc:Fallback>
      </mc:AlternateContent>
      <p:grpSp>
        <p:nvGrpSpPr>
          <p:cNvPr id="2" name="Group 7"/>
          <p:cNvGrpSpPr>
            <a:grpSpLocks/>
          </p:cNvGrpSpPr>
          <p:nvPr/>
        </p:nvGrpSpPr>
        <p:grpSpPr bwMode="auto">
          <a:xfrm>
            <a:off x="3555941" y="4844401"/>
            <a:ext cx="2920998" cy="1443038"/>
            <a:chOff x="3598" y="2256"/>
            <a:chExt cx="1840" cy="909"/>
          </a:xfrm>
        </p:grpSpPr>
        <p:sp>
          <p:nvSpPr>
            <p:cNvPr id="28682" name="Text Box 4"/>
            <p:cNvSpPr txBox="1">
              <a:spLocks noChangeArrowheads="1"/>
            </p:cNvSpPr>
            <p:nvPr/>
          </p:nvSpPr>
          <p:spPr bwMode="auto">
            <a:xfrm>
              <a:off x="3655" y="2758"/>
              <a:ext cx="1783" cy="407"/>
            </a:xfrm>
            <a:prstGeom prst="rect">
              <a:avLst/>
            </a:prstGeom>
            <a:noFill/>
            <a:ln w="9525">
              <a:noFill/>
              <a:miter lim="800000"/>
              <a:headEnd/>
              <a:tailEnd/>
            </a:ln>
          </p:spPr>
          <p:txBody>
            <a:bodyPr wrap="square">
              <a:spAutoFit/>
            </a:bodyPr>
            <a:lstStyle/>
            <a:p>
              <a:pPr algn="ctr"/>
              <a:r>
                <a:rPr lang="en-US" dirty="0">
                  <a:solidFill>
                    <a:srgbClr val="008000"/>
                  </a:solidFill>
                  <a:latin typeface="Arial" pitchFamily="34" charset="0"/>
                  <a:cs typeface="Arial" pitchFamily="34" charset="0"/>
                </a:rPr>
                <a:t>Prob. that given </a:t>
              </a:r>
              <a:r>
                <a:rPr lang="en-US" b="1" dirty="0">
                  <a:solidFill>
                    <a:srgbClr val="008000"/>
                  </a:solidFill>
                  <a:latin typeface="Arial" pitchFamily="34" charset="0"/>
                  <a:cs typeface="Arial" pitchFamily="34" charset="0"/>
                </a:rPr>
                <a:t>h(a)</a:t>
              </a:r>
              <a:r>
                <a:rPr lang="en-US" dirty="0">
                  <a:solidFill>
                    <a:srgbClr val="008000"/>
                  </a:solidFill>
                  <a:latin typeface="Arial" pitchFamily="34" charset="0"/>
                  <a:cs typeface="Arial" pitchFamily="34" charset="0"/>
                </a:rPr>
                <a:t> ends in fewer than </a:t>
              </a:r>
              <a:r>
                <a:rPr lang="en-US" b="1" i="1" dirty="0">
                  <a:solidFill>
                    <a:srgbClr val="008000"/>
                  </a:solidFill>
                  <a:latin typeface="Arial" pitchFamily="34" charset="0"/>
                  <a:cs typeface="Arial" pitchFamily="34" charset="0"/>
                </a:rPr>
                <a:t>r</a:t>
              </a:r>
              <a:r>
                <a:rPr lang="en-US" dirty="0">
                  <a:solidFill>
                    <a:srgbClr val="008000"/>
                  </a:solidFill>
                  <a:latin typeface="Arial" pitchFamily="34" charset="0"/>
                  <a:cs typeface="Arial" pitchFamily="34" charset="0"/>
                </a:rPr>
                <a:t> zeros</a:t>
              </a:r>
            </a:p>
          </p:txBody>
        </p:sp>
        <p:sp>
          <p:nvSpPr>
            <p:cNvPr id="28683" name="Rectangle 5"/>
            <p:cNvSpPr>
              <a:spLocks noChangeArrowheads="1"/>
            </p:cNvSpPr>
            <p:nvPr/>
          </p:nvSpPr>
          <p:spPr bwMode="auto">
            <a:xfrm>
              <a:off x="3598" y="2256"/>
              <a:ext cx="976" cy="310"/>
            </a:xfrm>
            <a:prstGeom prst="rect">
              <a:avLst/>
            </a:prstGeom>
            <a:noFill/>
            <a:ln w="9525">
              <a:solidFill>
                <a:schemeClr val="tx1"/>
              </a:solidFill>
              <a:miter lim="800000"/>
              <a:headEnd/>
              <a:tailEnd/>
            </a:ln>
          </p:spPr>
          <p:txBody>
            <a:bodyPr wrap="none" anchor="ctr"/>
            <a:lstStyle/>
            <a:p>
              <a:endParaRPr lang="en-US" dirty="0"/>
            </a:p>
          </p:txBody>
        </p:sp>
        <p:sp>
          <p:nvSpPr>
            <p:cNvPr id="28684" name="Line 6"/>
            <p:cNvSpPr>
              <a:spLocks noChangeShapeType="1"/>
            </p:cNvSpPr>
            <p:nvPr/>
          </p:nvSpPr>
          <p:spPr bwMode="auto">
            <a:xfrm flipV="1">
              <a:off x="4151" y="2566"/>
              <a:ext cx="25" cy="215"/>
            </a:xfrm>
            <a:prstGeom prst="line">
              <a:avLst/>
            </a:prstGeom>
            <a:noFill/>
            <a:ln w="9525">
              <a:solidFill>
                <a:schemeClr val="tx1"/>
              </a:solidFill>
              <a:round/>
              <a:headEnd/>
              <a:tailEnd type="triangle" w="med" len="med"/>
            </a:ln>
          </p:spPr>
          <p:txBody>
            <a:bodyPr/>
            <a:lstStyle/>
            <a:p>
              <a:endParaRPr lang="en-US" dirty="0"/>
            </a:p>
          </p:txBody>
        </p:sp>
      </p:grpSp>
      <p:grpSp>
        <p:nvGrpSpPr>
          <p:cNvPr id="3" name="Group 11"/>
          <p:cNvGrpSpPr>
            <a:grpSpLocks/>
          </p:cNvGrpSpPr>
          <p:nvPr/>
        </p:nvGrpSpPr>
        <p:grpSpPr bwMode="auto">
          <a:xfrm>
            <a:off x="1447800" y="4776787"/>
            <a:ext cx="4343400" cy="1547813"/>
            <a:chOff x="2054" y="2190"/>
            <a:chExt cx="2736" cy="975"/>
          </a:xfrm>
        </p:grpSpPr>
        <p:sp>
          <p:nvSpPr>
            <p:cNvPr id="28679" name="Rectangle 8"/>
            <p:cNvSpPr>
              <a:spLocks noChangeArrowheads="1"/>
            </p:cNvSpPr>
            <p:nvPr/>
          </p:nvSpPr>
          <p:spPr bwMode="auto">
            <a:xfrm>
              <a:off x="3254" y="2190"/>
              <a:ext cx="1536" cy="449"/>
            </a:xfrm>
            <a:prstGeom prst="rect">
              <a:avLst/>
            </a:prstGeom>
            <a:noFill/>
            <a:ln w="9525">
              <a:solidFill>
                <a:schemeClr val="tx1"/>
              </a:solidFill>
              <a:miter lim="800000"/>
              <a:headEnd/>
              <a:tailEnd/>
            </a:ln>
          </p:spPr>
          <p:txBody>
            <a:bodyPr wrap="none" anchor="ctr"/>
            <a:lstStyle/>
            <a:p>
              <a:endParaRPr lang="en-US" dirty="0"/>
            </a:p>
          </p:txBody>
        </p:sp>
        <p:sp>
          <p:nvSpPr>
            <p:cNvPr id="28680" name="Text Box 9"/>
            <p:cNvSpPr txBox="1">
              <a:spLocks noChangeArrowheads="1"/>
            </p:cNvSpPr>
            <p:nvPr/>
          </p:nvSpPr>
          <p:spPr bwMode="auto">
            <a:xfrm>
              <a:off x="2054" y="2758"/>
              <a:ext cx="1328" cy="407"/>
            </a:xfrm>
            <a:prstGeom prst="rect">
              <a:avLst/>
            </a:prstGeom>
            <a:noFill/>
            <a:ln w="9525">
              <a:noFill/>
              <a:miter lim="800000"/>
              <a:headEnd/>
              <a:tailEnd/>
            </a:ln>
          </p:spPr>
          <p:txBody>
            <a:bodyPr wrap="none">
              <a:spAutoFit/>
            </a:bodyPr>
            <a:lstStyle/>
            <a:p>
              <a:pPr algn="ctr"/>
              <a:r>
                <a:rPr lang="en-US" dirty="0">
                  <a:solidFill>
                    <a:srgbClr val="008000"/>
                  </a:solidFill>
                  <a:latin typeface="Arial" pitchFamily="34" charset="0"/>
                  <a:cs typeface="Arial" pitchFamily="34" charset="0"/>
                </a:rPr>
                <a:t>Prob. all end in </a:t>
              </a:r>
              <a:br>
                <a:rPr lang="en-US" dirty="0">
                  <a:solidFill>
                    <a:srgbClr val="008000"/>
                  </a:solidFill>
                  <a:latin typeface="Arial" pitchFamily="34" charset="0"/>
                  <a:cs typeface="Arial" pitchFamily="34" charset="0"/>
                </a:rPr>
              </a:br>
              <a:r>
                <a:rPr lang="en-US" dirty="0">
                  <a:solidFill>
                    <a:srgbClr val="008000"/>
                  </a:solidFill>
                  <a:latin typeface="Arial" pitchFamily="34" charset="0"/>
                  <a:cs typeface="Arial" pitchFamily="34" charset="0"/>
                </a:rPr>
                <a:t>fewer than </a:t>
              </a:r>
              <a:r>
                <a:rPr lang="en-US" b="1" i="1" dirty="0">
                  <a:solidFill>
                    <a:srgbClr val="008000"/>
                  </a:solidFill>
                  <a:latin typeface="Arial" pitchFamily="34" charset="0"/>
                  <a:cs typeface="Arial" pitchFamily="34" charset="0"/>
                </a:rPr>
                <a:t>r</a:t>
              </a:r>
              <a:r>
                <a:rPr lang="en-US" dirty="0">
                  <a:solidFill>
                    <a:srgbClr val="008000"/>
                  </a:solidFill>
                  <a:latin typeface="Arial" pitchFamily="34" charset="0"/>
                  <a:cs typeface="Arial" pitchFamily="34" charset="0"/>
                </a:rPr>
                <a:t> zeros.</a:t>
              </a:r>
            </a:p>
          </p:txBody>
        </p:sp>
        <p:sp>
          <p:nvSpPr>
            <p:cNvPr id="28681" name="Line 10"/>
            <p:cNvSpPr>
              <a:spLocks noChangeShapeType="1"/>
            </p:cNvSpPr>
            <p:nvPr/>
          </p:nvSpPr>
          <p:spPr bwMode="auto">
            <a:xfrm flipV="1">
              <a:off x="2583" y="2529"/>
              <a:ext cx="672" cy="289"/>
            </a:xfrm>
            <a:prstGeom prst="line">
              <a:avLst/>
            </a:prstGeom>
            <a:noFill/>
            <a:ln w="9525">
              <a:solidFill>
                <a:schemeClr val="tx1"/>
              </a:solidFill>
              <a:round/>
              <a:headEnd/>
              <a:tailEnd type="triangle" w="med" len="med"/>
            </a:ln>
          </p:spPr>
          <p:txBody>
            <a:bodyPr/>
            <a:lstStyle/>
            <a:p>
              <a:endParaRPr lang="en-US" dirty="0"/>
            </a:p>
          </p:txBody>
        </p:sp>
      </p:grpSp>
    </p:spTree>
    <p:extLst>
      <p:ext uri="{BB962C8B-B14F-4D97-AF65-F5344CB8AC3E}">
        <p14:creationId xmlns:p14="http://schemas.microsoft.com/office/powerpoint/2010/main" val="1835245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67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867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499"/>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en-US" dirty="0"/>
              <a:t>Why It Works: More formally</a:t>
            </a:r>
          </a:p>
        </p:txBody>
      </p:sp>
      <p:sp>
        <p:nvSpPr>
          <p:cNvPr id="1029" name="Rectangle 3"/>
          <p:cNvSpPr>
            <a:spLocks noGrp="1" noChangeArrowheads="1"/>
          </p:cNvSpPr>
          <p:nvPr>
            <p:ph idx="1"/>
          </p:nvPr>
        </p:nvSpPr>
        <p:spPr/>
        <p:txBody>
          <a:bodyPr>
            <a:normAutofit/>
          </a:bodyPr>
          <a:lstStyle/>
          <a:p>
            <a:r>
              <a:rPr lang="en-US" b="1" dirty="0"/>
              <a:t>Note:</a:t>
            </a:r>
            <a:r>
              <a:rPr lang="en-US" dirty="0"/>
              <a:t> </a:t>
            </a:r>
          </a:p>
          <a:p>
            <a:r>
              <a:rPr lang="en-US" b="1" dirty="0">
                <a:solidFill>
                  <a:srgbClr val="D60093"/>
                </a:solidFill>
              </a:rPr>
              <a:t>Prob. of NOT finding a tail of length </a:t>
            </a:r>
            <a:r>
              <a:rPr lang="en-US" b="1" i="1" dirty="0">
                <a:solidFill>
                  <a:srgbClr val="D60093"/>
                </a:solidFill>
              </a:rPr>
              <a:t>r</a:t>
            </a:r>
            <a:r>
              <a:rPr lang="en-US" b="1" dirty="0">
                <a:solidFill>
                  <a:srgbClr val="D60093"/>
                </a:solidFill>
              </a:rPr>
              <a:t> is:</a:t>
            </a:r>
          </a:p>
          <a:p>
            <a:pPr lvl="1"/>
            <a:r>
              <a:rPr lang="en-US" dirty="0">
                <a:solidFill>
                  <a:srgbClr val="0000FF"/>
                </a:solidFill>
              </a:rPr>
              <a:t>If </a:t>
            </a:r>
            <a:r>
              <a:rPr lang="en-US" b="1" i="1" dirty="0">
                <a:solidFill>
                  <a:srgbClr val="0000FF"/>
                </a:solidFill>
              </a:rPr>
              <a:t>m &lt;&lt; 2</a:t>
            </a:r>
            <a:r>
              <a:rPr lang="en-US" b="1" i="1" baseline="30000" dirty="0">
                <a:solidFill>
                  <a:srgbClr val="0000FF"/>
                </a:solidFill>
              </a:rPr>
              <a:t>r</a:t>
            </a:r>
            <a:r>
              <a:rPr lang="en-US" dirty="0">
                <a:solidFill>
                  <a:srgbClr val="0000FF"/>
                </a:solidFill>
              </a:rPr>
              <a:t>, then prob. tends to </a:t>
            </a:r>
            <a:r>
              <a:rPr lang="en-US" b="1" dirty="0">
                <a:solidFill>
                  <a:srgbClr val="0000FF"/>
                </a:solidFill>
              </a:rPr>
              <a:t>1</a:t>
            </a:r>
          </a:p>
          <a:p>
            <a:pPr lvl="2"/>
            <a:r>
              <a:rPr lang="en-US" dirty="0"/>
              <a:t>                                                  as  </a:t>
            </a:r>
            <a:r>
              <a:rPr lang="en-US" b="1" dirty="0"/>
              <a:t>m/2</a:t>
            </a:r>
            <a:r>
              <a:rPr lang="en-US" b="1" baseline="30000" dirty="0"/>
              <a:t>r</a:t>
            </a:r>
            <a:r>
              <a:rPr lang="en-US" b="1" dirty="0">
                <a:sym typeface="Symbol"/>
              </a:rPr>
              <a:t> 0</a:t>
            </a:r>
            <a:endParaRPr lang="en-US" b="1" dirty="0"/>
          </a:p>
          <a:p>
            <a:pPr lvl="2"/>
            <a:r>
              <a:rPr lang="en-US" dirty="0">
                <a:solidFill>
                  <a:srgbClr val="008000"/>
                </a:solidFill>
              </a:rPr>
              <a:t>So, the probability of finding a tail of length </a:t>
            </a:r>
            <a:r>
              <a:rPr lang="en-US" b="1" i="1" dirty="0">
                <a:solidFill>
                  <a:srgbClr val="008000"/>
                </a:solidFill>
              </a:rPr>
              <a:t>r</a:t>
            </a:r>
            <a:r>
              <a:rPr lang="en-US" dirty="0">
                <a:solidFill>
                  <a:srgbClr val="008000"/>
                </a:solidFill>
              </a:rPr>
              <a:t> tends to </a:t>
            </a:r>
            <a:r>
              <a:rPr lang="en-US" b="1" dirty="0">
                <a:solidFill>
                  <a:srgbClr val="008000"/>
                </a:solidFill>
              </a:rPr>
              <a:t>0</a:t>
            </a:r>
            <a:r>
              <a:rPr lang="en-US" dirty="0">
                <a:solidFill>
                  <a:srgbClr val="008000"/>
                </a:solidFill>
              </a:rPr>
              <a:t> </a:t>
            </a:r>
          </a:p>
          <a:p>
            <a:pPr lvl="1"/>
            <a:r>
              <a:rPr lang="en-US" dirty="0">
                <a:solidFill>
                  <a:srgbClr val="0000FF"/>
                </a:solidFill>
              </a:rPr>
              <a:t>If </a:t>
            </a:r>
            <a:r>
              <a:rPr lang="en-US" b="1" i="1" dirty="0">
                <a:solidFill>
                  <a:srgbClr val="0000FF"/>
                </a:solidFill>
              </a:rPr>
              <a:t>m &gt;&gt; 2</a:t>
            </a:r>
            <a:r>
              <a:rPr lang="en-US" b="1" i="1" baseline="30000" dirty="0">
                <a:solidFill>
                  <a:srgbClr val="0000FF"/>
                </a:solidFill>
              </a:rPr>
              <a:t>r</a:t>
            </a:r>
            <a:r>
              <a:rPr lang="en-US" dirty="0">
                <a:solidFill>
                  <a:srgbClr val="0000FF"/>
                </a:solidFill>
              </a:rPr>
              <a:t>, then prob. tends to </a:t>
            </a:r>
            <a:r>
              <a:rPr lang="en-US" b="1" dirty="0">
                <a:solidFill>
                  <a:srgbClr val="0000FF"/>
                </a:solidFill>
              </a:rPr>
              <a:t>0</a:t>
            </a:r>
            <a:r>
              <a:rPr lang="en-US" dirty="0">
                <a:solidFill>
                  <a:srgbClr val="0000FF"/>
                </a:solidFill>
              </a:rPr>
              <a:t> </a:t>
            </a:r>
          </a:p>
          <a:p>
            <a:pPr lvl="2"/>
            <a:r>
              <a:rPr lang="en-US" dirty="0"/>
              <a:t>                                                 as  </a:t>
            </a:r>
            <a:r>
              <a:rPr lang="en-US" b="1" dirty="0"/>
              <a:t>m/2</a:t>
            </a:r>
            <a:r>
              <a:rPr lang="en-US" b="1" baseline="30000" dirty="0"/>
              <a:t>r </a:t>
            </a:r>
            <a:r>
              <a:rPr lang="en-US" b="1" dirty="0">
                <a:sym typeface="Symbol"/>
              </a:rPr>
              <a:t> </a:t>
            </a:r>
            <a:r>
              <a:rPr lang="en-US" b="1" dirty="0"/>
              <a:t> </a:t>
            </a:r>
            <a:r>
              <a:rPr lang="en-US" dirty="0"/>
              <a:t> </a:t>
            </a:r>
          </a:p>
          <a:p>
            <a:pPr lvl="2"/>
            <a:r>
              <a:rPr lang="en-US" dirty="0">
                <a:solidFill>
                  <a:srgbClr val="008000"/>
                </a:solidFill>
              </a:rPr>
              <a:t>So, the probability of finding a tail of length</a:t>
            </a:r>
            <a:r>
              <a:rPr lang="en-US" b="1" dirty="0">
                <a:solidFill>
                  <a:srgbClr val="008000"/>
                </a:solidFill>
              </a:rPr>
              <a:t> </a:t>
            </a:r>
            <a:r>
              <a:rPr lang="en-US" b="1" i="1" dirty="0">
                <a:solidFill>
                  <a:srgbClr val="008000"/>
                </a:solidFill>
              </a:rPr>
              <a:t>r</a:t>
            </a:r>
            <a:r>
              <a:rPr lang="en-US" dirty="0">
                <a:solidFill>
                  <a:srgbClr val="008000"/>
                </a:solidFill>
              </a:rPr>
              <a:t> tends to </a:t>
            </a:r>
            <a:r>
              <a:rPr lang="en-US" b="1" dirty="0">
                <a:solidFill>
                  <a:srgbClr val="008000"/>
                </a:solidFill>
              </a:rPr>
              <a:t>1</a:t>
            </a:r>
          </a:p>
          <a:p>
            <a:pPr lvl="8"/>
            <a:endParaRPr lang="en-US" b="1" dirty="0">
              <a:solidFill>
                <a:srgbClr val="D60093"/>
              </a:solidFill>
            </a:endParaRPr>
          </a:p>
          <a:p>
            <a:r>
              <a:rPr lang="en-US" b="1" dirty="0">
                <a:solidFill>
                  <a:srgbClr val="D60093"/>
                </a:solidFill>
              </a:rPr>
              <a:t>Thus, 2</a:t>
            </a:r>
            <a:r>
              <a:rPr lang="en-US" b="1" i="1" baseline="30000" dirty="0">
                <a:solidFill>
                  <a:srgbClr val="D60093"/>
                </a:solidFill>
              </a:rPr>
              <a:t>R</a:t>
            </a:r>
            <a:r>
              <a:rPr lang="en-US" b="1" dirty="0">
                <a:solidFill>
                  <a:srgbClr val="D60093"/>
                </a:solidFill>
              </a:rPr>
              <a:t>  will almost always be around </a:t>
            </a:r>
            <a:r>
              <a:rPr lang="en-US" b="1" i="1" dirty="0">
                <a:solidFill>
                  <a:srgbClr val="D60093"/>
                </a:solidFill>
              </a:rPr>
              <a:t>m!</a:t>
            </a:r>
          </a:p>
          <a:p>
            <a:pPr lvl="8"/>
            <a:endParaRPr lang="en-US" dirty="0"/>
          </a:p>
        </p:txBody>
      </p:sp>
      <p:graphicFrame>
        <p:nvGraphicFramePr>
          <p:cNvPr id="1026" name="AutoShape 2"/>
          <p:cNvGraphicFramePr>
            <a:graphicFrameLocks noChangeAspect="1"/>
          </p:cNvGraphicFramePr>
          <p:nvPr/>
        </p:nvGraphicFramePr>
        <p:xfrm>
          <a:off x="-1" y="-1"/>
          <a:ext cx="0" cy="0"/>
        </p:xfrm>
        <a:graphic>
          <a:graphicData uri="http://schemas.openxmlformats.org/presentationml/2006/ole">
            <mc:AlternateContent xmlns:mc="http://schemas.openxmlformats.org/markup-compatibility/2006">
              <mc:Choice xmlns:v="urn:schemas-microsoft-com:vml" Requires="v">
                <p:oleObj name="Equation" r:id="rId2" imgW="2095200" imgH="253800" progId="Equation.3">
                  <p:embed/>
                </p:oleObj>
              </mc:Choice>
              <mc:Fallback>
                <p:oleObj name="Equation" r:id="rId2" imgW="2095200" imgH="253800" progId="Equation.3">
                  <p:embed/>
                  <p:pic>
                    <p:nvPicPr>
                      <p:cNvPr id="1026" name="AutoShape 2"/>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
                        <a:ext cx="0" cy="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oleObj>
              </mc:Fallback>
            </mc:AlternateContent>
          </a:graphicData>
        </a:graphic>
      </p:graphicFrame>
      <p:graphicFrame>
        <p:nvGraphicFramePr>
          <p:cNvPr id="13" name="Object 12"/>
          <p:cNvGraphicFramePr>
            <a:graphicFrameLocks noChangeAspect="1"/>
          </p:cNvGraphicFramePr>
          <p:nvPr/>
        </p:nvGraphicFramePr>
        <p:xfrm>
          <a:off x="1524000" y="2819400"/>
          <a:ext cx="3110941" cy="609600"/>
        </p:xfrm>
        <a:graphic>
          <a:graphicData uri="http://schemas.openxmlformats.org/presentationml/2006/ole">
            <mc:AlternateContent xmlns:mc="http://schemas.openxmlformats.org/markup-compatibility/2006">
              <mc:Choice xmlns:v="urn:schemas-microsoft-com:vml" Requires="v">
                <p:oleObj name="Equation" r:id="rId4" imgW="1295280" imgH="253800" progId="Equation.3">
                  <p:embed/>
                </p:oleObj>
              </mc:Choice>
              <mc:Fallback>
                <p:oleObj name="Equation" r:id="rId4" imgW="1295280" imgH="253800" progId="Equation.3">
                  <p:embed/>
                  <p:pic>
                    <p:nvPicPr>
                      <p:cNvPr id="13"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819400"/>
                        <a:ext cx="3110941"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6"/>
          <p:cNvGraphicFramePr>
            <a:graphicFrameLocks noChangeAspect="1"/>
          </p:cNvGraphicFramePr>
          <p:nvPr/>
        </p:nvGraphicFramePr>
        <p:xfrm>
          <a:off x="1421638" y="4209288"/>
          <a:ext cx="3201988" cy="609600"/>
        </p:xfrm>
        <a:graphic>
          <a:graphicData uri="http://schemas.openxmlformats.org/presentationml/2006/ole">
            <mc:AlternateContent xmlns:mc="http://schemas.openxmlformats.org/markup-compatibility/2006">
              <mc:Choice xmlns:v="urn:schemas-microsoft-com:vml" Requires="v">
                <p:oleObj name="Equation" r:id="rId6" imgW="1333440" imgH="253800" progId="Equation.3">
                  <p:embed/>
                </p:oleObj>
              </mc:Choice>
              <mc:Fallback>
                <p:oleObj name="Equation" r:id="rId6" imgW="1333440" imgH="253800" progId="Equation.3">
                  <p:embed/>
                  <p:pic>
                    <p:nvPicPr>
                      <p:cNvPr id="103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21638" y="4209288"/>
                        <a:ext cx="320198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2" name="Object 8"/>
          <p:cNvGraphicFramePr>
            <a:graphicFrameLocks noChangeAspect="1"/>
          </p:cNvGraphicFramePr>
          <p:nvPr/>
        </p:nvGraphicFramePr>
        <p:xfrm>
          <a:off x="1923288" y="1286256"/>
          <a:ext cx="5243513" cy="635000"/>
        </p:xfrm>
        <a:graphic>
          <a:graphicData uri="http://schemas.openxmlformats.org/presentationml/2006/ole">
            <mc:AlternateContent xmlns:mc="http://schemas.openxmlformats.org/markup-compatibility/2006">
              <mc:Choice xmlns:v="urn:schemas-microsoft-com:vml" Requires="v">
                <p:oleObj name="Equation" r:id="rId8" imgW="2095200" imgH="253800" progId="Equation.3">
                  <p:embed/>
                </p:oleObj>
              </mc:Choice>
              <mc:Fallback>
                <p:oleObj name="Equation" r:id="rId8" imgW="2095200" imgH="253800" progId="Equation.3">
                  <p:embed/>
                  <p:pic>
                    <p:nvPicPr>
                      <p:cNvPr id="1032"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23288" y="1286256"/>
                        <a:ext cx="5243513" cy="635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AutoShape 2"/>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483648" y="-2147483648"/>
            <a:ext cx="0" cy="0"/>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506108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2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2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en-US" dirty="0"/>
              <a:t>Why It Doesn’t Work</a:t>
            </a:r>
          </a:p>
        </p:txBody>
      </p:sp>
      <mc:AlternateContent xmlns:mc="http://schemas.openxmlformats.org/markup-compatibility/2006" xmlns:a14="http://schemas.microsoft.com/office/drawing/2010/main">
        <mc:Choice Requires="a14">
          <p:sp>
            <p:nvSpPr>
              <p:cNvPr id="29700" name="Rectangle 3"/>
              <p:cNvSpPr>
                <a:spLocks noGrp="1" noChangeArrowheads="1"/>
              </p:cNvSpPr>
              <p:nvPr>
                <p:ph idx="1"/>
              </p:nvPr>
            </p:nvSpPr>
            <p:spPr>
              <a:xfrm>
                <a:off x="457200" y="1295400"/>
                <a:ext cx="8686800" cy="5562600"/>
              </a:xfrm>
            </p:spPr>
            <p:txBody>
              <a:bodyPr>
                <a:normAutofit/>
              </a:bodyPr>
              <a:lstStyle/>
              <a:p>
                <a:r>
                  <a:rPr lang="en-US" b="1" dirty="0">
                    <a:solidFill>
                      <a:srgbClr val="D60093"/>
                    </a:solidFill>
                  </a:rPr>
                  <a:t>E[2</a:t>
                </a:r>
                <a:r>
                  <a:rPr lang="en-US" b="1" i="1" baseline="30000" dirty="0">
                    <a:solidFill>
                      <a:srgbClr val="D60093"/>
                    </a:solidFill>
                  </a:rPr>
                  <a:t>R</a:t>
                </a:r>
                <a:r>
                  <a:rPr lang="en-US" b="1" dirty="0">
                    <a:solidFill>
                      <a:srgbClr val="D60093"/>
                    </a:solidFill>
                  </a:rPr>
                  <a:t>] is actually infinite</a:t>
                </a:r>
              </a:p>
              <a:p>
                <a:pPr lvl="1"/>
                <a:r>
                  <a:rPr lang="en-US" dirty="0">
                    <a:ea typeface="ＭＳ Ｐゴシック" pitchFamily="34" charset="-128"/>
                    <a:cs typeface="ＭＳ Ｐゴシック" pitchFamily="34" charset="-128"/>
                  </a:rPr>
                  <a:t>Probability halves when </a:t>
                </a:r>
                <a:r>
                  <a:rPr lang="en-US" b="1" i="1" dirty="0">
                    <a:ea typeface="ＭＳ Ｐゴシック" pitchFamily="34" charset="-128"/>
                    <a:cs typeface="ＭＳ Ｐゴシック" pitchFamily="34" charset="-128"/>
                  </a:rPr>
                  <a:t>R</a:t>
                </a:r>
                <a:r>
                  <a:rPr lang="en-US" b="1" dirty="0">
                    <a:ea typeface="ＭＳ Ｐゴシック" pitchFamily="34" charset="-128"/>
                    <a:cs typeface="ＭＳ Ｐゴシック" pitchFamily="34" charset="-128"/>
                  </a:rPr>
                  <a:t> </a:t>
                </a:r>
                <a:r>
                  <a:rPr lang="en-US" b="1" dirty="0">
                    <a:ea typeface="ＭＳ Ｐゴシック" pitchFamily="34" charset="-128"/>
                    <a:cs typeface="ＭＳ Ｐゴシック" pitchFamily="34" charset="-128"/>
                    <a:sym typeface="Symbol"/>
                  </a:rPr>
                  <a:t> </a:t>
                </a:r>
                <a:r>
                  <a:rPr lang="en-US" b="1" i="1" dirty="0">
                    <a:ea typeface="ＭＳ Ｐゴシック" pitchFamily="34" charset="-128"/>
                    <a:cs typeface="ＭＳ Ｐゴシック" pitchFamily="34" charset="-128"/>
                  </a:rPr>
                  <a:t>R+1</a:t>
                </a:r>
                <a:r>
                  <a:rPr lang="en-US" dirty="0">
                    <a:ea typeface="ＭＳ Ｐゴシック" pitchFamily="34" charset="-128"/>
                    <a:cs typeface="ＭＳ Ｐゴシック" pitchFamily="34" charset="-128"/>
                  </a:rPr>
                  <a:t>, but value doubles </a:t>
                </a:r>
              </a:p>
              <a:p>
                <a:r>
                  <a:rPr lang="en-US" b="1" dirty="0">
                    <a:solidFill>
                      <a:srgbClr val="008000"/>
                    </a:solidFill>
                  </a:rPr>
                  <a:t>Workaround involves using many hash functions </a:t>
                </a:r>
                <a:r>
                  <a:rPr lang="en-US" b="1" i="1" dirty="0">
                    <a:solidFill>
                      <a:srgbClr val="008000"/>
                    </a:solidFill>
                  </a:rPr>
                  <a:t>h</a:t>
                </a:r>
                <a:r>
                  <a:rPr lang="en-US" b="1" i="1" baseline="-25000" dirty="0">
                    <a:solidFill>
                      <a:srgbClr val="008000"/>
                    </a:solidFill>
                  </a:rPr>
                  <a:t>i</a:t>
                </a:r>
                <a:r>
                  <a:rPr lang="en-US" b="1" baseline="-25000" dirty="0">
                    <a:solidFill>
                      <a:srgbClr val="008000"/>
                    </a:solidFill>
                  </a:rPr>
                  <a:t> </a:t>
                </a:r>
                <a:r>
                  <a:rPr lang="en-US" b="1" dirty="0">
                    <a:solidFill>
                      <a:srgbClr val="008000"/>
                    </a:solidFill>
                  </a:rPr>
                  <a:t>and getting many samples of </a:t>
                </a:r>
                <a:r>
                  <a:rPr lang="en-US" b="1" i="1" dirty="0" err="1">
                    <a:solidFill>
                      <a:srgbClr val="008000"/>
                    </a:solidFill>
                  </a:rPr>
                  <a:t>R</a:t>
                </a:r>
                <a:r>
                  <a:rPr lang="en-US" b="1" i="1" baseline="-25000" dirty="0" err="1">
                    <a:solidFill>
                      <a:srgbClr val="008000"/>
                    </a:solidFill>
                  </a:rPr>
                  <a:t>i</a:t>
                </a:r>
                <a:endParaRPr lang="en-US" b="1" dirty="0">
                  <a:solidFill>
                    <a:srgbClr val="008000"/>
                  </a:solidFill>
                </a:endParaRPr>
              </a:p>
              <a:p>
                <a:r>
                  <a:rPr lang="en-US" b="1" dirty="0">
                    <a:solidFill>
                      <a:srgbClr val="0000FF"/>
                    </a:solidFill>
                  </a:rPr>
                  <a:t>How are samples </a:t>
                </a:r>
                <a:r>
                  <a:rPr lang="en-US" b="1" i="1" dirty="0" err="1">
                    <a:solidFill>
                      <a:srgbClr val="0000FF"/>
                    </a:solidFill>
                  </a:rPr>
                  <a:t>R</a:t>
                </a:r>
                <a:r>
                  <a:rPr lang="en-US" b="1" i="1" baseline="-25000" dirty="0" err="1">
                    <a:solidFill>
                      <a:srgbClr val="0000FF"/>
                    </a:solidFill>
                  </a:rPr>
                  <a:t>i</a:t>
                </a:r>
                <a:r>
                  <a:rPr lang="en-US" b="1" dirty="0">
                    <a:solidFill>
                      <a:srgbClr val="0000FF"/>
                    </a:solidFill>
                  </a:rPr>
                  <a:t> combined?</a:t>
                </a:r>
              </a:p>
              <a:p>
                <a:pPr lvl="1"/>
                <a:r>
                  <a:rPr lang="en-US" b="1" dirty="0">
                    <a:solidFill>
                      <a:srgbClr val="008000"/>
                    </a:solidFill>
                    <a:ea typeface="ＭＳ Ｐゴシック" pitchFamily="34" charset="-128"/>
                    <a:cs typeface="ＭＳ Ｐゴシック" pitchFamily="34" charset="-128"/>
                  </a:rPr>
                  <a:t>Average?</a:t>
                </a:r>
                <a:r>
                  <a:rPr lang="en-US" dirty="0">
                    <a:ea typeface="ＭＳ Ｐゴシック" pitchFamily="34" charset="-128"/>
                    <a:cs typeface="ＭＳ Ｐゴシック" pitchFamily="34" charset="-128"/>
                  </a:rPr>
                  <a:t> What if one very large value </a:t>
                </a:r>
                <a14:m>
                  <m:oMath xmlns:m="http://schemas.openxmlformats.org/officeDocument/2006/math">
                    <m:sSup>
                      <m:sSupPr>
                        <m:ctrlPr>
                          <a:rPr lang="en-US" b="1" i="1" smtClean="0">
                            <a:solidFill>
                              <a:srgbClr val="0000FF"/>
                            </a:solidFill>
                            <a:latin typeface="Cambria Math" panose="02040503050406030204" pitchFamily="18" charset="0"/>
                            <a:ea typeface="ＭＳ Ｐゴシック" pitchFamily="34" charset="-128"/>
                            <a:cs typeface="ＭＳ Ｐゴシック" pitchFamily="34" charset="-128"/>
                          </a:rPr>
                        </m:ctrlPr>
                      </m:sSupPr>
                      <m:e>
                        <m:r>
                          <a:rPr lang="en-US" b="1" i="1" smtClean="0">
                            <a:solidFill>
                              <a:srgbClr val="0000FF"/>
                            </a:solidFill>
                            <a:latin typeface="Cambria Math"/>
                            <a:ea typeface="ＭＳ Ｐゴシック" pitchFamily="34" charset="-128"/>
                            <a:cs typeface="ＭＳ Ｐゴシック" pitchFamily="34" charset="-128"/>
                          </a:rPr>
                          <m:t>𝟐</m:t>
                        </m:r>
                      </m:e>
                      <m:sup>
                        <m:sSub>
                          <m:sSubPr>
                            <m:ctrlPr>
                              <a:rPr lang="en-US" b="1" i="1" smtClean="0">
                                <a:solidFill>
                                  <a:srgbClr val="0000FF"/>
                                </a:solidFill>
                                <a:latin typeface="Cambria Math" panose="02040503050406030204" pitchFamily="18" charset="0"/>
                                <a:ea typeface="ＭＳ Ｐゴシック" pitchFamily="34" charset="-128"/>
                                <a:cs typeface="ＭＳ Ｐゴシック" pitchFamily="34" charset="-128"/>
                              </a:rPr>
                            </m:ctrlPr>
                          </m:sSubPr>
                          <m:e>
                            <m:r>
                              <a:rPr lang="en-US" b="1" i="1" smtClean="0">
                                <a:solidFill>
                                  <a:srgbClr val="0000FF"/>
                                </a:solidFill>
                                <a:latin typeface="Cambria Math"/>
                                <a:ea typeface="ＭＳ Ｐゴシック" pitchFamily="34" charset="-128"/>
                                <a:cs typeface="ＭＳ Ｐゴシック" pitchFamily="34" charset="-128"/>
                              </a:rPr>
                              <m:t>𝑹</m:t>
                            </m:r>
                          </m:e>
                          <m:sub>
                            <m:r>
                              <a:rPr lang="en-US" b="1" i="1" smtClean="0">
                                <a:solidFill>
                                  <a:srgbClr val="0000FF"/>
                                </a:solidFill>
                                <a:latin typeface="Cambria Math"/>
                                <a:ea typeface="ＭＳ Ｐゴシック" pitchFamily="34" charset="-128"/>
                                <a:cs typeface="ＭＳ Ｐゴシック" pitchFamily="34" charset="-128"/>
                              </a:rPr>
                              <m:t>𝒊</m:t>
                            </m:r>
                          </m:sub>
                        </m:sSub>
                      </m:sup>
                    </m:sSup>
                  </m:oMath>
                </a14:m>
                <a:r>
                  <a:rPr lang="en-US" dirty="0">
                    <a:ea typeface="ＭＳ Ｐゴシック" pitchFamily="34" charset="-128"/>
                    <a:cs typeface="ＭＳ Ｐゴシック" pitchFamily="34" charset="-128"/>
                  </a:rPr>
                  <a:t>?</a:t>
                </a:r>
              </a:p>
              <a:p>
                <a:pPr lvl="1"/>
                <a:r>
                  <a:rPr lang="en-US" b="1" dirty="0">
                    <a:solidFill>
                      <a:srgbClr val="008000"/>
                    </a:solidFill>
                    <a:ea typeface="ＭＳ Ｐゴシック" pitchFamily="34" charset="-128"/>
                    <a:cs typeface="ＭＳ Ｐゴシック" pitchFamily="34" charset="-128"/>
                  </a:rPr>
                  <a:t>Median?</a:t>
                </a:r>
                <a:r>
                  <a:rPr lang="en-US" dirty="0">
                    <a:ea typeface="ＭＳ Ｐゴシック" pitchFamily="34" charset="-128"/>
                    <a:cs typeface="ＭＳ Ｐゴシック" pitchFamily="34" charset="-128"/>
                  </a:rPr>
                  <a:t> All estimates are a power of </a:t>
                </a:r>
                <a:r>
                  <a:rPr lang="en-US" b="1" dirty="0">
                    <a:ea typeface="ＭＳ Ｐゴシック" pitchFamily="34" charset="-128"/>
                    <a:cs typeface="ＭＳ Ｐゴシック" pitchFamily="34" charset="-128"/>
                  </a:rPr>
                  <a:t>2</a:t>
                </a:r>
              </a:p>
              <a:p>
                <a:pPr lvl="1"/>
                <a:r>
                  <a:rPr lang="en-US" b="1" dirty="0">
                    <a:solidFill>
                      <a:srgbClr val="0000FF"/>
                    </a:solidFill>
                    <a:ea typeface="ＭＳ Ｐゴシック" pitchFamily="34" charset="-128"/>
                    <a:cs typeface="ＭＳ Ｐゴシック" pitchFamily="34" charset="-128"/>
                  </a:rPr>
                  <a:t>Solution:</a:t>
                </a:r>
              </a:p>
              <a:p>
                <a:pPr lvl="2"/>
                <a:r>
                  <a:rPr lang="en-US" dirty="0"/>
                  <a:t>Partition your samples into small groups</a:t>
                </a:r>
              </a:p>
              <a:p>
                <a:pPr lvl="2"/>
                <a:r>
                  <a:rPr lang="en-US" dirty="0"/>
                  <a:t>Take the median of groups</a:t>
                </a:r>
              </a:p>
              <a:p>
                <a:pPr lvl="2"/>
                <a:r>
                  <a:rPr lang="en-US" dirty="0"/>
                  <a:t>Then take the average of the medians</a:t>
                </a:r>
                <a:endParaRPr lang="en-US" dirty="0">
                  <a:ea typeface="ＭＳ Ｐゴシック" pitchFamily="34" charset="-128"/>
                  <a:cs typeface="ＭＳ Ｐゴシック" pitchFamily="34" charset="-128"/>
                </a:endParaRPr>
              </a:p>
            </p:txBody>
          </p:sp>
        </mc:Choice>
        <mc:Fallback xmlns="">
          <p:sp>
            <p:nvSpPr>
              <p:cNvPr id="29700" name="Rectangle 3"/>
              <p:cNvSpPr>
                <a:spLocks noGrp="1" noRot="1" noChangeAspect="1" noMove="1" noResize="1" noEditPoints="1" noAdjustHandles="1" noChangeArrowheads="1" noChangeShapeType="1" noTextEdit="1"/>
              </p:cNvSpPr>
              <p:nvPr>
                <p:ph idx="1"/>
              </p:nvPr>
            </p:nvSpPr>
            <p:spPr>
              <a:xfrm>
                <a:off x="457200" y="1295400"/>
                <a:ext cx="8686800" cy="5562600"/>
              </a:xfrm>
              <a:blipFill>
                <a:blip r:embed="rId2"/>
                <a:stretch>
                  <a:fillRect t="-658" b="-658"/>
                </a:stretch>
              </a:blipFill>
            </p:spPr>
            <p:txBody>
              <a:bodyPr/>
              <a:lstStyle/>
              <a:p>
                <a:r>
                  <a:rPr lang="en-US">
                    <a:noFill/>
                  </a:rPr>
                  <a:t> </a:t>
                </a:r>
              </a:p>
            </p:txBody>
          </p:sp>
        </mc:Fallback>
      </mc:AlternateContent>
    </p:spTree>
    <p:extLst>
      <p:ext uri="{BB962C8B-B14F-4D97-AF65-F5344CB8AC3E}">
        <p14:creationId xmlns:p14="http://schemas.microsoft.com/office/powerpoint/2010/main" val="108506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00">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00">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700">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700">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700">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70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a typeface="+mj-ea"/>
              </a:rPr>
              <a:t>Problems on </a:t>
            </a:r>
            <a:r>
              <a:rPr lang="en-US" dirty="0"/>
              <a:t>Data Streams</a:t>
            </a:r>
            <a:endParaRPr lang="en-US" dirty="0">
              <a:ea typeface="+mj-ea"/>
            </a:endParaRPr>
          </a:p>
        </p:txBody>
      </p:sp>
      <p:sp>
        <p:nvSpPr>
          <p:cNvPr id="23555" name="Content Placeholder 2"/>
          <p:cNvSpPr>
            <a:spLocks noGrp="1"/>
          </p:cNvSpPr>
          <p:nvPr>
            <p:ph idx="1"/>
          </p:nvPr>
        </p:nvSpPr>
        <p:spPr/>
        <p:txBody>
          <a:bodyPr>
            <a:normAutofit/>
          </a:bodyPr>
          <a:lstStyle/>
          <a:p>
            <a:pPr lvl="1"/>
            <a:r>
              <a:rPr lang="en-US" b="1" dirty="0">
                <a:solidFill>
                  <a:srgbClr val="0000FF"/>
                </a:solidFill>
              </a:rPr>
              <a:t>Sampling data from a stream</a:t>
            </a:r>
          </a:p>
          <a:p>
            <a:pPr lvl="2"/>
            <a:r>
              <a:rPr lang="en-US" dirty="0"/>
              <a:t>Construct a random sample</a:t>
            </a:r>
          </a:p>
          <a:p>
            <a:pPr lvl="1"/>
            <a:r>
              <a:rPr lang="en-US" b="1" dirty="0">
                <a:solidFill>
                  <a:srgbClr val="0000FF"/>
                </a:solidFill>
              </a:rPr>
              <a:t>Queries over sliding windows</a:t>
            </a:r>
          </a:p>
          <a:p>
            <a:pPr lvl="2"/>
            <a:r>
              <a:rPr lang="en-US" dirty="0"/>
              <a:t>Number of items of type </a:t>
            </a:r>
            <a:r>
              <a:rPr lang="en-US" b="1" i="1" dirty="0"/>
              <a:t>x</a:t>
            </a:r>
            <a:r>
              <a:rPr lang="en-US" dirty="0"/>
              <a:t> in the last </a:t>
            </a:r>
            <a:r>
              <a:rPr lang="en-US" b="1" i="1" dirty="0"/>
              <a:t>k</a:t>
            </a:r>
            <a:r>
              <a:rPr lang="en-US" dirty="0"/>
              <a:t> elements </a:t>
            </a:r>
            <a:br>
              <a:rPr lang="en-US" dirty="0"/>
            </a:br>
            <a:r>
              <a:rPr lang="en-US" dirty="0"/>
              <a:t>of the stream</a:t>
            </a:r>
          </a:p>
          <a:p>
            <a:pPr lvl="1"/>
            <a:r>
              <a:rPr lang="en-US" b="1" dirty="0">
                <a:solidFill>
                  <a:srgbClr val="0000FF"/>
                </a:solidFill>
              </a:rPr>
              <a:t>Filtering a data stream</a:t>
            </a:r>
          </a:p>
          <a:p>
            <a:pPr lvl="2"/>
            <a:r>
              <a:rPr lang="en-US" dirty="0"/>
              <a:t>Select elements with property </a:t>
            </a:r>
            <a:r>
              <a:rPr lang="en-US" b="1" i="1" dirty="0"/>
              <a:t>x</a:t>
            </a:r>
            <a:r>
              <a:rPr lang="en-US" dirty="0"/>
              <a:t> from the stream</a:t>
            </a:r>
          </a:p>
          <a:p>
            <a:pPr lvl="1"/>
            <a:r>
              <a:rPr lang="en-US" b="1" dirty="0">
                <a:solidFill>
                  <a:srgbClr val="0000FF"/>
                </a:solidFill>
              </a:rPr>
              <a:t>Counting distinct elements</a:t>
            </a:r>
          </a:p>
          <a:p>
            <a:pPr lvl="2"/>
            <a:r>
              <a:rPr lang="en-US" dirty="0"/>
              <a:t>Number of distinct elements in the last </a:t>
            </a:r>
            <a:r>
              <a:rPr lang="en-US" b="1" i="1" dirty="0"/>
              <a:t>k</a:t>
            </a:r>
            <a:r>
              <a:rPr lang="en-US" dirty="0"/>
              <a:t> elements </a:t>
            </a:r>
            <a:br>
              <a:rPr lang="en-US" dirty="0"/>
            </a:br>
            <a:r>
              <a:rPr lang="en-US" dirty="0"/>
              <a:t>of the stream</a:t>
            </a:r>
          </a:p>
          <a:p>
            <a:pPr lvl="1"/>
            <a:r>
              <a:rPr lang="en-US" b="1" dirty="0">
                <a:solidFill>
                  <a:srgbClr val="0000FF"/>
                </a:solidFill>
              </a:rPr>
              <a:t>Finding frequent elements</a:t>
            </a:r>
          </a:p>
          <a:p>
            <a:pPr marL="457200" lvl="1" indent="0">
              <a:buNone/>
            </a:pPr>
            <a:endParaRPr lang="en-US" dirty="0"/>
          </a:p>
        </p:txBody>
      </p:sp>
    </p:spTree>
    <p:extLst>
      <p:ext uri="{BB962C8B-B14F-4D97-AF65-F5344CB8AC3E}">
        <p14:creationId xmlns:p14="http://schemas.microsoft.com/office/powerpoint/2010/main" val="1812140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defRPr/>
            </a:pPr>
            <a:r>
              <a:rPr lang="en-US" dirty="0">
                <a:ea typeface="+mj-ea"/>
              </a:rPr>
              <a:t>Applications (1)</a:t>
            </a:r>
          </a:p>
        </p:txBody>
      </p:sp>
      <p:sp>
        <p:nvSpPr>
          <p:cNvPr id="11267" name="Rectangle 3"/>
          <p:cNvSpPr>
            <a:spLocks noGrp="1" noChangeArrowheads="1"/>
          </p:cNvSpPr>
          <p:nvPr>
            <p:ph idx="1"/>
          </p:nvPr>
        </p:nvSpPr>
        <p:spPr/>
        <p:txBody>
          <a:bodyPr/>
          <a:lstStyle/>
          <a:p>
            <a:r>
              <a:rPr lang="en-US" b="1" dirty="0">
                <a:solidFill>
                  <a:srgbClr val="D60093"/>
                </a:solidFill>
              </a:rPr>
              <a:t>Mining query streams</a:t>
            </a:r>
          </a:p>
          <a:p>
            <a:pPr lvl="1"/>
            <a:r>
              <a:rPr lang="en-US" dirty="0">
                <a:ea typeface="ＭＳ Ｐゴシック" pitchFamily="34" charset="-128"/>
              </a:rPr>
              <a:t>Google wants to know what queries are </a:t>
            </a:r>
            <a:br>
              <a:rPr lang="en-US" dirty="0">
                <a:ea typeface="ＭＳ Ｐゴシック" pitchFamily="34" charset="-128"/>
              </a:rPr>
            </a:br>
            <a:r>
              <a:rPr lang="en-US" dirty="0">
                <a:ea typeface="ＭＳ Ｐゴシック" pitchFamily="34" charset="-128"/>
              </a:rPr>
              <a:t>more frequent today than yesterday</a:t>
            </a:r>
          </a:p>
          <a:p>
            <a:pPr lvl="8"/>
            <a:endParaRPr lang="en-US" b="1" dirty="0">
              <a:solidFill>
                <a:srgbClr val="0000FF"/>
              </a:solidFill>
            </a:endParaRPr>
          </a:p>
          <a:p>
            <a:r>
              <a:rPr lang="en-US" b="1" dirty="0">
                <a:solidFill>
                  <a:srgbClr val="0000FF"/>
                </a:solidFill>
              </a:rPr>
              <a:t>Mining click streams</a:t>
            </a:r>
          </a:p>
          <a:p>
            <a:pPr lvl="1"/>
            <a:r>
              <a:rPr lang="en-US" dirty="0">
                <a:ea typeface="ＭＳ Ｐゴシック" pitchFamily="34" charset="-128"/>
              </a:rPr>
              <a:t>Yahoo wants to know which of its pages are getting an unusual number of hits in the past hour</a:t>
            </a:r>
          </a:p>
          <a:p>
            <a:pPr lvl="8"/>
            <a:endParaRPr lang="en-US" b="1" dirty="0">
              <a:solidFill>
                <a:srgbClr val="008000"/>
              </a:solidFill>
            </a:endParaRPr>
          </a:p>
          <a:p>
            <a:r>
              <a:rPr lang="en-US" b="1" dirty="0">
                <a:solidFill>
                  <a:srgbClr val="008000"/>
                </a:solidFill>
              </a:rPr>
              <a:t>Mining social network news feeds</a:t>
            </a:r>
          </a:p>
          <a:p>
            <a:pPr lvl="1"/>
            <a:r>
              <a:rPr lang="en-US" dirty="0">
                <a:ea typeface="ＭＳ Ｐゴシック" pitchFamily="34" charset="-128"/>
              </a:rPr>
              <a:t>E.g., look for trending topics on Twitter, Facebook</a:t>
            </a:r>
          </a:p>
        </p:txBody>
      </p:sp>
    </p:spTree>
    <p:extLst>
      <p:ext uri="{BB962C8B-B14F-4D97-AF65-F5344CB8AC3E}">
        <p14:creationId xmlns:p14="http://schemas.microsoft.com/office/powerpoint/2010/main" val="3677238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defRPr/>
            </a:pPr>
            <a:r>
              <a:rPr lang="en-US" dirty="0">
                <a:ea typeface="+mj-ea"/>
              </a:rPr>
              <a:t>Applications (2)</a:t>
            </a:r>
          </a:p>
        </p:txBody>
      </p:sp>
      <p:sp>
        <p:nvSpPr>
          <p:cNvPr id="12291" name="Rectangle 3"/>
          <p:cNvSpPr>
            <a:spLocks noGrp="1" noChangeArrowheads="1"/>
          </p:cNvSpPr>
          <p:nvPr>
            <p:ph idx="1"/>
          </p:nvPr>
        </p:nvSpPr>
        <p:spPr/>
        <p:txBody>
          <a:bodyPr/>
          <a:lstStyle/>
          <a:p>
            <a:r>
              <a:rPr lang="en-US" b="1" dirty="0">
                <a:solidFill>
                  <a:srgbClr val="008000"/>
                </a:solidFill>
              </a:rPr>
              <a:t>Sensor Networks </a:t>
            </a:r>
          </a:p>
          <a:p>
            <a:pPr lvl="1"/>
            <a:r>
              <a:rPr lang="en-US" dirty="0">
                <a:ea typeface="ＭＳ Ｐゴシック" pitchFamily="34" charset="-128"/>
              </a:rPr>
              <a:t>Many sensors feeding into a central controller</a:t>
            </a:r>
          </a:p>
          <a:p>
            <a:r>
              <a:rPr lang="en-US" b="1" dirty="0">
                <a:solidFill>
                  <a:srgbClr val="D60093"/>
                </a:solidFill>
              </a:rPr>
              <a:t>Telephone call records </a:t>
            </a:r>
          </a:p>
          <a:p>
            <a:pPr lvl="1"/>
            <a:r>
              <a:rPr lang="en-US" dirty="0">
                <a:ea typeface="ＭＳ Ｐゴシック" pitchFamily="34" charset="-128"/>
              </a:rPr>
              <a:t>Data feeds into customer bills as well as settlements between telephone companies</a:t>
            </a:r>
          </a:p>
          <a:p>
            <a:r>
              <a:rPr lang="en-US" b="1" dirty="0">
                <a:solidFill>
                  <a:srgbClr val="0000FF"/>
                </a:solidFill>
              </a:rPr>
              <a:t>IP packets monitored at a switch</a:t>
            </a:r>
          </a:p>
          <a:p>
            <a:pPr lvl="1"/>
            <a:r>
              <a:rPr lang="en-US" dirty="0">
                <a:ea typeface="ＭＳ Ｐゴシック" pitchFamily="34" charset="-128"/>
              </a:rPr>
              <a:t>Gather information for optimal routing</a:t>
            </a:r>
          </a:p>
          <a:p>
            <a:pPr lvl="1"/>
            <a:r>
              <a:rPr lang="en-US" dirty="0">
                <a:ea typeface="ＭＳ Ｐゴシック" pitchFamily="34" charset="-128"/>
              </a:rPr>
              <a:t>Detect denial-of-service attacks</a:t>
            </a:r>
          </a:p>
          <a:p>
            <a:endParaRPr lang="en-US" dirty="0"/>
          </a:p>
        </p:txBody>
      </p:sp>
    </p:spTree>
    <p:extLst>
      <p:ext uri="{BB962C8B-B14F-4D97-AF65-F5344CB8AC3E}">
        <p14:creationId xmlns:p14="http://schemas.microsoft.com/office/powerpoint/2010/main" val="757807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49DA6B423D6B4EA69DC3BDFB03C2AB" ma:contentTypeVersion="2" ma:contentTypeDescription="Create a new document." ma:contentTypeScope="" ma:versionID="de0dc28e8b493aca8dcfd50d15d931f2">
  <xsd:schema xmlns:xsd="http://www.w3.org/2001/XMLSchema" xmlns:xs="http://www.w3.org/2001/XMLSchema" xmlns:p="http://schemas.microsoft.com/office/2006/metadata/properties" xmlns:ns2="cc45394a-453a-4c4e-acb7-71f8df37133e" targetNamespace="http://schemas.microsoft.com/office/2006/metadata/properties" ma:root="true" ma:fieldsID="c2d3e14bd6fea5f210798a0c1b896066" ns2:_="">
    <xsd:import namespace="cc45394a-453a-4c4e-acb7-71f8df37133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45394a-453a-4c4e-acb7-71f8df3713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4BC1AA9-5102-4170-A2AF-EDFBA602BF66}"/>
</file>

<file path=customXml/itemProps2.xml><?xml version="1.0" encoding="utf-8"?>
<ds:datastoreItem xmlns:ds="http://schemas.openxmlformats.org/officeDocument/2006/customXml" ds:itemID="{29D49A97-3DF6-4C3D-9F8F-913189A3D75F}"/>
</file>

<file path=customXml/itemProps3.xml><?xml version="1.0" encoding="utf-8"?>
<ds:datastoreItem xmlns:ds="http://schemas.openxmlformats.org/officeDocument/2006/customXml" ds:itemID="{C6C9F21E-AAFB-465E-9CA1-F6ED148C52E7}"/>
</file>

<file path=docProps/app.xml><?xml version="1.0" encoding="utf-8"?>
<Properties xmlns="http://schemas.openxmlformats.org/officeDocument/2006/extended-properties" xmlns:vt="http://schemas.openxmlformats.org/officeDocument/2006/docPropsVTypes">
  <Template>Module</Template>
  <TotalTime>32081</TotalTime>
  <Words>5029</Words>
  <Application>Microsoft Office PowerPoint</Application>
  <PresentationFormat>On-screen Show (4:3)</PresentationFormat>
  <Paragraphs>579</Paragraphs>
  <Slides>63</Slides>
  <Notes>3</Notes>
  <HiddenSlides>1</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63</vt:i4>
      </vt:variant>
    </vt:vector>
  </HeadingPairs>
  <TitlesOfParts>
    <vt:vector size="77" baseType="lpstr">
      <vt:lpstr>Arial</vt:lpstr>
      <vt:lpstr>Calibri</vt:lpstr>
      <vt:lpstr>Cambria Math</vt:lpstr>
      <vt:lpstr>Corbel</vt:lpstr>
      <vt:lpstr>Lucida Sans Unicode</vt:lpstr>
      <vt:lpstr>Monotype Sorts</vt:lpstr>
      <vt:lpstr>MS Shell Dlg</vt:lpstr>
      <vt:lpstr>Tahoma</vt:lpstr>
      <vt:lpstr>Times New Roman</vt:lpstr>
      <vt:lpstr>Wingdings</vt:lpstr>
      <vt:lpstr>Wingdings 2</vt:lpstr>
      <vt:lpstr>Module</vt:lpstr>
      <vt:lpstr>Module</vt:lpstr>
      <vt:lpstr>Equation</vt:lpstr>
      <vt:lpstr>Mining Data Streams </vt:lpstr>
      <vt:lpstr>New Topic: Infinite Data</vt:lpstr>
      <vt:lpstr>Data Streams</vt:lpstr>
      <vt:lpstr>The Stream Model</vt:lpstr>
      <vt:lpstr>Two types of queries</vt:lpstr>
      <vt:lpstr>General Stream Processing Model /Data Stream Management System (DSMS) </vt:lpstr>
      <vt:lpstr>Problems on Data Streams</vt:lpstr>
      <vt:lpstr>Applications (1)</vt:lpstr>
      <vt:lpstr>Applications (2)</vt:lpstr>
      <vt:lpstr>Sampling from a Data Stream: Sampling a fixed proportion</vt:lpstr>
      <vt:lpstr>Sampling from a Data Stream</vt:lpstr>
      <vt:lpstr>Sampling a Fixed Proportion</vt:lpstr>
      <vt:lpstr>Problem with Naïve Approach</vt:lpstr>
      <vt:lpstr>Solution: Sample Users</vt:lpstr>
      <vt:lpstr>Sampling from a Data Stream: Sampling a fixed-size sample</vt:lpstr>
      <vt:lpstr>Maintaining a fixed-size sample</vt:lpstr>
      <vt:lpstr>Solution: Fixed Size Sample</vt:lpstr>
      <vt:lpstr>Proof: By Induction</vt:lpstr>
      <vt:lpstr>Proof: By Induction</vt:lpstr>
      <vt:lpstr>Queries over a  (long) Sliding Window</vt:lpstr>
      <vt:lpstr>Sliding Windows</vt:lpstr>
      <vt:lpstr>Sliding Window: 1 Stream</vt:lpstr>
      <vt:lpstr>Counting Bits (1)</vt:lpstr>
      <vt:lpstr>Counting Bits (2)</vt:lpstr>
      <vt:lpstr>An attempt: Simple solution</vt:lpstr>
      <vt:lpstr>DGIM Method</vt:lpstr>
      <vt:lpstr>Idea: Exponential Windows</vt:lpstr>
      <vt:lpstr>What’s Good?</vt:lpstr>
      <vt:lpstr>What’s Not So Good?</vt:lpstr>
      <vt:lpstr>Fixup: DGIM method</vt:lpstr>
      <vt:lpstr>DGIM: Timestamps</vt:lpstr>
      <vt:lpstr>DGIM: Buckets</vt:lpstr>
      <vt:lpstr>Representing a Stream by Buckets</vt:lpstr>
      <vt:lpstr>Example: Bucketized Stream</vt:lpstr>
      <vt:lpstr>Updating Buckets (1)</vt:lpstr>
      <vt:lpstr>Updating Buckets (2)</vt:lpstr>
      <vt:lpstr>Example: Updating Buckets</vt:lpstr>
      <vt:lpstr>How to Query?</vt:lpstr>
      <vt:lpstr>Example: Bucketized Stream</vt:lpstr>
      <vt:lpstr>Error Bound: Proof</vt:lpstr>
      <vt:lpstr> (1) Filtering Data Streams</vt:lpstr>
      <vt:lpstr>Filtering Data Streams</vt:lpstr>
      <vt:lpstr>Applications</vt:lpstr>
      <vt:lpstr>First Cut Solution (1)</vt:lpstr>
      <vt:lpstr>First Cut Solution (2)</vt:lpstr>
      <vt:lpstr>First Cut Solution (3)</vt:lpstr>
      <vt:lpstr>Analysis: Throwing Darts (1)</vt:lpstr>
      <vt:lpstr>Analysis: Throwing Darts (2)</vt:lpstr>
      <vt:lpstr>Analysis: Throwing Darts (3)</vt:lpstr>
      <vt:lpstr>Bloom Filter</vt:lpstr>
      <vt:lpstr>Bloom Filter -- Analysis</vt:lpstr>
      <vt:lpstr>Bloom Filter – Analysis (2)</vt:lpstr>
      <vt:lpstr>Bloom Filter: Wrap-up</vt:lpstr>
      <vt:lpstr> (2) Counting Distinct Elements</vt:lpstr>
      <vt:lpstr>Counting Distinct Elements</vt:lpstr>
      <vt:lpstr>Applications</vt:lpstr>
      <vt:lpstr>Using Small Storage</vt:lpstr>
      <vt:lpstr>Flajolet-Martin Approach</vt:lpstr>
      <vt:lpstr>Why It Works: Intuition</vt:lpstr>
      <vt:lpstr>Why It Works: More formally</vt:lpstr>
      <vt:lpstr>Why It Works: More formally</vt:lpstr>
      <vt:lpstr>Why It Works: More formally</vt:lpstr>
      <vt:lpstr>Why It Doesn’t Work</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Pankaj Vanwari</cp:lastModifiedBy>
  <cp:revision>1395</cp:revision>
  <cp:lastPrinted>2011-10-20T04:01:43Z</cp:lastPrinted>
  <dcterms:created xsi:type="dcterms:W3CDTF">2009-06-12T17:14:38Z</dcterms:created>
  <dcterms:modified xsi:type="dcterms:W3CDTF">2022-10-04T04:03:09Z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0x0101005F49DA6B423D6B4EA69DC3BDFB03C2AB</vt:lpwstr>
  </property>
</Properties>
</file>