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0.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docProps/core.xml" ContentType="application/vnd.openxmlformats-package.core-properties+xml"/>
  <Override PartName="/ppt/tags/tag2.xml" ContentType="application/vnd.openxmlformats-officedocument.presentationml.tag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handoutMasterIdLst>
    <p:handoutMasterId r:id="rId39"/>
  </p:handoutMasterIdLst>
  <p:sldIdLst>
    <p:sldId id="390" r:id="rId2"/>
    <p:sldId id="384" r:id="rId3"/>
    <p:sldId id="339" r:id="rId4"/>
    <p:sldId id="340" r:id="rId5"/>
    <p:sldId id="341" r:id="rId6"/>
    <p:sldId id="342" r:id="rId7"/>
    <p:sldId id="343" r:id="rId8"/>
    <p:sldId id="344" r:id="rId9"/>
    <p:sldId id="345" r:id="rId10"/>
    <p:sldId id="346" r:id="rId11"/>
    <p:sldId id="347" r:id="rId12"/>
    <p:sldId id="348" r:id="rId13"/>
    <p:sldId id="349" r:id="rId14"/>
    <p:sldId id="385" r:id="rId15"/>
    <p:sldId id="350" r:id="rId16"/>
    <p:sldId id="351" r:id="rId17"/>
    <p:sldId id="352" r:id="rId18"/>
    <p:sldId id="353" r:id="rId19"/>
    <p:sldId id="354" r:id="rId20"/>
    <p:sldId id="355" r:id="rId21"/>
    <p:sldId id="356" r:id="rId22"/>
    <p:sldId id="382" r:id="rId23"/>
    <p:sldId id="357" r:id="rId24"/>
    <p:sldId id="358" r:id="rId25"/>
    <p:sldId id="371" r:id="rId26"/>
    <p:sldId id="391" r:id="rId27"/>
    <p:sldId id="359" r:id="rId28"/>
    <p:sldId id="361" r:id="rId29"/>
    <p:sldId id="375" r:id="rId30"/>
    <p:sldId id="376" r:id="rId31"/>
    <p:sldId id="377" r:id="rId32"/>
    <p:sldId id="378" r:id="rId33"/>
    <p:sldId id="379" r:id="rId34"/>
    <p:sldId id="362" r:id="rId35"/>
    <p:sldId id="363" r:id="rId36"/>
    <p:sldId id="364"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D60093"/>
    <a:srgbClr val="FF0066"/>
    <a:srgbClr val="33CC3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82863" autoAdjust="0"/>
  </p:normalViewPr>
  <p:slideViewPr>
    <p:cSldViewPr>
      <p:cViewPr varScale="1">
        <p:scale>
          <a:sx n="60" d="100"/>
          <a:sy n="60" d="100"/>
        </p:scale>
        <p:origin x="1650" y="42"/>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a:t>High dim. data</a:t>
          </a:r>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a:latin typeface="Calibri" pitchFamily="34" charset="0"/>
              <a:cs typeface="Calibri" pitchFamily="34" charset="0"/>
            </a:rPr>
            <a:t>Locality sensitive hashing</a:t>
          </a: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Clustering</a:t>
          </a: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a:t>Graph </a:t>
          </a:r>
          <a:br>
            <a:rPr lang="en-US" sz="2400" b="1" dirty="0"/>
          </a:br>
          <a:r>
            <a:rPr lang="en-US" sz="2400" b="1" dirty="0"/>
            <a:t>data</a:t>
          </a:r>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PageRank, </a:t>
          </a:r>
          <a:r>
            <a:rPr lang="en-US" sz="1800" dirty="0" err="1">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Community Detection</a:t>
          </a: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a:t>Infinite </a:t>
          </a:r>
          <a:br>
            <a:rPr lang="en-US" sz="2400" b="1" dirty="0"/>
          </a:br>
          <a:r>
            <a:rPr lang="en-US" sz="2400" b="1" dirty="0"/>
            <a:t>data</a:t>
          </a:r>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Filtering data streams</a:t>
          </a: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Web advertising</a:t>
          </a: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Dimensionality reduction</a:t>
          </a: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Spam Detection</a:t>
          </a: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Queries on streams</a:t>
          </a: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a:t>Machine learning</a:t>
          </a:r>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SVM</a:t>
          </a: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Decision Trees</a:t>
          </a: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Perceptron, </a:t>
          </a:r>
          <a:r>
            <a:rPr lang="en-US" sz="1800" dirty="0" err="1">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a:t>Apps</a:t>
          </a:r>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Recommender systems</a:t>
          </a: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Association Rules</a:t>
          </a: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Duplicate document detection</a:t>
          </a: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pt>
    <dgm:pt modelId="{189EA2CD-99B4-4604-BDBC-34AEB91058A9}" type="pres">
      <dgm:prSet presAssocID="{B28448BA-C9A8-43EB-A9DB-A0137196E3B9}" presName="textNode" presStyleLbl="bgShp" presStyleIdx="0" presStyleCnt="5"/>
      <dgm:spPr/>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pt>
    <dgm:pt modelId="{727186A0-986E-40DF-85B7-ACC6191E0924}" type="pres">
      <dgm:prSet presAssocID="{5FC74589-1769-4EB4-9E51-9D82632D2E02}" presName="textNode" presStyleLbl="bgShp" presStyleIdx="1" presStyleCnt="5"/>
      <dgm:spPr/>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pt>
    <dgm:pt modelId="{4735A497-84C1-49AD-B2D7-A0E2E20F2536}" type="pres">
      <dgm:prSet presAssocID="{A0A9AC20-5EC1-4862-BFC8-870928838544}" presName="textNode" presStyleLbl="bgShp" presStyleIdx="2" presStyleCnt="5"/>
      <dgm:spPr/>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pt>
    <dgm:pt modelId="{AB95B1F2-DB60-4BC5-81D3-1FA274FF69C7}" type="pres">
      <dgm:prSet presAssocID="{EA22DC01-B1C3-4425-86ED-5B66953397A8}" presName="textNode" presStyleLbl="bgShp" presStyleIdx="3" presStyleCnt="5"/>
      <dgm:spPr/>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pt>
    <dgm:pt modelId="{34BAB90F-F3E5-4FFB-A339-2946D1CD0CCB}" type="pres">
      <dgm:prSet presAssocID="{7D17D413-1C96-46A5-9E85-72C6636AE3C5}" presName="textNode" presStyleLbl="bgShp" presStyleIdx="4" presStyleCnt="5"/>
      <dgm:spPr/>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pt>
  </dgm:ptLst>
  <dgm:cxnLst>
    <dgm:cxn modelId="{07331F01-0F7E-46D9-9FA4-62FFBA05AD71}" type="presOf" srcId="{91B14D9B-61DF-4421-AF43-318BB0021BDF}" destId="{80F88CB8-4B64-4172-B897-E8F8383812F7}" srcOrd="0" destOrd="0" presId="urn:microsoft.com/office/officeart/2005/8/layout/lProcess2"/>
    <dgm:cxn modelId="{54377205-A861-4EAA-A28D-F966AB7CC1ED}" type="presOf" srcId="{E12CEE09-DEBB-4435-B911-A40A12F7930D}" destId="{20F65450-B565-4F6E-8CBD-65CD2502E3B0}" srcOrd="0" destOrd="0" presId="urn:microsoft.com/office/officeart/2005/8/layout/lProcess2"/>
    <dgm:cxn modelId="{F821A90B-6DDF-4C1B-830A-E922053459B3}" type="presOf" srcId="{06D87D35-A66C-427C-B6DB-AF958D65D6B3}" destId="{1EC52667-0754-4666-9083-6E56A0F9B67B}" srcOrd="0" destOrd="0" presId="urn:microsoft.com/office/officeart/2005/8/layout/lProcess2"/>
    <dgm:cxn modelId="{6723F50B-AA47-4273-81EA-65E1F5EA34FA}" srcId="{EA22DC01-B1C3-4425-86ED-5B66953397A8}" destId="{86AB53FA-67D7-4EE7-8555-3EE8EB6FA4C8}" srcOrd="1" destOrd="0" parTransId="{EA03EBDD-B26B-4044-993F-F3F8F5C83B54}" sibTransId="{AD9FF113-925C-46F3-AC17-3E3C7A57FE37}"/>
    <dgm:cxn modelId="{0C330C0F-8CF0-444A-A6C2-DDDB9D80C949}" type="presOf" srcId="{67EC18BA-DB21-4AAD-BE8A-067C85A9B73E}" destId="{80762C44-FA02-441A-8A8D-FC00E4F372F1}" srcOrd="0" destOrd="0" presId="urn:microsoft.com/office/officeart/2005/8/layout/lProcess2"/>
    <dgm:cxn modelId="{F2041E12-C33B-40A9-8050-96CCB9D2F532}" type="presOf" srcId="{7D17D413-1C96-46A5-9E85-72C6636AE3C5}" destId="{5A591EE2-4B7B-40DB-B051-D75F7BFEDDD6}" srcOrd="0" destOrd="0" presId="urn:microsoft.com/office/officeart/2005/8/layout/lProcess2"/>
    <dgm:cxn modelId="{87105413-56F4-4FC0-9565-236B11C60395}" type="presOf" srcId="{A9A35E3D-01EA-46C6-AED8-865E91E9D6C9}" destId="{F0B767F2-4C7E-481B-967C-8FE0CB529397}" srcOrd="0" destOrd="0" presId="urn:microsoft.com/office/officeart/2005/8/layout/lProcess2"/>
    <dgm:cxn modelId="{CDF2CC16-ED87-4552-8B18-DAAA2A151437}" srcId="{B28448BA-C9A8-43EB-A9DB-A0137196E3B9}" destId="{91B14D9B-61DF-4421-AF43-318BB0021BDF}" srcOrd="2" destOrd="0" parTransId="{6B1A9D79-1E1A-438E-9974-41204E573EDC}" sibTransId="{5E874D73-6215-4109-909C-386CFCBBE123}"/>
    <dgm:cxn modelId="{801BD116-4824-456C-BAA4-CB97667AC9F4}" type="presOf" srcId="{63784350-6FB5-4F39-A0AA-A76D20385A1A}" destId="{6C9EBB1C-8DC1-467B-832A-DCA29AD54F62}" srcOrd="0" destOrd="0" presId="urn:microsoft.com/office/officeart/2005/8/layout/lProcess2"/>
    <dgm:cxn modelId="{CD174D1A-F576-42A5-8360-9F1F6FB5C8D5}" srcId="{5FC74589-1769-4EB4-9E51-9D82632D2E02}" destId="{FF0CDCCC-6F78-4064-A419-5EC5C753206F}" srcOrd="2" destOrd="0" parTransId="{C96EA5C7-A653-4A83-8F75-8585A07C9C8F}" sibTransId="{8E668476-E60C-485B-B9C7-8F9496C26DF3}"/>
    <dgm:cxn modelId="{BB9A191B-767B-495A-9681-760D2E2962AD}" type="presOf" srcId="{B8FE7A32-1B20-4D46-8242-6C91907A490E}" destId="{EFE71110-9F14-440A-945D-9BFF90054013}" srcOrd="0" destOrd="0" presId="urn:microsoft.com/office/officeart/2005/8/layout/lProcess2"/>
    <dgm:cxn modelId="{1E04D21B-2E5E-4943-8E51-BB3395909686}" type="presOf" srcId="{5DA147F9-347F-4A9B-99C6-4679CBA742BD}" destId="{02FBE83C-F7E3-4AC9-9A61-66BF67D7D8B6}"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952C9E3C-3A7D-46D2-AF56-3667DA6FDFA4}" type="presOf" srcId="{EFD7AB2D-81E2-448E-B54E-4F3622AF7EF9}" destId="{9E190C18-AEDE-45E1-8A46-924B1190ACB6}" srcOrd="0" destOrd="0" presId="urn:microsoft.com/office/officeart/2005/8/layout/lProcess2"/>
    <dgm:cxn modelId="{D9E35F5C-9C04-4B00-BAD8-AD36F1DD39DE}" srcId="{7DAF4A99-25E1-44F9-90C0-EA66CF00B3B6}" destId="{7D17D413-1C96-46A5-9E85-72C6636AE3C5}" srcOrd="4" destOrd="0" parTransId="{91A59BF2-53A7-4244-ADC4-8913701DE4BA}" sibTransId="{06AA36B4-E14B-4E14-B273-C8197A0B582E}"/>
    <dgm:cxn modelId="{F2103260-EFE4-4A1A-ADC3-1AABCB8326CF}" type="presOf" srcId="{A0A9AC20-5EC1-4862-BFC8-870928838544}" destId="{4735A497-84C1-49AD-B2D7-A0E2E20F2536}" srcOrd="1" destOrd="0" presId="urn:microsoft.com/office/officeart/2005/8/layout/lProcess2"/>
    <dgm:cxn modelId="{8EAB3E41-484E-4A81-91F8-A4EA4B105B12}" type="presOf" srcId="{B28448BA-C9A8-43EB-A9DB-A0137196E3B9}" destId="{189EA2CD-99B4-4604-BDBC-34AEB91058A9}" srcOrd="1" destOrd="0" presId="urn:microsoft.com/office/officeart/2005/8/layout/lProcess2"/>
    <dgm:cxn modelId="{CDAE2543-0EE1-4B34-B52E-A8EEEA699492}" srcId="{7D17D413-1C96-46A5-9E85-72C6636AE3C5}" destId="{63784350-6FB5-4F39-A0AA-A76D20385A1A}" srcOrd="2" destOrd="0" parTransId="{02F99CF5-BE6F-4557-8BB4-68B7181CCBA5}" sibTransId="{E47CBEBB-6EFF-43F4-952B-B6C93B5E9493}"/>
    <dgm:cxn modelId="{172C9A43-E0D2-4301-B55A-9E73C6A5D5AB}" type="presOf" srcId="{B28448BA-C9A8-43EB-A9DB-A0137196E3B9}" destId="{F5FB40AB-A8F0-43CC-AED2-A0B6D3491F03}" srcOrd="0" destOrd="0" presId="urn:microsoft.com/office/officeart/2005/8/layout/lProcess2"/>
    <dgm:cxn modelId="{50F07E45-3779-4A75-AA46-E97C3DDF09E1}" type="presOf" srcId="{7DAF4A99-25E1-44F9-90C0-EA66CF00B3B6}" destId="{5473F14B-8F21-412E-B8DE-EADF32D6F521}" srcOrd="0" destOrd="0" presId="urn:microsoft.com/office/officeart/2005/8/layout/lProcess2"/>
    <dgm:cxn modelId="{0E54F366-8BB2-499C-BB95-A91EF2890E61}" type="presOf" srcId="{FF0CDCCC-6F78-4064-A419-5EC5C753206F}" destId="{EB498954-62A4-422D-9DE3-1FA74DD1D37F}" srcOrd="0" destOrd="0" presId="urn:microsoft.com/office/officeart/2005/8/layout/lProcess2"/>
    <dgm:cxn modelId="{0949B049-F928-4520-A037-C172C962E0C9}" srcId="{7D17D413-1C96-46A5-9E85-72C6636AE3C5}" destId="{A5325020-A43F-4DC5-B91A-865612236E1B}" srcOrd="1" destOrd="0" parTransId="{B397B1E6-BB15-4DF4-B38A-02A5DF7C7E5D}" sibTransId="{E5885318-4367-4D45-A1BC-C2768E0C5F2B}"/>
    <dgm:cxn modelId="{D2E71B6A-2ED0-4063-83D4-B7F1634C0332}" srcId="{A0A9AC20-5EC1-4862-BFC8-870928838544}" destId="{5DA147F9-347F-4A9B-99C6-4679CBA742BD}" srcOrd="1" destOrd="0" parTransId="{0DD651B9-CD26-4B12-B47E-A345F5C781A5}" sibTransId="{A279CC5C-DF39-4624-BFA5-ADC04410EA91}"/>
    <dgm:cxn modelId="{7748146C-0919-482D-B481-6C220C5E86AB}" type="presOf" srcId="{E9F388D8-C9C2-45F4-B532-779E8C2CB5E8}" destId="{D6B8C86D-B5C5-4707-BB1C-60E6EB9E4EBA}" srcOrd="0" destOrd="0" presId="urn:microsoft.com/office/officeart/2005/8/layout/lProcess2"/>
    <dgm:cxn modelId="{45211C6F-0E35-4E01-9DC9-A050BB7A8447}" type="presOf" srcId="{A0A9AC20-5EC1-4862-BFC8-870928838544}" destId="{9A6AB0E7-12CE-4F4C-9194-CFD62AA0E26B}" srcOrd="0" destOrd="0" presId="urn:microsoft.com/office/officeart/2005/8/layout/lProcess2"/>
    <dgm:cxn modelId="{0D82CE75-4824-4ED3-8985-912F0451FFBF}" type="presOf" srcId="{5FC74589-1769-4EB4-9E51-9D82632D2E02}" destId="{C1CD2EAA-2E66-4BDA-BB6E-F99B46E1B919}" srcOrd="0"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501AFB85-F682-4DDF-B733-6065D03F9A5E}" type="presOf" srcId="{A5325020-A43F-4DC5-B91A-865612236E1B}" destId="{6F277C00-29F7-4ECD-8C97-37788C7BA770}" srcOrd="0" destOrd="0" presId="urn:microsoft.com/office/officeart/2005/8/layout/lProcess2"/>
    <dgm:cxn modelId="{03033C8E-546A-4636-B996-DCA3A7F5D692}" srcId="{A0A9AC20-5EC1-4862-BFC8-870928838544}" destId="{06D87D35-A66C-427C-B6DB-AF958D65D6B3}" srcOrd="2" destOrd="0" parTransId="{9A4B31E9-014C-4B63-A219-5A63A8ACB829}" sibTransId="{AC1F3899-4696-4923-97F3-8D3FBB96254A}"/>
    <dgm:cxn modelId="{19EC4290-8D39-4A77-BC3D-84BD054C45EF}" type="presOf" srcId="{6856B0CF-FE68-485F-BF49-CA4A93F4F38C}" destId="{DECF7DEE-4FD4-4CE5-AEDF-10353AC11531}" srcOrd="0" destOrd="0" presId="urn:microsoft.com/office/officeart/2005/8/layout/lProcess2"/>
    <dgm:cxn modelId="{751DC194-11AC-4068-BA1C-4404C839BDBA}" srcId="{B28448BA-C9A8-43EB-A9DB-A0137196E3B9}" destId="{E12CEE09-DEBB-4435-B911-A40A12F7930D}" srcOrd="1" destOrd="0" parTransId="{A642C0CA-D97F-4EA3-928C-13F990F569A1}" sibTransId="{CF3DF39F-9248-4761-840A-28F131DA740D}"/>
    <dgm:cxn modelId="{5018CE96-E6CC-471E-9B9C-30F70F6B8CE7}" srcId="{7D17D413-1C96-46A5-9E85-72C6636AE3C5}" destId="{A9A35E3D-01EA-46C6-AED8-865E91E9D6C9}" srcOrd="0" destOrd="0" parTransId="{0C34515A-9947-4AC4-8E07-6D77FB8F1E95}" sibTransId="{3C0EBF76-BD27-4964-B79F-79CC6413DFD1}"/>
    <dgm:cxn modelId="{95C3269C-8E66-454E-90E4-64EBD4DB49A5}" srcId="{B28448BA-C9A8-43EB-A9DB-A0137196E3B9}" destId="{E9F388D8-C9C2-45F4-B532-779E8C2CB5E8}" srcOrd="0" destOrd="0" parTransId="{F2F7FB25-05F2-4ED0-B376-8372ACCE43FB}" sibTransId="{1AE97BAD-F576-4336-A510-388E6942CDAC}"/>
    <dgm:cxn modelId="{1EB4329E-8340-406D-9883-6CE60EA84DC8}" type="presOf" srcId="{BC15291E-510A-4A20-8D69-B0F2ACBA3CC6}" destId="{204F3481-2F4C-45A5-A0A1-C088684F0126}" srcOrd="0" destOrd="0" presId="urn:microsoft.com/office/officeart/2005/8/layout/lProcess2"/>
    <dgm:cxn modelId="{35679A9F-A9C0-40B5-BA5C-B5D89AD516EE}" srcId="{5FC74589-1769-4EB4-9E51-9D82632D2E02}" destId="{B8FE7A32-1B20-4D46-8242-6C91907A490E}" srcOrd="0" destOrd="0" parTransId="{86CD367E-951E-4F4B-BFC7-6603B931690A}" sibTransId="{03DB6E86-A49B-4AF5-9791-CBACA4C5335D}"/>
    <dgm:cxn modelId="{EA2FD3B8-722B-4877-B8F1-EEA7710C1B84}" srcId="{7DAF4A99-25E1-44F9-90C0-EA66CF00B3B6}" destId="{5FC74589-1769-4EB4-9E51-9D82632D2E02}" srcOrd="1" destOrd="0" parTransId="{4D0CCF7E-4481-42D2-95B3-0CB4029368E1}" sibTransId="{8EB806C9-A9BC-450F-B9C3-AC2ED6D3AF68}"/>
    <dgm:cxn modelId="{53D00FBE-0B8C-44B8-BD7B-FF723D810987}" srcId="{EA22DC01-B1C3-4425-86ED-5B66953397A8}" destId="{BC15291E-510A-4A20-8D69-B0F2ACBA3CC6}" srcOrd="0" destOrd="0" parTransId="{DDAF1636-99A0-4E4C-BF8B-7A50EC838E24}" sibTransId="{25F65FF3-A145-4450-BC4A-2BD6189C0F89}"/>
    <dgm:cxn modelId="{6DB72DBE-E82A-47EF-ACEA-E04B7B517F26}" srcId="{7DAF4A99-25E1-44F9-90C0-EA66CF00B3B6}" destId="{EA22DC01-B1C3-4425-86ED-5B66953397A8}" srcOrd="3" destOrd="0" parTransId="{5D0A80B1-3E50-448A-A64D-AD1355ED3022}" sibTransId="{A9D991C7-41FC-48B5-87C1-98EB407695FE}"/>
    <dgm:cxn modelId="{DC4F46C0-859B-4B28-999E-D541531B37E2}" type="presOf" srcId="{EA22DC01-B1C3-4425-86ED-5B66953397A8}" destId="{18B77C7D-672C-4358-9CA6-BD8FA6E2302A}" srcOrd="0" destOrd="0" presId="urn:microsoft.com/office/officeart/2005/8/layout/lProcess2"/>
    <dgm:cxn modelId="{E8E1CBC2-E886-44D5-B930-C0A4D16118C4}" srcId="{5FC74589-1769-4EB4-9E51-9D82632D2E02}" destId="{EFD7AB2D-81E2-448E-B54E-4F3622AF7EF9}" srcOrd="1" destOrd="0" parTransId="{36574C9A-C9D9-41B3-A499-07AB4199CF7F}" sibTransId="{0FFBD1E1-7F1E-48F7-8092-88463CF1F65B}"/>
    <dgm:cxn modelId="{22266BC3-CDF5-48F5-882F-DD5D5B90238F}" type="presOf" srcId="{7D17D413-1C96-46A5-9E85-72C6636AE3C5}" destId="{34BAB90F-F3E5-4FFB-A339-2946D1CD0CCB}" srcOrd="1" destOrd="0" presId="urn:microsoft.com/office/officeart/2005/8/layout/lProcess2"/>
    <dgm:cxn modelId="{3898AFDA-2D9F-411E-9F8F-5FF555D6E536}" type="presOf" srcId="{86AB53FA-67D7-4EE7-8555-3EE8EB6FA4C8}" destId="{0F3CAB81-CF76-498F-9619-BAF8144FA3C3}" srcOrd="0"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0726E5DE-4692-4DD4-9ED5-1F0284A15BB9}" type="presOf" srcId="{EA22DC01-B1C3-4425-86ED-5B66953397A8}" destId="{AB95B1F2-DB60-4BC5-81D3-1FA274FF69C7}" srcOrd="1"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6EA3A6F9-5285-4B4F-8A37-53FD8B158DD3}" type="presOf" srcId="{5FC74589-1769-4EB4-9E51-9D82632D2E02}" destId="{727186A0-986E-40DF-85B7-ACC6191E0924}" srcOrd="1" destOrd="0" presId="urn:microsoft.com/office/officeart/2005/8/layout/lProcess2"/>
    <dgm:cxn modelId="{7DCFC9CE-B8F1-4E59-A186-9511E6588FB9}" type="presParOf" srcId="{5473F14B-8F21-412E-B8DE-EADF32D6F521}" destId="{C0D74A84-CA9B-4A55-82D3-C4473BCAB74F}" srcOrd="0" destOrd="0" presId="urn:microsoft.com/office/officeart/2005/8/layout/lProcess2"/>
    <dgm:cxn modelId="{CAB848F0-A128-4014-9C8B-DF482780A309}" type="presParOf" srcId="{C0D74A84-CA9B-4A55-82D3-C4473BCAB74F}" destId="{F5FB40AB-A8F0-43CC-AED2-A0B6D3491F03}" srcOrd="0" destOrd="0" presId="urn:microsoft.com/office/officeart/2005/8/layout/lProcess2"/>
    <dgm:cxn modelId="{6A9847E0-1E7B-419D-9230-744E9F72C6CE}" type="presParOf" srcId="{C0D74A84-CA9B-4A55-82D3-C4473BCAB74F}" destId="{189EA2CD-99B4-4604-BDBC-34AEB91058A9}" srcOrd="1" destOrd="0" presId="urn:microsoft.com/office/officeart/2005/8/layout/lProcess2"/>
    <dgm:cxn modelId="{CFEE059E-3268-4B9E-8D6C-1A2A8D161406}" type="presParOf" srcId="{C0D74A84-CA9B-4A55-82D3-C4473BCAB74F}" destId="{051CD919-C14E-4FF7-A82B-674D57B30AF8}" srcOrd="2" destOrd="0" presId="urn:microsoft.com/office/officeart/2005/8/layout/lProcess2"/>
    <dgm:cxn modelId="{38C74874-6BA4-459A-977A-3B31B0FE9557}" type="presParOf" srcId="{051CD919-C14E-4FF7-A82B-674D57B30AF8}" destId="{151EFC3A-4B26-48D8-87A4-D28DC0264B02}" srcOrd="0" destOrd="0" presId="urn:microsoft.com/office/officeart/2005/8/layout/lProcess2"/>
    <dgm:cxn modelId="{07ED1802-B9E3-412C-872D-E215926C13F5}" type="presParOf" srcId="{151EFC3A-4B26-48D8-87A4-D28DC0264B02}" destId="{D6B8C86D-B5C5-4707-BB1C-60E6EB9E4EBA}" srcOrd="0" destOrd="0" presId="urn:microsoft.com/office/officeart/2005/8/layout/lProcess2"/>
    <dgm:cxn modelId="{F8F9A1EC-C3FF-49F7-B002-C3E0B2818BAF}" type="presParOf" srcId="{151EFC3A-4B26-48D8-87A4-D28DC0264B02}" destId="{FEA7308F-F292-4734-BC92-11C7BB5AF5E5}" srcOrd="1" destOrd="0" presId="urn:microsoft.com/office/officeart/2005/8/layout/lProcess2"/>
    <dgm:cxn modelId="{55A4DD06-3C60-4087-A4C2-BE03D1D89748}" type="presParOf" srcId="{151EFC3A-4B26-48D8-87A4-D28DC0264B02}" destId="{20F65450-B565-4F6E-8CBD-65CD2502E3B0}" srcOrd="2" destOrd="0" presId="urn:microsoft.com/office/officeart/2005/8/layout/lProcess2"/>
    <dgm:cxn modelId="{6FF96595-1D9B-4B0E-A0EE-5AD9B426FCB5}" type="presParOf" srcId="{151EFC3A-4B26-48D8-87A4-D28DC0264B02}" destId="{1943ED51-E95A-4F6E-A717-80400DEEEE20}" srcOrd="3" destOrd="0" presId="urn:microsoft.com/office/officeart/2005/8/layout/lProcess2"/>
    <dgm:cxn modelId="{DBE9A9BE-AE6D-4B84-B21F-7CFC8311D5C2}" type="presParOf" srcId="{151EFC3A-4B26-48D8-87A4-D28DC0264B02}" destId="{80F88CB8-4B64-4172-B897-E8F8383812F7}" srcOrd="4" destOrd="0" presId="urn:microsoft.com/office/officeart/2005/8/layout/lProcess2"/>
    <dgm:cxn modelId="{6DB885A0-767E-4120-A4BD-B3888E3FBCCC}" type="presParOf" srcId="{5473F14B-8F21-412E-B8DE-EADF32D6F521}" destId="{DC9EA69A-B885-4DA4-818F-1748672594CF}" srcOrd="1" destOrd="0" presId="urn:microsoft.com/office/officeart/2005/8/layout/lProcess2"/>
    <dgm:cxn modelId="{CDE385B9-C8E9-4852-9FA4-49D26B9DBDB0}" type="presParOf" srcId="{5473F14B-8F21-412E-B8DE-EADF32D6F521}" destId="{3A6F3D38-6FA6-469E-B3C3-234BD62E4CCA}" srcOrd="2" destOrd="0" presId="urn:microsoft.com/office/officeart/2005/8/layout/lProcess2"/>
    <dgm:cxn modelId="{5A2CCA3B-13E3-40CB-B628-C9B9CDFDD347}" type="presParOf" srcId="{3A6F3D38-6FA6-469E-B3C3-234BD62E4CCA}" destId="{C1CD2EAA-2E66-4BDA-BB6E-F99B46E1B919}" srcOrd="0" destOrd="0" presId="urn:microsoft.com/office/officeart/2005/8/layout/lProcess2"/>
    <dgm:cxn modelId="{64DFD5BE-2E2F-4CD7-B9F3-FE7FD870B45C}" type="presParOf" srcId="{3A6F3D38-6FA6-469E-B3C3-234BD62E4CCA}" destId="{727186A0-986E-40DF-85B7-ACC6191E0924}" srcOrd="1" destOrd="0" presId="urn:microsoft.com/office/officeart/2005/8/layout/lProcess2"/>
    <dgm:cxn modelId="{2CB8913F-4018-4073-A3CB-4E4469982E6E}" type="presParOf" srcId="{3A6F3D38-6FA6-469E-B3C3-234BD62E4CCA}" destId="{F4329E4E-5431-4760-B147-9E77700EF61A}" srcOrd="2" destOrd="0" presId="urn:microsoft.com/office/officeart/2005/8/layout/lProcess2"/>
    <dgm:cxn modelId="{5DF61B84-7F74-4B43-B81B-3C3DDDAFE847}" type="presParOf" srcId="{F4329E4E-5431-4760-B147-9E77700EF61A}" destId="{B5C22EF8-EBFA-4704-BF77-C1B26E178B0D}" srcOrd="0" destOrd="0" presId="urn:microsoft.com/office/officeart/2005/8/layout/lProcess2"/>
    <dgm:cxn modelId="{2A58D465-4C30-402F-B02A-735A778FCC04}" type="presParOf" srcId="{B5C22EF8-EBFA-4704-BF77-C1B26E178B0D}" destId="{EFE71110-9F14-440A-945D-9BFF90054013}" srcOrd="0" destOrd="0" presId="urn:microsoft.com/office/officeart/2005/8/layout/lProcess2"/>
    <dgm:cxn modelId="{099B9EDA-6B61-4857-92F9-3BE4B5988C35}" type="presParOf" srcId="{B5C22EF8-EBFA-4704-BF77-C1B26E178B0D}" destId="{35EA0CEB-E637-4D3C-96EF-C8D3B04060F2}" srcOrd="1" destOrd="0" presId="urn:microsoft.com/office/officeart/2005/8/layout/lProcess2"/>
    <dgm:cxn modelId="{B1884E3F-9A21-4831-9A9E-90ABF3C13A2E}" type="presParOf" srcId="{B5C22EF8-EBFA-4704-BF77-C1B26E178B0D}" destId="{9E190C18-AEDE-45E1-8A46-924B1190ACB6}" srcOrd="2" destOrd="0" presId="urn:microsoft.com/office/officeart/2005/8/layout/lProcess2"/>
    <dgm:cxn modelId="{4F38572B-D3FF-4C3A-9184-C626AEB297C1}" type="presParOf" srcId="{B5C22EF8-EBFA-4704-BF77-C1B26E178B0D}" destId="{1E1AD27B-2438-4D0B-AB02-AF912F764D09}" srcOrd="3" destOrd="0" presId="urn:microsoft.com/office/officeart/2005/8/layout/lProcess2"/>
    <dgm:cxn modelId="{CC5CB163-3885-4F77-A404-A39C0490DD9C}" type="presParOf" srcId="{B5C22EF8-EBFA-4704-BF77-C1B26E178B0D}" destId="{EB498954-62A4-422D-9DE3-1FA74DD1D37F}" srcOrd="4" destOrd="0" presId="urn:microsoft.com/office/officeart/2005/8/layout/lProcess2"/>
    <dgm:cxn modelId="{98696BD3-FA2C-47BC-B56A-BB20A468E53B}" type="presParOf" srcId="{5473F14B-8F21-412E-B8DE-EADF32D6F521}" destId="{BB3C6D49-326B-48DE-AC1D-9DC877BB01DD}" srcOrd="3" destOrd="0" presId="urn:microsoft.com/office/officeart/2005/8/layout/lProcess2"/>
    <dgm:cxn modelId="{CE508C0D-09E4-4C77-8A37-1DA59A78B63C}" type="presParOf" srcId="{5473F14B-8F21-412E-B8DE-EADF32D6F521}" destId="{EF090B29-38A2-4F08-90FA-7BB67BE8B3E2}" srcOrd="4" destOrd="0" presId="urn:microsoft.com/office/officeart/2005/8/layout/lProcess2"/>
    <dgm:cxn modelId="{BCF1C22A-DE41-44EC-8B63-6D9B8791E1F4}" type="presParOf" srcId="{EF090B29-38A2-4F08-90FA-7BB67BE8B3E2}" destId="{9A6AB0E7-12CE-4F4C-9194-CFD62AA0E26B}" srcOrd="0" destOrd="0" presId="urn:microsoft.com/office/officeart/2005/8/layout/lProcess2"/>
    <dgm:cxn modelId="{709FC7C0-30C5-490C-B4E6-A674CB7E708A}" type="presParOf" srcId="{EF090B29-38A2-4F08-90FA-7BB67BE8B3E2}" destId="{4735A497-84C1-49AD-B2D7-A0E2E20F2536}" srcOrd="1" destOrd="0" presId="urn:microsoft.com/office/officeart/2005/8/layout/lProcess2"/>
    <dgm:cxn modelId="{67E34080-43B0-41B9-B4AD-C25D91F96F34}" type="presParOf" srcId="{EF090B29-38A2-4F08-90FA-7BB67BE8B3E2}" destId="{5235814C-D240-476B-A6EA-F820ADA9F290}" srcOrd="2" destOrd="0" presId="urn:microsoft.com/office/officeart/2005/8/layout/lProcess2"/>
    <dgm:cxn modelId="{16C71527-79D1-462E-9637-9489AEEF9115}" type="presParOf" srcId="{5235814C-D240-476B-A6EA-F820ADA9F290}" destId="{F8C87951-0BEC-442E-BD13-E67FB71AC42B}" srcOrd="0" destOrd="0" presId="urn:microsoft.com/office/officeart/2005/8/layout/lProcess2"/>
    <dgm:cxn modelId="{1C109D94-DB6C-4400-B3DD-A384D902AF7F}" type="presParOf" srcId="{F8C87951-0BEC-442E-BD13-E67FB71AC42B}" destId="{DECF7DEE-4FD4-4CE5-AEDF-10353AC11531}" srcOrd="0" destOrd="0" presId="urn:microsoft.com/office/officeart/2005/8/layout/lProcess2"/>
    <dgm:cxn modelId="{4B666A4B-A12A-4DA1-A966-26BED6F356A7}" type="presParOf" srcId="{F8C87951-0BEC-442E-BD13-E67FB71AC42B}" destId="{739A0DE6-D28A-493F-A1CB-4B3CCAC72873}" srcOrd="1" destOrd="0" presId="urn:microsoft.com/office/officeart/2005/8/layout/lProcess2"/>
    <dgm:cxn modelId="{45F0034A-8D69-401D-9C89-9611B3852FE6}" type="presParOf" srcId="{F8C87951-0BEC-442E-BD13-E67FB71AC42B}" destId="{02FBE83C-F7E3-4AC9-9A61-66BF67D7D8B6}" srcOrd="2" destOrd="0" presId="urn:microsoft.com/office/officeart/2005/8/layout/lProcess2"/>
    <dgm:cxn modelId="{CEE7B542-C86C-4B36-B692-61B9AFB2343D}" type="presParOf" srcId="{F8C87951-0BEC-442E-BD13-E67FB71AC42B}" destId="{87C5B8B3-4388-4867-AA6C-4B2D717EAAF2}" srcOrd="3" destOrd="0" presId="urn:microsoft.com/office/officeart/2005/8/layout/lProcess2"/>
    <dgm:cxn modelId="{BB584C0A-5391-45CD-B87F-E30DB89FF7C3}" type="presParOf" srcId="{F8C87951-0BEC-442E-BD13-E67FB71AC42B}" destId="{1EC52667-0754-4666-9083-6E56A0F9B67B}" srcOrd="4" destOrd="0" presId="urn:microsoft.com/office/officeart/2005/8/layout/lProcess2"/>
    <dgm:cxn modelId="{E655F63F-D1AF-4567-84D3-9311CCED9F63}" type="presParOf" srcId="{5473F14B-8F21-412E-B8DE-EADF32D6F521}" destId="{9C67C073-8031-4FB8-83D0-BB3987979FB7}" srcOrd="5" destOrd="0" presId="urn:microsoft.com/office/officeart/2005/8/layout/lProcess2"/>
    <dgm:cxn modelId="{CA5F1432-94E2-4A4A-93E1-44998E0E4292}" type="presParOf" srcId="{5473F14B-8F21-412E-B8DE-EADF32D6F521}" destId="{3D53649F-3A9D-48AC-B3B4-F9359FF49907}" srcOrd="6" destOrd="0" presId="urn:microsoft.com/office/officeart/2005/8/layout/lProcess2"/>
    <dgm:cxn modelId="{4098325F-7AE0-41E3-9897-DD54D3BE3AC5}" type="presParOf" srcId="{3D53649F-3A9D-48AC-B3B4-F9359FF49907}" destId="{18B77C7D-672C-4358-9CA6-BD8FA6E2302A}" srcOrd="0" destOrd="0" presId="urn:microsoft.com/office/officeart/2005/8/layout/lProcess2"/>
    <dgm:cxn modelId="{05F06835-39EF-4C20-B96C-64553366D313}" type="presParOf" srcId="{3D53649F-3A9D-48AC-B3B4-F9359FF49907}" destId="{AB95B1F2-DB60-4BC5-81D3-1FA274FF69C7}" srcOrd="1" destOrd="0" presId="urn:microsoft.com/office/officeart/2005/8/layout/lProcess2"/>
    <dgm:cxn modelId="{75EA290D-BBD8-49F8-93F5-A654FFB00E89}" type="presParOf" srcId="{3D53649F-3A9D-48AC-B3B4-F9359FF49907}" destId="{9D4EF955-0664-47BE-890F-75DA470A2A2E}" srcOrd="2" destOrd="0" presId="urn:microsoft.com/office/officeart/2005/8/layout/lProcess2"/>
    <dgm:cxn modelId="{CB5961CC-57E9-4AA9-892D-66D707CE3FF8}" type="presParOf" srcId="{9D4EF955-0664-47BE-890F-75DA470A2A2E}" destId="{CCD58064-6258-410C-B1E0-023DF3946A43}" srcOrd="0" destOrd="0" presId="urn:microsoft.com/office/officeart/2005/8/layout/lProcess2"/>
    <dgm:cxn modelId="{25B2AAF8-23B4-4B5A-AC32-F8F6F8DE250F}" type="presParOf" srcId="{CCD58064-6258-410C-B1E0-023DF3946A43}" destId="{204F3481-2F4C-45A5-A0A1-C088684F0126}" srcOrd="0" destOrd="0" presId="urn:microsoft.com/office/officeart/2005/8/layout/lProcess2"/>
    <dgm:cxn modelId="{FAAB640A-213C-4867-9764-740683785841}" type="presParOf" srcId="{CCD58064-6258-410C-B1E0-023DF3946A43}" destId="{B768FAA9-E2C4-4A6B-82D8-EF54C53E14D8}" srcOrd="1" destOrd="0" presId="urn:microsoft.com/office/officeart/2005/8/layout/lProcess2"/>
    <dgm:cxn modelId="{60A3D546-D915-4ACD-B87D-803413521AC7}" type="presParOf" srcId="{CCD58064-6258-410C-B1E0-023DF3946A43}" destId="{0F3CAB81-CF76-498F-9619-BAF8144FA3C3}" srcOrd="2" destOrd="0" presId="urn:microsoft.com/office/officeart/2005/8/layout/lProcess2"/>
    <dgm:cxn modelId="{5B5B1A9F-57CA-4091-879B-63C0F1B3D137}" type="presParOf" srcId="{CCD58064-6258-410C-B1E0-023DF3946A43}" destId="{0E0C811E-F3C5-4F24-A485-437F0C0EAD6A}" srcOrd="3" destOrd="0" presId="urn:microsoft.com/office/officeart/2005/8/layout/lProcess2"/>
    <dgm:cxn modelId="{8E463EB6-863F-4AEE-8627-F0F8A0FA76FE}" type="presParOf" srcId="{CCD58064-6258-410C-B1E0-023DF3946A43}" destId="{80762C44-FA02-441A-8A8D-FC00E4F372F1}" srcOrd="4" destOrd="0" presId="urn:microsoft.com/office/officeart/2005/8/layout/lProcess2"/>
    <dgm:cxn modelId="{675B5A9A-55F9-4119-971C-49937594A292}" type="presParOf" srcId="{5473F14B-8F21-412E-B8DE-EADF32D6F521}" destId="{1EEF13C7-AF43-4380-A8A5-F72A5D476D05}" srcOrd="7" destOrd="0" presId="urn:microsoft.com/office/officeart/2005/8/layout/lProcess2"/>
    <dgm:cxn modelId="{8AA5B2F6-BFC8-415E-96A9-0D9D6805F2B8}" type="presParOf" srcId="{5473F14B-8F21-412E-B8DE-EADF32D6F521}" destId="{0618492F-D453-4601-9C36-8CE6AA153D1B}" srcOrd="8" destOrd="0" presId="urn:microsoft.com/office/officeart/2005/8/layout/lProcess2"/>
    <dgm:cxn modelId="{051877EE-F3B4-4B12-BA34-559D6B3E1E78}" type="presParOf" srcId="{0618492F-D453-4601-9C36-8CE6AA153D1B}" destId="{5A591EE2-4B7B-40DB-B051-D75F7BFEDDD6}" srcOrd="0" destOrd="0" presId="urn:microsoft.com/office/officeart/2005/8/layout/lProcess2"/>
    <dgm:cxn modelId="{97AD7B06-686A-4073-B936-EF1187A92F12}" type="presParOf" srcId="{0618492F-D453-4601-9C36-8CE6AA153D1B}" destId="{34BAB90F-F3E5-4FFB-A339-2946D1CD0CCB}" srcOrd="1" destOrd="0" presId="urn:microsoft.com/office/officeart/2005/8/layout/lProcess2"/>
    <dgm:cxn modelId="{5D3309F3-9A82-4B45-8E1E-B87A4829C17B}" type="presParOf" srcId="{0618492F-D453-4601-9C36-8CE6AA153D1B}" destId="{BA794F96-F89B-483A-BF3A-9118CA9CCDA4}" srcOrd="2" destOrd="0" presId="urn:microsoft.com/office/officeart/2005/8/layout/lProcess2"/>
    <dgm:cxn modelId="{D070A34D-3144-40F3-B19C-0D1EC3C38FDE}" type="presParOf" srcId="{BA794F96-F89B-483A-BF3A-9118CA9CCDA4}" destId="{76BCF6F8-619E-4477-AF5E-3CC45345624F}" srcOrd="0" destOrd="0" presId="urn:microsoft.com/office/officeart/2005/8/layout/lProcess2"/>
    <dgm:cxn modelId="{2D91F18C-98C8-4989-8ABE-C080EAC3CBBE}" type="presParOf" srcId="{76BCF6F8-619E-4477-AF5E-3CC45345624F}" destId="{F0B767F2-4C7E-481B-967C-8FE0CB529397}" srcOrd="0" destOrd="0" presId="urn:microsoft.com/office/officeart/2005/8/layout/lProcess2"/>
    <dgm:cxn modelId="{B84BEDEB-D319-4E5B-8BDF-A7DCBA9C0A3A}" type="presParOf" srcId="{76BCF6F8-619E-4477-AF5E-3CC45345624F}" destId="{B342BD1C-A54C-4F1C-A099-03A03E61088D}" srcOrd="1" destOrd="0" presId="urn:microsoft.com/office/officeart/2005/8/layout/lProcess2"/>
    <dgm:cxn modelId="{025A87F0-B09D-4D41-9983-B197F74F584E}" type="presParOf" srcId="{76BCF6F8-619E-4477-AF5E-3CC45345624F}" destId="{6F277C00-29F7-4ECD-8C97-37788C7BA770}" srcOrd="2" destOrd="0" presId="urn:microsoft.com/office/officeart/2005/8/layout/lProcess2"/>
    <dgm:cxn modelId="{C97DBE65-A968-4A60-B298-59B11C483749}" type="presParOf" srcId="{76BCF6F8-619E-4477-AF5E-3CC45345624F}" destId="{3945A699-1DD4-41EF-B849-687FF56CB987}" srcOrd="3" destOrd="0" presId="urn:microsoft.com/office/officeart/2005/8/layout/lProcess2"/>
    <dgm:cxn modelId="{2C3C0B1A-9200-46BB-98C6-B8A0F820E637}"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High dim. data</a:t>
          </a:r>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Locality sensitive hashing</a:t>
          </a: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Clustering</a:t>
          </a: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Dimensionality reduction</a:t>
          </a: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Graph </a:t>
          </a:r>
          <a:br>
            <a:rPr lang="en-US" sz="2400" b="1" kern="1200" dirty="0"/>
          </a:br>
          <a:r>
            <a:rPr lang="en-US" sz="2400" b="1" kern="1200" dirty="0"/>
            <a:t>data</a:t>
          </a:r>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PageRank, </a:t>
          </a:r>
          <a:r>
            <a:rPr lang="en-US" sz="1800" kern="1200" dirty="0" err="1">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Community Detection</a:t>
          </a: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Spam Detection</a:t>
          </a: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Infinite </a:t>
          </a:r>
          <a:br>
            <a:rPr lang="en-US" sz="2400" b="1" kern="1200" dirty="0"/>
          </a:br>
          <a:r>
            <a:rPr lang="en-US" sz="2400" b="1" kern="1200" dirty="0"/>
            <a:t>data</a:t>
          </a:r>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Filtering data streams</a:t>
          </a: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Web advertising</a:t>
          </a: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Queries on streams</a:t>
          </a: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Machine learning</a:t>
          </a:r>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SVM</a:t>
          </a: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Decision Trees</a:t>
          </a: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Perceptron, </a:t>
          </a:r>
          <a:r>
            <a:rPr lang="en-US" sz="1800" kern="1200" dirty="0" err="1">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Apps</a:t>
          </a:r>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Recommender systems</a:t>
          </a: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Association Rules</a:t>
          </a: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Duplicate document detection</a:t>
          </a: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11/6/2020</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11/6/2020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9F30B95-AD19-4E75-86E8-AF43288D2F15}" type="slidenum">
              <a:rPr lang="en-US"/>
              <a:pPr/>
              <a:t>13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C40B6C4-9DF7-44AA-9F30-9485E0E087CD}" type="slidenum">
              <a:rPr lang="en-US"/>
              <a:pPr/>
              <a:t>15</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45AC0D1-CC1B-4B79-B42C-2EA48882A3E3}" type="slidenum">
              <a:rPr lang="en-US"/>
              <a:pPr/>
              <a:t>16</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A4C6BDB-9476-45EF-B07C-F71641C038A7}" type="slidenum">
              <a:rPr lang="en-US"/>
              <a:pPr/>
              <a:t>17</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5BC349B-6BB4-44C9-A86D-14D563EEB414}" type="slidenum">
              <a:rPr lang="en-US"/>
              <a:pPr/>
              <a:t>18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E86C57F-54DC-4681-9351-AB4C073F29DF}" type="slidenum">
              <a:rPr lang="en-US"/>
              <a:pPr/>
              <a:t>19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20</a:t>
            </a:fld>
            <a:endParaRPr lang="en-US"/>
          </a:p>
        </p:txBody>
      </p:sp>
    </p:spTree>
    <p:extLst>
      <p:ext uri="{BB962C8B-B14F-4D97-AF65-F5344CB8AC3E}">
        <p14:creationId xmlns:p14="http://schemas.microsoft.com/office/powerpoint/2010/main" val="2405842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F5F8E04-D9EA-4AD8-AC6F-4F10469D23B8}" type="slidenum">
              <a:rPr lang="en-US"/>
              <a:pPr/>
              <a:t>21</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3D2BEFA-E99D-40A3-8405-5158F4F7B5BC}" type="slidenum">
              <a:rPr lang="en-US"/>
              <a:pPr/>
              <a:t>23</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C0EE02D-9DE4-46B7-A2BE-11D296FC136B}" type="slidenum">
              <a:rPr lang="en-US"/>
              <a:pPr/>
              <a:t>24</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a:t>-- </a:t>
            </a:r>
            <a:r>
              <a:rPr lang="en-US" dirty="0" err="1"/>
              <a:t>Jaccard</a:t>
            </a:r>
            <a:r>
              <a:rPr lang="en-US" dirty="0"/>
              <a:t> is not appropriate as we want to consider weights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9EBCE95-FB7C-493D-A03B-AF73ACCA9F6D}" type="slidenum">
              <a:rPr lang="en-US"/>
              <a:pPr/>
              <a:t>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6A741CD-12CB-4F8C-9F90-F482B321925C}" type="slidenum">
              <a:rPr lang="en-US"/>
              <a:pPr/>
              <a:t>27</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76247A4-DE60-4129-839F-65A8356F1E07}" type="slidenum">
              <a:rPr lang="en-US"/>
              <a:pPr/>
              <a:t>28</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34</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BDFB1CFC-CF59-4F0D-B90C-856AA38F7767}" type="slidenum">
              <a:rPr lang="en-US"/>
              <a:pPr/>
              <a:t>35</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4D3276C-2F9B-4BB5-919C-53661AA99EE4}" type="slidenum">
              <a:rPr lang="en-US"/>
              <a:pPr/>
              <a:t>36</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5268DB1A-B62B-4BD2-ABC6-C5CD78257C69}" type="slidenum">
              <a:rPr lang="en-US"/>
              <a:pPr/>
              <a:t>5</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b="1" i="0" kern="1200" dirty="0">
                <a:solidFill>
                  <a:schemeClr val="tx1"/>
                </a:solidFill>
                <a:effectLst/>
                <a:latin typeface="+mn-lt"/>
                <a:ea typeface="+mn-ea"/>
                <a:cs typeface="+mn-cs"/>
              </a:rPr>
              <a:t>In 1988,</a:t>
            </a:r>
            <a:r>
              <a:rPr lang="en-US" sz="1200" b="0" i="0" kern="1200" dirty="0">
                <a:solidFill>
                  <a:schemeClr val="tx1"/>
                </a:solidFill>
                <a:effectLst/>
                <a:latin typeface="+mn-lt"/>
                <a:ea typeface="+mn-ea"/>
                <a:cs typeface="+mn-cs"/>
              </a:rPr>
              <a:t> a British mountain climber named Joe Simpson wrote a book called </a:t>
            </a:r>
            <a:r>
              <a:rPr lang="en-US" sz="1200" b="0" i="1" kern="1200" dirty="0">
                <a:solidFill>
                  <a:schemeClr val="tx1"/>
                </a:solidFill>
                <a:effectLst/>
                <a:latin typeface="+mn-lt"/>
                <a:ea typeface="+mn-ea"/>
                <a:cs typeface="+mn-cs"/>
              </a:rPr>
              <a:t>Touching the Void</a:t>
            </a:r>
            <a:r>
              <a:rPr lang="en-US" sz="1200" b="0" i="0" kern="1200" dirty="0">
                <a:solidFill>
                  <a:schemeClr val="tx1"/>
                </a:solidFill>
                <a:effectLst/>
                <a:latin typeface="+mn-lt"/>
                <a:ea typeface="+mn-ea"/>
                <a:cs typeface="+mn-cs"/>
              </a:rPr>
              <a:t>, a harrowing account of near death in the Peruvian Andes. It got good reviews but, only a modest success, it was soon forgotten. Then, a decade later, a strange thing happened. Jon </a:t>
            </a:r>
            <a:r>
              <a:rPr lang="en-US" sz="1200" b="0" i="0" kern="1200" dirty="0" err="1">
                <a:solidFill>
                  <a:schemeClr val="tx1"/>
                </a:solidFill>
                <a:effectLst/>
                <a:latin typeface="+mn-lt"/>
                <a:ea typeface="+mn-ea"/>
                <a:cs typeface="+mn-cs"/>
              </a:rPr>
              <a:t>Krakauer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wrote</a:t>
            </a:r>
            <a:r>
              <a:rPr lang="en-US" sz="1200" b="0" i="1" kern="1200" dirty="0" err="1">
                <a:solidFill>
                  <a:schemeClr val="tx1"/>
                </a:solidFill>
                <a:effectLst/>
                <a:latin typeface="+mn-lt"/>
                <a:ea typeface="+mn-ea"/>
                <a:cs typeface="+mn-cs"/>
              </a:rPr>
              <a:t>Into</a:t>
            </a:r>
            <a:r>
              <a:rPr lang="en-US" sz="1200" b="0" i="1" kern="1200" dirty="0">
                <a:solidFill>
                  <a:schemeClr val="tx1"/>
                </a:solidFill>
                <a:effectLst/>
                <a:latin typeface="+mn-lt"/>
                <a:ea typeface="+mn-ea"/>
                <a:cs typeface="+mn-cs"/>
              </a:rPr>
              <a:t> Thin Air</a:t>
            </a:r>
            <a:r>
              <a:rPr lang="en-US" sz="1200" b="0" i="0" kern="1200" dirty="0">
                <a:solidFill>
                  <a:schemeClr val="tx1"/>
                </a:solidFill>
                <a:effectLst/>
                <a:latin typeface="+mn-lt"/>
                <a:ea typeface="+mn-ea"/>
                <a:cs typeface="+mn-cs"/>
              </a:rPr>
              <a:t>, another book about a mountain-climbing tragedy, which became a publishing sensation. </a:t>
            </a:r>
            <a:r>
              <a:rPr lang="en-US" sz="1200" b="0" i="0" kern="1200" dirty="0" err="1">
                <a:solidFill>
                  <a:schemeClr val="tx1"/>
                </a:solidFill>
                <a:effectLst/>
                <a:latin typeface="+mn-lt"/>
                <a:ea typeface="+mn-ea"/>
                <a:cs typeface="+mn-cs"/>
              </a:rPr>
              <a:t>Suddenly</a:t>
            </a:r>
            <a:r>
              <a:rPr lang="en-US" sz="1200" b="0" i="1" kern="1200" dirty="0" err="1">
                <a:solidFill>
                  <a:schemeClr val="tx1"/>
                </a:solidFill>
                <a:effectLst/>
                <a:latin typeface="+mn-lt"/>
                <a:ea typeface="+mn-ea"/>
                <a:cs typeface="+mn-cs"/>
              </a:rPr>
              <a:t>Touching</a:t>
            </a:r>
            <a:r>
              <a:rPr lang="en-US" sz="1200" b="0" i="1" kern="1200" dirty="0">
                <a:solidFill>
                  <a:schemeClr val="tx1"/>
                </a:solidFill>
                <a:effectLst/>
                <a:latin typeface="+mn-lt"/>
                <a:ea typeface="+mn-ea"/>
                <a:cs typeface="+mn-cs"/>
              </a:rPr>
              <a:t> the Void</a:t>
            </a:r>
            <a:r>
              <a:rPr lang="en-US" sz="1200" b="0" i="0" kern="1200" dirty="0">
                <a:solidFill>
                  <a:schemeClr val="tx1"/>
                </a:solidFill>
                <a:effectLst/>
                <a:latin typeface="+mn-lt"/>
                <a:ea typeface="+mn-ea"/>
                <a:cs typeface="+mn-cs"/>
              </a:rPr>
              <a:t> started to sell again.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Random House rushed out a new edition to keep up with demand. Booksellers began to promote it next to their </a:t>
            </a:r>
            <a:r>
              <a:rPr lang="en-US" sz="1200" b="0" i="1" kern="1200" dirty="0">
                <a:solidFill>
                  <a:schemeClr val="tx1"/>
                </a:solidFill>
                <a:effectLst/>
                <a:latin typeface="+mn-lt"/>
                <a:ea typeface="+mn-ea"/>
                <a:cs typeface="+mn-cs"/>
              </a:rPr>
              <a:t>Into Thin Air</a:t>
            </a:r>
            <a:r>
              <a:rPr lang="en-US" sz="1200" b="0" i="0" kern="1200" dirty="0">
                <a:solidFill>
                  <a:schemeClr val="tx1"/>
                </a:solidFill>
                <a:effectLst/>
                <a:latin typeface="+mn-lt"/>
                <a:ea typeface="+mn-ea"/>
                <a:cs typeface="+mn-cs"/>
              </a:rPr>
              <a:t> displays, and sales rose further. A revised paperback edition, which came out in January, spent 14 weeks on </a:t>
            </a:r>
            <a:r>
              <a:rPr lang="en-US" sz="1200" b="0" i="0" kern="1200" dirty="0" err="1">
                <a:solidFill>
                  <a:schemeClr val="tx1"/>
                </a:solidFill>
                <a:effectLst/>
                <a:latin typeface="+mn-lt"/>
                <a:ea typeface="+mn-ea"/>
                <a:cs typeface="+mn-cs"/>
              </a:rPr>
              <a:t>the</a:t>
            </a:r>
            <a:r>
              <a:rPr lang="en-US" sz="1200" b="0" i="1" kern="1200" dirty="0" err="1">
                <a:solidFill>
                  <a:schemeClr val="tx1"/>
                </a:solidFill>
                <a:effectLst/>
                <a:latin typeface="+mn-lt"/>
                <a:ea typeface="+mn-ea"/>
                <a:cs typeface="+mn-cs"/>
              </a:rPr>
              <a:t>New</a:t>
            </a:r>
            <a:r>
              <a:rPr lang="en-US" sz="1200" b="0" i="1" kern="1200" dirty="0">
                <a:solidFill>
                  <a:schemeClr val="tx1"/>
                </a:solidFill>
                <a:effectLst/>
                <a:latin typeface="+mn-lt"/>
                <a:ea typeface="+mn-ea"/>
                <a:cs typeface="+mn-cs"/>
              </a:rPr>
              <a:t> York Times</a:t>
            </a:r>
            <a:r>
              <a:rPr lang="en-US" sz="1200" b="0" i="0" kern="1200" dirty="0">
                <a:solidFill>
                  <a:schemeClr val="tx1"/>
                </a:solidFill>
                <a:effectLst/>
                <a:latin typeface="+mn-lt"/>
                <a:ea typeface="+mn-ea"/>
                <a:cs typeface="+mn-cs"/>
              </a:rPr>
              <a:t> bestseller list. That same month, IFC Films released a docudrama of the story to critical acclaim. </a:t>
            </a:r>
            <a:r>
              <a:rPr lang="en-US" sz="1200" b="0" i="0" kern="1200" dirty="0" err="1">
                <a:solidFill>
                  <a:schemeClr val="tx1"/>
                </a:solidFill>
                <a:effectLst/>
                <a:latin typeface="+mn-lt"/>
                <a:ea typeface="+mn-ea"/>
                <a:cs typeface="+mn-cs"/>
              </a:rPr>
              <a:t>Now</a:t>
            </a:r>
            <a:r>
              <a:rPr lang="en-US" sz="1200" b="0" i="1" kern="1200" dirty="0" err="1">
                <a:solidFill>
                  <a:schemeClr val="tx1"/>
                </a:solidFill>
                <a:effectLst/>
                <a:latin typeface="+mn-lt"/>
                <a:ea typeface="+mn-ea"/>
                <a:cs typeface="+mn-cs"/>
              </a:rPr>
              <a:t>Touching</a:t>
            </a:r>
            <a:r>
              <a:rPr lang="en-US" sz="1200" b="0" i="1" kern="1200" dirty="0">
                <a:solidFill>
                  <a:schemeClr val="tx1"/>
                </a:solidFill>
                <a:effectLst/>
                <a:latin typeface="+mn-lt"/>
                <a:ea typeface="+mn-ea"/>
                <a:cs typeface="+mn-cs"/>
              </a:rPr>
              <a:t> the Void</a:t>
            </a:r>
            <a:r>
              <a:rPr lang="en-US" sz="1200" b="0" i="0" kern="1200" dirty="0">
                <a:solidFill>
                  <a:schemeClr val="tx1"/>
                </a:solidFill>
                <a:effectLst/>
                <a:latin typeface="+mn-lt"/>
                <a:ea typeface="+mn-ea"/>
                <a:cs typeface="+mn-cs"/>
              </a:rPr>
              <a:t> outsells </a:t>
            </a:r>
            <a:r>
              <a:rPr lang="en-US" sz="1200" b="0" i="1" kern="1200" dirty="0">
                <a:solidFill>
                  <a:schemeClr val="tx1"/>
                </a:solidFill>
                <a:effectLst/>
                <a:latin typeface="+mn-lt"/>
                <a:ea typeface="+mn-ea"/>
                <a:cs typeface="+mn-cs"/>
              </a:rPr>
              <a:t>Into Thin Air</a:t>
            </a:r>
            <a:r>
              <a:rPr lang="en-US" sz="1200" b="0" i="0" kern="1200" dirty="0">
                <a:solidFill>
                  <a:schemeClr val="tx1"/>
                </a:solidFill>
                <a:effectLst/>
                <a:latin typeface="+mn-lt"/>
                <a:ea typeface="+mn-ea"/>
                <a:cs typeface="+mn-cs"/>
              </a:rPr>
              <a:t> more than two to one.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happened? In short, Amazon.com recommendations. The online bookseller's software noted patterns in buying behavior and suggested that readers who liked </a:t>
            </a:r>
            <a:r>
              <a:rPr lang="en-US" sz="1200" b="0" i="1" kern="1200" dirty="0">
                <a:solidFill>
                  <a:schemeClr val="tx1"/>
                </a:solidFill>
                <a:effectLst/>
                <a:latin typeface="+mn-lt"/>
                <a:ea typeface="+mn-ea"/>
                <a:cs typeface="+mn-cs"/>
              </a:rPr>
              <a:t>Into Thin </a:t>
            </a:r>
            <a:r>
              <a:rPr lang="en-US" sz="1200" b="0" i="1" kern="1200" dirty="0" err="1">
                <a:solidFill>
                  <a:schemeClr val="tx1"/>
                </a:solidFill>
                <a:effectLst/>
                <a:latin typeface="+mn-lt"/>
                <a:ea typeface="+mn-ea"/>
                <a:cs typeface="+mn-cs"/>
              </a:rPr>
              <a:t>Air</a:t>
            </a:r>
            <a:r>
              <a:rPr lang="en-US" sz="1200" b="0" i="0" kern="1200" dirty="0" err="1">
                <a:solidFill>
                  <a:schemeClr val="tx1"/>
                </a:solidFill>
                <a:effectLst/>
                <a:latin typeface="+mn-lt"/>
                <a:ea typeface="+mn-ea"/>
                <a:cs typeface="+mn-cs"/>
              </a:rPr>
              <a:t>would</a:t>
            </a:r>
            <a:r>
              <a:rPr lang="en-US" sz="1200" b="0" i="0" kern="1200" dirty="0">
                <a:solidFill>
                  <a:schemeClr val="tx1"/>
                </a:solidFill>
                <a:effectLst/>
                <a:latin typeface="+mn-lt"/>
                <a:ea typeface="+mn-ea"/>
                <a:cs typeface="+mn-cs"/>
              </a:rPr>
              <a:t> also like </a:t>
            </a:r>
            <a:r>
              <a:rPr lang="en-US" sz="1200" b="0" i="1" kern="1200" dirty="0">
                <a:solidFill>
                  <a:schemeClr val="tx1"/>
                </a:solidFill>
                <a:effectLst/>
                <a:latin typeface="+mn-lt"/>
                <a:ea typeface="+mn-ea"/>
                <a:cs typeface="+mn-cs"/>
              </a:rPr>
              <a:t>Touching the Void</a:t>
            </a:r>
            <a:r>
              <a:rPr lang="en-US" sz="1200" b="0" i="0" kern="1200" dirty="0">
                <a:solidFill>
                  <a:schemeClr val="tx1"/>
                </a:solidFill>
                <a:effectLst/>
                <a:latin typeface="+mn-lt"/>
                <a:ea typeface="+mn-ea"/>
                <a:cs typeface="+mn-cs"/>
              </a:rPr>
              <a:t>. People took the suggestion, agreed wholeheartedly, wrote rhapsodic reviews. More sales, more algorithm-fueled recommendations, and the positive feedback loop kicked 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FC8DF289-2648-4D55-972B-23C1DCCDAB99}" type="slidenum">
              <a:rPr lang="en-US"/>
              <a:pPr/>
              <a:t>6</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DCDDA97D-BC7C-42F4-AC55-3C5613A05AF2}" type="slidenum">
              <a:rPr lang="en-US"/>
              <a:pPr/>
              <a:t>8</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803DE51-090F-4C98-A3F5-DA1CB983650E}" type="slidenum">
              <a:rPr lang="en-US"/>
              <a:pPr/>
              <a:t>9</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10</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9B05CB8-9981-49EA-AE55-53B0F6956BAD}" type="slidenum">
              <a:rPr lang="en-US"/>
              <a:pPr/>
              <a:t>11</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98032F5-BC3D-42F6-8325-3EAAB5A0E6D6}" type="slidenum">
              <a:rPr lang="en-US"/>
              <a:pPr/>
              <a:t>12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B6825FE4-CE90-42D7-9B55-E39E59050DEC}" type="datetime1">
              <a:rPr lang="en-US" smtClean="0"/>
              <a:t>11/6/2020</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4F8C98-D1A0-449F-BF78-CC90A2D4ED96}" type="datetime1">
              <a:rPr lang="en-US" smtClean="0"/>
              <a:t>11/6/2020</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8A3E0DB-C17C-4600-A5D3-8CA31231722B}" type="datetime1">
              <a:rPr lang="en-US" smtClean="0"/>
              <a:t>11/6/2020</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05B8444F-C563-46DC-A2A8-425727F0A3FE}" type="datetime1">
              <a:rPr lang="en-US" smtClean="0"/>
              <a:t>11/6/2020</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D0E06153-E562-46FF-8641-0CC3E904F20D}" type="datetime1">
              <a:rPr lang="en-US" smtClean="0"/>
              <a:t>11/6/2020</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B20024E5-4C18-4450-B112-D3600AB741AA}" type="datetime1">
              <a:rPr lang="en-US" smtClean="0"/>
              <a:t>11/6/2020</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61E22E12-1FBC-453F-A900-FEC2CF0637A9}" type="datetime1">
              <a:rPr lang="en-US" smtClean="0"/>
              <a:t>11/6/2020</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BA5258F-81FD-4543-9A78-A94F0C78FC61}" type="datetime1">
              <a:rPr lang="en-US" smtClean="0"/>
              <a:t>11/6/2020</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7F5728A-921A-487A-8108-CC3E96A5D830}" type="datetime1">
              <a:rPr lang="en-US" smtClean="0"/>
              <a:t>11/6/2020</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6D3CDC0-4CBF-4E4E-A7DE-EF801EBD1107}" type="datetime1">
              <a:rPr lang="en-US" smtClean="0"/>
              <a:t>11/6/2020</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05A41-17AB-432F-889B-3B44B061A5D5}" type="datetime1">
              <a:rPr lang="en-US" smtClean="0"/>
              <a:t>11/6/2020</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0C5734E-55E4-4CB0-9A5C-5152AA2293E6}" type="datetime1">
              <a:rPr lang="en-US" smtClean="0"/>
              <a:t>11/6/2020</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0C0E607-8E91-4C45-AC24-0EF3250B761E}" type="datetime1">
              <a:rPr lang="en-US" smtClean="0"/>
              <a:t>11/6/2020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5C31DADE-76FE-4CA3-9086-D2135AEC3347}" type="datetime1">
              <a:rPr lang="en-US" smtClean="0"/>
              <a:t>11/6/2020</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sldNum="0"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mds.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8.w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gi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wmf"/><Relationship Id="rId11" Type="http://schemas.openxmlformats.org/officeDocument/2006/relationships/image" Target="../media/image10.gif"/><Relationship Id="rId5" Type="http://schemas.openxmlformats.org/officeDocument/2006/relationships/image" Target="../media/image4.gif"/><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www.wired.com/wired/archive/12.10/tail.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gif"/></Relationships>
</file>

<file path=ppt/slides/_rels/slide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6.xml"/><Relationship Id="rId4" Type="http://schemas.openxmlformats.org/officeDocument/2006/relationships/hyperlink" Target="http://www.wired.com/wired/archive/12.10/tail.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a:t>6.2-Recommender </a:t>
            </a:r>
            <a:r>
              <a:rPr lang="en-US" sz="5400" dirty="0"/>
              <a:t>Systems:</a:t>
            </a:r>
            <a:br>
              <a:rPr lang="en-US" sz="5400" dirty="0"/>
            </a:br>
            <a:r>
              <a:rPr lang="sl-SI" sz="4800" dirty="0"/>
              <a:t>Con</a:t>
            </a:r>
            <a:r>
              <a:rPr lang="en-US" sz="4800" dirty="0"/>
              <a:t>t</a:t>
            </a:r>
            <a:r>
              <a:rPr lang="sl-SI" sz="4800" dirty="0"/>
              <a:t>e</a:t>
            </a:r>
            <a:r>
              <a:rPr lang="en-US" sz="4800" dirty="0"/>
              <a:t>n</a:t>
            </a:r>
            <a:r>
              <a:rPr lang="sl-SI" sz="4800" dirty="0"/>
              <a:t>t</a:t>
            </a:r>
            <a:r>
              <a:rPr lang="en-US" sz="4800" dirty="0"/>
              <a:t>-based Systems &amp; Collaborative Filtering</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Adapted from 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3"/>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2018196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t>Utility Matrix</a:t>
            </a:r>
          </a:p>
        </p:txBody>
      </p:sp>
      <p:graphicFrame>
        <p:nvGraphicFramePr>
          <p:cNvPr id="26626" name="Object 2"/>
          <p:cNvGraphicFramePr>
            <a:graphicFrameLocks noGrp="1" noChangeAspect="1"/>
          </p:cNvGraphicFramePr>
          <p:nvPr>
            <p:ph idx="1"/>
            <p:extLst>
              <p:ext uri="{D42A27DB-BD31-4B8C-83A1-F6EECF244321}">
                <p14:modId xmlns:p14="http://schemas.microsoft.com/office/powerpoint/2010/main" val="2989265062"/>
              </p:ext>
            </p:extLst>
          </p:nvPr>
        </p:nvGraphicFramePr>
        <p:xfrm>
          <a:off x="2133600" y="2209800"/>
          <a:ext cx="4802187" cy="3465513"/>
        </p:xfrm>
        <a:graphic>
          <a:graphicData uri="http://schemas.openxmlformats.org/presentationml/2006/ole">
            <mc:AlternateContent xmlns:mc="http://schemas.openxmlformats.org/markup-compatibility/2006">
              <mc:Choice xmlns:v="urn:schemas-microsoft-com:vml" Requires="v">
                <p:oleObj spid="_x0000_s28821" name="Equation" r:id="rId4" imgW="1231560" imgH="888840" progId="Equation.3">
                  <p:embed/>
                </p:oleObj>
              </mc:Choice>
              <mc:Fallback>
                <p:oleObj name="Equation" r:id="rId4" imgW="1231560" imgH="8888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209800"/>
                        <a:ext cx="4802187" cy="346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2" name="Text Box 42"/>
          <p:cNvSpPr txBox="1">
            <a:spLocks noChangeArrowheads="1"/>
          </p:cNvSpPr>
          <p:nvPr/>
        </p:nvSpPr>
        <p:spPr bwMode="auto">
          <a:xfrm>
            <a:off x="2117725" y="1335087"/>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516312" y="1335087"/>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675187" y="1335087"/>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6122987" y="1335087"/>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773112" y="2309812"/>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773112" y="3148012"/>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773112" y="4138612"/>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773112" y="4976812"/>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Tree>
    <p:extLst>
      <p:ext uri="{BB962C8B-B14F-4D97-AF65-F5344CB8AC3E}">
        <p14:creationId xmlns:p14="http://schemas.microsoft.com/office/powerpoint/2010/main" val="181369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Key Problems</a:t>
            </a:r>
          </a:p>
        </p:txBody>
      </p:sp>
      <p:sp>
        <p:nvSpPr>
          <p:cNvPr id="24579" name="Rectangle 3"/>
          <p:cNvSpPr>
            <a:spLocks noGrp="1" noChangeArrowheads="1"/>
          </p:cNvSpPr>
          <p:nvPr>
            <p:ph type="body" idx="1"/>
          </p:nvPr>
        </p:nvSpPr>
        <p:spPr>
          <a:xfrm>
            <a:off x="457200" y="1295400"/>
            <a:ext cx="8686800" cy="5257801"/>
          </a:xfrm>
        </p:spPr>
        <p:txBody>
          <a:bodyPr>
            <a:normAutofit lnSpcReduction="10000"/>
          </a:bodyPr>
          <a:lstStyle/>
          <a:p>
            <a:pPr eaLnBrk="1" hangingPunct="1"/>
            <a:r>
              <a:rPr lang="en-US" b="1" dirty="0">
                <a:solidFill>
                  <a:srgbClr val="FF0066"/>
                </a:solidFill>
              </a:rPr>
              <a:t>(1)</a:t>
            </a:r>
            <a:r>
              <a:rPr lang="en-US" b="1" dirty="0">
                <a:solidFill>
                  <a:srgbClr val="0000FF"/>
                </a:solidFill>
              </a:rPr>
              <a:t> Gathering “known” ratings for matrix</a:t>
            </a:r>
          </a:p>
          <a:p>
            <a:pPr lvl="1"/>
            <a:r>
              <a:rPr lang="en-US" dirty="0"/>
              <a:t>How to collect the data in the utility matrix</a:t>
            </a:r>
          </a:p>
          <a:p>
            <a:pPr lvl="8"/>
            <a:endParaRPr lang="en-US" dirty="0"/>
          </a:p>
          <a:p>
            <a:pPr eaLnBrk="1" hangingPunct="1"/>
            <a:r>
              <a:rPr lang="en-US" b="1" dirty="0">
                <a:solidFill>
                  <a:srgbClr val="FF0066"/>
                </a:solidFill>
              </a:rPr>
              <a:t>(2)</a:t>
            </a:r>
            <a:r>
              <a:rPr lang="en-US" b="1" dirty="0">
                <a:solidFill>
                  <a:srgbClr val="0000FF"/>
                </a:solidFill>
              </a:rPr>
              <a:t> Extrapolate unknown ratings from the </a:t>
            </a:r>
            <a:br>
              <a:rPr lang="en-US" b="1" dirty="0">
                <a:solidFill>
                  <a:srgbClr val="0000FF"/>
                </a:solidFill>
              </a:rPr>
            </a:br>
            <a:r>
              <a:rPr lang="en-US" b="1" dirty="0">
                <a:solidFill>
                  <a:srgbClr val="0000FF"/>
                </a:solidFill>
              </a:rPr>
              <a:t>known ones</a:t>
            </a:r>
          </a:p>
          <a:p>
            <a:pPr lvl="1"/>
            <a:r>
              <a:rPr lang="en-US" dirty="0"/>
              <a:t>Mainly interested in high unknown ratings</a:t>
            </a:r>
          </a:p>
          <a:p>
            <a:pPr lvl="2"/>
            <a:r>
              <a:rPr lang="en-US" dirty="0"/>
              <a:t>We are not interested in knowing what you don’t like </a:t>
            </a:r>
            <a:br>
              <a:rPr lang="en-US" dirty="0"/>
            </a:br>
            <a:r>
              <a:rPr lang="en-US" dirty="0"/>
              <a:t>but what you like</a:t>
            </a:r>
          </a:p>
          <a:p>
            <a:pPr lvl="8"/>
            <a:endParaRPr lang="en-US" dirty="0"/>
          </a:p>
          <a:p>
            <a:pPr eaLnBrk="1" hangingPunct="1"/>
            <a:r>
              <a:rPr lang="en-US" b="1" dirty="0">
                <a:solidFill>
                  <a:srgbClr val="FF0066"/>
                </a:solidFill>
              </a:rPr>
              <a:t>(3)</a:t>
            </a:r>
            <a:r>
              <a:rPr lang="en-US" b="1" dirty="0">
                <a:solidFill>
                  <a:srgbClr val="0000FF"/>
                </a:solidFill>
              </a:rPr>
              <a:t> Evaluating extrapolation methods</a:t>
            </a:r>
          </a:p>
          <a:p>
            <a:pPr lvl="1"/>
            <a:r>
              <a:rPr lang="en-US" dirty="0"/>
              <a:t>How to measure success/performance of</a:t>
            </a:r>
            <a:br>
              <a:rPr lang="en-US" dirty="0"/>
            </a:br>
            <a:r>
              <a:rPr lang="en-US" dirty="0"/>
              <a:t>recommendation methods</a:t>
            </a:r>
          </a:p>
        </p:txBody>
      </p:sp>
    </p:spTree>
    <p:extLst>
      <p:ext uri="{BB962C8B-B14F-4D97-AF65-F5344CB8AC3E}">
        <p14:creationId xmlns:p14="http://schemas.microsoft.com/office/powerpoint/2010/main" val="210772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(1) Gathering Ratings</a:t>
            </a:r>
          </a:p>
        </p:txBody>
      </p:sp>
      <p:sp>
        <p:nvSpPr>
          <p:cNvPr id="25603" name="Rectangle 3"/>
          <p:cNvSpPr>
            <a:spLocks noGrp="1" noChangeArrowheads="1"/>
          </p:cNvSpPr>
          <p:nvPr>
            <p:ph type="body" idx="1"/>
          </p:nvPr>
        </p:nvSpPr>
        <p:spPr/>
        <p:txBody>
          <a:bodyPr/>
          <a:lstStyle/>
          <a:p>
            <a:pPr eaLnBrk="1" hangingPunct="1"/>
            <a:r>
              <a:rPr lang="en-US" b="1" dirty="0">
                <a:solidFill>
                  <a:srgbClr val="0000FF"/>
                </a:solidFill>
              </a:rPr>
              <a:t>Explicit</a:t>
            </a:r>
          </a:p>
          <a:p>
            <a:pPr lvl="1" eaLnBrk="1" hangingPunct="1"/>
            <a:r>
              <a:rPr lang="en-US" dirty="0"/>
              <a:t>Ask people to rate items</a:t>
            </a:r>
          </a:p>
          <a:p>
            <a:pPr lvl="1" eaLnBrk="1" hangingPunct="1"/>
            <a:r>
              <a:rPr lang="en-US" dirty="0"/>
              <a:t>Doesn’t work well in practice – people </a:t>
            </a:r>
            <a:br>
              <a:rPr lang="en-US" dirty="0"/>
            </a:br>
            <a:r>
              <a:rPr lang="en-US" dirty="0"/>
              <a:t>can’t be bothered</a:t>
            </a:r>
          </a:p>
          <a:p>
            <a:pPr lvl="8"/>
            <a:endParaRPr lang="en-US" dirty="0"/>
          </a:p>
          <a:p>
            <a:pPr eaLnBrk="1" hangingPunct="1"/>
            <a:r>
              <a:rPr lang="en-US" b="1" dirty="0">
                <a:solidFill>
                  <a:srgbClr val="FF0066"/>
                </a:solidFill>
              </a:rPr>
              <a:t>Implicit</a:t>
            </a:r>
          </a:p>
          <a:p>
            <a:pPr lvl="1" eaLnBrk="1" hangingPunct="1"/>
            <a:r>
              <a:rPr lang="en-US" dirty="0"/>
              <a:t>Learn ratings from user actions</a:t>
            </a:r>
          </a:p>
          <a:p>
            <a:pPr lvl="2"/>
            <a:r>
              <a:rPr lang="en-US" dirty="0"/>
              <a:t>E.g., purchase implies high rating</a:t>
            </a:r>
          </a:p>
          <a:p>
            <a:pPr lvl="1" eaLnBrk="1" hangingPunct="1"/>
            <a:r>
              <a:rPr lang="en-US" dirty="0"/>
              <a:t>What about low ratings?</a:t>
            </a:r>
          </a:p>
        </p:txBody>
      </p:sp>
    </p:spTree>
    <p:extLst>
      <p:ext uri="{BB962C8B-B14F-4D97-AF65-F5344CB8AC3E}">
        <p14:creationId xmlns:p14="http://schemas.microsoft.com/office/powerpoint/2010/main" val="15147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t>(2) Extrapolating Utilities</a:t>
            </a:r>
          </a:p>
        </p:txBody>
      </p:sp>
      <p:sp>
        <p:nvSpPr>
          <p:cNvPr id="26627" name="Rectangle 3"/>
          <p:cNvSpPr>
            <a:spLocks noGrp="1" noChangeArrowheads="1"/>
          </p:cNvSpPr>
          <p:nvPr>
            <p:ph type="body" idx="1"/>
          </p:nvPr>
        </p:nvSpPr>
        <p:spPr/>
        <p:txBody>
          <a:bodyPr/>
          <a:lstStyle/>
          <a:p>
            <a:pPr eaLnBrk="1" hangingPunct="1"/>
            <a:r>
              <a:rPr lang="en-US" b="1" dirty="0">
                <a:solidFill>
                  <a:srgbClr val="FF0066"/>
                </a:solidFill>
              </a:rPr>
              <a:t>Key problem:</a:t>
            </a:r>
            <a:r>
              <a:rPr lang="en-US" dirty="0">
                <a:solidFill>
                  <a:srgbClr val="FF0066"/>
                </a:solidFill>
              </a:rPr>
              <a:t> </a:t>
            </a:r>
            <a:r>
              <a:rPr lang="en-US" dirty="0"/>
              <a:t>Utility matrix </a:t>
            </a:r>
            <a:r>
              <a:rPr lang="en-US" b="1" i="1" dirty="0"/>
              <a:t>U</a:t>
            </a:r>
            <a:r>
              <a:rPr lang="en-US" dirty="0"/>
              <a:t> is </a:t>
            </a:r>
            <a:r>
              <a:rPr lang="en-US" b="1" dirty="0"/>
              <a:t>sparse</a:t>
            </a:r>
          </a:p>
          <a:p>
            <a:pPr lvl="1" eaLnBrk="1" hangingPunct="1"/>
            <a:r>
              <a:rPr lang="en-US" dirty="0"/>
              <a:t>Most people have not rated most items</a:t>
            </a:r>
          </a:p>
          <a:p>
            <a:pPr lvl="1" eaLnBrk="1" hangingPunct="1"/>
            <a:r>
              <a:rPr lang="en-US" b="1" dirty="0">
                <a:solidFill>
                  <a:srgbClr val="008000"/>
                </a:solidFill>
              </a:rPr>
              <a:t>Cold start: </a:t>
            </a:r>
          </a:p>
          <a:p>
            <a:pPr lvl="2"/>
            <a:r>
              <a:rPr lang="en-US" dirty="0"/>
              <a:t>New items have no ratings</a:t>
            </a:r>
          </a:p>
          <a:p>
            <a:pPr lvl="2"/>
            <a:r>
              <a:rPr lang="en-US" dirty="0"/>
              <a:t>New users have no history</a:t>
            </a:r>
          </a:p>
          <a:p>
            <a:pPr lvl="8"/>
            <a:endParaRPr lang="en-US" dirty="0"/>
          </a:p>
          <a:p>
            <a:pPr eaLnBrk="1" hangingPunct="1"/>
            <a:r>
              <a:rPr lang="en-US" b="1" dirty="0">
                <a:solidFill>
                  <a:srgbClr val="0000FF"/>
                </a:solidFill>
              </a:rPr>
              <a:t>Three approaches to recommender systems:</a:t>
            </a:r>
          </a:p>
          <a:p>
            <a:pPr lvl="1" eaLnBrk="1" hangingPunct="1"/>
            <a:r>
              <a:rPr lang="en-US" b="1" dirty="0"/>
              <a:t>1)</a:t>
            </a:r>
            <a:r>
              <a:rPr lang="en-US" dirty="0"/>
              <a:t> Content-based</a:t>
            </a:r>
          </a:p>
          <a:p>
            <a:pPr lvl="1" eaLnBrk="1" hangingPunct="1"/>
            <a:r>
              <a:rPr lang="en-US" b="1" dirty="0"/>
              <a:t>2)</a:t>
            </a:r>
            <a:r>
              <a:rPr lang="en-US" dirty="0"/>
              <a:t> Collaborative</a:t>
            </a:r>
          </a:p>
          <a:p>
            <a:pPr lvl="1" eaLnBrk="1" hangingPunct="1"/>
            <a:r>
              <a:rPr lang="en-US" b="1" dirty="0"/>
              <a:t>3)</a:t>
            </a:r>
            <a:r>
              <a:rPr lang="en-US" dirty="0"/>
              <a:t> Latent factor based</a:t>
            </a:r>
          </a:p>
        </p:txBody>
      </p:sp>
      <p:sp>
        <p:nvSpPr>
          <p:cNvPr id="2" name="Right Brace 1"/>
          <p:cNvSpPr/>
          <p:nvPr/>
        </p:nvSpPr>
        <p:spPr>
          <a:xfrm>
            <a:off x="3886200" y="4724400"/>
            <a:ext cx="228600" cy="914400"/>
          </a:xfrm>
          <a:prstGeom prst="rightBrace">
            <a:avLst>
              <a:gd name="adj1" fmla="val 54844"/>
              <a:gd name="adj2" fmla="val 50000"/>
            </a:avLst>
          </a:prstGeom>
          <a:ln w="762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00FF"/>
              </a:solidFill>
            </a:endParaRPr>
          </a:p>
        </p:txBody>
      </p:sp>
      <p:sp>
        <p:nvSpPr>
          <p:cNvPr id="3" name="TextBox 2"/>
          <p:cNvSpPr txBox="1"/>
          <p:nvPr/>
        </p:nvSpPr>
        <p:spPr>
          <a:xfrm>
            <a:off x="4051339" y="4876800"/>
            <a:ext cx="2852063" cy="646331"/>
          </a:xfrm>
          <a:prstGeom prst="rect">
            <a:avLst/>
          </a:prstGeom>
          <a:noFill/>
        </p:spPr>
        <p:txBody>
          <a:bodyPr wrap="none" rtlCol="0">
            <a:spAutoFit/>
          </a:bodyPr>
          <a:lstStyle/>
          <a:p>
            <a:r>
              <a:rPr lang="en-US" sz="3600" b="1" dirty="0">
                <a:solidFill>
                  <a:srgbClr val="008000"/>
                </a:solidFill>
                <a:latin typeface="Arial" pitchFamily="34" charset="0"/>
                <a:cs typeface="Arial" pitchFamily="34" charset="0"/>
              </a:rPr>
              <a:t> In syllabus!</a:t>
            </a:r>
          </a:p>
        </p:txBody>
      </p:sp>
    </p:spTree>
    <p:extLst>
      <p:ext uri="{BB962C8B-B14F-4D97-AF65-F5344CB8AC3E}">
        <p14:creationId xmlns:p14="http://schemas.microsoft.com/office/powerpoint/2010/main" val="111832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62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P spid="2"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Content-based </a:t>
            </a:r>
            <a:br>
              <a:rPr lang="en-US" dirty="0"/>
            </a:br>
            <a:r>
              <a:rPr lang="en-US" dirty="0"/>
              <a:t>Recommender Systems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471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76200"/>
            <a:ext cx="8839200" cy="987552"/>
          </a:xfrm>
        </p:spPr>
        <p:txBody>
          <a:bodyPr>
            <a:normAutofit/>
          </a:bodyPr>
          <a:lstStyle/>
          <a:p>
            <a:pPr eaLnBrk="1" hangingPunct="1"/>
            <a:r>
              <a:rPr lang="en-US" dirty="0"/>
              <a:t>Content-based Recommendations</a:t>
            </a:r>
          </a:p>
        </p:txBody>
      </p:sp>
      <p:sp>
        <p:nvSpPr>
          <p:cNvPr id="27651" name="Rectangle 3"/>
          <p:cNvSpPr>
            <a:spLocks noGrp="1" noChangeArrowheads="1"/>
          </p:cNvSpPr>
          <p:nvPr>
            <p:ph idx="1"/>
          </p:nvPr>
        </p:nvSpPr>
        <p:spPr/>
        <p:txBody>
          <a:bodyPr/>
          <a:lstStyle/>
          <a:p>
            <a:pPr eaLnBrk="1" hangingPunct="1"/>
            <a:r>
              <a:rPr lang="en-US" b="1" dirty="0">
                <a:solidFill>
                  <a:srgbClr val="D60093"/>
                </a:solidFill>
              </a:rPr>
              <a:t>Main idea:</a:t>
            </a:r>
            <a:r>
              <a:rPr lang="en-US" dirty="0">
                <a:solidFill>
                  <a:srgbClr val="D60093"/>
                </a:solidFill>
              </a:rPr>
              <a:t> </a:t>
            </a:r>
            <a:r>
              <a:rPr lang="en-US" dirty="0"/>
              <a:t>Recommend items to customer </a:t>
            </a:r>
            <a:r>
              <a:rPr lang="en-US" b="1" i="1" dirty="0"/>
              <a:t>x</a:t>
            </a:r>
            <a:r>
              <a:rPr lang="en-US" dirty="0"/>
              <a:t> similar to previous items rated highly by </a:t>
            </a:r>
            <a:r>
              <a:rPr lang="en-US" b="1" i="1" dirty="0"/>
              <a:t>x</a:t>
            </a:r>
          </a:p>
          <a:p>
            <a:pPr marL="118872" indent="0" eaLnBrk="1" hangingPunct="1">
              <a:buNone/>
            </a:pPr>
            <a:endParaRPr lang="en-US" b="1" i="1" dirty="0"/>
          </a:p>
          <a:p>
            <a:pPr marL="118872" indent="0" eaLnBrk="1" hangingPunct="1">
              <a:buNone/>
            </a:pPr>
            <a:r>
              <a:rPr lang="en-US" b="1" i="1" dirty="0"/>
              <a:t>Example:</a:t>
            </a:r>
            <a:endParaRPr lang="en-US" b="1" dirty="0"/>
          </a:p>
          <a:p>
            <a:pPr eaLnBrk="1" hangingPunct="1"/>
            <a:r>
              <a:rPr lang="en-US" b="1" dirty="0">
                <a:solidFill>
                  <a:srgbClr val="0000FF"/>
                </a:solidFill>
              </a:rPr>
              <a:t>Movie recommendations</a:t>
            </a:r>
          </a:p>
          <a:p>
            <a:pPr lvl="1" eaLnBrk="1" hangingPunct="1"/>
            <a:r>
              <a:rPr lang="en-US" dirty="0"/>
              <a:t>Recommend movies with same actor(s), </a:t>
            </a:r>
            <a:br>
              <a:rPr lang="en-US" dirty="0"/>
            </a:br>
            <a:r>
              <a:rPr lang="en-US" dirty="0"/>
              <a:t>director, genre, …</a:t>
            </a:r>
          </a:p>
          <a:p>
            <a:pPr eaLnBrk="1" hangingPunct="1"/>
            <a:r>
              <a:rPr lang="en-US" b="1" dirty="0">
                <a:solidFill>
                  <a:srgbClr val="0000FF"/>
                </a:solidFill>
              </a:rPr>
              <a:t>Websites, blogs, news</a:t>
            </a:r>
          </a:p>
          <a:p>
            <a:pPr lvl="1" eaLnBrk="1" hangingPunct="1"/>
            <a:r>
              <a:rPr lang="en-US" dirty="0"/>
              <a:t>Recommend other sites with “similar” content</a:t>
            </a:r>
          </a:p>
          <a:p>
            <a:pPr lvl="1" eaLnBrk="1" hangingPunct="1"/>
            <a:endParaRPr lang="en-US" dirty="0"/>
          </a:p>
        </p:txBody>
      </p:sp>
    </p:spTree>
    <p:extLst>
      <p:ext uri="{BB962C8B-B14F-4D97-AF65-F5344CB8AC3E}">
        <p14:creationId xmlns:p14="http://schemas.microsoft.com/office/powerpoint/2010/main" val="2919683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t>Plan of Action</a:t>
            </a:r>
          </a:p>
        </p:txBody>
      </p:sp>
      <p:pic>
        <p:nvPicPr>
          <p:cNvPr id="36867" name="Picture 4" descr="MCBS01705_0000[1]"/>
          <p:cNvPicPr>
            <a:picLocks noChangeAspect="1" noChangeArrowheads="1"/>
          </p:cNvPicPr>
          <p:nvPr/>
        </p:nvPicPr>
        <p:blipFill>
          <a:blip r:embed="rId3" cstate="print"/>
          <a:srcRect/>
          <a:stretch>
            <a:fillRect/>
          </a:stretch>
        </p:blipFill>
        <p:spPr bwMode="auto">
          <a:xfrm>
            <a:off x="1371600" y="1295400"/>
            <a:ext cx="1758950" cy="1773238"/>
          </a:xfrm>
          <a:prstGeom prst="rect">
            <a:avLst/>
          </a:prstGeom>
          <a:noFill/>
          <a:ln w="9525">
            <a:noFill/>
            <a:miter lim="800000"/>
            <a:headEnd/>
            <a:tailEnd/>
          </a:ln>
        </p:spPr>
      </p:pic>
      <p:sp>
        <p:nvSpPr>
          <p:cNvPr id="31749" name="Oval 5"/>
          <p:cNvSpPr>
            <a:spLocks noChangeArrowheads="1"/>
          </p:cNvSpPr>
          <p:nvPr/>
        </p:nvSpPr>
        <p:spPr bwMode="auto">
          <a:xfrm>
            <a:off x="5867400" y="2133600"/>
            <a:ext cx="533400" cy="533400"/>
          </a:xfrm>
          <a:prstGeom prst="ellipse">
            <a:avLst/>
          </a:prstGeom>
          <a:solidFill>
            <a:srgbClr val="C00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0" name="Oval 6"/>
          <p:cNvSpPr>
            <a:spLocks noChangeArrowheads="1"/>
          </p:cNvSpPr>
          <p:nvPr/>
        </p:nvSpPr>
        <p:spPr bwMode="auto">
          <a:xfrm>
            <a:off x="2362200" y="4648200"/>
            <a:ext cx="533400" cy="533400"/>
          </a:xfrm>
          <a:prstGeom prst="ellipse">
            <a:avLst/>
          </a:prstGeom>
          <a:solidFill>
            <a:srgbClr val="008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2" name="Rectangle 8"/>
          <p:cNvSpPr>
            <a:spLocks noChangeArrowheads="1"/>
          </p:cNvSpPr>
          <p:nvPr/>
        </p:nvSpPr>
        <p:spPr bwMode="auto">
          <a:xfrm>
            <a:off x="2362200" y="5410200"/>
            <a:ext cx="457200" cy="457200"/>
          </a:xfrm>
          <a:prstGeom prst="rect">
            <a:avLst/>
          </a:prstGeom>
          <a:solidFill>
            <a:srgbClr val="008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3" name="Rectangle 9"/>
          <p:cNvSpPr>
            <a:spLocks noChangeArrowheads="1"/>
          </p:cNvSpPr>
          <p:nvPr/>
        </p:nvSpPr>
        <p:spPr bwMode="auto">
          <a:xfrm>
            <a:off x="1524000" y="5410200"/>
            <a:ext cx="457200" cy="457200"/>
          </a:xfrm>
          <a:prstGeom prst="rect">
            <a:avLst/>
          </a:prstGeom>
          <a:solidFill>
            <a:srgbClr val="0066FF"/>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4" name="AutoShape 10"/>
          <p:cNvSpPr>
            <a:spLocks noChangeArrowheads="1"/>
          </p:cNvSpPr>
          <p:nvPr/>
        </p:nvSpPr>
        <p:spPr bwMode="auto">
          <a:xfrm>
            <a:off x="6705600" y="2133600"/>
            <a:ext cx="685800" cy="533400"/>
          </a:xfrm>
          <a:prstGeom prst="triangle">
            <a:avLst>
              <a:gd name="adj" fmla="val 5000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5" name="AutoShape 11"/>
          <p:cNvSpPr>
            <a:spLocks noChangeArrowheads="1"/>
          </p:cNvSpPr>
          <p:nvPr/>
        </p:nvSpPr>
        <p:spPr bwMode="auto">
          <a:xfrm>
            <a:off x="1447800" y="4648200"/>
            <a:ext cx="685800" cy="533400"/>
          </a:xfrm>
          <a:prstGeom prst="hexagon">
            <a:avLst>
              <a:gd name="adj" fmla="val 32143"/>
              <a:gd name="vf" fmla="val 11547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6" name="AutoShape 12"/>
          <p:cNvSpPr>
            <a:spLocks noChangeArrowheads="1"/>
          </p:cNvSpPr>
          <p:nvPr/>
        </p:nvSpPr>
        <p:spPr bwMode="auto">
          <a:xfrm>
            <a:off x="3810000" y="2286000"/>
            <a:ext cx="1219200" cy="304800"/>
          </a:xfrm>
          <a:prstGeom prst="righ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7" name="Text Box 13"/>
          <p:cNvSpPr txBox="1">
            <a:spLocks noChangeArrowheads="1"/>
          </p:cNvSpPr>
          <p:nvPr/>
        </p:nvSpPr>
        <p:spPr bwMode="auto">
          <a:xfrm>
            <a:off x="3810000" y="1876425"/>
            <a:ext cx="753732"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likes</a:t>
            </a:r>
          </a:p>
        </p:txBody>
      </p:sp>
      <p:sp>
        <p:nvSpPr>
          <p:cNvPr id="31758" name="Text Box 14"/>
          <p:cNvSpPr txBox="1">
            <a:spLocks noChangeArrowheads="1"/>
          </p:cNvSpPr>
          <p:nvPr/>
        </p:nvSpPr>
        <p:spPr bwMode="auto">
          <a:xfrm>
            <a:off x="5698753" y="1344359"/>
            <a:ext cx="2013693"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Item profiles</a:t>
            </a:r>
          </a:p>
        </p:txBody>
      </p:sp>
      <p:sp>
        <p:nvSpPr>
          <p:cNvPr id="31759" name="AutoShape 15"/>
          <p:cNvSpPr>
            <a:spLocks noChangeArrowheads="1"/>
          </p:cNvSpPr>
          <p:nvPr/>
        </p:nvSpPr>
        <p:spPr bwMode="auto">
          <a:xfrm>
            <a:off x="6553200" y="3124200"/>
            <a:ext cx="304800" cy="1295400"/>
          </a:xfrm>
          <a:prstGeom prst="downArrow">
            <a:avLst>
              <a:gd name="adj1" fmla="val 50000"/>
              <a:gd name="adj2" fmla="val 10625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0" name="Rectangle 16"/>
          <p:cNvSpPr>
            <a:spLocks noChangeArrowheads="1"/>
          </p:cNvSpPr>
          <p:nvPr/>
        </p:nvSpPr>
        <p:spPr bwMode="auto">
          <a:xfrm>
            <a:off x="5562600" y="1981200"/>
            <a:ext cx="2057400" cy="838200"/>
          </a:xfrm>
          <a:prstGeom prst="rect">
            <a:avLst/>
          </a:prstGeom>
          <a:noFill/>
          <a:ln w="9525">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31761" name="Rectangle 17"/>
          <p:cNvSpPr>
            <a:spLocks noChangeArrowheads="1"/>
          </p:cNvSpPr>
          <p:nvPr/>
        </p:nvSpPr>
        <p:spPr bwMode="auto">
          <a:xfrm>
            <a:off x="5562600" y="4648200"/>
            <a:ext cx="2209800" cy="1143000"/>
          </a:xfrm>
          <a:prstGeom prst="rect">
            <a:avLst/>
          </a:prstGeom>
          <a:noFill/>
          <a:ln w="9525">
            <a:solidFill>
              <a:schemeClr val="tx1"/>
            </a:solidFill>
            <a:miter lim="800000"/>
            <a:headEnd/>
            <a:tailEnd/>
          </a:ln>
          <a:effectLst/>
        </p:spPr>
        <p:txBody>
          <a:bodyPr wrap="none" anchor="ctr"/>
          <a:lstStyle/>
          <a:p>
            <a:pPr algn="ctr"/>
            <a:r>
              <a:rPr lang="en-US" sz="2000" b="1" dirty="0">
                <a:solidFill>
                  <a:srgbClr val="C00000"/>
                </a:solidFill>
                <a:latin typeface="Arial" pitchFamily="34" charset="0"/>
                <a:cs typeface="Arial" pitchFamily="34" charset="0"/>
              </a:rPr>
              <a:t>Red</a:t>
            </a:r>
          </a:p>
          <a:p>
            <a:pPr algn="ctr"/>
            <a:r>
              <a:rPr lang="en-US" sz="2000" b="1" dirty="0">
                <a:latin typeface="Arial" pitchFamily="34" charset="0"/>
                <a:cs typeface="Arial" pitchFamily="34" charset="0"/>
              </a:rPr>
              <a:t>Circles</a:t>
            </a:r>
          </a:p>
          <a:p>
            <a:pPr algn="ctr"/>
            <a:r>
              <a:rPr lang="en-US" sz="2000" b="1" dirty="0">
                <a:latin typeface="Arial" pitchFamily="34" charset="0"/>
                <a:cs typeface="Arial" pitchFamily="34" charset="0"/>
              </a:rPr>
              <a:t>Triangles</a:t>
            </a:r>
          </a:p>
        </p:txBody>
      </p:sp>
      <p:sp>
        <p:nvSpPr>
          <p:cNvPr id="31762" name="Text Box 18"/>
          <p:cNvSpPr txBox="1">
            <a:spLocks noChangeArrowheads="1"/>
          </p:cNvSpPr>
          <p:nvPr/>
        </p:nvSpPr>
        <p:spPr bwMode="auto">
          <a:xfrm>
            <a:off x="5791200" y="5943600"/>
            <a:ext cx="1895071"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User profile</a:t>
            </a:r>
          </a:p>
        </p:txBody>
      </p:sp>
      <p:sp>
        <p:nvSpPr>
          <p:cNvPr id="31764" name="AutoShape 20"/>
          <p:cNvSpPr>
            <a:spLocks noChangeArrowheads="1"/>
          </p:cNvSpPr>
          <p:nvPr/>
        </p:nvSpPr>
        <p:spPr bwMode="auto">
          <a:xfrm>
            <a:off x="3733800" y="5105400"/>
            <a:ext cx="1219200" cy="304800"/>
          </a:xfrm>
          <a:prstGeom prst="lef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5" name="Text Box 21"/>
          <p:cNvSpPr txBox="1">
            <a:spLocks noChangeArrowheads="1"/>
          </p:cNvSpPr>
          <p:nvPr/>
        </p:nvSpPr>
        <p:spPr bwMode="auto">
          <a:xfrm>
            <a:off x="3937119" y="4724400"/>
            <a:ext cx="939681"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match</a:t>
            </a:r>
          </a:p>
        </p:txBody>
      </p:sp>
      <p:sp>
        <p:nvSpPr>
          <p:cNvPr id="31766" name="AutoShape 22"/>
          <p:cNvSpPr>
            <a:spLocks noChangeArrowheads="1"/>
          </p:cNvSpPr>
          <p:nvPr/>
        </p:nvSpPr>
        <p:spPr bwMode="auto">
          <a:xfrm>
            <a:off x="2057400" y="3276600"/>
            <a:ext cx="228600" cy="1066800"/>
          </a:xfrm>
          <a:prstGeom prst="upArrow">
            <a:avLst>
              <a:gd name="adj1" fmla="val 50000"/>
              <a:gd name="adj2" fmla="val 116667"/>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7" name="Text Box 23"/>
          <p:cNvSpPr txBox="1">
            <a:spLocks noChangeArrowheads="1"/>
          </p:cNvSpPr>
          <p:nvPr/>
        </p:nvSpPr>
        <p:spPr bwMode="auto">
          <a:xfrm>
            <a:off x="365125" y="3714690"/>
            <a:ext cx="1638590"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recommend</a:t>
            </a:r>
          </a:p>
        </p:txBody>
      </p:sp>
      <p:sp>
        <p:nvSpPr>
          <p:cNvPr id="31768" name="Text Box 24"/>
          <p:cNvSpPr txBox="1">
            <a:spLocks noChangeArrowheads="1"/>
          </p:cNvSpPr>
          <p:nvPr/>
        </p:nvSpPr>
        <p:spPr bwMode="auto">
          <a:xfrm>
            <a:off x="6842125" y="3476625"/>
            <a:ext cx="797013"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build</a:t>
            </a:r>
          </a:p>
        </p:txBody>
      </p:sp>
    </p:spTree>
    <p:extLst>
      <p:ext uri="{BB962C8B-B14F-4D97-AF65-F5344CB8AC3E}">
        <p14:creationId xmlns:p14="http://schemas.microsoft.com/office/powerpoint/2010/main" val="347378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dissolve">
                                      <p:cBhvr>
                                        <p:cTn id="7" dur="500"/>
                                        <p:tgtEl>
                                          <p:spTgt spid="3174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754"/>
                                        </p:tgtEl>
                                        <p:attrNameLst>
                                          <p:attrName>style.visibility</p:attrName>
                                        </p:attrNameLst>
                                      </p:cBhvr>
                                      <p:to>
                                        <p:strVal val="visible"/>
                                      </p:to>
                                    </p:set>
                                    <p:animEffect transition="in" filter="dissolve">
                                      <p:cBhvr>
                                        <p:cTn id="10" dur="500"/>
                                        <p:tgtEl>
                                          <p:spTgt spid="3175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756"/>
                                        </p:tgtEl>
                                        <p:attrNameLst>
                                          <p:attrName>style.visibility</p:attrName>
                                        </p:attrNameLst>
                                      </p:cBhvr>
                                      <p:to>
                                        <p:strVal val="visible"/>
                                      </p:to>
                                    </p:set>
                                    <p:animEffect transition="in" filter="dissolve">
                                      <p:cBhvr>
                                        <p:cTn id="13" dur="500"/>
                                        <p:tgtEl>
                                          <p:spTgt spid="3175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757"/>
                                        </p:tgtEl>
                                        <p:attrNameLst>
                                          <p:attrName>style.visibility</p:attrName>
                                        </p:attrNameLst>
                                      </p:cBhvr>
                                      <p:to>
                                        <p:strVal val="visible"/>
                                      </p:to>
                                    </p:set>
                                    <p:animEffect transition="in" filter="dissolve">
                                      <p:cBhvr>
                                        <p:cTn id="16" dur="500"/>
                                        <p:tgtEl>
                                          <p:spTgt spid="317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758"/>
                                        </p:tgtEl>
                                        <p:attrNameLst>
                                          <p:attrName>style.visibility</p:attrName>
                                        </p:attrNameLst>
                                      </p:cBhvr>
                                      <p:to>
                                        <p:strVal val="visible"/>
                                      </p:to>
                                    </p:set>
                                    <p:animEffect transition="in" filter="dissolve">
                                      <p:cBhvr>
                                        <p:cTn id="19" dur="500"/>
                                        <p:tgtEl>
                                          <p:spTgt spid="317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1760"/>
                                        </p:tgtEl>
                                        <p:attrNameLst>
                                          <p:attrName>style.visibility</p:attrName>
                                        </p:attrNameLst>
                                      </p:cBhvr>
                                      <p:to>
                                        <p:strVal val="visible"/>
                                      </p:to>
                                    </p:set>
                                    <p:animEffect transition="in" filter="dissolve">
                                      <p:cBhvr>
                                        <p:cTn id="22" dur="500"/>
                                        <p:tgtEl>
                                          <p:spTgt spid="3176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759"/>
                                        </p:tgtEl>
                                        <p:attrNameLst>
                                          <p:attrName>style.visibility</p:attrName>
                                        </p:attrNameLst>
                                      </p:cBhvr>
                                      <p:to>
                                        <p:strVal val="visible"/>
                                      </p:to>
                                    </p:set>
                                    <p:animEffect transition="in" filter="dissolve">
                                      <p:cBhvr>
                                        <p:cTn id="27" dur="500"/>
                                        <p:tgtEl>
                                          <p:spTgt spid="3175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761"/>
                                        </p:tgtEl>
                                        <p:attrNameLst>
                                          <p:attrName>style.visibility</p:attrName>
                                        </p:attrNameLst>
                                      </p:cBhvr>
                                      <p:to>
                                        <p:strVal val="visible"/>
                                      </p:to>
                                    </p:set>
                                    <p:animEffect transition="in" filter="dissolve">
                                      <p:cBhvr>
                                        <p:cTn id="30" dur="500"/>
                                        <p:tgtEl>
                                          <p:spTgt spid="3176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1762"/>
                                        </p:tgtEl>
                                        <p:attrNameLst>
                                          <p:attrName>style.visibility</p:attrName>
                                        </p:attrNameLst>
                                      </p:cBhvr>
                                      <p:to>
                                        <p:strVal val="visible"/>
                                      </p:to>
                                    </p:set>
                                    <p:animEffect transition="in" filter="dissolve">
                                      <p:cBhvr>
                                        <p:cTn id="33" dur="500"/>
                                        <p:tgtEl>
                                          <p:spTgt spid="3176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1768"/>
                                        </p:tgtEl>
                                        <p:attrNameLst>
                                          <p:attrName>style.visibility</p:attrName>
                                        </p:attrNameLst>
                                      </p:cBhvr>
                                      <p:to>
                                        <p:strVal val="visible"/>
                                      </p:to>
                                    </p:set>
                                    <p:animEffect transition="in" filter="dissolve">
                                      <p:cBhvr>
                                        <p:cTn id="36" dur="500"/>
                                        <p:tgtEl>
                                          <p:spTgt spid="3176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750"/>
                                        </p:tgtEl>
                                        <p:attrNameLst>
                                          <p:attrName>style.visibility</p:attrName>
                                        </p:attrNameLst>
                                      </p:cBhvr>
                                      <p:to>
                                        <p:strVal val="visible"/>
                                      </p:to>
                                    </p:set>
                                    <p:animEffect transition="in" filter="dissolve">
                                      <p:cBhvr>
                                        <p:cTn id="41" dur="500"/>
                                        <p:tgtEl>
                                          <p:spTgt spid="31750"/>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1752"/>
                                        </p:tgtEl>
                                        <p:attrNameLst>
                                          <p:attrName>style.visibility</p:attrName>
                                        </p:attrNameLst>
                                      </p:cBhvr>
                                      <p:to>
                                        <p:strVal val="visible"/>
                                      </p:to>
                                    </p:set>
                                    <p:animEffect transition="in" filter="dissolve">
                                      <p:cBhvr>
                                        <p:cTn id="44" dur="500"/>
                                        <p:tgtEl>
                                          <p:spTgt spid="3175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1753"/>
                                        </p:tgtEl>
                                        <p:attrNameLst>
                                          <p:attrName>style.visibility</p:attrName>
                                        </p:attrNameLst>
                                      </p:cBhvr>
                                      <p:to>
                                        <p:strVal val="visible"/>
                                      </p:to>
                                    </p:set>
                                    <p:animEffect transition="in" filter="dissolve">
                                      <p:cBhvr>
                                        <p:cTn id="47" dur="500"/>
                                        <p:tgtEl>
                                          <p:spTgt spid="31753"/>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1755"/>
                                        </p:tgtEl>
                                        <p:attrNameLst>
                                          <p:attrName>style.visibility</p:attrName>
                                        </p:attrNameLst>
                                      </p:cBhvr>
                                      <p:to>
                                        <p:strVal val="visible"/>
                                      </p:to>
                                    </p:set>
                                    <p:animEffect transition="in" filter="dissolve">
                                      <p:cBhvr>
                                        <p:cTn id="50" dur="500"/>
                                        <p:tgtEl>
                                          <p:spTgt spid="3175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1764"/>
                                        </p:tgtEl>
                                        <p:attrNameLst>
                                          <p:attrName>style.visibility</p:attrName>
                                        </p:attrNameLst>
                                      </p:cBhvr>
                                      <p:to>
                                        <p:strVal val="visible"/>
                                      </p:to>
                                    </p:set>
                                    <p:animEffect transition="in" filter="dissolve">
                                      <p:cBhvr>
                                        <p:cTn id="53" dur="500"/>
                                        <p:tgtEl>
                                          <p:spTgt spid="31764"/>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1765"/>
                                        </p:tgtEl>
                                        <p:attrNameLst>
                                          <p:attrName>style.visibility</p:attrName>
                                        </p:attrNameLst>
                                      </p:cBhvr>
                                      <p:to>
                                        <p:strVal val="visible"/>
                                      </p:to>
                                    </p:set>
                                    <p:animEffect transition="in" filter="dissolve">
                                      <p:cBhvr>
                                        <p:cTn id="56" dur="500"/>
                                        <p:tgtEl>
                                          <p:spTgt spid="31765"/>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1766"/>
                                        </p:tgtEl>
                                        <p:attrNameLst>
                                          <p:attrName>style.visibility</p:attrName>
                                        </p:attrNameLst>
                                      </p:cBhvr>
                                      <p:to>
                                        <p:strVal val="visible"/>
                                      </p:to>
                                    </p:set>
                                    <p:animEffect transition="in" filter="dissolve">
                                      <p:cBhvr>
                                        <p:cTn id="61" dur="500"/>
                                        <p:tgtEl>
                                          <p:spTgt spid="3176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1767"/>
                                        </p:tgtEl>
                                        <p:attrNameLst>
                                          <p:attrName>style.visibility</p:attrName>
                                        </p:attrNameLst>
                                      </p:cBhvr>
                                      <p:to>
                                        <p:strVal val="visible"/>
                                      </p:to>
                                    </p:set>
                                    <p:animEffect transition="in" filter="dissolve">
                                      <p:cBhvr>
                                        <p:cTn id="64" dur="500"/>
                                        <p:tgtEl>
                                          <p:spTgt spid="31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0" grpId="0" animBg="1"/>
      <p:bldP spid="31752" grpId="0" animBg="1"/>
      <p:bldP spid="31753" grpId="0" animBg="1"/>
      <p:bldP spid="31754" grpId="0" animBg="1"/>
      <p:bldP spid="31755" grpId="0" animBg="1"/>
      <p:bldP spid="31756" grpId="0" animBg="1"/>
      <p:bldP spid="31757" grpId="0"/>
      <p:bldP spid="31758" grpId="0"/>
      <p:bldP spid="31759" grpId="0" animBg="1"/>
      <p:bldP spid="31760" grpId="0" animBg="1"/>
      <p:bldP spid="31761" grpId="0" animBg="1"/>
      <p:bldP spid="31762" grpId="0"/>
      <p:bldP spid="31764" grpId="0" animBg="1"/>
      <p:bldP spid="31765" grpId="0"/>
      <p:bldP spid="31766" grpId="0" animBg="1"/>
      <p:bldP spid="31767" grpId="0"/>
      <p:bldP spid="317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Item Profiles</a:t>
            </a:r>
          </a:p>
        </p:txBody>
      </p:sp>
      <p:sp>
        <p:nvSpPr>
          <p:cNvPr id="28675" name="Rectangle 3"/>
          <p:cNvSpPr>
            <a:spLocks noGrp="1" noChangeArrowheads="1"/>
          </p:cNvSpPr>
          <p:nvPr>
            <p:ph type="body" idx="1"/>
          </p:nvPr>
        </p:nvSpPr>
        <p:spPr/>
        <p:txBody>
          <a:bodyPr/>
          <a:lstStyle/>
          <a:p>
            <a:pPr eaLnBrk="1" hangingPunct="1"/>
            <a:r>
              <a:rPr lang="en-US" dirty="0">
                <a:solidFill>
                  <a:srgbClr val="0000FF"/>
                </a:solidFill>
              </a:rPr>
              <a:t>For each item, create an </a:t>
            </a:r>
            <a:r>
              <a:rPr lang="en-US" b="1" dirty="0">
                <a:solidFill>
                  <a:srgbClr val="0000FF"/>
                </a:solidFill>
              </a:rPr>
              <a:t>item profile</a:t>
            </a:r>
          </a:p>
          <a:p>
            <a:pPr lvl="8"/>
            <a:endParaRPr lang="en-US" dirty="0">
              <a:solidFill>
                <a:srgbClr val="0066FF"/>
              </a:solidFill>
            </a:endParaRPr>
          </a:p>
          <a:p>
            <a:pPr eaLnBrk="1" hangingPunct="1"/>
            <a:r>
              <a:rPr lang="en-US" b="1" dirty="0">
                <a:solidFill>
                  <a:srgbClr val="008000"/>
                </a:solidFill>
              </a:rPr>
              <a:t>Profile is a set (vector) of features</a:t>
            </a:r>
          </a:p>
          <a:p>
            <a:pPr lvl="1" eaLnBrk="1" hangingPunct="1"/>
            <a:r>
              <a:rPr lang="en-US" b="1" dirty="0"/>
              <a:t>Movies:</a:t>
            </a:r>
            <a:r>
              <a:rPr lang="en-US" dirty="0"/>
              <a:t> author, title, actor, director,…</a:t>
            </a:r>
          </a:p>
          <a:p>
            <a:pPr lvl="1" eaLnBrk="1" hangingPunct="1"/>
            <a:r>
              <a:rPr lang="en-US" b="1" dirty="0"/>
              <a:t>Text:</a:t>
            </a:r>
            <a:r>
              <a:rPr lang="en-US" dirty="0"/>
              <a:t> Set of “important” words in document</a:t>
            </a:r>
          </a:p>
          <a:p>
            <a:pPr lvl="8"/>
            <a:endParaRPr lang="en-US" dirty="0"/>
          </a:p>
          <a:p>
            <a:pPr eaLnBrk="1" hangingPunct="1"/>
            <a:r>
              <a:rPr lang="en-US" b="1" dirty="0">
                <a:solidFill>
                  <a:srgbClr val="D60093"/>
                </a:solidFill>
              </a:rPr>
              <a:t>How to pick important features?</a:t>
            </a:r>
          </a:p>
          <a:p>
            <a:pPr lvl="1"/>
            <a:r>
              <a:rPr lang="en-US" dirty="0"/>
              <a:t>Usual heuristic from text mining is </a:t>
            </a:r>
            <a:r>
              <a:rPr lang="en-US" b="1" dirty="0"/>
              <a:t>TF-IDF</a:t>
            </a:r>
            <a:br>
              <a:rPr lang="en-US" dirty="0"/>
            </a:br>
            <a:r>
              <a:rPr lang="en-US" dirty="0"/>
              <a:t>(Term frequency * Inverse Doc Frequency)</a:t>
            </a:r>
          </a:p>
          <a:p>
            <a:pPr lvl="2"/>
            <a:r>
              <a:rPr lang="en-US" b="1" dirty="0">
                <a:solidFill>
                  <a:srgbClr val="008000"/>
                </a:solidFill>
              </a:rPr>
              <a:t>Term</a:t>
            </a:r>
            <a:r>
              <a:rPr lang="en-US" dirty="0">
                <a:solidFill>
                  <a:srgbClr val="008000"/>
                </a:solidFill>
              </a:rPr>
              <a:t> … </a:t>
            </a:r>
            <a:r>
              <a:rPr lang="en-US" b="1" dirty="0">
                <a:solidFill>
                  <a:srgbClr val="008000"/>
                </a:solidFill>
              </a:rPr>
              <a:t>Feature</a:t>
            </a:r>
          </a:p>
          <a:p>
            <a:pPr lvl="2"/>
            <a:r>
              <a:rPr lang="en-US" b="1" dirty="0">
                <a:solidFill>
                  <a:srgbClr val="008000"/>
                </a:solidFill>
              </a:rPr>
              <a:t>Document</a:t>
            </a:r>
            <a:r>
              <a:rPr lang="en-US" dirty="0">
                <a:solidFill>
                  <a:srgbClr val="008000"/>
                </a:solidFill>
              </a:rPr>
              <a:t> … </a:t>
            </a:r>
            <a:r>
              <a:rPr lang="en-US" b="1" dirty="0">
                <a:solidFill>
                  <a:srgbClr val="008000"/>
                </a:solidFill>
              </a:rPr>
              <a:t>Item</a:t>
            </a:r>
          </a:p>
          <a:p>
            <a:pPr eaLnBrk="1" hangingPunct="1"/>
            <a:endParaRPr lang="en-US" dirty="0"/>
          </a:p>
        </p:txBody>
      </p:sp>
    </p:spTree>
    <p:extLst>
      <p:ext uri="{BB962C8B-B14F-4D97-AF65-F5344CB8AC3E}">
        <p14:creationId xmlns:p14="http://schemas.microsoft.com/office/powerpoint/2010/main" val="288158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err="1"/>
              <a:t>Sidenote</a:t>
            </a:r>
            <a:r>
              <a:rPr lang="en-US" dirty="0"/>
              <a:t>: TF-IDF</a:t>
            </a:r>
          </a:p>
        </p:txBody>
      </p:sp>
      <p:sp>
        <p:nvSpPr>
          <p:cNvPr id="40963" name="Rectangle 3"/>
          <p:cNvSpPr>
            <a:spLocks noGrp="1" noChangeArrowheads="1"/>
          </p:cNvSpPr>
          <p:nvPr>
            <p:ph type="body" idx="1"/>
          </p:nvPr>
        </p:nvSpPr>
        <p:spPr/>
        <p:txBody>
          <a:bodyPr/>
          <a:lstStyle/>
          <a:p>
            <a:pPr>
              <a:lnSpc>
                <a:spcPct val="90000"/>
              </a:lnSpc>
              <a:buNone/>
            </a:pPr>
            <a:r>
              <a:rPr lang="en-US" b="1" i="1" dirty="0" err="1"/>
              <a:t>f</a:t>
            </a:r>
            <a:r>
              <a:rPr lang="en-US" b="1" i="1" baseline="-25000" dirty="0" err="1"/>
              <a:t>ij</a:t>
            </a:r>
            <a:r>
              <a:rPr lang="en-US" dirty="0"/>
              <a:t> = frequency of term (feature) </a:t>
            </a:r>
            <a:r>
              <a:rPr lang="en-US" b="1" i="1" dirty="0" err="1"/>
              <a:t>i</a:t>
            </a:r>
            <a:r>
              <a:rPr lang="en-US" dirty="0"/>
              <a:t> in doc (item) </a:t>
            </a:r>
            <a:r>
              <a:rPr lang="en-US" b="1" i="1" dirty="0"/>
              <a:t>j</a:t>
            </a:r>
          </a:p>
          <a:p>
            <a:pPr eaLnBrk="1" hangingPunct="1">
              <a:lnSpc>
                <a:spcPct val="90000"/>
              </a:lnSpc>
            </a:pPr>
            <a:endParaRPr lang="en-US" dirty="0"/>
          </a:p>
          <a:p>
            <a:pPr eaLnBrk="1" hangingPunct="1">
              <a:lnSpc>
                <a:spcPct val="90000"/>
              </a:lnSpc>
              <a:buFont typeface="Wingdings" charset="2"/>
              <a:buNone/>
            </a:pPr>
            <a:endParaRPr lang="en-US" dirty="0"/>
          </a:p>
          <a:p>
            <a:pPr eaLnBrk="1" hangingPunct="1">
              <a:lnSpc>
                <a:spcPct val="90000"/>
              </a:lnSpc>
              <a:buFont typeface="Wingdings" charset="2"/>
              <a:buNone/>
            </a:pPr>
            <a:r>
              <a:rPr lang="en-US" b="1" i="1" dirty="0" err="1"/>
              <a:t>n</a:t>
            </a:r>
            <a:r>
              <a:rPr lang="en-US" b="1" i="1" baseline="-25000" dirty="0" err="1"/>
              <a:t>i</a:t>
            </a:r>
            <a:r>
              <a:rPr lang="en-US" dirty="0"/>
              <a:t> = number of docs that mention term </a:t>
            </a:r>
            <a:r>
              <a:rPr lang="en-US" b="1" i="1" dirty="0" err="1"/>
              <a:t>i</a:t>
            </a:r>
            <a:endParaRPr lang="en-US" b="1" i="1" dirty="0"/>
          </a:p>
          <a:p>
            <a:pPr eaLnBrk="1" hangingPunct="1">
              <a:lnSpc>
                <a:spcPct val="90000"/>
              </a:lnSpc>
              <a:buFont typeface="Wingdings" charset="2"/>
              <a:buNone/>
            </a:pPr>
            <a:r>
              <a:rPr lang="en-US" b="1" i="1" dirty="0"/>
              <a:t>N</a:t>
            </a:r>
            <a:r>
              <a:rPr lang="en-US" dirty="0"/>
              <a:t> = total number of docs</a:t>
            </a:r>
          </a:p>
          <a:p>
            <a:pPr eaLnBrk="1" hangingPunct="1">
              <a:lnSpc>
                <a:spcPct val="90000"/>
              </a:lnSpc>
              <a:buFont typeface="Wingdings" charset="2"/>
              <a:buNone/>
            </a:pPr>
            <a:endParaRPr lang="en-US" dirty="0"/>
          </a:p>
          <a:p>
            <a:pPr eaLnBrk="1" hangingPunct="1">
              <a:lnSpc>
                <a:spcPct val="90000"/>
              </a:lnSpc>
              <a:buFont typeface="Wingdings" charset="2"/>
              <a:buNone/>
            </a:pPr>
            <a:endParaRPr lang="en-US" dirty="0"/>
          </a:p>
          <a:p>
            <a:pPr eaLnBrk="1" hangingPunct="1">
              <a:lnSpc>
                <a:spcPct val="90000"/>
              </a:lnSpc>
              <a:buFont typeface="Wingdings" charset="2"/>
              <a:buNone/>
            </a:pPr>
            <a:r>
              <a:rPr lang="en-US" b="1" dirty="0"/>
              <a:t>TF-IDF score:</a:t>
            </a:r>
            <a:r>
              <a:rPr lang="en-US" dirty="0"/>
              <a:t>  </a:t>
            </a:r>
            <a:r>
              <a:rPr lang="en-US" b="1" i="1" dirty="0" err="1"/>
              <a:t>w</a:t>
            </a:r>
            <a:r>
              <a:rPr lang="en-US" b="1" i="1" baseline="-25000" dirty="0" err="1"/>
              <a:t>ij</a:t>
            </a:r>
            <a:r>
              <a:rPr lang="en-US" b="1" i="1" dirty="0"/>
              <a:t> = </a:t>
            </a:r>
            <a:r>
              <a:rPr lang="en-US" b="1" i="1" dirty="0" err="1"/>
              <a:t>TF</a:t>
            </a:r>
            <a:r>
              <a:rPr lang="en-US" b="1" i="1" baseline="-25000" dirty="0" err="1"/>
              <a:t>ij</a:t>
            </a:r>
            <a:r>
              <a:rPr lang="en-US" b="1" i="1" baseline="-25000" dirty="0"/>
              <a:t> </a:t>
            </a:r>
            <a:r>
              <a:rPr lang="en-US" b="1" i="1" dirty="0"/>
              <a:t> × </a:t>
            </a:r>
            <a:r>
              <a:rPr lang="en-US" b="1" i="1" dirty="0" err="1"/>
              <a:t>IDF</a:t>
            </a:r>
            <a:r>
              <a:rPr lang="en-US" b="1" i="1" baseline="-25000" dirty="0" err="1"/>
              <a:t>i</a:t>
            </a:r>
            <a:endParaRPr lang="en-US" b="1" i="1" dirty="0"/>
          </a:p>
          <a:p>
            <a:pPr eaLnBrk="1" hangingPunct="1">
              <a:lnSpc>
                <a:spcPct val="90000"/>
              </a:lnSpc>
              <a:buFont typeface="Wingdings" charset="2"/>
              <a:buNone/>
            </a:pPr>
            <a:endParaRPr lang="en-US" sz="1800" b="1" dirty="0">
              <a:solidFill>
                <a:schemeClr val="accent3"/>
              </a:solidFill>
            </a:endParaRPr>
          </a:p>
          <a:p>
            <a:pPr eaLnBrk="1" hangingPunct="1">
              <a:lnSpc>
                <a:spcPct val="90000"/>
              </a:lnSpc>
              <a:buFont typeface="Wingdings" charset="2"/>
              <a:buNone/>
            </a:pPr>
            <a:r>
              <a:rPr lang="en-US" b="1" dirty="0">
                <a:solidFill>
                  <a:srgbClr val="D60093"/>
                </a:solidFill>
              </a:rPr>
              <a:t>Doc profile =</a:t>
            </a:r>
            <a:r>
              <a:rPr lang="en-US" dirty="0"/>
              <a:t> set of words with highest </a:t>
            </a:r>
            <a:r>
              <a:rPr lang="en-US" b="1" dirty="0"/>
              <a:t>TF-IDF </a:t>
            </a:r>
            <a:r>
              <a:rPr lang="en-US" dirty="0"/>
              <a:t>scores, together with their scores</a:t>
            </a:r>
          </a:p>
        </p:txBody>
      </p:sp>
      <p:pic>
        <p:nvPicPr>
          <p:cNvPr id="40964" name="Picture 4" descr="txp_fig"/>
          <p:cNvPicPr>
            <a:picLocks noChangeAspect="1" noChangeArrowheads="1"/>
          </p:cNvPicPr>
          <p:nvPr>
            <p:custDataLst>
              <p:tags r:id="rId1"/>
            </p:custDataLst>
          </p:nvPr>
        </p:nvPicPr>
        <p:blipFill>
          <a:blip r:embed="rId5" cstate="print"/>
          <a:srcRect/>
          <a:stretch>
            <a:fillRect/>
          </a:stretch>
        </p:blipFill>
        <p:spPr bwMode="auto">
          <a:xfrm>
            <a:off x="990600" y="1897558"/>
            <a:ext cx="2590800" cy="693242"/>
          </a:xfrm>
          <a:prstGeom prst="rect">
            <a:avLst/>
          </a:prstGeom>
          <a:noFill/>
          <a:ln w="9525">
            <a:noFill/>
            <a:miter lim="800000"/>
            <a:headEnd/>
            <a:tailEnd/>
          </a:ln>
        </p:spPr>
      </p:pic>
      <p:pic>
        <p:nvPicPr>
          <p:cNvPr id="40965" name="Picture 6" descr="txp_fig"/>
          <p:cNvPicPr>
            <a:picLocks noChangeAspect="1" noChangeArrowheads="1"/>
          </p:cNvPicPr>
          <p:nvPr>
            <p:custDataLst>
              <p:tags r:id="rId2"/>
            </p:custDataLst>
          </p:nvPr>
        </p:nvPicPr>
        <p:blipFill>
          <a:blip r:embed="rId6" cstate="print"/>
          <a:srcRect/>
          <a:stretch>
            <a:fillRect/>
          </a:stretch>
        </p:blipFill>
        <p:spPr bwMode="auto">
          <a:xfrm>
            <a:off x="995080" y="3671887"/>
            <a:ext cx="2738720" cy="671513"/>
          </a:xfrm>
          <a:prstGeom prst="rect">
            <a:avLst/>
          </a:prstGeom>
          <a:noFill/>
          <a:ln w="9525">
            <a:noFill/>
            <a:miter lim="800000"/>
            <a:headEnd/>
            <a:tailEnd/>
          </a:ln>
        </p:spPr>
      </p:pic>
      <p:sp>
        <p:nvSpPr>
          <p:cNvPr id="2" name="TextBox 1"/>
          <p:cNvSpPr txBox="1"/>
          <p:nvPr/>
        </p:nvSpPr>
        <p:spPr>
          <a:xfrm>
            <a:off x="6770376" y="1896070"/>
            <a:ext cx="2297424" cy="830997"/>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Note:</a:t>
            </a:r>
            <a:r>
              <a:rPr lang="en-US" sz="1600" dirty="0">
                <a:solidFill>
                  <a:srgbClr val="008000"/>
                </a:solidFill>
                <a:latin typeface="Arial" pitchFamily="34" charset="0"/>
                <a:cs typeface="Arial" pitchFamily="34" charset="0"/>
              </a:rPr>
              <a:t> we normalize TF</a:t>
            </a:r>
            <a:br>
              <a:rPr lang="en-US" sz="1600" dirty="0">
                <a:solidFill>
                  <a:srgbClr val="008000"/>
                </a:solidFill>
                <a:latin typeface="Arial" pitchFamily="34" charset="0"/>
                <a:cs typeface="Arial" pitchFamily="34" charset="0"/>
              </a:rPr>
            </a:br>
            <a:r>
              <a:rPr lang="en-US" sz="1600" dirty="0">
                <a:solidFill>
                  <a:srgbClr val="008000"/>
                </a:solidFill>
                <a:latin typeface="Arial" pitchFamily="34" charset="0"/>
                <a:cs typeface="Arial" pitchFamily="34" charset="0"/>
              </a:rPr>
              <a:t>to discount for “longer” </a:t>
            </a:r>
            <a:br>
              <a:rPr lang="en-US" sz="1600" dirty="0">
                <a:solidFill>
                  <a:srgbClr val="008000"/>
                </a:solidFill>
                <a:latin typeface="Arial" pitchFamily="34" charset="0"/>
                <a:cs typeface="Arial" pitchFamily="34" charset="0"/>
              </a:rPr>
            </a:br>
            <a:r>
              <a:rPr lang="en-US" sz="1600" dirty="0">
                <a:solidFill>
                  <a:srgbClr val="008000"/>
                </a:solidFill>
                <a:latin typeface="Arial" pitchFamily="34" charset="0"/>
                <a:cs typeface="Arial" pitchFamily="34" charset="0"/>
              </a:rPr>
              <a:t>documents</a:t>
            </a:r>
          </a:p>
        </p:txBody>
      </p:sp>
    </p:spTree>
    <p:extLst>
      <p:ext uri="{BB962C8B-B14F-4D97-AF65-F5344CB8AC3E}">
        <p14:creationId xmlns:p14="http://schemas.microsoft.com/office/powerpoint/2010/main" val="3833144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a:t>User Profiles and Prediction</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457200" y="1295400"/>
                <a:ext cx="8229600" cy="5410200"/>
              </a:xfrm>
            </p:spPr>
            <p:txBody>
              <a:bodyPr/>
              <a:lstStyle/>
              <a:p>
                <a:pPr eaLnBrk="1" hangingPunct="1"/>
                <a:r>
                  <a:rPr lang="en-US" b="1" dirty="0">
                    <a:solidFill>
                      <a:srgbClr val="D60093"/>
                    </a:solidFill>
                  </a:rPr>
                  <a:t>User profile possibilities:</a:t>
                </a:r>
              </a:p>
              <a:p>
                <a:pPr lvl="1" eaLnBrk="1" hangingPunct="1"/>
                <a:r>
                  <a:rPr lang="en-US" dirty="0"/>
                  <a:t>Weighted average of rated item profiles</a:t>
                </a:r>
              </a:p>
              <a:p>
                <a:pPr lvl="1" eaLnBrk="1" hangingPunct="1"/>
                <a:r>
                  <a:rPr lang="en-US" b="1" dirty="0"/>
                  <a:t>Variation:</a:t>
                </a:r>
                <a:r>
                  <a:rPr lang="en-US" dirty="0"/>
                  <a:t> weight by difference from average </a:t>
                </a:r>
                <a:br>
                  <a:rPr lang="en-US" dirty="0"/>
                </a:br>
                <a:r>
                  <a:rPr lang="en-US" dirty="0"/>
                  <a:t>rating for item</a:t>
                </a:r>
              </a:p>
              <a:p>
                <a:pPr lvl="1" eaLnBrk="1" hangingPunct="1"/>
                <a:r>
                  <a:rPr lang="en-US" dirty="0"/>
                  <a:t>…</a:t>
                </a:r>
              </a:p>
              <a:p>
                <a:pPr eaLnBrk="1" hangingPunct="1"/>
                <a:r>
                  <a:rPr lang="en-US" b="1" dirty="0">
                    <a:solidFill>
                      <a:srgbClr val="0000FF"/>
                    </a:solidFill>
                  </a:rPr>
                  <a:t>Prediction heuristic:</a:t>
                </a:r>
              </a:p>
              <a:p>
                <a:pPr lvl="1"/>
                <a:r>
                  <a:rPr lang="en-US" dirty="0"/>
                  <a:t>Given user profile </a:t>
                </a:r>
                <a:r>
                  <a:rPr lang="en-US" b="1" i="1" dirty="0"/>
                  <a:t>x</a:t>
                </a:r>
                <a:r>
                  <a:rPr lang="en-US" dirty="0"/>
                  <a:t> and item profile </a:t>
                </a:r>
                <a:r>
                  <a:rPr lang="en-US" b="1" i="1" dirty="0" err="1"/>
                  <a:t>i</a:t>
                </a:r>
                <a:r>
                  <a:rPr lang="en-US" dirty="0"/>
                  <a:t>, estimate </a:t>
                </a:r>
                <a14:m>
                  <m:oMath xmlns:m="http://schemas.openxmlformats.org/officeDocument/2006/math">
                    <m:r>
                      <a:rPr lang="en-US" i="1" dirty="0" smtClean="0">
                        <a:solidFill>
                          <a:srgbClr val="008000"/>
                        </a:solidFill>
                        <a:latin typeface="Cambria Math"/>
                      </a:rPr>
                      <m:t>𝑢</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r>
                      <m:rPr>
                        <m:sty m:val="p"/>
                      </m:rPr>
                      <a:rPr lang="en-US" i="1" dirty="0" err="1" smtClean="0">
                        <a:solidFill>
                          <a:srgbClr val="008000"/>
                        </a:solidFill>
                        <a:latin typeface="Cambria Math"/>
                      </a:rPr>
                      <m:t>cos</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f>
                      <m:fPr>
                        <m:ctrlPr>
                          <a:rPr lang="en-US" b="0" i="1" dirty="0" smtClean="0">
                            <a:solidFill>
                              <a:srgbClr val="008000"/>
                            </a:solidFill>
                            <a:latin typeface="Cambria Math" panose="02040503050406030204" pitchFamily="18" charset="0"/>
                          </a:rPr>
                        </m:ctrlPr>
                      </m:fPr>
                      <m:num>
                        <m:r>
                          <a:rPr lang="en-US" b="1" i="1" dirty="0" smtClean="0">
                            <a:solidFill>
                              <a:srgbClr val="008000"/>
                            </a:solidFill>
                            <a:latin typeface="Cambria Math"/>
                          </a:rPr>
                          <m:t>𝒙</m:t>
                        </m:r>
                        <m:r>
                          <a:rPr lang="en-US" i="1" dirty="0" err="1">
                            <a:solidFill>
                              <a:srgbClr val="008000"/>
                            </a:solidFill>
                            <a:latin typeface="Cambria Math"/>
                          </a:rPr>
                          <m:t>·</m:t>
                        </m:r>
                        <m:r>
                          <a:rPr lang="en-US" b="1" i="1" dirty="0" err="1" smtClean="0">
                            <a:solidFill>
                              <a:srgbClr val="008000"/>
                            </a:solidFill>
                            <a:latin typeface="Cambria Math"/>
                          </a:rPr>
                          <m:t>𝒊</m:t>
                        </m:r>
                      </m:num>
                      <m:den>
                        <m:r>
                          <a:rPr lang="en-US" b="0" i="1" dirty="0" smtClean="0">
                            <a:solidFill>
                              <a:srgbClr val="008000"/>
                            </a:solidFill>
                            <a:latin typeface="Cambria Math"/>
                          </a:rPr>
                          <m:t>|</m:t>
                        </m:r>
                        <m:d>
                          <m:dPr>
                            <m:begChr m:val="|"/>
                            <m:endChr m:val="|"/>
                            <m:ctrlPr>
                              <a:rPr lang="en-US" b="0" i="1" dirty="0" smtClean="0">
                                <a:solidFill>
                                  <a:srgbClr val="008000"/>
                                </a:solidFill>
                                <a:latin typeface="Cambria Math" panose="02040503050406030204" pitchFamily="18" charset="0"/>
                              </a:rPr>
                            </m:ctrlPr>
                          </m:dPr>
                          <m:e>
                            <m:r>
                              <a:rPr lang="en-US" b="1" i="1" dirty="0" smtClean="0">
                                <a:solidFill>
                                  <a:srgbClr val="008000"/>
                                </a:solidFill>
                                <a:latin typeface="Cambria Math"/>
                              </a:rPr>
                              <m:t>𝒙</m:t>
                            </m:r>
                          </m:e>
                        </m:d>
                        <m:r>
                          <a:rPr lang="en-US" b="0" i="1" dirty="0" smtClean="0">
                            <a:solidFill>
                              <a:srgbClr val="008000"/>
                            </a:solidFill>
                            <a:latin typeface="Cambria Math"/>
                          </a:rPr>
                          <m:t>|⋅</m:t>
                        </m:r>
                        <m:r>
                          <a:rPr lang="en-US" i="1" dirty="0">
                            <a:solidFill>
                              <a:srgbClr val="008000"/>
                            </a:solidFill>
                            <a:latin typeface="Cambria Math"/>
                          </a:rPr>
                          <m:t>|</m:t>
                        </m:r>
                        <m:d>
                          <m:dPr>
                            <m:begChr m:val="|"/>
                            <m:endChr m:val="|"/>
                            <m:ctrlPr>
                              <a:rPr lang="en-US" b="1" i="1" dirty="0" smtClean="0">
                                <a:solidFill>
                                  <a:srgbClr val="008000"/>
                                </a:solidFill>
                                <a:latin typeface="Cambria Math" panose="02040503050406030204" pitchFamily="18" charset="0"/>
                              </a:rPr>
                            </m:ctrlPr>
                          </m:dPr>
                          <m:e>
                            <m:r>
                              <a:rPr lang="en-US" b="1" i="1" dirty="0" err="1">
                                <a:solidFill>
                                  <a:srgbClr val="008000"/>
                                </a:solidFill>
                                <a:latin typeface="Cambria Math"/>
                              </a:rPr>
                              <m:t>𝒊</m:t>
                            </m:r>
                          </m:e>
                        </m:d>
                        <m:r>
                          <a:rPr lang="en-US" b="0" i="1" dirty="0" smtClean="0">
                            <a:solidFill>
                              <a:srgbClr val="008000"/>
                            </a:solidFill>
                            <a:latin typeface="Cambria Math"/>
                          </a:rPr>
                          <m:t>|</m:t>
                        </m:r>
                      </m:den>
                    </m:f>
                  </m:oMath>
                </a14:m>
                <a:endParaRPr lang="en-US" dirty="0">
                  <a:solidFill>
                    <a:srgbClr val="008000"/>
                  </a:solidFill>
                </a:endParaRPr>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457200" y="1295400"/>
                <a:ext cx="8229600" cy="5410200"/>
              </a:xfrm>
              <a:blipFill rotWithShape="1">
                <a:blip r:embed="rId3"/>
                <a:stretch>
                  <a:fillRect t="-676"/>
                </a:stretch>
              </a:blipFill>
            </p:spPr>
            <p:txBody>
              <a:bodyPr/>
              <a:lstStyle/>
              <a:p>
                <a:r>
                  <a:rPr lang="en-US">
                    <a:noFill/>
                  </a:rPr>
                  <a:t> </a:t>
                </a:r>
              </a:p>
            </p:txBody>
          </p:sp>
        </mc:Fallback>
      </mc:AlternateContent>
    </p:spTree>
    <p:extLst>
      <p:ext uri="{BB962C8B-B14F-4D97-AF65-F5344CB8AC3E}">
        <p14:creationId xmlns:p14="http://schemas.microsoft.com/office/powerpoint/2010/main" val="17062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High Dimensional Data</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046779470"/>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ounded Rectangle 1"/>
          <p:cNvSpPr/>
          <p:nvPr/>
        </p:nvSpPr>
        <p:spPr>
          <a:xfrm>
            <a:off x="228600" y="1295400"/>
            <a:ext cx="1676400" cy="5257800"/>
          </a:xfrm>
          <a:prstGeom prst="roundRect">
            <a:avLst/>
          </a:prstGeom>
          <a:ln w="1270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Right Arrow 7"/>
          <p:cNvSpPr/>
          <p:nvPr/>
        </p:nvSpPr>
        <p:spPr>
          <a:xfrm>
            <a:off x="1905000" y="2971800"/>
            <a:ext cx="5486400" cy="838200"/>
          </a:xfrm>
          <a:prstGeom prst="rightArrow">
            <a:avLst/>
          </a:prstGeom>
          <a:solidFill>
            <a:srgbClr val="008000"/>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50006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Content-based Approach</a:t>
            </a:r>
          </a:p>
        </p:txBody>
      </p:sp>
      <p:sp>
        <p:nvSpPr>
          <p:cNvPr id="3" name="Content Placeholder 2"/>
          <p:cNvSpPr>
            <a:spLocks noGrp="1"/>
          </p:cNvSpPr>
          <p:nvPr>
            <p:ph idx="1"/>
          </p:nvPr>
        </p:nvSpPr>
        <p:spPr>
          <a:xfrm>
            <a:off x="457200" y="1295400"/>
            <a:ext cx="8610600" cy="5410200"/>
          </a:xfrm>
        </p:spPr>
        <p:txBody>
          <a:bodyPr>
            <a:normAutofit/>
          </a:bodyPr>
          <a:lstStyle/>
          <a:p>
            <a:r>
              <a:rPr lang="en-US" b="1" dirty="0">
                <a:solidFill>
                  <a:srgbClr val="008000"/>
                </a:solidFill>
              </a:rPr>
              <a:t>+: No need for data on other users</a:t>
            </a:r>
          </a:p>
          <a:p>
            <a:pPr lvl="1"/>
            <a:r>
              <a:rPr lang="en-US" dirty="0"/>
              <a:t>No cold-start or </a:t>
            </a:r>
            <a:r>
              <a:rPr lang="en-US" dirty="0" err="1"/>
              <a:t>sparsity</a:t>
            </a:r>
            <a:r>
              <a:rPr lang="en-US" dirty="0"/>
              <a:t> problems</a:t>
            </a:r>
          </a:p>
          <a:p>
            <a:r>
              <a:rPr lang="en-US" b="1" dirty="0">
                <a:solidFill>
                  <a:srgbClr val="008000"/>
                </a:solidFill>
              </a:rPr>
              <a:t>+: Able to recommend to users with </a:t>
            </a:r>
            <a:br>
              <a:rPr lang="en-US" b="1" dirty="0">
                <a:solidFill>
                  <a:srgbClr val="008000"/>
                </a:solidFill>
              </a:rPr>
            </a:br>
            <a:r>
              <a:rPr lang="en-US" b="1" dirty="0">
                <a:solidFill>
                  <a:srgbClr val="008000"/>
                </a:solidFill>
              </a:rPr>
              <a:t>unique tastes</a:t>
            </a:r>
          </a:p>
          <a:p>
            <a:r>
              <a:rPr lang="en-US" b="1" dirty="0">
                <a:solidFill>
                  <a:srgbClr val="008000"/>
                </a:solidFill>
              </a:rPr>
              <a:t>+: Able to recommend new &amp; unpopular items</a:t>
            </a:r>
          </a:p>
          <a:p>
            <a:pPr lvl="1"/>
            <a:r>
              <a:rPr lang="en-US" dirty="0"/>
              <a:t>No first-rater problem</a:t>
            </a:r>
          </a:p>
          <a:p>
            <a:r>
              <a:rPr lang="en-US" b="1" dirty="0">
                <a:solidFill>
                  <a:srgbClr val="008000"/>
                </a:solidFill>
              </a:rPr>
              <a:t>+: Able to provide explanations</a:t>
            </a:r>
          </a:p>
          <a:p>
            <a:pPr lvl="1"/>
            <a:r>
              <a:rPr lang="en-US" dirty="0"/>
              <a:t>Can provide explanations of recommended items by listing content-features that caused an item to be recommended</a:t>
            </a:r>
          </a:p>
        </p:txBody>
      </p:sp>
    </p:spTree>
    <p:extLst>
      <p:ext uri="{BB962C8B-B14F-4D97-AF65-F5344CB8AC3E}">
        <p14:creationId xmlns:p14="http://schemas.microsoft.com/office/powerpoint/2010/main" val="75412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hangingPunct="1"/>
            <a:r>
              <a:rPr lang="en-US" dirty="0"/>
              <a:t>Cons: Content-based Approach</a:t>
            </a:r>
          </a:p>
        </p:txBody>
      </p:sp>
      <p:sp>
        <p:nvSpPr>
          <p:cNvPr id="32771" name="Rectangle 3"/>
          <p:cNvSpPr>
            <a:spLocks noGrp="1" noChangeArrowheads="1"/>
          </p:cNvSpPr>
          <p:nvPr>
            <p:ph idx="1"/>
          </p:nvPr>
        </p:nvSpPr>
        <p:spPr>
          <a:xfrm>
            <a:off x="457200" y="1295400"/>
            <a:ext cx="8534400" cy="5257801"/>
          </a:xfrm>
        </p:spPr>
        <p:txBody>
          <a:bodyPr>
            <a:normAutofit/>
          </a:bodyPr>
          <a:lstStyle/>
          <a:p>
            <a:r>
              <a:rPr lang="en-US" b="1" dirty="0">
                <a:solidFill>
                  <a:srgbClr val="FF0066"/>
                </a:solidFill>
              </a:rPr>
              <a:t>–: Finding the appropriate features is hard</a:t>
            </a:r>
          </a:p>
          <a:p>
            <a:pPr lvl="1" eaLnBrk="1" hangingPunct="1"/>
            <a:r>
              <a:rPr lang="en-US" dirty="0"/>
              <a:t>E.g., images, movies, music</a:t>
            </a:r>
          </a:p>
          <a:p>
            <a:r>
              <a:rPr lang="en-US" b="1" dirty="0">
                <a:solidFill>
                  <a:srgbClr val="FF0066"/>
                </a:solidFill>
              </a:rPr>
              <a:t>–: Recommendations for new users</a:t>
            </a:r>
          </a:p>
          <a:p>
            <a:pPr lvl="1"/>
            <a:r>
              <a:rPr lang="en-US" b="1" dirty="0">
                <a:solidFill>
                  <a:srgbClr val="0000FF"/>
                </a:solidFill>
              </a:rPr>
              <a:t>How to build a user profile?</a:t>
            </a:r>
          </a:p>
          <a:p>
            <a:r>
              <a:rPr lang="en-US" b="1" dirty="0">
                <a:solidFill>
                  <a:srgbClr val="FF0066"/>
                </a:solidFill>
              </a:rPr>
              <a:t>–: Overspecialization</a:t>
            </a:r>
          </a:p>
          <a:p>
            <a:pPr lvl="1" eaLnBrk="1" hangingPunct="1"/>
            <a:r>
              <a:rPr lang="en-US" dirty="0"/>
              <a:t>Never recommends items outside user’s </a:t>
            </a:r>
            <a:br>
              <a:rPr lang="en-US" dirty="0"/>
            </a:br>
            <a:r>
              <a:rPr lang="en-US" dirty="0"/>
              <a:t>content profile</a:t>
            </a:r>
          </a:p>
          <a:p>
            <a:pPr lvl="1" eaLnBrk="1" hangingPunct="1"/>
            <a:r>
              <a:rPr lang="en-US" dirty="0"/>
              <a:t>People might have multiple interests</a:t>
            </a:r>
          </a:p>
          <a:p>
            <a:pPr lvl="1"/>
            <a:r>
              <a:rPr lang="en-US" b="1" dirty="0"/>
              <a:t>Unable to exploit quality judgments of other users</a:t>
            </a:r>
          </a:p>
          <a:p>
            <a:pPr eaLnBrk="1" hangingPunct="1"/>
            <a:endParaRPr lang="en-US" dirty="0"/>
          </a:p>
        </p:txBody>
      </p:sp>
    </p:spTree>
    <p:extLst>
      <p:ext uri="{BB962C8B-B14F-4D97-AF65-F5344CB8AC3E}">
        <p14:creationId xmlns:p14="http://schemas.microsoft.com/office/powerpoint/2010/main" val="2587609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Collaborative Filtering</a:t>
            </a:r>
          </a:p>
        </p:txBody>
      </p:sp>
      <p:sp>
        <p:nvSpPr>
          <p:cNvPr id="8" name="Subtitle 7"/>
          <p:cNvSpPr>
            <a:spLocks noGrp="1"/>
          </p:cNvSpPr>
          <p:nvPr>
            <p:ph type="subTitle" idx="1"/>
          </p:nvPr>
        </p:nvSpPr>
        <p:spPr>
          <a:xfrm>
            <a:off x="228600" y="4215384"/>
            <a:ext cx="8077200" cy="1499616"/>
          </a:xfrm>
        </p:spPr>
        <p:txBody>
          <a:bodyPr>
            <a:normAutofit/>
          </a:bodyPr>
          <a:lstStyle/>
          <a:p>
            <a:pPr lvl="1" algn="l"/>
            <a:r>
              <a:rPr lang="en-US" sz="3200" b="1" dirty="0"/>
              <a:t>Harnessing quality judgments of other users</a:t>
            </a:r>
          </a:p>
        </p:txBody>
      </p:sp>
    </p:spTree>
    <p:extLst>
      <p:ext uri="{BB962C8B-B14F-4D97-AF65-F5344CB8AC3E}">
        <p14:creationId xmlns:p14="http://schemas.microsoft.com/office/powerpoint/2010/main" val="1499630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Collaborative Filtering</a:t>
            </a:r>
          </a:p>
        </p:txBody>
      </p:sp>
      <p:sp>
        <p:nvSpPr>
          <p:cNvPr id="47107" name="Rectangle 3"/>
          <p:cNvSpPr>
            <a:spLocks noGrp="1" noChangeArrowheads="1"/>
          </p:cNvSpPr>
          <p:nvPr>
            <p:ph type="body" idx="1"/>
          </p:nvPr>
        </p:nvSpPr>
        <p:spPr>
          <a:xfrm>
            <a:off x="457200" y="1295400"/>
            <a:ext cx="8153400" cy="5257801"/>
          </a:xfrm>
        </p:spPr>
        <p:txBody>
          <a:bodyPr/>
          <a:lstStyle/>
          <a:p>
            <a:pPr eaLnBrk="1" hangingPunct="1"/>
            <a:r>
              <a:rPr lang="en-US" dirty="0">
                <a:solidFill>
                  <a:srgbClr val="0000FF"/>
                </a:solidFill>
              </a:rPr>
              <a:t>Consider user </a:t>
            </a:r>
            <a:r>
              <a:rPr lang="en-US" b="1" i="1" dirty="0">
                <a:solidFill>
                  <a:srgbClr val="0000FF"/>
                </a:solidFill>
              </a:rPr>
              <a:t>x</a:t>
            </a:r>
          </a:p>
          <a:p>
            <a:pPr lvl="8"/>
            <a:endParaRPr lang="en-US" dirty="0"/>
          </a:p>
          <a:p>
            <a:pPr eaLnBrk="1" hangingPunct="1"/>
            <a:r>
              <a:rPr lang="en-US" dirty="0"/>
              <a:t>Find set </a:t>
            </a:r>
            <a:r>
              <a:rPr lang="en-US" b="1" i="1" dirty="0"/>
              <a:t>N</a:t>
            </a:r>
            <a:r>
              <a:rPr lang="en-US" dirty="0"/>
              <a:t> of other </a:t>
            </a:r>
            <a:br>
              <a:rPr lang="en-US" dirty="0"/>
            </a:br>
            <a:r>
              <a:rPr lang="en-US" dirty="0"/>
              <a:t>users whose ratings </a:t>
            </a:r>
            <a:br>
              <a:rPr lang="en-US" dirty="0"/>
            </a:br>
            <a:r>
              <a:rPr lang="en-US" dirty="0"/>
              <a:t>are “</a:t>
            </a:r>
            <a:r>
              <a:rPr lang="en-US" b="1" dirty="0">
                <a:solidFill>
                  <a:srgbClr val="FF0066"/>
                </a:solidFill>
              </a:rPr>
              <a:t>similar</a:t>
            </a:r>
            <a:r>
              <a:rPr lang="en-US" dirty="0"/>
              <a:t>” to </a:t>
            </a:r>
            <a:br>
              <a:rPr lang="en-US" dirty="0"/>
            </a:br>
            <a:r>
              <a:rPr lang="en-US" b="1" i="1" dirty="0"/>
              <a:t>x</a:t>
            </a:r>
            <a:r>
              <a:rPr lang="en-US" dirty="0"/>
              <a:t>’s ratings</a:t>
            </a:r>
          </a:p>
          <a:p>
            <a:pPr lvl="8"/>
            <a:endParaRPr lang="en-US" dirty="0"/>
          </a:p>
          <a:p>
            <a:pPr eaLnBrk="1" hangingPunct="1"/>
            <a:r>
              <a:rPr lang="en-US" dirty="0"/>
              <a:t>Estimate </a:t>
            </a:r>
            <a:r>
              <a:rPr lang="en-US" b="1" i="1" dirty="0"/>
              <a:t>x</a:t>
            </a:r>
            <a:r>
              <a:rPr lang="en-US" dirty="0"/>
              <a:t>’s ratings </a:t>
            </a:r>
            <a:br>
              <a:rPr lang="en-US" dirty="0"/>
            </a:br>
            <a:r>
              <a:rPr lang="en-US" dirty="0"/>
              <a:t>based on ratings </a:t>
            </a:r>
            <a:br>
              <a:rPr lang="en-US" dirty="0"/>
            </a:br>
            <a:r>
              <a:rPr lang="en-US" dirty="0"/>
              <a:t>of users in </a:t>
            </a:r>
            <a:r>
              <a:rPr lang="en-US" b="1" i="1" dirty="0"/>
              <a:t>N</a:t>
            </a:r>
          </a:p>
          <a:p>
            <a:pPr eaLnBrk="1" hangingPunct="1"/>
            <a:endParaRPr lang="en-US" dirty="0"/>
          </a:p>
        </p:txBody>
      </p:sp>
      <p:pic>
        <p:nvPicPr>
          <p:cNvPr id="32772" name="Picture 4" descr="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960" y="1209674"/>
            <a:ext cx="4603840" cy="42767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648200" y="2492298"/>
            <a:ext cx="762000" cy="3048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a:solidFill>
                  <a:srgbClr val="008000"/>
                </a:solidFill>
              </a:rPr>
              <a:t>x</a:t>
            </a:r>
          </a:p>
        </p:txBody>
      </p:sp>
      <p:sp>
        <p:nvSpPr>
          <p:cNvPr id="12" name="Rectangle 11"/>
          <p:cNvSpPr/>
          <p:nvPr/>
        </p:nvSpPr>
        <p:spPr>
          <a:xfrm>
            <a:off x="5257800" y="1382751"/>
            <a:ext cx="32004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3" name="Rectangle 12"/>
          <p:cNvSpPr/>
          <p:nvPr/>
        </p:nvSpPr>
        <p:spPr>
          <a:xfrm>
            <a:off x="7391400" y="3776547"/>
            <a:ext cx="1600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a:solidFill>
                  <a:srgbClr val="008000"/>
                </a:solidFill>
              </a:rPr>
              <a:t>N</a:t>
            </a:r>
            <a:endParaRPr lang="en-US" b="1" i="1" dirty="0">
              <a:solidFill>
                <a:srgbClr val="008000"/>
              </a:solidFill>
            </a:endParaRPr>
          </a:p>
        </p:txBody>
      </p:sp>
      <p:sp>
        <p:nvSpPr>
          <p:cNvPr id="14" name="Rectangle 13"/>
          <p:cNvSpPr/>
          <p:nvPr/>
        </p:nvSpPr>
        <p:spPr>
          <a:xfrm>
            <a:off x="4953000" y="4995747"/>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5" name="Rectangle 14"/>
          <p:cNvSpPr/>
          <p:nvPr/>
        </p:nvSpPr>
        <p:spPr>
          <a:xfrm>
            <a:off x="5638800" y="5715000"/>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6" name="Rectangle 15"/>
          <p:cNvSpPr/>
          <p:nvPr/>
        </p:nvSpPr>
        <p:spPr>
          <a:xfrm>
            <a:off x="4419600" y="3149292"/>
            <a:ext cx="457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780245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a:t>Finding “Similar” Users</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p:txBody>
              <a:bodyPr>
                <a:normAutofit lnSpcReduction="10000"/>
              </a:bodyPr>
              <a:lstStyle/>
              <a:p>
                <a:pPr eaLnBrk="1" hangingPunct="1"/>
                <a:r>
                  <a:rPr lang="en-US" dirty="0"/>
                  <a:t>Let </a:t>
                </a:r>
                <a:r>
                  <a:rPr lang="en-US" b="1" i="1" dirty="0" err="1"/>
                  <a:t>r</a:t>
                </a:r>
                <a:r>
                  <a:rPr lang="en-US" b="1" i="1" baseline="-25000" dirty="0" err="1"/>
                  <a:t>x</a:t>
                </a:r>
                <a:r>
                  <a:rPr lang="en-US" dirty="0"/>
                  <a:t> be the vector of user </a:t>
                </a:r>
                <a:r>
                  <a:rPr lang="en-US" b="1" i="1" dirty="0"/>
                  <a:t>x</a:t>
                </a:r>
                <a:r>
                  <a:rPr lang="en-US" dirty="0"/>
                  <a:t>’s ratings</a:t>
                </a:r>
              </a:p>
              <a:p>
                <a:r>
                  <a:rPr lang="en-US" b="1" dirty="0" err="1">
                    <a:solidFill>
                      <a:srgbClr val="0000FF"/>
                    </a:solidFill>
                  </a:rPr>
                  <a:t>Jaccard</a:t>
                </a:r>
                <a:r>
                  <a:rPr lang="en-US" b="1" dirty="0">
                    <a:solidFill>
                      <a:srgbClr val="0000FF"/>
                    </a:solidFill>
                  </a:rPr>
                  <a:t> similarity measure</a:t>
                </a:r>
              </a:p>
              <a:p>
                <a:pPr lvl="1"/>
                <a:r>
                  <a:rPr lang="en-US" b="1" dirty="0"/>
                  <a:t>Problem:</a:t>
                </a:r>
                <a:r>
                  <a:rPr lang="en-US" dirty="0"/>
                  <a:t> Ignores the value of the rating </a:t>
                </a:r>
              </a:p>
              <a:p>
                <a:pPr eaLnBrk="1" hangingPunct="1"/>
                <a:r>
                  <a:rPr lang="en-US" b="1" dirty="0">
                    <a:solidFill>
                      <a:srgbClr val="FF0066"/>
                    </a:solidFill>
                  </a:rPr>
                  <a:t>Cosine similarity measure</a:t>
                </a:r>
              </a:p>
              <a:p>
                <a:pPr lvl="1"/>
                <a:r>
                  <a:rPr lang="en-US" dirty="0" err="1"/>
                  <a:t>sim</a:t>
                </a:r>
                <a:r>
                  <a:rPr lang="en-US" dirty="0"/>
                  <a:t>(</a:t>
                </a:r>
                <a:r>
                  <a:rPr lang="en-US" b="1" i="1" dirty="0"/>
                  <a:t>x</a:t>
                </a:r>
                <a:r>
                  <a:rPr lang="en-US" dirty="0"/>
                  <a:t>, </a:t>
                </a:r>
                <a:r>
                  <a:rPr lang="en-US" b="1" i="1" dirty="0"/>
                  <a:t>y</a:t>
                </a:r>
                <a:r>
                  <a:rPr lang="en-US" dirty="0"/>
                  <a:t>) = </a:t>
                </a:r>
                <a:r>
                  <a:rPr lang="en-US" dirty="0" err="1"/>
                  <a:t>cos</a:t>
                </a:r>
                <a:r>
                  <a:rPr lang="en-US" dirty="0"/>
                  <a:t>(</a:t>
                </a:r>
                <a:r>
                  <a:rPr lang="en-US" b="1" i="1" dirty="0" err="1"/>
                  <a:t>r</a:t>
                </a:r>
                <a:r>
                  <a:rPr lang="en-US" b="1" i="1" baseline="-25000" dirty="0" err="1"/>
                  <a:t>x</a:t>
                </a:r>
                <a:r>
                  <a:rPr lang="en-US" dirty="0"/>
                  <a:t>, </a:t>
                </a:r>
                <a:r>
                  <a:rPr lang="en-US" b="1" i="1" dirty="0" err="1"/>
                  <a:t>r</a:t>
                </a:r>
                <a:r>
                  <a:rPr lang="en-US" b="1" i="1" baseline="-25000" dirty="0" err="1"/>
                  <a:t>y</a:t>
                </a:r>
                <a:r>
                  <a:rPr lang="en-US" dirty="0"/>
                  <a:t>) = </a:t>
                </a:r>
                <a14:m>
                  <m:oMath xmlns:m="http://schemas.openxmlformats.org/officeDocument/2006/math">
                    <m:f>
                      <m:fPr>
                        <m:ctrlPr>
                          <a:rPr lang="en-US" b="0" i="1" dirty="0" smtClean="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a:rPr>
                              <m:t>𝑟</m:t>
                            </m:r>
                          </m:e>
                          <m:sub>
                            <m:r>
                              <a:rPr lang="en-US" i="1" dirty="0">
                                <a:latin typeface="Cambria Math"/>
                              </a:rPr>
                              <m:t>𝑥</m:t>
                            </m:r>
                          </m:sub>
                        </m:sSub>
                        <m:r>
                          <a:rPr lang="en-US" i="1" dirty="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𝑟</m:t>
                            </m:r>
                          </m:e>
                          <m:sub>
                            <m:r>
                              <a:rPr lang="en-US" b="0" i="1" dirty="0" smtClean="0">
                                <a:latin typeface="Cambria Math"/>
                              </a:rPr>
                              <m:t>𝑦</m:t>
                            </m:r>
                          </m:sub>
                        </m:sSub>
                      </m:num>
                      <m:den>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𝑟</m:t>
                            </m:r>
                          </m:e>
                          <m:sub>
                            <m:r>
                              <a:rPr lang="en-US" b="0" i="1" dirty="0" smtClean="0">
                                <a:latin typeface="Cambria Math"/>
                              </a:rPr>
                              <m:t>𝑥</m:t>
                            </m:r>
                          </m:sub>
                        </m:sSub>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m:t>
                            </m:r>
                            <m:r>
                              <a:rPr lang="en-US" b="0" i="1" dirty="0" smtClean="0">
                                <a:latin typeface="Cambria Math"/>
                              </a:rPr>
                              <m:t>𝑟</m:t>
                            </m:r>
                          </m:e>
                          <m:sub>
                            <m:r>
                              <a:rPr lang="en-US" b="0" i="1" dirty="0" smtClean="0">
                                <a:latin typeface="Cambria Math"/>
                              </a:rPr>
                              <m:t>𝑦</m:t>
                            </m:r>
                          </m:sub>
                        </m:sSub>
                        <m:r>
                          <a:rPr lang="en-US" b="0" i="1" dirty="0" smtClean="0">
                            <a:latin typeface="Cambria Math"/>
                          </a:rPr>
                          <m:t>||</m:t>
                        </m:r>
                      </m:den>
                    </m:f>
                  </m:oMath>
                </a14:m>
                <a:endParaRPr lang="en-US" dirty="0"/>
              </a:p>
              <a:p>
                <a:pPr lvl="1"/>
                <a:r>
                  <a:rPr lang="en-US" b="1" dirty="0"/>
                  <a:t>Problem:</a:t>
                </a:r>
                <a:r>
                  <a:rPr lang="en-US" dirty="0"/>
                  <a:t> Treats missing ratings as “negative”</a:t>
                </a:r>
              </a:p>
              <a:p>
                <a:pPr eaLnBrk="1" hangingPunct="1"/>
                <a:r>
                  <a:rPr lang="en-US" b="1" dirty="0">
                    <a:solidFill>
                      <a:srgbClr val="D60093"/>
                    </a:solidFill>
                  </a:rPr>
                  <a:t>Pearson correlation coefficient</a:t>
                </a:r>
              </a:p>
              <a:p>
                <a:pPr lvl="1" eaLnBrk="1" hangingPunct="1"/>
                <a:r>
                  <a:rPr lang="en-US" b="1" i="1" dirty="0" err="1">
                    <a:solidFill>
                      <a:srgbClr val="0000FF"/>
                    </a:solidFill>
                  </a:rPr>
                  <a:t>S</a:t>
                </a:r>
                <a:r>
                  <a:rPr lang="en-US" b="1" i="1" baseline="-25000" dirty="0" err="1">
                    <a:solidFill>
                      <a:srgbClr val="0000FF"/>
                    </a:solidFill>
                  </a:rPr>
                  <a:t>xy</a:t>
                </a:r>
                <a:r>
                  <a:rPr lang="en-US" dirty="0"/>
                  <a:t> = items rated by both users </a:t>
                </a:r>
                <a:r>
                  <a:rPr lang="en-US" b="1" i="1" dirty="0"/>
                  <a:t>x</a:t>
                </a:r>
                <a:r>
                  <a:rPr lang="en-US" dirty="0"/>
                  <a:t> and </a:t>
                </a:r>
                <a:r>
                  <a:rPr lang="en-US" b="1" i="1" dirty="0"/>
                  <a:t>y</a:t>
                </a:r>
              </a:p>
              <a:p>
                <a:pPr lvl="1" eaLnBrk="1" hangingPunct="1">
                  <a:buFont typeface="Wingdings" charset="2"/>
                  <a:buNone/>
                </a:pPr>
                <a:endParaRPr lang="en-US" dirty="0"/>
              </a:p>
              <a:p>
                <a:pPr eaLnBrk="1" hangingPunct="1">
                  <a:buFont typeface="Wingdings" charset="2"/>
                  <a:buNone/>
                </a:pPr>
                <a:r>
                  <a:rPr lang="en-US" dirty="0"/>
                  <a:t>	</a:t>
                </a:r>
              </a:p>
            </p:txBody>
          </p:sp>
        </mc:Choice>
        <mc:Fallback xmlns="">
          <p:sp>
            <p:nvSpPr>
              <p:cNvPr id="34819" name="Rectangle 3"/>
              <p:cNvSpPr>
                <a:spLocks noGrp="1" noRot="1" noChangeAspect="1" noMove="1" noResize="1" noEditPoints="1" noAdjustHandles="1" noChangeArrowheads="1" noChangeShapeType="1" noTextEdit="1"/>
              </p:cNvSpPr>
              <p:nvPr>
                <p:ph idx="1"/>
              </p:nvPr>
            </p:nvSpPr>
            <p:spPr>
              <a:blipFill rotWithShape="1">
                <a:blip r:embed="rId4"/>
                <a:stretch>
                  <a:fillRect t="-1624"/>
                </a:stretch>
              </a:blipFill>
            </p:spPr>
            <p:txBody>
              <a:bodyPr/>
              <a:lstStyle/>
              <a:p>
                <a:r>
                  <a:rPr lang="en-US">
                    <a:noFill/>
                  </a:rPr>
                  <a:t> </a:t>
                </a:r>
              </a:p>
            </p:txBody>
          </p:sp>
        </mc:Fallback>
      </mc:AlternateContent>
      <p:sp>
        <p:nvSpPr>
          <p:cNvPr id="2" name="TextBox 1"/>
          <p:cNvSpPr txBox="1"/>
          <p:nvPr/>
        </p:nvSpPr>
        <p:spPr>
          <a:xfrm>
            <a:off x="6505880" y="76200"/>
            <a:ext cx="2561920" cy="830997"/>
          </a:xfrm>
          <a:prstGeom prst="rect">
            <a:avLst/>
          </a:prstGeom>
          <a:solidFill>
            <a:schemeClr val="bg1"/>
          </a:solidFill>
        </p:spPr>
        <p:txBody>
          <a:bodyPr wrap="none" rtlCol="0">
            <a:spAutoFit/>
          </a:bodyPr>
          <a:lstStyle/>
          <a:p>
            <a:r>
              <a:rPr lang="en-US" sz="2400" b="1" i="1" dirty="0" err="1">
                <a:solidFill>
                  <a:srgbClr val="008000"/>
                </a:solidFill>
                <a:latin typeface="Arial" pitchFamily="34" charset="0"/>
                <a:cs typeface="Arial" pitchFamily="34" charset="0"/>
              </a:rPr>
              <a:t>r</a:t>
            </a:r>
            <a:r>
              <a:rPr lang="en-US" sz="2400" b="1" i="1" baseline="-25000" dirty="0" err="1">
                <a:solidFill>
                  <a:srgbClr val="008000"/>
                </a:solidFill>
                <a:latin typeface="Arial" pitchFamily="34" charset="0"/>
                <a:cs typeface="Arial" pitchFamily="34" charset="0"/>
              </a:rPr>
              <a:t>x</a:t>
            </a:r>
            <a:r>
              <a:rPr lang="en-US" sz="2400" dirty="0">
                <a:solidFill>
                  <a:srgbClr val="008000"/>
                </a:solidFill>
                <a:latin typeface="Arial" pitchFamily="34" charset="0"/>
                <a:cs typeface="Arial" pitchFamily="34" charset="0"/>
              </a:rPr>
              <a:t> = [*, _, _, *, ***]</a:t>
            </a:r>
          </a:p>
          <a:p>
            <a:r>
              <a:rPr lang="en-US" sz="2400" b="1" i="1" dirty="0" err="1">
                <a:solidFill>
                  <a:srgbClr val="008000"/>
                </a:solidFill>
                <a:latin typeface="Arial" pitchFamily="34" charset="0"/>
                <a:cs typeface="Arial" pitchFamily="34" charset="0"/>
              </a:rPr>
              <a:t>r</a:t>
            </a:r>
            <a:r>
              <a:rPr lang="en-US" sz="2400" b="1" i="1" baseline="-25000" dirty="0" err="1">
                <a:solidFill>
                  <a:srgbClr val="008000"/>
                </a:solidFill>
                <a:latin typeface="Arial" pitchFamily="34" charset="0"/>
                <a:cs typeface="Arial" pitchFamily="34" charset="0"/>
              </a:rPr>
              <a:t>y</a:t>
            </a:r>
            <a:r>
              <a:rPr lang="en-US" sz="2400" dirty="0">
                <a:solidFill>
                  <a:srgbClr val="008000"/>
                </a:solidFill>
                <a:latin typeface="Arial" pitchFamily="34" charset="0"/>
                <a:cs typeface="Arial" pitchFamily="34" charset="0"/>
              </a:rPr>
              <a:t> = [*, _, **, **, _]</a:t>
            </a:r>
          </a:p>
        </p:txBody>
      </p:sp>
      <p:sp>
        <p:nvSpPr>
          <p:cNvPr id="9" name="TextBox 8"/>
          <p:cNvSpPr txBox="1"/>
          <p:nvPr/>
        </p:nvSpPr>
        <p:spPr>
          <a:xfrm>
            <a:off x="7543800" y="1896070"/>
            <a:ext cx="1433406" cy="830997"/>
          </a:xfrm>
          <a:prstGeom prst="rect">
            <a:avLst/>
          </a:prstGeom>
          <a:solidFill>
            <a:schemeClr val="bg1"/>
          </a:solidFill>
        </p:spPr>
        <p:txBody>
          <a:bodyPr wrap="none" rtlCol="0">
            <a:spAutoFit/>
          </a:bodyPr>
          <a:lstStyle/>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x</a:t>
            </a:r>
            <a:r>
              <a:rPr lang="en-US" sz="1600" b="1" i="1" dirty="0">
                <a:solidFill>
                  <a:srgbClr val="008000"/>
                </a:solidFill>
                <a:latin typeface="Arial" pitchFamily="34" charset="0"/>
                <a:cs typeface="Arial" pitchFamily="34" charset="0"/>
              </a:rPr>
              <a:t>, </a:t>
            </a:r>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y</a:t>
            </a:r>
            <a:r>
              <a:rPr lang="en-US" sz="1600" b="1" i="1" dirty="0">
                <a:solidFill>
                  <a:srgbClr val="008000"/>
                </a:solidFill>
                <a:latin typeface="Arial" pitchFamily="34" charset="0"/>
                <a:cs typeface="Arial" pitchFamily="34" charset="0"/>
              </a:rPr>
              <a:t> as sets:</a:t>
            </a:r>
          </a:p>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x</a:t>
            </a:r>
            <a:r>
              <a:rPr lang="en-US" sz="1600" dirty="0">
                <a:solidFill>
                  <a:srgbClr val="008000"/>
                </a:solidFill>
                <a:latin typeface="Arial" pitchFamily="34" charset="0"/>
                <a:cs typeface="Arial" pitchFamily="34" charset="0"/>
              </a:rPr>
              <a:t> = {1, 4, 5}</a:t>
            </a:r>
          </a:p>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y</a:t>
            </a:r>
            <a:r>
              <a:rPr lang="en-US" sz="1600" dirty="0">
                <a:solidFill>
                  <a:srgbClr val="008000"/>
                </a:solidFill>
                <a:latin typeface="Arial" pitchFamily="34" charset="0"/>
                <a:cs typeface="Arial" pitchFamily="34" charset="0"/>
              </a:rPr>
              <a:t> = {1, 3, 4}</a:t>
            </a:r>
          </a:p>
        </p:txBody>
      </p:sp>
      <p:sp>
        <p:nvSpPr>
          <p:cNvPr id="10" name="TextBox 9"/>
          <p:cNvSpPr txBox="1"/>
          <p:nvPr/>
        </p:nvSpPr>
        <p:spPr>
          <a:xfrm>
            <a:off x="7399612" y="3124200"/>
            <a:ext cx="1744388" cy="830997"/>
          </a:xfrm>
          <a:prstGeom prst="rect">
            <a:avLst/>
          </a:prstGeom>
          <a:solidFill>
            <a:schemeClr val="bg1"/>
          </a:solidFill>
        </p:spPr>
        <p:txBody>
          <a:bodyPr wrap="none" rtlCol="0">
            <a:spAutoFit/>
          </a:bodyPr>
          <a:lstStyle/>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x</a:t>
            </a:r>
            <a:r>
              <a:rPr lang="en-US" sz="1600" b="1" i="1" dirty="0">
                <a:solidFill>
                  <a:srgbClr val="008000"/>
                </a:solidFill>
                <a:latin typeface="Arial" pitchFamily="34" charset="0"/>
                <a:cs typeface="Arial" pitchFamily="34" charset="0"/>
              </a:rPr>
              <a:t>, </a:t>
            </a:r>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y</a:t>
            </a:r>
            <a:r>
              <a:rPr lang="en-US" sz="1600" b="1" i="1" dirty="0">
                <a:solidFill>
                  <a:srgbClr val="008000"/>
                </a:solidFill>
                <a:latin typeface="Arial" pitchFamily="34" charset="0"/>
                <a:cs typeface="Arial" pitchFamily="34" charset="0"/>
              </a:rPr>
              <a:t> as points:</a:t>
            </a:r>
          </a:p>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x</a:t>
            </a:r>
            <a:r>
              <a:rPr lang="en-US" sz="1600" dirty="0">
                <a:solidFill>
                  <a:srgbClr val="008000"/>
                </a:solidFill>
                <a:latin typeface="Arial" pitchFamily="34" charset="0"/>
                <a:cs typeface="Arial" pitchFamily="34" charset="0"/>
              </a:rPr>
              <a:t> = {1, 0, 0, 1, 3}</a:t>
            </a:r>
          </a:p>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y</a:t>
            </a:r>
            <a:r>
              <a:rPr lang="en-US" sz="1600" dirty="0">
                <a:solidFill>
                  <a:srgbClr val="008000"/>
                </a:solidFill>
                <a:latin typeface="Arial" pitchFamily="34" charset="0"/>
                <a:cs typeface="Arial" pitchFamily="34" charset="0"/>
              </a:rPr>
              <a:t> = {1, 0, 2, 2, 0}</a:t>
            </a:r>
          </a:p>
        </p:txBody>
      </p:sp>
      <p:sp>
        <p:nvSpPr>
          <p:cNvPr id="3" name="TextBox 2"/>
          <p:cNvSpPr txBox="1"/>
          <p:nvPr/>
        </p:nvSpPr>
        <p:spPr>
          <a:xfrm>
            <a:off x="7711232" y="6172200"/>
            <a:ext cx="1454244" cy="646331"/>
          </a:xfrm>
          <a:prstGeom prst="rect">
            <a:avLst/>
          </a:prstGeom>
          <a:noFill/>
        </p:spPr>
        <p:txBody>
          <a:bodyPr wrap="none" rtlCol="0">
            <a:spAutoFit/>
          </a:bodyPr>
          <a:lstStyle/>
          <a:p>
            <a:pPr algn="r"/>
            <a:r>
              <a:rPr lang="en-US" b="1" dirty="0" err="1">
                <a:solidFill>
                  <a:srgbClr val="008000"/>
                </a:solidFill>
                <a:latin typeface="Arial" pitchFamily="34" charset="0"/>
                <a:cs typeface="Arial" pitchFamily="34" charset="0"/>
              </a:rPr>
              <a:t>r</a:t>
            </a:r>
            <a:r>
              <a:rPr lang="en-US" b="1" baseline="-25000" dirty="0" err="1">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a:t>
            </a:r>
            <a:r>
              <a:rPr lang="en-US" b="1" dirty="0" err="1">
                <a:solidFill>
                  <a:srgbClr val="008000"/>
                </a:solidFill>
                <a:latin typeface="Arial" pitchFamily="34" charset="0"/>
                <a:cs typeface="Arial" pitchFamily="34" charset="0"/>
              </a:rPr>
              <a:t>r</a:t>
            </a:r>
            <a:r>
              <a:rPr lang="en-US" b="1" baseline="-25000" dirty="0" err="1">
                <a:solidFill>
                  <a:srgbClr val="008000"/>
                </a:solidFill>
                <a:latin typeface="Arial" pitchFamily="34" charset="0"/>
                <a:cs typeface="Arial" pitchFamily="34" charset="0"/>
              </a:rPr>
              <a:t>y</a:t>
            </a:r>
            <a:r>
              <a:rPr lang="en-US" baseline="-25000"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 avg.</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rating of </a:t>
            </a:r>
            <a:r>
              <a:rPr lang="en-US" b="1" dirty="0">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a:t>
            </a:r>
            <a:r>
              <a:rPr lang="en-US" b="1" dirty="0">
                <a:solidFill>
                  <a:srgbClr val="008000"/>
                </a:solidFill>
                <a:latin typeface="Arial" pitchFamily="34" charset="0"/>
                <a:cs typeface="Arial" pitchFamily="34" charset="0"/>
              </a:rPr>
              <a:t>y</a:t>
            </a:r>
            <a:endParaRPr lang="en-US" b="1" baseline="-25000" dirty="0">
              <a:solidFill>
                <a:srgbClr val="008000"/>
              </a:solidFill>
              <a:latin typeface="Arial" pitchFamily="34" charset="0"/>
              <a:cs typeface="Arial" pitchFamily="34" charset="0"/>
            </a:endParaRPr>
          </a:p>
        </p:txBody>
      </p:sp>
      <p:cxnSp>
        <p:nvCxnSpPr>
          <p:cNvPr id="8" name="Straight Connector 7"/>
          <p:cNvCxnSpPr/>
          <p:nvPr/>
        </p:nvCxnSpPr>
        <p:spPr>
          <a:xfrm>
            <a:off x="7807542" y="6284260"/>
            <a:ext cx="145180"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8096334" y="6284260"/>
            <a:ext cx="145180"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557451" y="5257800"/>
                <a:ext cx="7138749" cy="14304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cs typeface="Arial" pitchFamily="34" charset="0"/>
                        </a:rPr>
                        <m:t>𝒔𝒊𝒎</m:t>
                      </m:r>
                      <m:d>
                        <m:dPr>
                          <m:ctrlPr>
                            <a:rPr lang="en-US" sz="2400" b="1" i="1" smtClean="0">
                              <a:latin typeface="Cambria Math" panose="02040503050406030204" pitchFamily="18" charset="0"/>
                              <a:cs typeface="Arial" pitchFamily="34" charset="0"/>
                            </a:rPr>
                          </m:ctrlPr>
                        </m:dPr>
                        <m:e>
                          <m:r>
                            <a:rPr lang="en-US" sz="2400" b="1" i="1" smtClean="0">
                              <a:latin typeface="Cambria Math"/>
                              <a:cs typeface="Arial" pitchFamily="34" charset="0"/>
                            </a:rPr>
                            <m:t>𝒙</m:t>
                          </m:r>
                          <m:r>
                            <a:rPr lang="en-US" sz="2400" b="1" i="1" smtClean="0">
                              <a:latin typeface="Cambria Math"/>
                              <a:cs typeface="Arial" pitchFamily="34" charset="0"/>
                            </a:rPr>
                            <m:t>,</m:t>
                          </m:r>
                          <m:r>
                            <a:rPr lang="en-US" sz="2400" b="1" i="1" smtClean="0">
                              <a:latin typeface="Cambria Math"/>
                              <a:cs typeface="Arial" pitchFamily="34" charset="0"/>
                            </a:rPr>
                            <m:t>𝒚</m:t>
                          </m:r>
                        </m:e>
                      </m:d>
                      <m:r>
                        <a:rPr lang="en-US" sz="2400" b="1" i="1" smtClean="0">
                          <a:latin typeface="Cambria Math"/>
                          <a:cs typeface="Arial" pitchFamily="34" charset="0"/>
                        </a:rPr>
                        <m:t>=</m:t>
                      </m:r>
                      <m:f>
                        <m:fPr>
                          <m:ctrlPr>
                            <a:rPr lang="en-US" sz="2400" b="1" i="1" smtClean="0">
                              <a:latin typeface="Cambria Math" panose="02040503050406030204" pitchFamily="18" charset="0"/>
                              <a:cs typeface="Arial" pitchFamily="34" charset="0"/>
                            </a:rPr>
                          </m:ctrlPr>
                        </m:fPr>
                        <m:num>
                          <m:nary>
                            <m:naryPr>
                              <m:chr m:val="∑"/>
                              <m:supHide m:val="on"/>
                              <m:ctrlPr>
                                <a:rPr lang="en-US" sz="2400" b="1" i="1" smtClean="0">
                                  <a:latin typeface="Cambria Math" panose="02040503050406030204" pitchFamily="18" charset="0"/>
                                  <a:cs typeface="Arial" pitchFamily="34" charset="0"/>
                                </a:rPr>
                              </m:ctrlPr>
                            </m:naryPr>
                            <m:sub>
                              <m:r>
                                <a:rPr lang="en-US" sz="2400" b="1" i="1" smtClean="0">
                                  <a:latin typeface="Cambria Math"/>
                                  <a:cs typeface="Arial" pitchFamily="34" charset="0"/>
                                </a:rPr>
                                <m:t>𝒔</m:t>
                              </m:r>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𝑺</m:t>
                                  </m:r>
                                </m:e>
                                <m:sub>
                                  <m:r>
                                    <a:rPr lang="en-US" sz="2400" b="1" i="1" smtClean="0">
                                      <a:latin typeface="Cambria Math"/>
                                      <a:cs typeface="Arial" pitchFamily="34" charset="0"/>
                                    </a:rPr>
                                    <m:t>𝒙𝒚</m:t>
                                  </m:r>
                                </m:sub>
                              </m:sSub>
                            </m:sub>
                            <m:sup/>
                            <m:e>
                              <m:d>
                                <m:dPr>
                                  <m:ctrlPr>
                                    <a:rPr lang="en-US" sz="2400" b="1" i="1" smtClean="0">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d>
                                <m:dPr>
                                  <m:ctrlPr>
                                    <a:rPr lang="en-US" sz="2400" b="1" i="1" smtClean="0">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nary>
                        </m:num>
                        <m:den>
                          <m:rad>
                            <m:radPr>
                              <m:degHide m:val="on"/>
                              <m:ctrlPr>
                                <a:rPr lang="en-US" sz="2400" b="1" i="1" smtClean="0">
                                  <a:latin typeface="Cambria Math" panose="02040503050406030204" pitchFamily="18" charset="0"/>
                                  <a:cs typeface="Arial" pitchFamily="34" charset="0"/>
                                </a:rPr>
                              </m:ctrlPr>
                            </m:radPr>
                            <m:deg/>
                            <m:e>
                              <m:nary>
                                <m:naryPr>
                                  <m:chr m:val="∑"/>
                                  <m:supHide m:val="on"/>
                                  <m:ctrlPr>
                                    <a:rPr lang="en-US" sz="2400" b="1" i="1">
                                      <a:latin typeface="Cambria Math" panose="02040503050406030204" pitchFamily="18" charset="0"/>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𝑺</m:t>
                                      </m:r>
                                    </m:e>
                                    <m:sub>
                                      <m:r>
                                        <a:rPr lang="en-US" sz="2400" b="1" i="1" smtClean="0">
                                          <a:latin typeface="Cambria Math"/>
                                          <a:cs typeface="Arial" pitchFamily="34" charset="0"/>
                                        </a:rPr>
                                        <m:t>𝒙𝒚</m:t>
                                      </m:r>
                                    </m:sub>
                                  </m:sSub>
                                </m:sub>
                                <m:sup/>
                                <m:e>
                                  <m:sSup>
                                    <m:sSupPr>
                                      <m:ctrlPr>
                                        <a:rPr lang="en-US" sz="2400" b="1" i="1">
                                          <a:latin typeface="Cambria Math" panose="02040503050406030204" pitchFamily="18" charset="0"/>
                                          <a:cs typeface="Arial" pitchFamily="34" charset="0"/>
                                        </a:rPr>
                                      </m:ctrlPr>
                                    </m:sSupPr>
                                    <m:e>
                                      <m:d>
                                        <m:dPr>
                                          <m:ctrlPr>
                                            <a:rPr lang="en-US" sz="2400" b="1" i="1">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e>
                                    <m:sup>
                                      <m:r>
                                        <a:rPr lang="en-US" sz="2400" b="1" i="1">
                                          <a:latin typeface="Cambria Math"/>
                                          <a:cs typeface="Arial" pitchFamily="34" charset="0"/>
                                        </a:rPr>
                                        <m:t>𝟐</m:t>
                                      </m:r>
                                    </m:sup>
                                  </m:sSup>
                                </m:e>
                              </m:nary>
                            </m:e>
                          </m:rad>
                          <m:rad>
                            <m:radPr>
                              <m:degHide m:val="on"/>
                              <m:ctrlPr>
                                <a:rPr lang="en-US" sz="2400" b="1" i="1" smtClean="0">
                                  <a:latin typeface="Cambria Math" panose="02040503050406030204" pitchFamily="18" charset="0"/>
                                  <a:cs typeface="Arial" pitchFamily="34" charset="0"/>
                                </a:rPr>
                              </m:ctrlPr>
                            </m:radPr>
                            <m:deg/>
                            <m:e>
                              <m:nary>
                                <m:naryPr>
                                  <m:chr m:val="∑"/>
                                  <m:supHide m:val="on"/>
                                  <m:ctrlPr>
                                    <a:rPr lang="en-US" sz="2400" b="1" i="1">
                                      <a:latin typeface="Cambria Math" panose="02040503050406030204" pitchFamily="18" charset="0"/>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𝒙𝒚</m:t>
                                      </m:r>
                                    </m:sub>
                                  </m:sSub>
                                </m:sub>
                                <m:sup/>
                                <m:e>
                                  <m:sSup>
                                    <m:sSupPr>
                                      <m:ctrlPr>
                                        <a:rPr lang="en-US" sz="2400" b="1" i="1">
                                          <a:latin typeface="Cambria Math" panose="02040503050406030204" pitchFamily="18" charset="0"/>
                                          <a:cs typeface="Arial" pitchFamily="34" charset="0"/>
                                        </a:rPr>
                                      </m:ctrlPr>
                                    </m:sSupPr>
                                    <m:e>
                                      <m:d>
                                        <m:dPr>
                                          <m:ctrlPr>
                                            <a:rPr lang="en-US" sz="2400" b="1" i="1">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sup>
                                      <m:r>
                                        <a:rPr lang="en-US" sz="2400" b="1" i="1">
                                          <a:latin typeface="Cambria Math"/>
                                          <a:cs typeface="Arial" pitchFamily="34" charset="0"/>
                                        </a:rPr>
                                        <m:t>𝟐</m:t>
                                      </m:r>
                                    </m:sup>
                                  </m:sSup>
                                </m:e>
                              </m:nary>
                            </m:e>
                          </m:rad>
                        </m:den>
                      </m:f>
                    </m:oMath>
                  </m:oMathPara>
                </a14:m>
                <a:endParaRPr lang="en-US" sz="2400" b="1" dirty="0">
                  <a:latin typeface="Arial" pitchFamily="34" charset="0"/>
                  <a:cs typeface="Arial"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57451" y="5257800"/>
                <a:ext cx="7138749" cy="1430456"/>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58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1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81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Similarity Metric</a:t>
            </a:r>
          </a:p>
        </p:txBody>
      </p:sp>
      <p:sp>
        <p:nvSpPr>
          <p:cNvPr id="3" name="Content Placeholder 2"/>
          <p:cNvSpPr>
            <a:spLocks noGrp="1"/>
          </p:cNvSpPr>
          <p:nvPr>
            <p:ph idx="1"/>
          </p:nvPr>
        </p:nvSpPr>
        <p:spPr>
          <a:xfrm>
            <a:off x="457200" y="2743200"/>
            <a:ext cx="8229600" cy="3810001"/>
          </a:xfrm>
        </p:spPr>
        <p:txBody>
          <a:bodyPr>
            <a:normAutofit/>
          </a:bodyPr>
          <a:lstStyle/>
          <a:p>
            <a:r>
              <a:rPr lang="en-US" b="1" dirty="0">
                <a:solidFill>
                  <a:srgbClr val="0000FF"/>
                </a:solidFill>
              </a:rPr>
              <a:t>Intuitively we want:</a:t>
            </a:r>
            <a:r>
              <a:rPr lang="en-US" b="1" dirty="0"/>
              <a:t> sim(</a:t>
            </a:r>
            <a:r>
              <a:rPr lang="en-US" b="1" i="1" dirty="0"/>
              <a:t>A</a:t>
            </a:r>
            <a:r>
              <a:rPr lang="en-US" b="1" dirty="0"/>
              <a:t>, </a:t>
            </a:r>
            <a:r>
              <a:rPr lang="en-US" b="1" i="1" dirty="0"/>
              <a:t>B</a:t>
            </a:r>
            <a:r>
              <a:rPr lang="en-US" b="1" dirty="0"/>
              <a:t>) &gt; sim(</a:t>
            </a:r>
            <a:r>
              <a:rPr lang="en-US" b="1" i="1" dirty="0"/>
              <a:t>A</a:t>
            </a:r>
            <a:r>
              <a:rPr lang="en-US" b="1" dirty="0"/>
              <a:t>, </a:t>
            </a:r>
            <a:r>
              <a:rPr lang="en-US" b="1" i="1" dirty="0"/>
              <a:t>C</a:t>
            </a:r>
            <a:r>
              <a:rPr lang="en-US" b="1" dirty="0"/>
              <a:t>)</a:t>
            </a:r>
          </a:p>
          <a:p>
            <a:r>
              <a:rPr lang="en-US" b="1" dirty="0" err="1"/>
              <a:t>Jaccard</a:t>
            </a:r>
            <a:r>
              <a:rPr lang="en-US" b="1" dirty="0"/>
              <a:t> similarity:</a:t>
            </a:r>
            <a:r>
              <a:rPr lang="en-US" dirty="0"/>
              <a:t> 1/5 </a:t>
            </a:r>
            <a:r>
              <a:rPr lang="en-US" b="1" dirty="0"/>
              <a:t>&lt;</a:t>
            </a:r>
            <a:r>
              <a:rPr lang="en-US" dirty="0"/>
              <a:t> 2/4</a:t>
            </a:r>
          </a:p>
          <a:p>
            <a:r>
              <a:rPr lang="en-US" b="1" dirty="0"/>
              <a:t>Cosine similarity:</a:t>
            </a:r>
          </a:p>
          <a:p>
            <a:pPr marL="457200" lvl="1" indent="0">
              <a:buNone/>
            </a:pPr>
            <a:r>
              <a:rPr lang="en-US" dirty="0"/>
              <a:t> </a:t>
            </a:r>
          </a:p>
          <a:p>
            <a:pPr marL="457200" lvl="1" indent="0">
              <a:buNone/>
            </a:pPr>
            <a:endParaRPr lang="en-US" dirty="0"/>
          </a:p>
          <a:p>
            <a:pPr marL="457200" lvl="1" indent="0">
              <a:buNone/>
            </a:pPr>
            <a:r>
              <a:rPr lang="en-US" dirty="0"/>
              <a:t>0.380 </a:t>
            </a:r>
            <a:r>
              <a:rPr lang="en-US" b="1" dirty="0"/>
              <a:t>&gt;</a:t>
            </a:r>
            <a:r>
              <a:rPr lang="en-US" dirty="0"/>
              <a:t> 0.322</a:t>
            </a:r>
          </a:p>
          <a:p>
            <a:pPr lvl="1"/>
            <a:r>
              <a:rPr lang="en-US" dirty="0"/>
              <a:t>Considers missing ratings as “negative”</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7086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1" name="Rectangle 10"/>
              <p:cNvSpPr/>
              <p:nvPr/>
            </p:nvSpPr>
            <p:spPr>
              <a:xfrm>
                <a:off x="5785195" y="90802"/>
                <a:ext cx="3358805" cy="899798"/>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1600" b="1" i="1" dirty="0" smtClean="0">
                          <a:solidFill>
                            <a:schemeClr val="bg1"/>
                          </a:solidFill>
                          <a:latin typeface="Cambria Math"/>
                        </a:rPr>
                        <m:t>𝒔𝒊𝒎</m:t>
                      </m:r>
                      <m:r>
                        <a:rPr lang="en-US" sz="1600" b="1" i="1" dirty="0">
                          <a:solidFill>
                            <a:schemeClr val="bg1"/>
                          </a:solidFill>
                          <a:latin typeface="Cambria Math"/>
                        </a:rPr>
                        <m:t>(</m:t>
                      </m:r>
                      <m:r>
                        <a:rPr lang="en-US" sz="1600" b="1" i="1" dirty="0">
                          <a:solidFill>
                            <a:schemeClr val="bg1"/>
                          </a:solidFill>
                          <a:latin typeface="Cambria Math"/>
                        </a:rPr>
                        <m:t>𝒙</m:t>
                      </m:r>
                      <m:r>
                        <a:rPr lang="en-US" sz="1600" b="1" i="1" dirty="0">
                          <a:solidFill>
                            <a:schemeClr val="bg1"/>
                          </a:solidFill>
                          <a:latin typeface="Cambria Math"/>
                        </a:rPr>
                        <m:t>, </m:t>
                      </m:r>
                      <m:r>
                        <a:rPr lang="en-US" sz="1600" b="1" i="1" dirty="0">
                          <a:solidFill>
                            <a:schemeClr val="bg1"/>
                          </a:solidFill>
                          <a:latin typeface="Cambria Math"/>
                        </a:rPr>
                        <m:t>𝒚</m:t>
                      </m:r>
                      <m:r>
                        <a:rPr lang="en-US" sz="1600" b="1" i="1" dirty="0">
                          <a:solidFill>
                            <a:schemeClr val="bg1"/>
                          </a:solidFill>
                          <a:latin typeface="Cambria Math"/>
                        </a:rPr>
                        <m:t>) = </m:t>
                      </m:r>
                      <m:f>
                        <m:fPr>
                          <m:ctrlPr>
                            <a:rPr lang="en-US" sz="1600" b="1" i="1" dirty="0">
                              <a:solidFill>
                                <a:schemeClr val="bg1"/>
                              </a:solidFill>
                              <a:latin typeface="Cambria Math" panose="02040503050406030204" pitchFamily="18" charset="0"/>
                            </a:rPr>
                          </m:ctrlPr>
                        </m:fPr>
                        <m:num>
                          <m:nary>
                            <m:naryPr>
                              <m:chr m:val="∑"/>
                              <m:supHide m:val="on"/>
                              <m:ctrlPr>
                                <a:rPr lang="en-US" sz="1600" b="1" i="1" dirty="0" smtClean="0">
                                  <a:solidFill>
                                    <a:schemeClr val="bg1"/>
                                  </a:solidFill>
                                  <a:latin typeface="Cambria Math" panose="02040503050406030204" pitchFamily="18" charset="0"/>
                                </a:rPr>
                              </m:ctrlPr>
                            </m:naryPr>
                            <m:sub>
                              <m:r>
                                <a:rPr lang="en-US" sz="1600" b="1" i="1" dirty="0" smtClean="0">
                                  <a:solidFill>
                                    <a:schemeClr val="bg1"/>
                                  </a:solidFill>
                                  <a:latin typeface="Cambria Math"/>
                                </a:rPr>
                                <m:t>𝒊</m:t>
                              </m:r>
                            </m:sub>
                            <m:sup/>
                            <m:e>
                              <m:sSub>
                                <m:sSubPr>
                                  <m:ctrlPr>
                                    <a:rPr lang="en-US" sz="1600" b="1" i="1" dirty="0">
                                      <a:solidFill>
                                        <a:schemeClr val="bg1"/>
                                      </a:solidFill>
                                      <a:latin typeface="Cambria Math" panose="02040503050406030204" pitchFamily="18" charset="0"/>
                                    </a:rPr>
                                  </m:ctrlPr>
                                </m:sSubPr>
                                <m:e>
                                  <m:r>
                                    <a:rPr lang="en-US" sz="1600" b="1" i="1" dirty="0">
                                      <a:solidFill>
                                        <a:schemeClr val="bg1"/>
                                      </a:solidFill>
                                      <a:latin typeface="Cambria Math"/>
                                    </a:rPr>
                                    <m:t>𝒓</m:t>
                                  </m:r>
                                </m:e>
                                <m:sub>
                                  <m:r>
                                    <a:rPr lang="en-US" sz="1600" b="1" i="1" dirty="0">
                                      <a:solidFill>
                                        <a:schemeClr val="bg1"/>
                                      </a:solidFill>
                                      <a:latin typeface="Cambria Math"/>
                                    </a:rPr>
                                    <m:t>𝒙</m:t>
                                  </m:r>
                                  <m:r>
                                    <a:rPr lang="en-US" sz="1600" b="1" i="1" dirty="0" smtClean="0">
                                      <a:solidFill>
                                        <a:schemeClr val="bg1"/>
                                      </a:solidFill>
                                      <a:latin typeface="Cambria Math"/>
                                    </a:rPr>
                                    <m:t>𝒊</m:t>
                                  </m:r>
                                </m:sub>
                              </m:sSub>
                              <m:r>
                                <a:rPr lang="en-US" sz="1600" b="1" i="1" dirty="0">
                                  <a:solidFill>
                                    <a:schemeClr val="bg1"/>
                                  </a:solidFill>
                                  <a:latin typeface="Cambria Math"/>
                                </a:rPr>
                                <m:t>⋅</m:t>
                              </m:r>
                              <m:sSub>
                                <m:sSubPr>
                                  <m:ctrlPr>
                                    <a:rPr lang="en-US" sz="1600" b="1" i="1" dirty="0">
                                      <a:solidFill>
                                        <a:schemeClr val="bg1"/>
                                      </a:solidFill>
                                      <a:latin typeface="Cambria Math" panose="02040503050406030204" pitchFamily="18" charset="0"/>
                                    </a:rPr>
                                  </m:ctrlPr>
                                </m:sSubPr>
                                <m:e>
                                  <m:r>
                                    <a:rPr lang="en-US" sz="1600" b="1" i="1" dirty="0">
                                      <a:solidFill>
                                        <a:schemeClr val="bg1"/>
                                      </a:solidFill>
                                      <a:latin typeface="Cambria Math"/>
                                    </a:rPr>
                                    <m:t>𝒓</m:t>
                                  </m:r>
                                </m:e>
                                <m:sub>
                                  <m:r>
                                    <a:rPr lang="en-US" sz="1600" b="1" i="1" dirty="0">
                                      <a:solidFill>
                                        <a:schemeClr val="bg1"/>
                                      </a:solidFill>
                                      <a:latin typeface="Cambria Math"/>
                                    </a:rPr>
                                    <m:t>𝒚</m:t>
                                  </m:r>
                                  <m:r>
                                    <a:rPr lang="en-US" sz="1600" b="1" i="1" dirty="0" smtClean="0">
                                      <a:solidFill>
                                        <a:schemeClr val="bg1"/>
                                      </a:solidFill>
                                      <a:latin typeface="Cambria Math"/>
                                    </a:rPr>
                                    <m:t>𝒊</m:t>
                                  </m:r>
                                </m:sub>
                              </m:sSub>
                            </m:e>
                          </m:nary>
                        </m:num>
                        <m:den>
                          <m:rad>
                            <m:radPr>
                              <m:degHide m:val="on"/>
                              <m:ctrlPr>
                                <a:rPr lang="en-US" sz="1600" b="1" i="1" dirty="0" smtClean="0">
                                  <a:solidFill>
                                    <a:schemeClr val="bg1"/>
                                  </a:solidFill>
                                  <a:latin typeface="Cambria Math" panose="02040503050406030204" pitchFamily="18" charset="0"/>
                                </a:rPr>
                              </m:ctrlPr>
                            </m:radPr>
                            <m:deg/>
                            <m:e>
                              <m:nary>
                                <m:naryPr>
                                  <m:chr m:val="∑"/>
                                  <m:supHide m:val="on"/>
                                  <m:ctrlPr>
                                    <a:rPr lang="en-US" sz="1600" b="1" i="1" dirty="0">
                                      <a:solidFill>
                                        <a:schemeClr val="bg1"/>
                                      </a:solidFill>
                                      <a:latin typeface="Cambria Math" panose="02040503050406030204" pitchFamily="18" charset="0"/>
                                    </a:rPr>
                                  </m:ctrlPr>
                                </m:naryPr>
                                <m:sub>
                                  <m:r>
                                    <a:rPr lang="en-US" sz="1600" b="1" i="1" dirty="0">
                                      <a:solidFill>
                                        <a:schemeClr val="bg1"/>
                                      </a:solidFill>
                                      <a:latin typeface="Cambria Math"/>
                                    </a:rPr>
                                    <m:t>𝒊</m:t>
                                  </m:r>
                                </m:sub>
                                <m:sup/>
                                <m:e>
                                  <m:sSubSup>
                                    <m:sSubSupPr>
                                      <m:ctrlPr>
                                        <a:rPr lang="en-US" sz="1600" b="1" i="1" dirty="0" smtClean="0">
                                          <a:solidFill>
                                            <a:schemeClr val="bg1"/>
                                          </a:solidFill>
                                          <a:latin typeface="Cambria Math" panose="02040503050406030204" pitchFamily="18" charset="0"/>
                                        </a:rPr>
                                      </m:ctrlPr>
                                    </m:sSubSupPr>
                                    <m:e>
                                      <m:r>
                                        <a:rPr lang="en-US" sz="1600" b="1" i="1" dirty="0" smtClean="0">
                                          <a:solidFill>
                                            <a:schemeClr val="bg1"/>
                                          </a:solidFill>
                                          <a:latin typeface="Cambria Math"/>
                                        </a:rPr>
                                        <m:t>𝒓</m:t>
                                      </m:r>
                                    </m:e>
                                    <m:sub>
                                      <m:r>
                                        <a:rPr lang="en-US" sz="1600" b="1" i="1" dirty="0" smtClean="0">
                                          <a:solidFill>
                                            <a:schemeClr val="bg1"/>
                                          </a:solidFill>
                                          <a:latin typeface="Cambria Math"/>
                                        </a:rPr>
                                        <m:t>𝒙𝒊</m:t>
                                      </m:r>
                                    </m:sub>
                                    <m:sup>
                                      <m:r>
                                        <a:rPr lang="en-US" sz="1600" b="1" i="1" dirty="0" smtClean="0">
                                          <a:solidFill>
                                            <a:schemeClr val="bg1"/>
                                          </a:solidFill>
                                          <a:latin typeface="Cambria Math"/>
                                        </a:rPr>
                                        <m:t>𝟐</m:t>
                                      </m:r>
                                    </m:sup>
                                  </m:sSubSup>
                                </m:e>
                              </m:nary>
                            </m:e>
                          </m:rad>
                          <m:r>
                            <a:rPr lang="en-US" sz="1600" b="1" i="1" dirty="0" smtClean="0">
                              <a:solidFill>
                                <a:schemeClr val="bg1"/>
                              </a:solidFill>
                              <a:latin typeface="Cambria Math"/>
                            </a:rPr>
                            <m:t>⋅</m:t>
                          </m:r>
                          <m:rad>
                            <m:radPr>
                              <m:degHide m:val="on"/>
                              <m:ctrlPr>
                                <a:rPr lang="en-US" sz="1600" b="1" i="1" dirty="0">
                                  <a:solidFill>
                                    <a:schemeClr val="bg1"/>
                                  </a:solidFill>
                                  <a:latin typeface="Cambria Math" panose="02040503050406030204" pitchFamily="18" charset="0"/>
                                </a:rPr>
                              </m:ctrlPr>
                            </m:radPr>
                            <m:deg/>
                            <m:e>
                              <m:nary>
                                <m:naryPr>
                                  <m:chr m:val="∑"/>
                                  <m:supHide m:val="on"/>
                                  <m:ctrlPr>
                                    <a:rPr lang="en-US" sz="1600" b="1" i="1" dirty="0">
                                      <a:solidFill>
                                        <a:schemeClr val="bg1"/>
                                      </a:solidFill>
                                      <a:latin typeface="Cambria Math" panose="02040503050406030204" pitchFamily="18" charset="0"/>
                                    </a:rPr>
                                  </m:ctrlPr>
                                </m:naryPr>
                                <m:sub>
                                  <m:r>
                                    <a:rPr lang="en-US" sz="1600" b="1" i="1" dirty="0">
                                      <a:solidFill>
                                        <a:schemeClr val="bg1"/>
                                      </a:solidFill>
                                      <a:latin typeface="Cambria Math"/>
                                    </a:rPr>
                                    <m:t>𝒊</m:t>
                                  </m:r>
                                </m:sub>
                                <m:sup/>
                                <m:e>
                                  <m:sSubSup>
                                    <m:sSubSupPr>
                                      <m:ctrlPr>
                                        <a:rPr lang="en-US" sz="1600" b="1" i="1" dirty="0">
                                          <a:solidFill>
                                            <a:schemeClr val="bg1"/>
                                          </a:solidFill>
                                          <a:latin typeface="Cambria Math" panose="02040503050406030204" pitchFamily="18" charset="0"/>
                                        </a:rPr>
                                      </m:ctrlPr>
                                    </m:sSubSupPr>
                                    <m:e>
                                      <m:r>
                                        <a:rPr lang="en-US" sz="1600" b="1" i="1" dirty="0">
                                          <a:solidFill>
                                            <a:schemeClr val="bg1"/>
                                          </a:solidFill>
                                          <a:latin typeface="Cambria Math"/>
                                        </a:rPr>
                                        <m:t>𝒓</m:t>
                                      </m:r>
                                    </m:e>
                                    <m:sub>
                                      <m:r>
                                        <a:rPr lang="en-US" sz="1600" b="1" i="1" dirty="0" smtClean="0">
                                          <a:solidFill>
                                            <a:schemeClr val="bg1"/>
                                          </a:solidFill>
                                          <a:latin typeface="Cambria Math"/>
                                        </a:rPr>
                                        <m:t>𝒚</m:t>
                                      </m:r>
                                      <m:r>
                                        <a:rPr lang="en-US" sz="1600" b="1" i="1" dirty="0">
                                          <a:solidFill>
                                            <a:schemeClr val="bg1"/>
                                          </a:solidFill>
                                          <a:latin typeface="Cambria Math"/>
                                        </a:rPr>
                                        <m:t>𝒊</m:t>
                                      </m:r>
                                    </m:sub>
                                    <m:sup>
                                      <m:r>
                                        <a:rPr lang="en-US" sz="1600" b="1" i="1" dirty="0">
                                          <a:solidFill>
                                            <a:schemeClr val="bg1"/>
                                          </a:solidFill>
                                          <a:latin typeface="Cambria Math"/>
                                        </a:rPr>
                                        <m:t>𝟐</m:t>
                                      </m:r>
                                    </m:sup>
                                  </m:sSubSup>
                                </m:e>
                              </m:nary>
                            </m:e>
                          </m:rad>
                        </m:den>
                      </m:f>
                    </m:oMath>
                  </m:oMathPara>
                </a14:m>
                <a:endParaRPr lang="en-US" sz="1600" b="1" dirty="0">
                  <a:solidFill>
                    <a:schemeClr val="bg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785195" y="90802"/>
                <a:ext cx="3358805" cy="899798"/>
              </a:xfrm>
              <a:prstGeom prst="rect">
                <a:avLst/>
              </a:prstGeom>
              <a:blipFill rotWithShape="1">
                <a:blip r:embed="rId4"/>
                <a:stretch>
                  <a:fillRect/>
                </a:stretch>
              </a:blipFill>
            </p:spPr>
            <p:txBody>
              <a:bodyPr/>
              <a:lstStyle/>
              <a:p>
                <a:r>
                  <a:rPr lang="en-US">
                    <a:noFill/>
                  </a:rPr>
                  <a:t> </a:t>
                </a:r>
              </a:p>
            </p:txBody>
          </p:sp>
        </mc:Fallback>
      </mc:AlternateContent>
      <p:sp>
        <p:nvSpPr>
          <p:cNvPr id="12" name="TextBox 11"/>
          <p:cNvSpPr txBox="1"/>
          <p:nvPr/>
        </p:nvSpPr>
        <p:spPr>
          <a:xfrm>
            <a:off x="5822484" y="11668"/>
            <a:ext cx="1492716" cy="369332"/>
          </a:xfrm>
          <a:prstGeom prst="rect">
            <a:avLst/>
          </a:prstGeom>
          <a:noFill/>
        </p:spPr>
        <p:txBody>
          <a:bodyPr wrap="none" rtlCol="0">
            <a:spAutoFit/>
          </a:bodyPr>
          <a:lstStyle/>
          <a:p>
            <a:r>
              <a:rPr lang="en-US" b="1" dirty="0">
                <a:solidFill>
                  <a:schemeClr val="bg1"/>
                </a:solidFill>
                <a:latin typeface="Arial" pitchFamily="34" charset="0"/>
                <a:cs typeface="Arial" pitchFamily="34" charset="0"/>
              </a:rPr>
              <a:t>Cosine </a:t>
            </a:r>
            <a:r>
              <a:rPr lang="en-US" b="1" dirty="0" err="1">
                <a:solidFill>
                  <a:schemeClr val="bg1"/>
                </a:solidFill>
                <a:latin typeface="Arial" pitchFamily="34" charset="0"/>
                <a:cs typeface="Arial" pitchFamily="34" charset="0"/>
              </a:rPr>
              <a:t>sim</a:t>
            </a:r>
            <a:r>
              <a:rPr lang="en-US" b="1" dirty="0">
                <a:solidFill>
                  <a:schemeClr val="bg1"/>
                </a:solidFill>
                <a:latin typeface="Arial" pitchFamily="34" charset="0"/>
                <a:cs typeface="Arial" pitchFamily="34" charset="0"/>
              </a:rPr>
              <a:t>:</a:t>
            </a:r>
          </a:p>
        </p:txBody>
      </p:sp>
      <p:pic>
        <p:nvPicPr>
          <p:cNvPr id="4" name="Picture 3">
            <a:extLst>
              <a:ext uri="{FF2B5EF4-FFF2-40B4-BE49-F238E27FC236}">
                <a16:creationId xmlns:a16="http://schemas.microsoft.com/office/drawing/2014/main" id="{0D8D2985-42C0-4A8D-AAFD-A5C7B0E86C18}"/>
              </a:ext>
            </a:extLst>
          </p:cNvPr>
          <p:cNvPicPr>
            <a:picLocks noChangeAspect="1"/>
          </p:cNvPicPr>
          <p:nvPr/>
        </p:nvPicPr>
        <p:blipFill>
          <a:blip r:embed="rId5"/>
          <a:stretch>
            <a:fillRect/>
          </a:stretch>
        </p:blipFill>
        <p:spPr>
          <a:xfrm>
            <a:off x="1066800" y="4337364"/>
            <a:ext cx="3505200" cy="996636"/>
          </a:xfrm>
          <a:prstGeom prst="rect">
            <a:avLst/>
          </a:prstGeom>
        </p:spPr>
      </p:pic>
      <p:pic>
        <p:nvPicPr>
          <p:cNvPr id="5" name="Picture 4">
            <a:extLst>
              <a:ext uri="{FF2B5EF4-FFF2-40B4-BE49-F238E27FC236}">
                <a16:creationId xmlns:a16="http://schemas.microsoft.com/office/drawing/2014/main" id="{A258B8E2-AD79-495E-AFA5-F4C1288F25DF}"/>
              </a:ext>
            </a:extLst>
          </p:cNvPr>
          <p:cNvPicPr>
            <a:picLocks noChangeAspect="1"/>
          </p:cNvPicPr>
          <p:nvPr/>
        </p:nvPicPr>
        <p:blipFill>
          <a:blip r:embed="rId6"/>
          <a:stretch>
            <a:fillRect/>
          </a:stretch>
        </p:blipFill>
        <p:spPr>
          <a:xfrm>
            <a:off x="4724400" y="4413564"/>
            <a:ext cx="3124200" cy="844236"/>
          </a:xfrm>
          <a:prstGeom prst="rect">
            <a:avLst/>
          </a:prstGeom>
        </p:spPr>
      </p:pic>
    </p:spTree>
    <p:extLst>
      <p:ext uri="{BB962C8B-B14F-4D97-AF65-F5344CB8AC3E}">
        <p14:creationId xmlns:p14="http://schemas.microsoft.com/office/powerpoint/2010/main" val="283623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Normalizing Ratings</a:t>
            </a:r>
          </a:p>
        </p:txBody>
      </p:sp>
      <p:sp>
        <p:nvSpPr>
          <p:cNvPr id="3" name="Content Placeholder 2"/>
          <p:cNvSpPr>
            <a:spLocks noGrp="1"/>
          </p:cNvSpPr>
          <p:nvPr>
            <p:ph idx="1"/>
          </p:nvPr>
        </p:nvSpPr>
        <p:spPr>
          <a:xfrm>
            <a:off x="457200" y="1219200"/>
            <a:ext cx="8229600" cy="3810001"/>
          </a:xfrm>
        </p:spPr>
        <p:txBody>
          <a:bodyPr/>
          <a:lstStyle/>
          <a:p>
            <a:r>
              <a:rPr lang="en-US" b="1" dirty="0">
                <a:solidFill>
                  <a:srgbClr val="D60093"/>
                </a:solidFill>
              </a:rPr>
              <a:t>Solution: subtract the (row) mean</a:t>
            </a:r>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5626356" cy="145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38200" y="3581400"/>
            <a:ext cx="7467600" cy="3046988"/>
          </a:xfrm>
          <a:prstGeom prst="rect">
            <a:avLst/>
          </a:prstGeom>
          <a:noFill/>
        </p:spPr>
        <p:txBody>
          <a:bodyPr wrap="square" rtlCol="0">
            <a:spAutoFit/>
          </a:bodyPr>
          <a:lstStyle/>
          <a:p>
            <a:r>
              <a:rPr lang="en-US" sz="2400" b="1" dirty="0" err="1">
                <a:solidFill>
                  <a:srgbClr val="0000FF"/>
                </a:solidFill>
                <a:latin typeface="Arial" pitchFamily="34" charset="0"/>
                <a:cs typeface="Arial" pitchFamily="34" charset="0"/>
              </a:rPr>
              <a:t>sim</a:t>
            </a:r>
            <a:r>
              <a:rPr lang="en-US" sz="2400" b="1" dirty="0">
                <a:solidFill>
                  <a:srgbClr val="0000FF"/>
                </a:solidFill>
                <a:latin typeface="Arial" pitchFamily="34" charset="0"/>
                <a:cs typeface="Arial" pitchFamily="34" charset="0"/>
              </a:rPr>
              <a:t> A,B vs. A,C:</a:t>
            </a:r>
          </a:p>
          <a:p>
            <a:endParaRPr lang="en-US" sz="2400" b="1" dirty="0">
              <a:solidFill>
                <a:srgbClr val="0000FF"/>
              </a:solidFill>
              <a:latin typeface="Arial" pitchFamily="34" charset="0"/>
              <a:cs typeface="Arial" pitchFamily="34" charset="0"/>
            </a:endParaRPr>
          </a:p>
          <a:p>
            <a:endParaRPr lang="en-US" sz="2400" b="1" dirty="0">
              <a:solidFill>
                <a:srgbClr val="0000FF"/>
              </a:solidFill>
              <a:latin typeface="Arial" pitchFamily="34" charset="0"/>
              <a:cs typeface="Arial" pitchFamily="34" charset="0"/>
            </a:endParaRPr>
          </a:p>
          <a:p>
            <a:endParaRPr lang="en-US" sz="2400" b="1" dirty="0">
              <a:solidFill>
                <a:srgbClr val="0000FF"/>
              </a:solidFill>
              <a:latin typeface="Arial" pitchFamily="34" charset="0"/>
              <a:cs typeface="Arial" pitchFamily="34" charset="0"/>
            </a:endParaRPr>
          </a:p>
          <a:p>
            <a:endParaRPr lang="en-US" sz="2400" b="1" dirty="0">
              <a:solidFill>
                <a:srgbClr val="0000FF"/>
              </a:solidFill>
              <a:latin typeface="Arial" pitchFamily="34" charset="0"/>
              <a:cs typeface="Arial" pitchFamily="34" charset="0"/>
            </a:endParaRPr>
          </a:p>
          <a:p>
            <a:endParaRPr lang="en-US" sz="2400" b="1" dirty="0">
              <a:solidFill>
                <a:srgbClr val="0000FF"/>
              </a:solidFill>
              <a:latin typeface="Arial" pitchFamily="34" charset="0"/>
              <a:cs typeface="Arial" pitchFamily="34" charset="0"/>
            </a:endParaRPr>
          </a:p>
          <a:p>
            <a:endParaRPr lang="en-US" sz="2400" b="1" dirty="0">
              <a:solidFill>
                <a:srgbClr val="0000FF"/>
              </a:solidFill>
              <a:latin typeface="Arial" pitchFamily="34" charset="0"/>
              <a:cs typeface="Arial" pitchFamily="34" charset="0"/>
            </a:endParaRPr>
          </a:p>
          <a:p>
            <a:r>
              <a:rPr lang="en-US" sz="2400" dirty="0">
                <a:solidFill>
                  <a:srgbClr val="0000FF"/>
                </a:solidFill>
                <a:latin typeface="Arial" pitchFamily="34" charset="0"/>
                <a:cs typeface="Arial" pitchFamily="34" charset="0"/>
              </a:rPr>
              <a:t>0.092 </a:t>
            </a:r>
            <a:r>
              <a:rPr lang="en-US" sz="2400" b="1" dirty="0">
                <a:solidFill>
                  <a:srgbClr val="0000FF"/>
                </a:solidFill>
                <a:latin typeface="Arial" pitchFamily="34" charset="0"/>
                <a:cs typeface="Arial" pitchFamily="34" charset="0"/>
              </a:rPr>
              <a:t>&gt;</a:t>
            </a:r>
            <a:r>
              <a:rPr lang="en-US" sz="2400" dirty="0">
                <a:solidFill>
                  <a:srgbClr val="0000FF"/>
                </a:solidFill>
                <a:latin typeface="Arial" pitchFamily="34" charset="0"/>
                <a:cs typeface="Arial" pitchFamily="34" charset="0"/>
              </a:rPr>
              <a:t> -0.559</a:t>
            </a:r>
          </a:p>
        </p:txBody>
      </p:sp>
      <p:sp>
        <p:nvSpPr>
          <p:cNvPr id="8" name="TextBox 7"/>
          <p:cNvSpPr txBox="1"/>
          <p:nvPr/>
        </p:nvSpPr>
        <p:spPr>
          <a:xfrm>
            <a:off x="6781800" y="2353270"/>
            <a:ext cx="2286000" cy="923330"/>
          </a:xfrm>
          <a:prstGeom prst="rect">
            <a:avLst/>
          </a:prstGeom>
          <a:noFill/>
        </p:spPr>
        <p:txBody>
          <a:bodyPr wrap="square" rtlCol="0">
            <a:spAutoFit/>
          </a:bodyPr>
          <a:lstStyle/>
          <a:p>
            <a:r>
              <a:rPr lang="en-US" dirty="0">
                <a:solidFill>
                  <a:srgbClr val="008000"/>
                </a:solidFill>
                <a:latin typeface="Arial" pitchFamily="34" charset="0"/>
                <a:cs typeface="Arial" pitchFamily="34" charset="0"/>
              </a:rPr>
              <a:t>Notice cosine </a:t>
            </a:r>
            <a:r>
              <a:rPr lang="en-US" dirty="0" err="1">
                <a:solidFill>
                  <a:srgbClr val="008000"/>
                </a:solidFill>
                <a:latin typeface="Arial" pitchFamily="34" charset="0"/>
                <a:cs typeface="Arial" pitchFamily="34" charset="0"/>
              </a:rPr>
              <a:t>sim</a:t>
            </a:r>
            <a:r>
              <a:rPr lang="en-US" dirty="0">
                <a:solidFill>
                  <a:srgbClr val="008000"/>
                </a:solidFill>
                <a:latin typeface="Arial" pitchFamily="34" charset="0"/>
                <a:cs typeface="Arial" pitchFamily="34" charset="0"/>
              </a:rPr>
              <a:t>. is correlation when data is centered at 0</a:t>
            </a:r>
          </a:p>
        </p:txBody>
      </p:sp>
      <mc:AlternateContent xmlns:mc="http://schemas.openxmlformats.org/markup-compatibility/2006" xmlns:a14="http://schemas.microsoft.com/office/drawing/2010/main">
        <mc:Choice Requires="a14">
          <p:sp>
            <p:nvSpPr>
              <p:cNvPr id="11" name="Rectangle 10"/>
              <p:cNvSpPr/>
              <p:nvPr/>
            </p:nvSpPr>
            <p:spPr>
              <a:xfrm>
                <a:off x="5785195" y="90802"/>
                <a:ext cx="3358805" cy="899798"/>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1600" b="1" i="1" dirty="0" smtClean="0">
                          <a:solidFill>
                            <a:schemeClr val="bg1"/>
                          </a:solidFill>
                          <a:latin typeface="Cambria Math"/>
                        </a:rPr>
                        <m:t>𝒔𝒊𝒎</m:t>
                      </m:r>
                      <m:r>
                        <a:rPr lang="en-US" sz="1600" b="1" i="1" dirty="0">
                          <a:solidFill>
                            <a:schemeClr val="bg1"/>
                          </a:solidFill>
                          <a:latin typeface="Cambria Math"/>
                        </a:rPr>
                        <m:t>(</m:t>
                      </m:r>
                      <m:r>
                        <a:rPr lang="en-US" sz="1600" b="1" i="1" dirty="0">
                          <a:solidFill>
                            <a:schemeClr val="bg1"/>
                          </a:solidFill>
                          <a:latin typeface="Cambria Math"/>
                        </a:rPr>
                        <m:t>𝒙</m:t>
                      </m:r>
                      <m:r>
                        <a:rPr lang="en-US" sz="1600" b="1" i="1" dirty="0">
                          <a:solidFill>
                            <a:schemeClr val="bg1"/>
                          </a:solidFill>
                          <a:latin typeface="Cambria Math"/>
                        </a:rPr>
                        <m:t>, </m:t>
                      </m:r>
                      <m:r>
                        <a:rPr lang="en-US" sz="1600" b="1" i="1" dirty="0">
                          <a:solidFill>
                            <a:schemeClr val="bg1"/>
                          </a:solidFill>
                          <a:latin typeface="Cambria Math"/>
                        </a:rPr>
                        <m:t>𝒚</m:t>
                      </m:r>
                      <m:r>
                        <a:rPr lang="en-US" sz="1600" b="1" i="1" dirty="0">
                          <a:solidFill>
                            <a:schemeClr val="bg1"/>
                          </a:solidFill>
                          <a:latin typeface="Cambria Math"/>
                        </a:rPr>
                        <m:t>) = </m:t>
                      </m:r>
                      <m:f>
                        <m:fPr>
                          <m:ctrlPr>
                            <a:rPr lang="en-US" sz="1600" b="1" i="1" dirty="0">
                              <a:solidFill>
                                <a:schemeClr val="bg1"/>
                              </a:solidFill>
                              <a:latin typeface="Cambria Math" panose="02040503050406030204" pitchFamily="18" charset="0"/>
                            </a:rPr>
                          </m:ctrlPr>
                        </m:fPr>
                        <m:num>
                          <m:nary>
                            <m:naryPr>
                              <m:chr m:val="∑"/>
                              <m:supHide m:val="on"/>
                              <m:ctrlPr>
                                <a:rPr lang="en-US" sz="1600" b="1" i="1" dirty="0" smtClean="0">
                                  <a:solidFill>
                                    <a:schemeClr val="bg1"/>
                                  </a:solidFill>
                                  <a:latin typeface="Cambria Math" panose="02040503050406030204" pitchFamily="18" charset="0"/>
                                </a:rPr>
                              </m:ctrlPr>
                            </m:naryPr>
                            <m:sub>
                              <m:r>
                                <a:rPr lang="en-US" sz="1600" b="1" i="1" dirty="0" smtClean="0">
                                  <a:solidFill>
                                    <a:schemeClr val="bg1"/>
                                  </a:solidFill>
                                  <a:latin typeface="Cambria Math"/>
                                </a:rPr>
                                <m:t>𝒊</m:t>
                              </m:r>
                            </m:sub>
                            <m:sup/>
                            <m:e>
                              <m:sSub>
                                <m:sSubPr>
                                  <m:ctrlPr>
                                    <a:rPr lang="en-US" sz="1600" b="1" i="1" dirty="0">
                                      <a:solidFill>
                                        <a:schemeClr val="bg1"/>
                                      </a:solidFill>
                                      <a:latin typeface="Cambria Math" panose="02040503050406030204" pitchFamily="18" charset="0"/>
                                    </a:rPr>
                                  </m:ctrlPr>
                                </m:sSubPr>
                                <m:e>
                                  <m:r>
                                    <a:rPr lang="en-US" sz="1600" b="1" i="1" dirty="0">
                                      <a:solidFill>
                                        <a:schemeClr val="bg1"/>
                                      </a:solidFill>
                                      <a:latin typeface="Cambria Math"/>
                                    </a:rPr>
                                    <m:t>𝒓</m:t>
                                  </m:r>
                                </m:e>
                                <m:sub>
                                  <m:r>
                                    <a:rPr lang="en-US" sz="1600" b="1" i="1" dirty="0">
                                      <a:solidFill>
                                        <a:schemeClr val="bg1"/>
                                      </a:solidFill>
                                      <a:latin typeface="Cambria Math"/>
                                    </a:rPr>
                                    <m:t>𝒙</m:t>
                                  </m:r>
                                  <m:r>
                                    <a:rPr lang="en-US" sz="1600" b="1" i="1" dirty="0" smtClean="0">
                                      <a:solidFill>
                                        <a:schemeClr val="bg1"/>
                                      </a:solidFill>
                                      <a:latin typeface="Cambria Math"/>
                                    </a:rPr>
                                    <m:t>𝒊</m:t>
                                  </m:r>
                                </m:sub>
                              </m:sSub>
                              <m:r>
                                <a:rPr lang="en-US" sz="1600" b="1" i="1" dirty="0">
                                  <a:solidFill>
                                    <a:schemeClr val="bg1"/>
                                  </a:solidFill>
                                  <a:latin typeface="Cambria Math"/>
                                </a:rPr>
                                <m:t>⋅</m:t>
                              </m:r>
                              <m:sSub>
                                <m:sSubPr>
                                  <m:ctrlPr>
                                    <a:rPr lang="en-US" sz="1600" b="1" i="1" dirty="0">
                                      <a:solidFill>
                                        <a:schemeClr val="bg1"/>
                                      </a:solidFill>
                                      <a:latin typeface="Cambria Math" panose="02040503050406030204" pitchFamily="18" charset="0"/>
                                    </a:rPr>
                                  </m:ctrlPr>
                                </m:sSubPr>
                                <m:e>
                                  <m:r>
                                    <a:rPr lang="en-US" sz="1600" b="1" i="1" dirty="0">
                                      <a:solidFill>
                                        <a:schemeClr val="bg1"/>
                                      </a:solidFill>
                                      <a:latin typeface="Cambria Math"/>
                                    </a:rPr>
                                    <m:t>𝒓</m:t>
                                  </m:r>
                                </m:e>
                                <m:sub>
                                  <m:r>
                                    <a:rPr lang="en-US" sz="1600" b="1" i="1" dirty="0">
                                      <a:solidFill>
                                        <a:schemeClr val="bg1"/>
                                      </a:solidFill>
                                      <a:latin typeface="Cambria Math"/>
                                    </a:rPr>
                                    <m:t>𝒚</m:t>
                                  </m:r>
                                  <m:r>
                                    <a:rPr lang="en-US" sz="1600" b="1" i="1" dirty="0" smtClean="0">
                                      <a:solidFill>
                                        <a:schemeClr val="bg1"/>
                                      </a:solidFill>
                                      <a:latin typeface="Cambria Math"/>
                                    </a:rPr>
                                    <m:t>𝒊</m:t>
                                  </m:r>
                                </m:sub>
                              </m:sSub>
                            </m:e>
                          </m:nary>
                        </m:num>
                        <m:den>
                          <m:rad>
                            <m:radPr>
                              <m:degHide m:val="on"/>
                              <m:ctrlPr>
                                <a:rPr lang="en-US" sz="1600" b="1" i="1" dirty="0" smtClean="0">
                                  <a:solidFill>
                                    <a:schemeClr val="bg1"/>
                                  </a:solidFill>
                                  <a:latin typeface="Cambria Math" panose="02040503050406030204" pitchFamily="18" charset="0"/>
                                </a:rPr>
                              </m:ctrlPr>
                            </m:radPr>
                            <m:deg/>
                            <m:e>
                              <m:nary>
                                <m:naryPr>
                                  <m:chr m:val="∑"/>
                                  <m:supHide m:val="on"/>
                                  <m:ctrlPr>
                                    <a:rPr lang="en-US" sz="1600" b="1" i="1" dirty="0">
                                      <a:solidFill>
                                        <a:schemeClr val="bg1"/>
                                      </a:solidFill>
                                      <a:latin typeface="Cambria Math" panose="02040503050406030204" pitchFamily="18" charset="0"/>
                                    </a:rPr>
                                  </m:ctrlPr>
                                </m:naryPr>
                                <m:sub>
                                  <m:r>
                                    <a:rPr lang="en-US" sz="1600" b="1" i="1" dirty="0">
                                      <a:solidFill>
                                        <a:schemeClr val="bg1"/>
                                      </a:solidFill>
                                      <a:latin typeface="Cambria Math"/>
                                    </a:rPr>
                                    <m:t>𝒊</m:t>
                                  </m:r>
                                </m:sub>
                                <m:sup/>
                                <m:e>
                                  <m:sSubSup>
                                    <m:sSubSupPr>
                                      <m:ctrlPr>
                                        <a:rPr lang="en-US" sz="1600" b="1" i="1" dirty="0" smtClean="0">
                                          <a:solidFill>
                                            <a:schemeClr val="bg1"/>
                                          </a:solidFill>
                                          <a:latin typeface="Cambria Math" panose="02040503050406030204" pitchFamily="18" charset="0"/>
                                        </a:rPr>
                                      </m:ctrlPr>
                                    </m:sSubSupPr>
                                    <m:e>
                                      <m:r>
                                        <a:rPr lang="en-US" sz="1600" b="1" i="1" dirty="0" smtClean="0">
                                          <a:solidFill>
                                            <a:schemeClr val="bg1"/>
                                          </a:solidFill>
                                          <a:latin typeface="Cambria Math"/>
                                        </a:rPr>
                                        <m:t>𝒓</m:t>
                                      </m:r>
                                    </m:e>
                                    <m:sub>
                                      <m:r>
                                        <a:rPr lang="en-US" sz="1600" b="1" i="1" dirty="0" smtClean="0">
                                          <a:solidFill>
                                            <a:schemeClr val="bg1"/>
                                          </a:solidFill>
                                          <a:latin typeface="Cambria Math"/>
                                        </a:rPr>
                                        <m:t>𝒙𝒊</m:t>
                                      </m:r>
                                    </m:sub>
                                    <m:sup>
                                      <m:r>
                                        <a:rPr lang="en-US" sz="1600" b="1" i="1" dirty="0" smtClean="0">
                                          <a:solidFill>
                                            <a:schemeClr val="bg1"/>
                                          </a:solidFill>
                                          <a:latin typeface="Cambria Math"/>
                                        </a:rPr>
                                        <m:t>𝟐</m:t>
                                      </m:r>
                                    </m:sup>
                                  </m:sSubSup>
                                </m:e>
                              </m:nary>
                            </m:e>
                          </m:rad>
                          <m:r>
                            <a:rPr lang="en-US" sz="1600" b="1" i="1" dirty="0" smtClean="0">
                              <a:solidFill>
                                <a:schemeClr val="bg1"/>
                              </a:solidFill>
                              <a:latin typeface="Cambria Math"/>
                            </a:rPr>
                            <m:t>⋅</m:t>
                          </m:r>
                          <m:rad>
                            <m:radPr>
                              <m:degHide m:val="on"/>
                              <m:ctrlPr>
                                <a:rPr lang="en-US" sz="1600" b="1" i="1" dirty="0">
                                  <a:solidFill>
                                    <a:schemeClr val="bg1"/>
                                  </a:solidFill>
                                  <a:latin typeface="Cambria Math" panose="02040503050406030204" pitchFamily="18" charset="0"/>
                                </a:rPr>
                              </m:ctrlPr>
                            </m:radPr>
                            <m:deg/>
                            <m:e>
                              <m:nary>
                                <m:naryPr>
                                  <m:chr m:val="∑"/>
                                  <m:supHide m:val="on"/>
                                  <m:ctrlPr>
                                    <a:rPr lang="en-US" sz="1600" b="1" i="1" dirty="0">
                                      <a:solidFill>
                                        <a:schemeClr val="bg1"/>
                                      </a:solidFill>
                                      <a:latin typeface="Cambria Math" panose="02040503050406030204" pitchFamily="18" charset="0"/>
                                    </a:rPr>
                                  </m:ctrlPr>
                                </m:naryPr>
                                <m:sub>
                                  <m:r>
                                    <a:rPr lang="en-US" sz="1600" b="1" i="1" dirty="0">
                                      <a:solidFill>
                                        <a:schemeClr val="bg1"/>
                                      </a:solidFill>
                                      <a:latin typeface="Cambria Math"/>
                                    </a:rPr>
                                    <m:t>𝒊</m:t>
                                  </m:r>
                                </m:sub>
                                <m:sup/>
                                <m:e>
                                  <m:sSubSup>
                                    <m:sSubSupPr>
                                      <m:ctrlPr>
                                        <a:rPr lang="en-US" sz="1600" b="1" i="1" dirty="0">
                                          <a:solidFill>
                                            <a:schemeClr val="bg1"/>
                                          </a:solidFill>
                                          <a:latin typeface="Cambria Math" panose="02040503050406030204" pitchFamily="18" charset="0"/>
                                        </a:rPr>
                                      </m:ctrlPr>
                                    </m:sSubSupPr>
                                    <m:e>
                                      <m:r>
                                        <a:rPr lang="en-US" sz="1600" b="1" i="1" dirty="0">
                                          <a:solidFill>
                                            <a:schemeClr val="bg1"/>
                                          </a:solidFill>
                                          <a:latin typeface="Cambria Math"/>
                                        </a:rPr>
                                        <m:t>𝒓</m:t>
                                      </m:r>
                                    </m:e>
                                    <m:sub>
                                      <m:r>
                                        <a:rPr lang="en-US" sz="1600" b="1" i="1" dirty="0" smtClean="0">
                                          <a:solidFill>
                                            <a:schemeClr val="bg1"/>
                                          </a:solidFill>
                                          <a:latin typeface="Cambria Math"/>
                                        </a:rPr>
                                        <m:t>𝒚</m:t>
                                      </m:r>
                                      <m:r>
                                        <a:rPr lang="en-US" sz="1600" b="1" i="1" dirty="0">
                                          <a:solidFill>
                                            <a:schemeClr val="bg1"/>
                                          </a:solidFill>
                                          <a:latin typeface="Cambria Math"/>
                                        </a:rPr>
                                        <m:t>𝒊</m:t>
                                      </m:r>
                                    </m:sub>
                                    <m:sup>
                                      <m:r>
                                        <a:rPr lang="en-US" sz="1600" b="1" i="1" dirty="0">
                                          <a:solidFill>
                                            <a:schemeClr val="bg1"/>
                                          </a:solidFill>
                                          <a:latin typeface="Cambria Math"/>
                                        </a:rPr>
                                        <m:t>𝟐</m:t>
                                      </m:r>
                                    </m:sup>
                                  </m:sSubSup>
                                </m:e>
                              </m:nary>
                            </m:e>
                          </m:rad>
                        </m:den>
                      </m:f>
                    </m:oMath>
                  </m:oMathPara>
                </a14:m>
                <a:endParaRPr lang="en-US" sz="1600" b="1" dirty="0">
                  <a:solidFill>
                    <a:schemeClr val="bg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785195" y="90802"/>
                <a:ext cx="3358805" cy="899798"/>
              </a:xfrm>
              <a:prstGeom prst="rect">
                <a:avLst/>
              </a:prstGeom>
              <a:blipFill>
                <a:blip r:embed="rId3"/>
                <a:stretch>
                  <a:fillRect/>
                </a:stretch>
              </a:blipFill>
            </p:spPr>
            <p:txBody>
              <a:bodyPr/>
              <a:lstStyle/>
              <a:p>
                <a:r>
                  <a:rPr lang="en-US">
                    <a:noFill/>
                  </a:rPr>
                  <a:t> </a:t>
                </a:r>
              </a:p>
            </p:txBody>
          </p:sp>
        </mc:Fallback>
      </mc:AlternateContent>
      <p:sp>
        <p:nvSpPr>
          <p:cNvPr id="12" name="TextBox 11"/>
          <p:cNvSpPr txBox="1"/>
          <p:nvPr/>
        </p:nvSpPr>
        <p:spPr>
          <a:xfrm>
            <a:off x="5822484" y="11668"/>
            <a:ext cx="1492716" cy="369332"/>
          </a:xfrm>
          <a:prstGeom prst="rect">
            <a:avLst/>
          </a:prstGeom>
          <a:noFill/>
        </p:spPr>
        <p:txBody>
          <a:bodyPr wrap="none" rtlCol="0">
            <a:spAutoFit/>
          </a:bodyPr>
          <a:lstStyle/>
          <a:p>
            <a:r>
              <a:rPr lang="en-US" b="1" dirty="0">
                <a:solidFill>
                  <a:schemeClr val="bg1"/>
                </a:solidFill>
                <a:latin typeface="Arial" pitchFamily="34" charset="0"/>
                <a:cs typeface="Arial" pitchFamily="34" charset="0"/>
              </a:rPr>
              <a:t>Cosine </a:t>
            </a:r>
            <a:r>
              <a:rPr lang="en-US" b="1" dirty="0" err="1">
                <a:solidFill>
                  <a:schemeClr val="bg1"/>
                </a:solidFill>
                <a:latin typeface="Arial" pitchFamily="34" charset="0"/>
                <a:cs typeface="Arial" pitchFamily="34" charset="0"/>
              </a:rPr>
              <a:t>sim</a:t>
            </a:r>
            <a:r>
              <a:rPr lang="en-US" b="1" dirty="0">
                <a:solidFill>
                  <a:schemeClr val="bg1"/>
                </a:solidFill>
                <a:latin typeface="Arial" pitchFamily="34" charset="0"/>
                <a:cs typeface="Arial" pitchFamily="34" charset="0"/>
              </a:rPr>
              <a:t>:</a:t>
            </a:r>
          </a:p>
        </p:txBody>
      </p:sp>
      <p:pic>
        <p:nvPicPr>
          <p:cNvPr id="4" name="Picture 3">
            <a:extLst>
              <a:ext uri="{FF2B5EF4-FFF2-40B4-BE49-F238E27FC236}">
                <a16:creationId xmlns:a16="http://schemas.microsoft.com/office/drawing/2014/main" id="{9B85E15D-3DDA-4EF2-BEC7-526D39D86DC3}"/>
              </a:ext>
            </a:extLst>
          </p:cNvPr>
          <p:cNvPicPr>
            <a:picLocks noChangeAspect="1"/>
          </p:cNvPicPr>
          <p:nvPr/>
        </p:nvPicPr>
        <p:blipFill>
          <a:blip r:embed="rId4"/>
          <a:stretch>
            <a:fillRect/>
          </a:stretch>
        </p:blipFill>
        <p:spPr>
          <a:xfrm>
            <a:off x="1014743" y="4114799"/>
            <a:ext cx="7291057" cy="1057871"/>
          </a:xfrm>
          <a:prstGeom prst="rect">
            <a:avLst/>
          </a:prstGeom>
        </p:spPr>
      </p:pic>
      <p:pic>
        <p:nvPicPr>
          <p:cNvPr id="5" name="Picture 4">
            <a:extLst>
              <a:ext uri="{FF2B5EF4-FFF2-40B4-BE49-F238E27FC236}">
                <a16:creationId xmlns:a16="http://schemas.microsoft.com/office/drawing/2014/main" id="{F5AB4B9A-1630-4172-9D54-8D58951BD833}"/>
              </a:ext>
            </a:extLst>
          </p:cNvPr>
          <p:cNvPicPr>
            <a:picLocks noChangeAspect="1"/>
          </p:cNvPicPr>
          <p:nvPr/>
        </p:nvPicPr>
        <p:blipFill>
          <a:blip r:embed="rId5"/>
          <a:stretch>
            <a:fillRect/>
          </a:stretch>
        </p:blipFill>
        <p:spPr>
          <a:xfrm>
            <a:off x="1143000" y="5029200"/>
            <a:ext cx="6986257" cy="914400"/>
          </a:xfrm>
          <a:prstGeom prst="rect">
            <a:avLst/>
          </a:prstGeom>
        </p:spPr>
      </p:pic>
    </p:spTree>
    <p:extLst>
      <p:ext uri="{BB962C8B-B14F-4D97-AF65-F5344CB8AC3E}">
        <p14:creationId xmlns:p14="http://schemas.microsoft.com/office/powerpoint/2010/main" val="181087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7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dirty="0"/>
              <a:t>Rating Predictions</a:t>
            </a:r>
          </a:p>
        </p:txBody>
      </p:sp>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p:txBody>
              <a:bodyPr>
                <a:normAutofit/>
              </a:bodyPr>
              <a:lstStyle/>
              <a:p>
                <a:pPr marL="118872" indent="0">
                  <a:buNone/>
                </a:pPr>
                <a:r>
                  <a:rPr lang="en-US" b="1" dirty="0">
                    <a:solidFill>
                      <a:srgbClr val="0000FF"/>
                    </a:solidFill>
                  </a:rPr>
                  <a:t>From similarity metric to recommendations:</a:t>
                </a:r>
              </a:p>
              <a:p>
                <a:r>
                  <a:rPr lang="en-US" dirty="0"/>
                  <a:t>Let </a:t>
                </a:r>
                <a:r>
                  <a:rPr lang="en-US" b="1" i="1" dirty="0" err="1"/>
                  <a:t>r</a:t>
                </a:r>
                <a:r>
                  <a:rPr lang="en-US" b="1" i="1" baseline="-25000" dirty="0" err="1"/>
                  <a:t>x</a:t>
                </a:r>
                <a:r>
                  <a:rPr lang="en-US" dirty="0"/>
                  <a:t> be the vector of user </a:t>
                </a:r>
                <a:r>
                  <a:rPr lang="en-US" b="1" i="1" dirty="0"/>
                  <a:t>x</a:t>
                </a:r>
                <a:r>
                  <a:rPr lang="en-US" dirty="0"/>
                  <a:t>’s ratings</a:t>
                </a:r>
              </a:p>
              <a:p>
                <a:pPr eaLnBrk="1" hangingPunct="1"/>
                <a:r>
                  <a:rPr lang="en-US" dirty="0"/>
                  <a:t>Let </a:t>
                </a:r>
                <a:r>
                  <a:rPr lang="en-US" b="1" i="1" dirty="0"/>
                  <a:t>N</a:t>
                </a:r>
                <a:r>
                  <a:rPr lang="en-US" dirty="0"/>
                  <a:t> be the set of </a:t>
                </a:r>
                <a:r>
                  <a:rPr lang="en-US" b="1" i="1" dirty="0"/>
                  <a:t>k</a:t>
                </a:r>
                <a:r>
                  <a:rPr lang="en-US" dirty="0"/>
                  <a:t> users most similar to </a:t>
                </a:r>
                <a:r>
                  <a:rPr lang="en-US" b="1" i="1" dirty="0"/>
                  <a:t>x</a:t>
                </a:r>
                <a:r>
                  <a:rPr lang="en-US" dirty="0"/>
                  <a:t> who have rated item </a:t>
                </a:r>
                <a:r>
                  <a:rPr lang="en-US" b="1" i="1" dirty="0" err="1"/>
                  <a:t>i</a:t>
                </a:r>
                <a:endParaRPr lang="en-US" b="1" i="1" dirty="0"/>
              </a:p>
              <a:p>
                <a:pPr eaLnBrk="1" hangingPunct="1"/>
                <a:r>
                  <a:rPr lang="en-US" b="1" dirty="0">
                    <a:solidFill>
                      <a:srgbClr val="D60093"/>
                    </a:solidFill>
                  </a:rPr>
                  <a:t>Prediction for item </a:t>
                </a:r>
                <a:r>
                  <a:rPr lang="en-US" b="1" i="1" dirty="0">
                    <a:solidFill>
                      <a:srgbClr val="D60093"/>
                    </a:solidFill>
                  </a:rPr>
                  <a:t>s </a:t>
                </a:r>
                <a:r>
                  <a:rPr lang="en-US" b="1" dirty="0">
                    <a:solidFill>
                      <a:srgbClr val="D60093"/>
                    </a:solidFill>
                  </a:rPr>
                  <a:t>of</a:t>
                </a:r>
                <a:r>
                  <a:rPr lang="en-US" b="1" i="1" dirty="0">
                    <a:solidFill>
                      <a:srgbClr val="D60093"/>
                    </a:solidFill>
                  </a:rPr>
                  <a:t> user x</a:t>
                </a:r>
                <a:r>
                  <a:rPr lang="en-US" b="1" dirty="0">
                    <a:solidFill>
                      <a:srgbClr val="D60093"/>
                    </a:solidFill>
                  </a:rPr>
                  <a:t>:</a:t>
                </a:r>
              </a:p>
              <a:p>
                <a:pPr lvl="1" eaLnBrk="1" hangingPunct="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a:rPr>
                          <m:t>𝑟</m:t>
                        </m:r>
                      </m:e>
                      <m:sub>
                        <m:r>
                          <a:rPr lang="en-US" b="0" i="1" dirty="0" smtClean="0">
                            <a:latin typeface="Cambria Math"/>
                          </a:rPr>
                          <m:t>𝑥𝑖</m:t>
                        </m:r>
                      </m:sub>
                    </m:sSub>
                    <m:r>
                      <a:rPr lang="en-US" i="1" dirty="0" smtClean="0">
                        <a:latin typeface="Cambria Math"/>
                      </a:rPr>
                      <m:t>=</m:t>
                    </m:r>
                    <m:f>
                      <m:fPr>
                        <m:ctrlPr>
                          <a:rPr lang="en-US" i="1" dirty="0" smtClean="0">
                            <a:latin typeface="Cambria Math" panose="02040503050406030204" pitchFamily="18" charset="0"/>
                          </a:rPr>
                        </m:ctrlPr>
                      </m:fPr>
                      <m:num>
                        <m:r>
                          <a:rPr lang="en-US" i="1" dirty="0" smtClean="0">
                            <a:latin typeface="Cambria Math"/>
                          </a:rPr>
                          <m:t>1</m:t>
                        </m:r>
                      </m:num>
                      <m:den>
                        <m:r>
                          <a:rPr lang="en-US" i="1" dirty="0" smtClean="0">
                            <a:latin typeface="Cambria Math"/>
                          </a:rPr>
                          <m:t>𝑘</m:t>
                        </m:r>
                      </m:den>
                    </m:f>
                    <m:r>
                      <a:rPr lang="en-US" i="1" dirty="0" smtClean="0">
                        <a:latin typeface="Cambria Math"/>
                      </a:rPr>
                      <m:t> </m:t>
                    </m:r>
                    <m:nary>
                      <m:naryPr>
                        <m:chr m:val="∑"/>
                        <m:supHide m:val="on"/>
                        <m:ctrlPr>
                          <a:rPr lang="en-US" b="0" i="1" dirty="0" smtClean="0">
                            <a:latin typeface="Cambria Math" panose="02040503050406030204" pitchFamily="18" charset="0"/>
                          </a:rPr>
                        </m:ctrlPr>
                      </m:naryPr>
                      <m:sub>
                        <m:r>
                          <a:rPr lang="en-US" b="0" i="1" dirty="0" smtClean="0">
                            <a:latin typeface="Cambria Math"/>
                          </a:rPr>
                          <m:t>𝑦</m:t>
                        </m:r>
                        <m:r>
                          <a:rPr lang="en-US" b="0" i="1" dirty="0" smtClean="0">
                            <a:latin typeface="Cambria Math"/>
                          </a:rPr>
                          <m:t>∈</m:t>
                        </m:r>
                        <m:r>
                          <a:rPr lang="en-US" b="0" i="1" dirty="0" smtClean="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𝑟</m:t>
                            </m:r>
                          </m:e>
                          <m:sub>
                            <m:r>
                              <a:rPr lang="en-US" b="0" i="1" dirty="0" smtClean="0">
                                <a:latin typeface="Cambria Math"/>
                              </a:rPr>
                              <m:t>𝑦𝑖</m:t>
                            </m:r>
                          </m:sub>
                        </m:sSub>
                      </m:e>
                    </m:nary>
                  </m:oMath>
                </a14:m>
                <a:endParaRPr lang="en-US" baseline="-25000" dirty="0"/>
              </a:p>
              <a:p>
                <a:pPr lvl="1"/>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𝑟</m:t>
                        </m:r>
                      </m:e>
                      <m:sub>
                        <m:r>
                          <a:rPr lang="en-US" i="1" dirty="0">
                            <a:latin typeface="Cambria Math"/>
                          </a:rPr>
                          <m:t>𝑥𝑖</m:t>
                        </m:r>
                      </m:sub>
                    </m:sSub>
                    <m:r>
                      <a:rPr lang="en-US" i="1" dirty="0">
                        <a:latin typeface="Cambria Math"/>
                      </a:rPr>
                      <m:t>=</m:t>
                    </m:r>
                    <m:f>
                      <m:fPr>
                        <m:ctrlPr>
                          <a:rPr lang="en-US" b="0" i="1" dirty="0" smtClean="0">
                            <a:latin typeface="Cambria Math" panose="02040503050406030204" pitchFamily="18" charset="0"/>
                          </a:rPr>
                        </m:ctrlPr>
                      </m:fPr>
                      <m:num>
                        <m:nary>
                          <m:naryPr>
                            <m:chr m:val="∑"/>
                            <m:supHide m:val="on"/>
                            <m:ctrlPr>
                              <a:rPr lang="en-US" i="1" dirty="0">
                                <a:latin typeface="Cambria Math" panose="02040503050406030204" pitchFamily="18" charset="0"/>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𝑠</m:t>
                                </m:r>
                              </m:e>
                              <m:sub>
                                <m:r>
                                  <a:rPr lang="en-US" b="0" i="1" dirty="0" smtClean="0">
                                    <a:latin typeface="Cambria Math"/>
                                  </a:rPr>
                                  <m:t>𝑥𝑦</m:t>
                                </m:r>
                              </m:sub>
                            </m:sSub>
                            <m:r>
                              <a:rPr lang="en-US" b="0" i="1" dirty="0" smtClean="0">
                                <a:latin typeface="Cambria Math"/>
                              </a:rPr>
                              <m:t>⋅</m:t>
                            </m:r>
                            <m:sSub>
                              <m:sSubPr>
                                <m:ctrlPr>
                                  <a:rPr lang="en-US" i="1" dirty="0">
                                    <a:latin typeface="Cambria Math" panose="02040503050406030204" pitchFamily="18" charset="0"/>
                                  </a:rPr>
                                </m:ctrlPr>
                              </m:sSubPr>
                              <m:e>
                                <m:r>
                                  <a:rPr lang="en-US" i="1" dirty="0">
                                    <a:latin typeface="Cambria Math"/>
                                  </a:rPr>
                                  <m:t>𝑟</m:t>
                                </m:r>
                              </m:e>
                              <m:sub>
                                <m:r>
                                  <a:rPr lang="en-US" i="1" dirty="0">
                                    <a:latin typeface="Cambria Math"/>
                                  </a:rPr>
                                  <m:t>𝑦𝑖</m:t>
                                </m:r>
                              </m:sub>
                            </m:sSub>
                          </m:e>
                        </m:nary>
                      </m:num>
                      <m:den>
                        <m:nary>
                          <m:naryPr>
                            <m:chr m:val="∑"/>
                            <m:supHide m:val="on"/>
                            <m:ctrlPr>
                              <a:rPr lang="en-US" i="1" dirty="0">
                                <a:latin typeface="Cambria Math" panose="02040503050406030204" pitchFamily="18" charset="0"/>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𝑠</m:t>
                                </m:r>
                              </m:e>
                              <m:sub>
                                <m:r>
                                  <a:rPr lang="en-US" b="0" i="1" dirty="0" smtClean="0">
                                    <a:latin typeface="Cambria Math"/>
                                  </a:rPr>
                                  <m:t>𝑥𝑦</m:t>
                                </m:r>
                              </m:sub>
                            </m:sSub>
                          </m:e>
                        </m:nary>
                      </m:den>
                    </m:f>
                  </m:oMath>
                </a14:m>
                <a:endParaRPr lang="en-US" i="1" dirty="0"/>
              </a:p>
              <a:p>
                <a:pPr lvl="1"/>
                <a:r>
                  <a:rPr lang="en-US" b="1" dirty="0">
                    <a:solidFill>
                      <a:srgbClr val="008000"/>
                    </a:solidFill>
                  </a:rPr>
                  <a:t>Many other tricks possible…</a:t>
                </a:r>
              </a:p>
              <a:p>
                <a:pPr lvl="1" eaLnBrk="1" hangingPunct="1">
                  <a:buFont typeface="Wingdings" charset="2"/>
                  <a:buNone/>
                </a:pPr>
                <a:endParaRPr lang="en-US" dirty="0"/>
              </a:p>
              <a:p>
                <a:pPr lvl="1" eaLnBrk="1" hangingPunct="1"/>
                <a:endParaRPr lang="en-US" baseline="-25000" dirty="0"/>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blipFill>
                <a:blip r:embed="rId3"/>
                <a:stretch>
                  <a:fillRect l="-889" t="-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4724400" y="4281213"/>
                <a:ext cx="1822102" cy="671787"/>
              </a:xfrm>
              <a:prstGeom prst="rect">
                <a:avLst/>
              </a:prstGeom>
            </p:spPr>
            <p:txBody>
              <a:bodyPr wrap="none">
                <a:spAutoFit/>
              </a:bodyPr>
              <a:lstStyle/>
              <a:p>
                <a:r>
                  <a:rPr lang="en-US" b="1" dirty="0">
                    <a:solidFill>
                      <a:srgbClr val="008000"/>
                    </a:solidFill>
                  </a:rPr>
                  <a:t>Shorthand:</a:t>
                </a:r>
                <a:br>
                  <a:rPr lang="en-US" b="1" dirty="0">
                    <a:solidFill>
                      <a:srgbClr val="008000"/>
                    </a:solidFill>
                  </a:rPr>
                </a:br>
                <a:r>
                  <a:rPr lang="en-US" b="1" dirty="0">
                    <a:solidFill>
                      <a:srgbClr val="008000"/>
                    </a:solidFill>
                  </a:rPr>
                  <a:t> </a:t>
                </a:r>
                <a14:m>
                  <m:oMath xmlns:m="http://schemas.openxmlformats.org/officeDocument/2006/math">
                    <m:sSub>
                      <m:sSubPr>
                        <m:ctrlPr>
                          <a:rPr lang="en-US" b="1" i="1" dirty="0" smtClean="0">
                            <a:solidFill>
                              <a:srgbClr val="008000"/>
                            </a:solidFill>
                            <a:latin typeface="Cambria Math" panose="02040503050406030204" pitchFamily="18" charset="0"/>
                          </a:rPr>
                        </m:ctrlPr>
                      </m:sSubPr>
                      <m:e>
                        <m:r>
                          <a:rPr lang="en-US" b="1" i="1" dirty="0" smtClean="0">
                            <a:solidFill>
                              <a:srgbClr val="008000"/>
                            </a:solidFill>
                            <a:latin typeface="Cambria Math"/>
                          </a:rPr>
                          <m:t>𝒔</m:t>
                        </m:r>
                      </m:e>
                      <m:sub>
                        <m:r>
                          <a:rPr lang="en-US" b="1" i="1" dirty="0" smtClean="0">
                            <a:solidFill>
                              <a:srgbClr val="008000"/>
                            </a:solidFill>
                            <a:latin typeface="Cambria Math"/>
                          </a:rPr>
                          <m:t>𝒙𝒚</m:t>
                        </m:r>
                      </m:sub>
                    </m:sSub>
                    <m:r>
                      <a:rPr lang="en-US" b="1" i="1" dirty="0" smtClean="0">
                        <a:solidFill>
                          <a:srgbClr val="008000"/>
                        </a:solidFill>
                        <a:latin typeface="Cambria Math"/>
                      </a:rPr>
                      <m:t>=</m:t>
                    </m:r>
                    <m:r>
                      <a:rPr lang="en-US" b="1" i="1" dirty="0">
                        <a:solidFill>
                          <a:srgbClr val="008000"/>
                        </a:solidFill>
                        <a:latin typeface="Cambria Math"/>
                      </a:rPr>
                      <m:t>𝒔𝒊𝒎</m:t>
                    </m:r>
                    <m:d>
                      <m:dPr>
                        <m:ctrlPr>
                          <a:rPr lang="en-US" b="1" i="1" dirty="0">
                            <a:solidFill>
                              <a:srgbClr val="008000"/>
                            </a:solidFill>
                            <a:latin typeface="Cambria Math" panose="02040503050406030204" pitchFamily="18" charset="0"/>
                          </a:rPr>
                        </m:ctrlPr>
                      </m:dPr>
                      <m:e>
                        <m:r>
                          <a:rPr lang="en-US" b="1" i="1" dirty="0">
                            <a:solidFill>
                              <a:srgbClr val="008000"/>
                            </a:solidFill>
                            <a:latin typeface="Cambria Math"/>
                          </a:rPr>
                          <m:t>𝒙</m:t>
                        </m:r>
                        <m:r>
                          <a:rPr lang="en-US" b="1" i="1" dirty="0">
                            <a:solidFill>
                              <a:srgbClr val="008000"/>
                            </a:solidFill>
                            <a:latin typeface="Cambria Math"/>
                          </a:rPr>
                          <m:t>,</m:t>
                        </m:r>
                        <m:r>
                          <a:rPr lang="en-US" b="1" i="1" dirty="0">
                            <a:solidFill>
                              <a:srgbClr val="008000"/>
                            </a:solidFill>
                            <a:latin typeface="Cambria Math"/>
                          </a:rPr>
                          <m:t>𝒚</m:t>
                        </m:r>
                      </m:e>
                    </m:d>
                  </m:oMath>
                </a14:m>
                <a:endParaRPr lang="en-US" b="1" dirty="0">
                  <a:solidFill>
                    <a:srgbClr val="008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4724400" y="4281213"/>
                <a:ext cx="1822102" cy="671787"/>
              </a:xfrm>
              <a:prstGeom prst="rect">
                <a:avLst/>
              </a:prstGeom>
              <a:blipFill rotWithShape="1">
                <a:blip r:embed="rId4"/>
                <a:stretch>
                  <a:fillRect l="-2676" t="-4505" b="-1802"/>
                </a:stretch>
              </a:blipFill>
            </p:spPr>
            <p:txBody>
              <a:bodyPr/>
              <a:lstStyle/>
              <a:p>
                <a:r>
                  <a:rPr lang="en-US">
                    <a:noFill/>
                  </a:rPr>
                  <a:t> </a:t>
                </a:r>
              </a:p>
            </p:txBody>
          </p:sp>
        </mc:Fallback>
      </mc:AlternateContent>
    </p:spTree>
    <p:extLst>
      <p:ext uri="{BB962C8B-B14F-4D97-AF65-F5344CB8AC3E}">
        <p14:creationId xmlns:p14="http://schemas.microsoft.com/office/powerpoint/2010/main" val="1807774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t>Item-Item Collaborative Filtering</a:t>
            </a:r>
          </a:p>
        </p:txBody>
      </p:sp>
      <p:sp>
        <p:nvSpPr>
          <p:cNvPr id="38915" name="Rectangle 3"/>
          <p:cNvSpPr>
            <a:spLocks noGrp="1" noChangeArrowheads="1"/>
          </p:cNvSpPr>
          <p:nvPr>
            <p:ph idx="1"/>
          </p:nvPr>
        </p:nvSpPr>
        <p:spPr>
          <a:xfrm>
            <a:off x="457200" y="1295400"/>
            <a:ext cx="8686800" cy="5334000"/>
          </a:xfrm>
        </p:spPr>
        <p:txBody>
          <a:bodyPr>
            <a:normAutofit/>
          </a:bodyPr>
          <a:lstStyle/>
          <a:p>
            <a:pPr eaLnBrk="1" hangingPunct="1"/>
            <a:r>
              <a:rPr lang="en-US" b="1" dirty="0"/>
              <a:t>So far:</a:t>
            </a:r>
            <a:r>
              <a:rPr lang="en-US" dirty="0"/>
              <a:t> </a:t>
            </a:r>
            <a:r>
              <a:rPr lang="en-US" b="1" dirty="0">
                <a:solidFill>
                  <a:srgbClr val="0000FF"/>
                </a:solidFill>
              </a:rPr>
              <a:t>User-user collaborative filtering</a:t>
            </a:r>
          </a:p>
          <a:p>
            <a:pPr eaLnBrk="1" hangingPunct="1"/>
            <a:r>
              <a:rPr lang="en-US" b="1" dirty="0">
                <a:solidFill>
                  <a:srgbClr val="D60093"/>
                </a:solidFill>
              </a:rPr>
              <a:t>Another view: </a:t>
            </a:r>
            <a:r>
              <a:rPr lang="en-US" b="1" dirty="0"/>
              <a:t>Item-item</a:t>
            </a:r>
          </a:p>
          <a:p>
            <a:pPr lvl="1" eaLnBrk="1" hangingPunct="1"/>
            <a:r>
              <a:rPr lang="en-US" dirty="0"/>
              <a:t>For item </a:t>
            </a:r>
            <a:r>
              <a:rPr lang="en-US" b="1" i="1" dirty="0" err="1"/>
              <a:t>i</a:t>
            </a:r>
            <a:r>
              <a:rPr lang="en-US" dirty="0"/>
              <a:t>, find other similar items</a:t>
            </a:r>
          </a:p>
          <a:p>
            <a:pPr lvl="1" eaLnBrk="1" hangingPunct="1"/>
            <a:r>
              <a:rPr lang="en-US" dirty="0"/>
              <a:t>Estimate rating for item </a:t>
            </a:r>
            <a:r>
              <a:rPr lang="en-US" b="1" i="1" dirty="0" err="1"/>
              <a:t>i</a:t>
            </a:r>
            <a:r>
              <a:rPr lang="en-US" dirty="0"/>
              <a:t> based </a:t>
            </a:r>
            <a:br>
              <a:rPr lang="en-US" dirty="0"/>
            </a:br>
            <a:r>
              <a:rPr lang="en-US" dirty="0"/>
              <a:t>on ratings for similar items</a:t>
            </a:r>
          </a:p>
          <a:p>
            <a:pPr lvl="1" eaLnBrk="1" hangingPunct="1"/>
            <a:r>
              <a:rPr lang="en-US" dirty="0"/>
              <a:t>Can use same similarity metrics and </a:t>
            </a:r>
            <a:br>
              <a:rPr lang="en-US" dirty="0"/>
            </a:br>
            <a:r>
              <a:rPr lang="en-US" dirty="0"/>
              <a:t>prediction functions as in user-user model</a:t>
            </a:r>
          </a:p>
        </p:txBody>
      </p:sp>
      <p:graphicFrame>
        <p:nvGraphicFramePr>
          <p:cNvPr id="7" name="Object 4"/>
          <p:cNvGraphicFramePr>
            <a:graphicFrameLocks noChangeAspect="1"/>
          </p:cNvGraphicFramePr>
          <p:nvPr>
            <p:extLst>
              <p:ext uri="{D42A27DB-BD31-4B8C-83A1-F6EECF244321}">
                <p14:modId xmlns:p14="http://schemas.microsoft.com/office/powerpoint/2010/main" val="456776546"/>
              </p:ext>
            </p:extLst>
          </p:nvPr>
        </p:nvGraphicFramePr>
        <p:xfrm>
          <a:off x="979488" y="4860925"/>
          <a:ext cx="3270250" cy="1436688"/>
        </p:xfrm>
        <a:graphic>
          <a:graphicData uri="http://schemas.openxmlformats.org/presentationml/2006/ole">
            <mc:AlternateContent xmlns:mc="http://schemas.openxmlformats.org/markup-compatibility/2006">
              <mc:Choice xmlns:v="urn:schemas-microsoft-com:vml" Requires="v">
                <p:oleObj spid="_x0000_s31844" name="Equation" r:id="rId4" imgW="1244520" imgH="545760" progId="Equation.3">
                  <p:embed/>
                </p:oleObj>
              </mc:Choice>
              <mc:Fallback>
                <p:oleObj name="Equation" r:id="rId4" imgW="1244520" imgH="545760" progId="Equation.3">
                  <p:embed/>
                  <p:pic>
                    <p:nvPicPr>
                      <p:cNvPr id="0" name=""/>
                      <p:cNvPicPr>
                        <a:picLocks noChangeAspect="1" noChangeArrowheads="1"/>
                      </p:cNvPicPr>
                      <p:nvPr/>
                    </p:nvPicPr>
                    <p:blipFill>
                      <a:blip r:embed="rId5"/>
                      <a:srcRect/>
                      <a:stretch>
                        <a:fillRect/>
                      </a:stretch>
                    </p:blipFill>
                    <p:spPr bwMode="auto">
                      <a:xfrm>
                        <a:off x="979488" y="4860925"/>
                        <a:ext cx="3270250" cy="1436688"/>
                      </a:xfrm>
                      <a:prstGeom prst="rect">
                        <a:avLst/>
                      </a:prstGeom>
                      <a:noFill/>
                      <a:ln w="28575">
                        <a:solidFill>
                          <a:srgbClr val="0000FF"/>
                        </a:solidFill>
                      </a:ln>
                    </p:spPr>
                  </p:pic>
                </p:oleObj>
              </mc:Fallback>
            </mc:AlternateContent>
          </a:graphicData>
        </a:graphic>
      </p:graphicFrame>
      <p:sp>
        <p:nvSpPr>
          <p:cNvPr id="8" name="TextBox 7"/>
          <p:cNvSpPr txBox="1"/>
          <p:nvPr/>
        </p:nvSpPr>
        <p:spPr>
          <a:xfrm>
            <a:off x="4364841" y="4944070"/>
            <a:ext cx="4636206" cy="1015663"/>
          </a:xfrm>
          <a:prstGeom prst="rect">
            <a:avLst/>
          </a:prstGeom>
          <a:noFill/>
        </p:spPr>
        <p:txBody>
          <a:bodyPr wrap="none" rtlCol="0">
            <a:spAutoFit/>
          </a:bodyPr>
          <a:lstStyle/>
          <a:p>
            <a:pPr algn="just"/>
            <a:r>
              <a:rPr lang="en-US" sz="2000" b="1" i="1" dirty="0" err="1">
                <a:solidFill>
                  <a:srgbClr val="008000"/>
                </a:solidFill>
                <a:latin typeface="Arial" pitchFamily="34" charset="0"/>
                <a:cs typeface="Arial" pitchFamily="34" charset="0"/>
              </a:rPr>
              <a:t>s</a:t>
            </a:r>
            <a:r>
              <a:rPr lang="en-US" sz="2000" b="1" i="1" baseline="-25000" dirty="0" err="1">
                <a:solidFill>
                  <a:srgbClr val="008000"/>
                </a:solidFill>
                <a:latin typeface="Arial" pitchFamily="34" charset="0"/>
                <a:cs typeface="Arial" pitchFamily="34" charset="0"/>
              </a:rPr>
              <a:t>ij</a:t>
            </a:r>
            <a:r>
              <a:rPr lang="en-US" sz="2000" dirty="0">
                <a:solidFill>
                  <a:srgbClr val="008000"/>
                </a:solidFill>
                <a:latin typeface="Arial" pitchFamily="34" charset="0"/>
                <a:cs typeface="Arial" pitchFamily="34" charset="0"/>
              </a:rPr>
              <a:t>… similarity of items </a:t>
            </a:r>
            <a:r>
              <a:rPr lang="en-US" sz="2000" b="1" i="1" dirty="0" err="1">
                <a:solidFill>
                  <a:srgbClr val="008000"/>
                </a:solidFill>
                <a:latin typeface="Arial" pitchFamily="34" charset="0"/>
                <a:cs typeface="Arial" pitchFamily="34" charset="0"/>
              </a:rPr>
              <a:t>i</a:t>
            </a:r>
            <a:r>
              <a:rPr lang="en-US" sz="2000" i="1" dirty="0">
                <a:solidFill>
                  <a:srgbClr val="008000"/>
                </a:solidFill>
                <a:latin typeface="Arial" pitchFamily="34" charset="0"/>
                <a:cs typeface="Arial" pitchFamily="34" charset="0"/>
              </a:rPr>
              <a:t> </a:t>
            </a:r>
            <a:r>
              <a:rPr lang="en-US" sz="2000" dirty="0">
                <a:solidFill>
                  <a:srgbClr val="008000"/>
                </a:solidFill>
                <a:latin typeface="Arial" pitchFamily="34" charset="0"/>
                <a:cs typeface="Arial" pitchFamily="34" charset="0"/>
              </a:rPr>
              <a:t>and </a:t>
            </a:r>
            <a:r>
              <a:rPr lang="en-US" sz="2000" b="1" i="1" dirty="0">
                <a:solidFill>
                  <a:srgbClr val="008000"/>
                </a:solidFill>
                <a:latin typeface="Arial" pitchFamily="34" charset="0"/>
                <a:cs typeface="Arial" pitchFamily="34" charset="0"/>
              </a:rPr>
              <a:t>j</a:t>
            </a:r>
          </a:p>
          <a:p>
            <a:pPr algn="just"/>
            <a:r>
              <a:rPr lang="en-US" sz="2000" b="1" i="1" dirty="0" err="1">
                <a:solidFill>
                  <a:srgbClr val="008000"/>
                </a:solidFill>
                <a:latin typeface="Arial" pitchFamily="34" charset="0"/>
                <a:cs typeface="Arial" pitchFamily="34" charset="0"/>
              </a:rPr>
              <a:t>r</a:t>
            </a:r>
            <a:r>
              <a:rPr lang="en-US" sz="2000" b="1" i="1" baseline="-25000" dirty="0" err="1">
                <a:solidFill>
                  <a:srgbClr val="008000"/>
                </a:solidFill>
                <a:latin typeface="Arial" pitchFamily="34" charset="0"/>
                <a:cs typeface="Arial" pitchFamily="34" charset="0"/>
              </a:rPr>
              <a:t>xj</a:t>
            </a:r>
            <a:r>
              <a:rPr lang="en-US" sz="2000" i="1" dirty="0">
                <a:solidFill>
                  <a:srgbClr val="008000"/>
                </a:solidFill>
                <a:latin typeface="Arial" pitchFamily="34" charset="0"/>
                <a:cs typeface="Arial" pitchFamily="34" charset="0"/>
              </a:rPr>
              <a:t>…</a:t>
            </a:r>
            <a:r>
              <a:rPr lang="en-US" sz="2000" dirty="0">
                <a:solidFill>
                  <a:srgbClr val="008000"/>
                </a:solidFill>
                <a:latin typeface="Arial" pitchFamily="34" charset="0"/>
                <a:cs typeface="Arial" pitchFamily="34" charset="0"/>
              </a:rPr>
              <a:t>rating of user </a:t>
            </a:r>
            <a:r>
              <a:rPr lang="en-US" sz="2000" b="1" i="1" dirty="0">
                <a:solidFill>
                  <a:srgbClr val="008000"/>
                </a:solidFill>
                <a:latin typeface="Arial" pitchFamily="34" charset="0"/>
                <a:cs typeface="Arial" pitchFamily="34" charset="0"/>
              </a:rPr>
              <a:t>x</a:t>
            </a:r>
            <a:r>
              <a:rPr lang="en-US" sz="2000" dirty="0">
                <a:solidFill>
                  <a:srgbClr val="008000"/>
                </a:solidFill>
                <a:latin typeface="Arial" pitchFamily="34" charset="0"/>
                <a:cs typeface="Arial" pitchFamily="34" charset="0"/>
              </a:rPr>
              <a:t> on item </a:t>
            </a:r>
            <a:r>
              <a:rPr lang="en-US" sz="2000" b="1" i="1" dirty="0">
                <a:solidFill>
                  <a:srgbClr val="008000"/>
                </a:solidFill>
                <a:latin typeface="Arial" pitchFamily="34" charset="0"/>
                <a:cs typeface="Arial" pitchFamily="34" charset="0"/>
              </a:rPr>
              <a:t>j</a:t>
            </a:r>
          </a:p>
          <a:p>
            <a:pPr algn="just"/>
            <a:r>
              <a:rPr lang="en-US" sz="2000" b="1" i="1" dirty="0">
                <a:solidFill>
                  <a:srgbClr val="008000"/>
                </a:solidFill>
                <a:latin typeface="Arial" pitchFamily="34" charset="0"/>
                <a:cs typeface="Arial" pitchFamily="34" charset="0"/>
              </a:rPr>
              <a:t>N(</a:t>
            </a:r>
            <a:r>
              <a:rPr lang="en-US" sz="2000" b="1" i="1" dirty="0" err="1">
                <a:solidFill>
                  <a:srgbClr val="008000"/>
                </a:solidFill>
                <a:latin typeface="Arial" pitchFamily="34" charset="0"/>
                <a:cs typeface="Arial" pitchFamily="34" charset="0"/>
              </a:rPr>
              <a:t>i;x</a:t>
            </a:r>
            <a:r>
              <a:rPr lang="en-US" sz="2000" b="1" i="1" dirty="0">
                <a:solidFill>
                  <a:srgbClr val="008000"/>
                </a:solidFill>
                <a:latin typeface="Arial" pitchFamily="34" charset="0"/>
                <a:cs typeface="Arial" pitchFamily="34" charset="0"/>
              </a:rPr>
              <a:t>)</a:t>
            </a:r>
            <a:r>
              <a:rPr lang="en-US" sz="2000" i="1" dirty="0">
                <a:solidFill>
                  <a:srgbClr val="008000"/>
                </a:solidFill>
                <a:latin typeface="Arial" pitchFamily="34" charset="0"/>
                <a:cs typeface="Arial" pitchFamily="34" charset="0"/>
              </a:rPr>
              <a:t>… </a:t>
            </a:r>
            <a:r>
              <a:rPr lang="en-US" sz="2000" dirty="0">
                <a:solidFill>
                  <a:srgbClr val="008000"/>
                </a:solidFill>
                <a:latin typeface="Arial" pitchFamily="34" charset="0"/>
                <a:cs typeface="Arial" pitchFamily="34" charset="0"/>
              </a:rPr>
              <a:t>set items rated by </a:t>
            </a:r>
            <a:r>
              <a:rPr lang="en-US" sz="2000" b="1" i="1" dirty="0">
                <a:solidFill>
                  <a:srgbClr val="008000"/>
                </a:solidFill>
                <a:latin typeface="Arial" pitchFamily="34" charset="0"/>
                <a:cs typeface="Arial" pitchFamily="34" charset="0"/>
              </a:rPr>
              <a:t>x</a:t>
            </a:r>
            <a:r>
              <a:rPr lang="en-US" sz="2000" dirty="0">
                <a:solidFill>
                  <a:srgbClr val="008000"/>
                </a:solidFill>
                <a:latin typeface="Arial" pitchFamily="34" charset="0"/>
                <a:cs typeface="Arial" pitchFamily="34" charset="0"/>
              </a:rPr>
              <a:t> similar to</a:t>
            </a:r>
            <a:r>
              <a:rPr lang="en-US" sz="2000" b="1" dirty="0">
                <a:solidFill>
                  <a:srgbClr val="008000"/>
                </a:solidFill>
                <a:latin typeface="Arial" pitchFamily="34" charset="0"/>
                <a:cs typeface="Arial" pitchFamily="34" charset="0"/>
              </a:rPr>
              <a:t> </a:t>
            </a:r>
            <a:r>
              <a:rPr lang="en-US" sz="2000" b="1" i="1" dirty="0" err="1">
                <a:solidFill>
                  <a:srgbClr val="008000"/>
                </a:solidFill>
                <a:latin typeface="Arial" pitchFamily="34" charset="0"/>
                <a:cs typeface="Arial" pitchFamily="34" charset="0"/>
              </a:rPr>
              <a:t>i</a:t>
            </a:r>
            <a:endParaRPr lang="en-US" sz="2000" b="1" i="1"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3104419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1143000"/>
          </a:xfrm>
        </p:spPr>
        <p:txBody>
          <a:bodyPr>
            <a:normAutofit/>
          </a:bodyPr>
          <a:lstStyle/>
          <a:p>
            <a:r>
              <a:rPr lang="en-US" dirty="0"/>
              <a:t>Item-Item CF (|N|=2)</a:t>
            </a:r>
          </a:p>
        </p:txBody>
      </p:sp>
      <p:graphicFrame>
        <p:nvGraphicFramePr>
          <p:cNvPr id="12680" name="Group 392"/>
          <p:cNvGraphicFramePr>
            <a:graphicFrameLocks noGrp="1"/>
          </p:cNvGraphicFramePr>
          <p:nvPr>
            <p:extLst>
              <p:ext uri="{D42A27DB-BD31-4B8C-83A1-F6EECF244321}">
                <p14:modId xmlns:p14="http://schemas.microsoft.com/office/powerpoint/2010/main" val="1265254517"/>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671" name="Text Box 383"/>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267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grpSp>
        <p:nvGrpSpPr>
          <p:cNvPr id="2" name="Group 393"/>
          <p:cNvGrpSpPr>
            <a:grpSpLocks/>
          </p:cNvGrpSpPr>
          <p:nvPr/>
        </p:nvGrpSpPr>
        <p:grpSpPr bwMode="auto">
          <a:xfrm>
            <a:off x="1828800" y="5892804"/>
            <a:ext cx="5867400" cy="533400"/>
            <a:chOff x="1392" y="3744"/>
            <a:chExt cx="3696" cy="336"/>
          </a:xfrm>
        </p:grpSpPr>
        <p:sp>
          <p:nvSpPr>
            <p:cNvPr id="12673" name="Rectangle 385"/>
            <p:cNvSpPr>
              <a:spLocks noChangeArrowheads="1"/>
            </p:cNvSpPr>
            <p:nvPr/>
          </p:nvSpPr>
          <p:spPr bwMode="auto">
            <a:xfrm>
              <a:off x="1392" y="3744"/>
              <a:ext cx="336" cy="33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674" name="Rectangle 386"/>
            <p:cNvSpPr>
              <a:spLocks noChangeArrowheads="1"/>
            </p:cNvSpPr>
            <p:nvPr/>
          </p:nvSpPr>
          <p:spPr bwMode="auto">
            <a:xfrm>
              <a:off x="3072" y="3744"/>
              <a:ext cx="336" cy="336"/>
            </a:xfrm>
            <a:prstGeom prst="rect">
              <a:avLst/>
            </a:prstGeom>
            <a:solidFill>
              <a:srgbClr val="FFF905"/>
            </a:solidFill>
            <a:ln w="9525">
              <a:solidFill>
                <a:schemeClr val="tx1"/>
              </a:solidFill>
              <a:miter lim="800000"/>
              <a:headEnd/>
              <a:tailEnd/>
            </a:ln>
            <a:effectLst/>
          </p:spPr>
          <p:txBody>
            <a:bodyPr wrap="none" anchor="ctr"/>
            <a:lstStyle/>
            <a:p>
              <a:endParaRPr lang="en-US"/>
            </a:p>
          </p:txBody>
        </p:sp>
        <p:sp>
          <p:nvSpPr>
            <p:cNvPr id="12675" name="Text Box 387"/>
            <p:cNvSpPr txBox="1">
              <a:spLocks noChangeArrowheads="1"/>
            </p:cNvSpPr>
            <p:nvPr/>
          </p:nvSpPr>
          <p:spPr bwMode="auto">
            <a:xfrm>
              <a:off x="1728" y="3792"/>
              <a:ext cx="1248" cy="231"/>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unknown rating</a:t>
              </a:r>
            </a:p>
          </p:txBody>
        </p:sp>
        <p:sp>
          <p:nvSpPr>
            <p:cNvPr id="12676" name="Text Box 388"/>
            <p:cNvSpPr txBox="1">
              <a:spLocks noChangeArrowheads="1"/>
            </p:cNvSpPr>
            <p:nvPr/>
          </p:nvSpPr>
          <p:spPr bwMode="auto">
            <a:xfrm>
              <a:off x="3408" y="3792"/>
              <a:ext cx="1680" cy="231"/>
            </a:xfrm>
            <a:prstGeom prst="rect">
              <a:avLst/>
            </a:prstGeom>
            <a:noFill/>
            <a:ln w="9525">
              <a:noFill/>
              <a:miter lim="800000"/>
              <a:headEnd/>
              <a:tailEnd/>
            </a:ln>
            <a:effectLst/>
          </p:spPr>
          <p:txBody>
            <a:bodyPr>
              <a:spAutoFit/>
            </a:bodyPr>
            <a:lstStyle/>
            <a:p>
              <a:pPr algn="l">
                <a:spcBef>
                  <a:spcPct val="50000"/>
                </a:spcBef>
              </a:pPr>
              <a:r>
                <a:rPr lang="en-US">
                  <a:latin typeface="Arial" pitchFamily="34" charset="0"/>
                  <a:cs typeface="Arial" pitchFamily="34" charset="0"/>
                </a:rPr>
                <a:t>- rating between 1 to 5</a:t>
              </a:r>
            </a:p>
          </p:txBody>
        </p:sp>
      </p:grpSp>
    </p:spTree>
    <p:extLst>
      <p:ext uri="{BB962C8B-B14F-4D97-AF65-F5344CB8AC3E}">
        <p14:creationId xmlns:p14="http://schemas.microsoft.com/office/powerpoint/2010/main" val="1370963830"/>
      </p:ext>
    </p:extLst>
  </p:cSld>
  <p:clrMapOvr>
    <a:masterClrMapping/>
  </p:clrMapOvr>
  <p:transition advTm="1675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457200" y="152400"/>
            <a:ext cx="8686800" cy="838200"/>
          </a:xfrm>
        </p:spPr>
        <p:txBody>
          <a:bodyPr>
            <a:normAutofit/>
          </a:bodyPr>
          <a:lstStyle/>
          <a:p>
            <a:r>
              <a:rPr lang="en-US"/>
              <a:t>Example: Recommender Systems</a:t>
            </a:r>
            <a:endParaRPr lang="en-US" dirty="0"/>
          </a:p>
        </p:txBody>
      </p:sp>
      <p:sp>
        <p:nvSpPr>
          <p:cNvPr id="18437" name="Rectangle 5"/>
          <p:cNvSpPr>
            <a:spLocks noGrp="1" noChangeArrowheads="1"/>
          </p:cNvSpPr>
          <p:nvPr>
            <p:ph type="body" sz="half" idx="1"/>
          </p:nvPr>
        </p:nvSpPr>
        <p:spPr>
          <a:xfrm>
            <a:off x="609600" y="2057400"/>
            <a:ext cx="4038600" cy="4297363"/>
          </a:xfrm>
        </p:spPr>
        <p:txBody>
          <a:bodyPr/>
          <a:lstStyle/>
          <a:p>
            <a:r>
              <a:rPr lang="en-US" b="1" dirty="0">
                <a:solidFill>
                  <a:srgbClr val="0000FF"/>
                </a:solidFill>
              </a:rPr>
              <a:t>Customer X</a:t>
            </a:r>
          </a:p>
          <a:p>
            <a:pPr lvl="1"/>
            <a:r>
              <a:rPr lang="en-US" dirty="0"/>
              <a:t>Buys Metallica CD</a:t>
            </a:r>
          </a:p>
          <a:p>
            <a:pPr lvl="1"/>
            <a:r>
              <a:rPr lang="en-US" dirty="0"/>
              <a:t>Buys </a:t>
            </a:r>
            <a:r>
              <a:rPr lang="en-US" dirty="0" err="1"/>
              <a:t>Megadeth</a:t>
            </a:r>
            <a:r>
              <a:rPr lang="en-US" dirty="0"/>
              <a:t> CD</a:t>
            </a:r>
          </a:p>
        </p:txBody>
      </p:sp>
      <p:sp>
        <p:nvSpPr>
          <p:cNvPr id="18438" name="Rectangle 6"/>
          <p:cNvSpPr>
            <a:spLocks noGrp="1" noChangeArrowheads="1"/>
          </p:cNvSpPr>
          <p:nvPr>
            <p:ph type="body" sz="half" idx="2"/>
          </p:nvPr>
        </p:nvSpPr>
        <p:spPr>
          <a:xfrm>
            <a:off x="4572000" y="2057400"/>
            <a:ext cx="4419600" cy="4800600"/>
          </a:xfrm>
        </p:spPr>
        <p:txBody>
          <a:bodyPr>
            <a:normAutofit/>
          </a:bodyPr>
          <a:lstStyle/>
          <a:p>
            <a:r>
              <a:rPr lang="en-US" b="1" dirty="0">
                <a:solidFill>
                  <a:srgbClr val="FF0066"/>
                </a:solidFill>
              </a:rPr>
              <a:t>Customer Y</a:t>
            </a:r>
          </a:p>
          <a:p>
            <a:pPr lvl="1"/>
            <a:r>
              <a:rPr lang="en-US" dirty="0"/>
              <a:t>Does search on Metallica</a:t>
            </a:r>
          </a:p>
          <a:p>
            <a:pPr lvl="1"/>
            <a:r>
              <a:rPr lang="en-US" dirty="0">
                <a:solidFill>
                  <a:srgbClr val="008000"/>
                </a:solidFill>
              </a:rPr>
              <a:t>Recommender system suggests </a:t>
            </a:r>
            <a:r>
              <a:rPr lang="en-US" dirty="0" err="1">
                <a:solidFill>
                  <a:srgbClr val="008000"/>
                </a:solidFill>
              </a:rPr>
              <a:t>Megadeth</a:t>
            </a:r>
            <a:r>
              <a:rPr lang="en-US" dirty="0">
                <a:solidFill>
                  <a:srgbClr val="008000"/>
                </a:solidFill>
              </a:rPr>
              <a:t> from data collected about customer </a:t>
            </a:r>
            <a:r>
              <a:rPr lang="en-US" b="1" dirty="0">
                <a:solidFill>
                  <a:srgbClr val="008000"/>
                </a:solidFill>
              </a:rPr>
              <a:t>X</a:t>
            </a:r>
          </a:p>
        </p:txBody>
      </p:sp>
    </p:spTree>
    <p:extLst>
      <p:ext uri="{BB962C8B-B14F-4D97-AF65-F5344CB8AC3E}">
        <p14:creationId xmlns:p14="http://schemas.microsoft.com/office/powerpoint/2010/main" val="249381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3442" name="Group 130"/>
          <p:cNvGraphicFramePr>
            <a:graphicFrameLocks noGrp="1"/>
          </p:cNvGraphicFramePr>
          <p:nvPr>
            <p:extLst>
              <p:ext uri="{D42A27DB-BD31-4B8C-83A1-F6EECF244321}">
                <p14:modId xmlns:p14="http://schemas.microsoft.com/office/powerpoint/2010/main" val="96355220"/>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dirty="0">
                          <a:ln>
                            <a:noFill/>
                          </a:ln>
                          <a:solidFill>
                            <a:schemeClr val="bg1"/>
                          </a:solidFill>
                          <a:effectLst/>
                          <a:latin typeface="Arial" charset="0"/>
                          <a:cs typeface="Arial" charset="0"/>
                        </a:rPr>
                        <a:t>? </a:t>
                      </a:r>
                      <a:endParaRPr kumimoji="0" lang="en-US" sz="2000" b="0" i="0" u="none" strike="noStrike" cap="none" normalizeH="0" baseline="0" dirty="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3434"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3438" name="Rectangle 126"/>
          <p:cNvSpPr>
            <a:spLocks noChangeArrowheads="1"/>
          </p:cNvSpPr>
          <p:nvPr/>
        </p:nvSpPr>
        <p:spPr bwMode="auto">
          <a:xfrm>
            <a:off x="1997075" y="5892804"/>
            <a:ext cx="533400" cy="5334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3440" name="Text Box 128"/>
          <p:cNvSpPr txBox="1">
            <a:spLocks noChangeArrowheads="1"/>
          </p:cNvSpPr>
          <p:nvPr/>
        </p:nvSpPr>
        <p:spPr bwMode="auto">
          <a:xfrm>
            <a:off x="2530475" y="5969004"/>
            <a:ext cx="4038600" cy="366713"/>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estimate rating of movie </a:t>
            </a:r>
            <a:r>
              <a:rPr lang="en-US" b="1" dirty="0">
                <a:solidFill>
                  <a:srgbClr val="006600"/>
                </a:solidFill>
                <a:latin typeface="Arial" pitchFamily="34" charset="0"/>
                <a:cs typeface="Arial" pitchFamily="34" charset="0"/>
              </a:rPr>
              <a:t>1</a:t>
            </a:r>
            <a:r>
              <a:rPr lang="en-US" dirty="0">
                <a:latin typeface="Arial" pitchFamily="34" charset="0"/>
                <a:cs typeface="Arial" pitchFamily="34" charset="0"/>
              </a:rPr>
              <a:t> by user </a:t>
            </a:r>
            <a:r>
              <a:rPr lang="en-US" b="1" dirty="0">
                <a:solidFill>
                  <a:srgbClr val="006600"/>
                </a:solidFill>
                <a:latin typeface="Arial" pitchFamily="34" charset="0"/>
                <a:cs typeface="Arial" pitchFamily="34" charset="0"/>
              </a:rPr>
              <a:t>5</a:t>
            </a:r>
          </a:p>
        </p:txBody>
      </p:sp>
      <p:sp>
        <p:nvSpPr>
          <p:cNvPr id="13"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Tree>
    <p:extLst>
      <p:ext uri="{BB962C8B-B14F-4D97-AF65-F5344CB8AC3E}">
        <p14:creationId xmlns:p14="http://schemas.microsoft.com/office/powerpoint/2010/main" val="2594468951"/>
      </p:ext>
    </p:extLst>
  </p:cSld>
  <p:clrMapOvr>
    <a:masterClrMapping/>
  </p:clrMapOvr>
  <p:transition advTm="24953"/>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4483" name="Group 147"/>
          <p:cNvGraphicFramePr>
            <a:graphicFrameLocks noGrp="1"/>
          </p:cNvGraphicFramePr>
          <p:nvPr>
            <p:extLst>
              <p:ext uri="{D42A27DB-BD31-4B8C-83A1-F6EECF244321}">
                <p14:modId xmlns:p14="http://schemas.microsoft.com/office/powerpoint/2010/main" val="3632393260"/>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bg1"/>
                          </a:solidFill>
                          <a:effectLst/>
                          <a:latin typeface="Arial" charset="0"/>
                          <a:cs typeface="Arial" charset="0"/>
                        </a:rPr>
                        <a:t>? </a:t>
                      </a:r>
                      <a:endParaRPr kumimoji="0" lang="en-US" sz="2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dirty="0">
                          <a:ln>
                            <a:noFill/>
                          </a:ln>
                          <a:solidFill>
                            <a:srgbClr val="FF0000"/>
                          </a:solidFill>
                          <a:effectLst/>
                          <a:latin typeface="Arial" charset="0"/>
                          <a:cs typeface="Arial" charset="0"/>
                        </a:rPr>
                        <a:t>6</a:t>
                      </a:r>
                      <a:endParaRPr kumimoji="0" lang="en-US" sz="2000" b="1" i="0" u="sng" strike="noStrike" cap="none" normalizeH="0" baseline="0" dirty="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458"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4462" name="Text Box 126"/>
          <p:cNvSpPr txBox="1">
            <a:spLocks noChangeArrowheads="1"/>
          </p:cNvSpPr>
          <p:nvPr/>
        </p:nvSpPr>
        <p:spPr bwMode="auto">
          <a:xfrm>
            <a:off x="1920875" y="5782270"/>
            <a:ext cx="3260725" cy="923330"/>
          </a:xfrm>
          <a:prstGeom prst="rect">
            <a:avLst/>
          </a:prstGeom>
          <a:noFill/>
          <a:ln w="9525">
            <a:noFill/>
            <a:miter lim="800000"/>
            <a:headEnd/>
            <a:tailEnd/>
          </a:ln>
          <a:effectLst/>
        </p:spPr>
        <p:txBody>
          <a:bodyPr wrap="square">
            <a:spAutoFit/>
          </a:bodyPr>
          <a:lstStyle/>
          <a:p>
            <a:pPr>
              <a:spcBef>
                <a:spcPct val="50000"/>
              </a:spcBef>
            </a:pPr>
            <a:r>
              <a:rPr lang="en-US" b="1" dirty="0">
                <a:solidFill>
                  <a:srgbClr val="0000FF"/>
                </a:solidFill>
                <a:latin typeface="Arial" pitchFamily="34" charset="0"/>
                <a:cs typeface="Arial" pitchFamily="34" charset="0"/>
              </a:rPr>
              <a:t>Neighbor selection:</a:t>
            </a:r>
            <a:br>
              <a:rPr lang="en-US" dirty="0">
                <a:solidFill>
                  <a:srgbClr val="0000FF"/>
                </a:solidFill>
                <a:latin typeface="Arial" pitchFamily="34" charset="0"/>
                <a:cs typeface="Arial" pitchFamily="34" charset="0"/>
              </a:rPr>
            </a:br>
            <a:r>
              <a:rPr lang="en-US" dirty="0">
                <a:latin typeface="Arial" pitchFamily="34" charset="0"/>
                <a:cs typeface="Arial" pitchFamily="34" charset="0"/>
              </a:rPr>
              <a:t>Identify movies similar to </a:t>
            </a:r>
            <a:br>
              <a:rPr lang="en-US" dirty="0">
                <a:latin typeface="Arial" pitchFamily="34" charset="0"/>
                <a:cs typeface="Arial" pitchFamily="34" charset="0"/>
              </a:rPr>
            </a:br>
            <a:r>
              <a:rPr lang="en-US" dirty="0">
                <a:latin typeface="Arial" pitchFamily="34" charset="0"/>
                <a:cs typeface="Arial" pitchFamily="34" charset="0"/>
              </a:rPr>
              <a:t>movie </a:t>
            </a:r>
            <a:r>
              <a:rPr lang="en-US" b="1" dirty="0">
                <a:latin typeface="Arial" pitchFamily="34" charset="0"/>
                <a:cs typeface="Arial" pitchFamily="34" charset="0"/>
              </a:rPr>
              <a:t>1</a:t>
            </a:r>
            <a:r>
              <a:rPr lang="en-US" dirty="0">
                <a:latin typeface="Arial" pitchFamily="34" charset="0"/>
                <a:cs typeface="Arial" pitchFamily="34" charset="0"/>
              </a:rPr>
              <a:t>, </a:t>
            </a:r>
            <a:r>
              <a:rPr lang="en-US" b="1" dirty="0">
                <a:latin typeface="Arial" pitchFamily="34" charset="0"/>
                <a:cs typeface="Arial" pitchFamily="34" charset="0"/>
              </a:rPr>
              <a:t>rated by user 5</a:t>
            </a:r>
          </a:p>
        </p:txBody>
      </p:sp>
      <p:sp>
        <p:nvSpPr>
          <p:cNvPr id="1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2" name="TextBox 1"/>
          <p:cNvSpPr txBox="1"/>
          <p:nvPr/>
        </p:nvSpPr>
        <p:spPr>
          <a:xfrm>
            <a:off x="7788275" y="2286000"/>
            <a:ext cx="898525" cy="3323987"/>
          </a:xfrm>
          <a:prstGeom prst="rect">
            <a:avLst/>
          </a:prstGeom>
          <a:noFill/>
        </p:spPr>
        <p:txBody>
          <a:bodyPr wrap="square" rtlCol="0">
            <a:spAutoFit/>
          </a:bodyPr>
          <a:lstStyle/>
          <a:p>
            <a:pPr algn="r"/>
            <a:r>
              <a:rPr lang="en-US" sz="2000" b="1" dirty="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0.59</a:t>
            </a:r>
          </a:p>
        </p:txBody>
      </p:sp>
      <p:sp>
        <p:nvSpPr>
          <p:cNvPr id="5" name="Rectangle 4"/>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
        <p:nvSpPr>
          <p:cNvPr id="14" name="TextBox 13"/>
          <p:cNvSpPr txBox="1"/>
          <p:nvPr/>
        </p:nvSpPr>
        <p:spPr>
          <a:xfrm>
            <a:off x="5181600" y="5715000"/>
            <a:ext cx="3962400" cy="1092607"/>
          </a:xfrm>
          <a:prstGeom prst="rect">
            <a:avLst/>
          </a:prstGeom>
          <a:noFill/>
        </p:spPr>
        <p:txBody>
          <a:bodyPr wrap="square" rtlCol="0">
            <a:spAutoFit/>
          </a:bodyPr>
          <a:lstStyle/>
          <a:p>
            <a:r>
              <a:rPr lang="en-US" sz="1300" b="1" dirty="0">
                <a:solidFill>
                  <a:srgbClr val="008000"/>
                </a:solidFill>
                <a:latin typeface="Arial" pitchFamily="34" charset="0"/>
                <a:cs typeface="Arial" pitchFamily="34" charset="0"/>
              </a:rPr>
              <a:t>Here we use Pearson correlation as similarity:</a:t>
            </a:r>
          </a:p>
          <a:p>
            <a:r>
              <a:rPr lang="en-US" sz="1300" b="1" dirty="0">
                <a:solidFill>
                  <a:srgbClr val="008000"/>
                </a:solidFill>
                <a:latin typeface="Arial" pitchFamily="34" charset="0"/>
                <a:cs typeface="Arial" pitchFamily="34" charset="0"/>
              </a:rPr>
              <a:t>1)</a:t>
            </a:r>
            <a:r>
              <a:rPr lang="en-US" sz="1300" dirty="0">
                <a:solidFill>
                  <a:srgbClr val="008000"/>
                </a:solidFill>
                <a:latin typeface="Arial" pitchFamily="34" charset="0"/>
                <a:cs typeface="Arial" pitchFamily="34" charset="0"/>
              </a:rPr>
              <a:t> Subtract mean rating </a:t>
            </a:r>
            <a:r>
              <a:rPr lang="en-US" sz="1300" b="1" i="1" dirty="0">
                <a:solidFill>
                  <a:srgbClr val="008000"/>
                </a:solidFill>
                <a:latin typeface="Arial" pitchFamily="34" charset="0"/>
                <a:cs typeface="Arial" pitchFamily="34" charset="0"/>
              </a:rPr>
              <a:t>m</a:t>
            </a:r>
            <a:r>
              <a:rPr lang="en-US" sz="1300" b="1" i="1" baseline="-25000" dirty="0">
                <a:solidFill>
                  <a:srgbClr val="008000"/>
                </a:solidFill>
                <a:latin typeface="Arial" pitchFamily="34" charset="0"/>
                <a:cs typeface="Arial" pitchFamily="34" charset="0"/>
              </a:rPr>
              <a:t>i</a:t>
            </a:r>
            <a:r>
              <a:rPr lang="en-US" sz="1300" dirty="0">
                <a:solidFill>
                  <a:srgbClr val="008000"/>
                </a:solidFill>
                <a:latin typeface="Arial" pitchFamily="34" charset="0"/>
                <a:cs typeface="Arial" pitchFamily="34" charset="0"/>
              </a:rPr>
              <a:t> from each movie </a:t>
            </a:r>
            <a:r>
              <a:rPr lang="en-US" sz="1300" b="1" i="1" dirty="0" err="1">
                <a:solidFill>
                  <a:srgbClr val="008000"/>
                </a:solidFill>
                <a:latin typeface="Arial" pitchFamily="34" charset="0"/>
                <a:cs typeface="Arial" pitchFamily="34" charset="0"/>
              </a:rPr>
              <a:t>i</a:t>
            </a:r>
            <a:br>
              <a:rPr lang="en-US" sz="1300" b="1" i="1" dirty="0">
                <a:solidFill>
                  <a:srgbClr val="008000"/>
                </a:solidFill>
                <a:latin typeface="Arial" pitchFamily="34" charset="0"/>
                <a:cs typeface="Arial" pitchFamily="34" charset="0"/>
              </a:rPr>
            </a:br>
            <a:r>
              <a:rPr lang="en-US" sz="1300" b="1" i="1" dirty="0">
                <a:solidFill>
                  <a:srgbClr val="008000"/>
                </a:solidFill>
                <a:latin typeface="Arial" pitchFamily="34" charset="0"/>
                <a:cs typeface="Arial" pitchFamily="34" charset="0"/>
              </a:rPr>
              <a:t>    m</a:t>
            </a:r>
            <a:r>
              <a:rPr lang="en-US" sz="1300" b="1" i="1" baseline="-25000" dirty="0">
                <a:solidFill>
                  <a:srgbClr val="008000"/>
                </a:solidFill>
                <a:latin typeface="Arial" pitchFamily="34" charset="0"/>
                <a:cs typeface="Arial" pitchFamily="34" charset="0"/>
              </a:rPr>
              <a:t>1</a:t>
            </a:r>
            <a:r>
              <a:rPr lang="en-US" sz="1300" i="1" baseline="-25000" dirty="0">
                <a:solidFill>
                  <a:srgbClr val="008000"/>
                </a:solidFill>
                <a:latin typeface="Arial" pitchFamily="34" charset="0"/>
                <a:cs typeface="Arial" pitchFamily="34" charset="0"/>
              </a:rPr>
              <a:t> </a:t>
            </a:r>
            <a:r>
              <a:rPr lang="en-US" sz="1300" i="1" dirty="0">
                <a:solidFill>
                  <a:srgbClr val="008000"/>
                </a:solidFill>
                <a:latin typeface="Arial" pitchFamily="34" charset="0"/>
                <a:cs typeface="Arial" pitchFamily="34" charset="0"/>
              </a:rPr>
              <a:t>= (1+3+5+5+4)/5 = </a:t>
            </a:r>
            <a:r>
              <a:rPr lang="en-US" sz="1300" b="1" i="1" dirty="0">
                <a:solidFill>
                  <a:srgbClr val="008000"/>
                </a:solidFill>
                <a:latin typeface="Arial" pitchFamily="34" charset="0"/>
                <a:cs typeface="Arial" pitchFamily="34" charset="0"/>
              </a:rPr>
              <a:t>3.6</a:t>
            </a:r>
            <a:br>
              <a:rPr lang="en-US" sz="1300" i="1" dirty="0">
                <a:solidFill>
                  <a:srgbClr val="008000"/>
                </a:solidFill>
                <a:latin typeface="Arial" pitchFamily="34" charset="0"/>
                <a:cs typeface="Arial" pitchFamily="34" charset="0"/>
              </a:rPr>
            </a:br>
            <a:r>
              <a:rPr lang="en-US" sz="1300" b="1" i="1" dirty="0">
                <a:solidFill>
                  <a:srgbClr val="008000"/>
                </a:solidFill>
                <a:latin typeface="Arial" pitchFamily="34" charset="0"/>
                <a:cs typeface="Arial" pitchFamily="34" charset="0"/>
              </a:rPr>
              <a:t>    row 1:</a:t>
            </a:r>
            <a:r>
              <a:rPr lang="en-US" sz="1300" i="1" dirty="0">
                <a:solidFill>
                  <a:srgbClr val="008000"/>
                </a:solidFill>
                <a:latin typeface="Arial" pitchFamily="34" charset="0"/>
                <a:cs typeface="Arial" pitchFamily="34" charset="0"/>
              </a:rPr>
              <a:t> [-2.6, 0, -0.6, 0, 0, 1.4, 0, 0, 1.4, 0, 0.4, 0]</a:t>
            </a:r>
          </a:p>
          <a:p>
            <a:r>
              <a:rPr lang="en-US" sz="1300" b="1" dirty="0">
                <a:solidFill>
                  <a:srgbClr val="008000"/>
                </a:solidFill>
                <a:latin typeface="Arial" pitchFamily="34" charset="0"/>
                <a:cs typeface="Arial" pitchFamily="34" charset="0"/>
              </a:rPr>
              <a:t>2)</a:t>
            </a:r>
            <a:r>
              <a:rPr lang="en-US" sz="1300" dirty="0">
                <a:solidFill>
                  <a:srgbClr val="008000"/>
                </a:solidFill>
                <a:latin typeface="Arial" pitchFamily="34" charset="0"/>
                <a:cs typeface="Arial" pitchFamily="34" charset="0"/>
              </a:rPr>
              <a:t> Compute cosine similarities between rows</a:t>
            </a:r>
          </a:p>
        </p:txBody>
      </p:sp>
    </p:spTree>
    <p:extLst>
      <p:ext uri="{BB962C8B-B14F-4D97-AF65-F5344CB8AC3E}">
        <p14:creationId xmlns:p14="http://schemas.microsoft.com/office/powerpoint/2010/main" val="1587854665"/>
      </p:ext>
    </p:extLst>
  </p:cSld>
  <p:clrMapOvr>
    <a:masterClrMapping/>
  </p:clrMapOvr>
  <p:transition advTm="31719"/>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5363" name="Group 3"/>
          <p:cNvGraphicFramePr>
            <a:graphicFrameLocks noGrp="1"/>
          </p:cNvGraphicFramePr>
          <p:nvPr>
            <p:extLst>
              <p:ext uri="{D42A27DB-BD31-4B8C-83A1-F6EECF244321}">
                <p14:modId xmlns:p14="http://schemas.microsoft.com/office/powerpoint/2010/main" val="1977742163"/>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bg1"/>
                          </a:solidFill>
                          <a:effectLst/>
                          <a:latin typeface="Arial" charset="0"/>
                          <a:cs typeface="Arial" charset="0"/>
                        </a:rPr>
                        <a:t>? </a:t>
                      </a:r>
                      <a:endParaRPr kumimoji="0" lang="en-US" sz="2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a:ln>
                            <a:noFill/>
                          </a:ln>
                          <a:solidFill>
                            <a:srgbClr val="FF0000"/>
                          </a:solidFill>
                          <a:effectLst/>
                          <a:latin typeface="Arial" charset="0"/>
                          <a:cs typeface="Arial" charset="0"/>
                        </a:rPr>
                        <a:t>6</a:t>
                      </a:r>
                      <a:endParaRPr kumimoji="0" lang="en-US" sz="2000" b="1" i="0" u="sng" strike="noStrike" cap="none" normalizeH="0" baseline="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482"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5484" name="Text Box 124"/>
          <p:cNvSpPr txBox="1">
            <a:spLocks noChangeArrowheads="1"/>
          </p:cNvSpPr>
          <p:nvPr/>
        </p:nvSpPr>
        <p:spPr bwMode="auto">
          <a:xfrm>
            <a:off x="1676400" y="5791200"/>
            <a:ext cx="3276600" cy="671513"/>
          </a:xfrm>
          <a:prstGeom prst="rect">
            <a:avLst/>
          </a:prstGeom>
          <a:noFill/>
          <a:ln w="9525">
            <a:noFill/>
            <a:miter lim="800000"/>
            <a:headEnd/>
            <a:tailEnd/>
          </a:ln>
          <a:effectLst/>
        </p:spPr>
        <p:txBody>
          <a:bodyPr wrap="square">
            <a:spAutoFit/>
          </a:bodyPr>
          <a:lstStyle/>
          <a:p>
            <a:pPr>
              <a:spcBef>
                <a:spcPct val="50000"/>
              </a:spcBef>
            </a:pPr>
            <a:r>
              <a:rPr lang="en-US" b="1" dirty="0">
                <a:latin typeface="Arial" pitchFamily="34" charset="0"/>
                <a:cs typeface="Arial" pitchFamily="34" charset="0"/>
              </a:rPr>
              <a:t>Compute similarity weights:</a:t>
            </a:r>
            <a:br>
              <a:rPr lang="en-US" dirty="0">
                <a:latin typeface="Arial" pitchFamily="34" charset="0"/>
                <a:cs typeface="Arial" pitchFamily="34" charset="0"/>
              </a:rPr>
            </a:br>
            <a:r>
              <a:rPr lang="en-US" sz="2000" b="1" dirty="0">
                <a:solidFill>
                  <a:srgbClr val="0000FF"/>
                </a:solidFill>
                <a:latin typeface="Arial" pitchFamily="34" charset="0"/>
                <a:cs typeface="Arial" pitchFamily="34" charset="0"/>
              </a:rPr>
              <a:t>s</a:t>
            </a:r>
            <a:r>
              <a:rPr lang="en-US" sz="2000" b="1" baseline="-25000" dirty="0">
                <a:solidFill>
                  <a:srgbClr val="0000FF"/>
                </a:solidFill>
                <a:latin typeface="Arial" pitchFamily="34" charset="0"/>
                <a:cs typeface="Arial" pitchFamily="34" charset="0"/>
              </a:rPr>
              <a:t>1,3</a:t>
            </a:r>
            <a:r>
              <a:rPr lang="en-US" sz="2000" b="1" dirty="0">
                <a:solidFill>
                  <a:srgbClr val="0000FF"/>
                </a:solidFill>
                <a:latin typeface="Arial" pitchFamily="34" charset="0"/>
                <a:cs typeface="Arial" pitchFamily="34" charset="0"/>
              </a:rPr>
              <a:t>=0.41, s</a:t>
            </a:r>
            <a:r>
              <a:rPr lang="en-US" sz="2000" b="1" baseline="-25000" dirty="0">
                <a:solidFill>
                  <a:srgbClr val="0000FF"/>
                </a:solidFill>
                <a:latin typeface="Arial" pitchFamily="34" charset="0"/>
                <a:cs typeface="Arial" pitchFamily="34" charset="0"/>
              </a:rPr>
              <a:t>1,6</a:t>
            </a:r>
            <a:r>
              <a:rPr lang="en-US" sz="2000" b="1" dirty="0">
                <a:solidFill>
                  <a:srgbClr val="0000FF"/>
                </a:solidFill>
                <a:latin typeface="Arial" pitchFamily="34" charset="0"/>
                <a:cs typeface="Arial" pitchFamily="34" charset="0"/>
              </a:rPr>
              <a:t>=0.59</a:t>
            </a:r>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13" name="TextBox 12"/>
          <p:cNvSpPr txBox="1"/>
          <p:nvPr/>
        </p:nvSpPr>
        <p:spPr>
          <a:xfrm>
            <a:off x="7788275" y="2286000"/>
            <a:ext cx="898525" cy="3323987"/>
          </a:xfrm>
          <a:prstGeom prst="rect">
            <a:avLst/>
          </a:prstGeom>
          <a:noFill/>
        </p:spPr>
        <p:txBody>
          <a:bodyPr wrap="square" rtlCol="0">
            <a:spAutoFit/>
          </a:bodyPr>
          <a:lstStyle/>
          <a:p>
            <a:pPr algn="r"/>
            <a:r>
              <a:rPr lang="en-US" sz="2000" b="1" dirty="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0.59</a:t>
            </a:r>
          </a:p>
        </p:txBody>
      </p:sp>
      <p:sp>
        <p:nvSpPr>
          <p:cNvPr id="14" name="Rectangle 13"/>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Tree>
    <p:extLst>
      <p:ext uri="{BB962C8B-B14F-4D97-AF65-F5344CB8AC3E}">
        <p14:creationId xmlns:p14="http://schemas.microsoft.com/office/powerpoint/2010/main" val="1345459809"/>
      </p:ext>
    </p:extLst>
  </p:cSld>
  <p:clrMapOvr>
    <a:masterClrMapping/>
  </p:clrMapOvr>
  <p:transition advTm="14828"/>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6516" name="Group 132"/>
          <p:cNvGraphicFramePr>
            <a:graphicFrameLocks noGrp="1"/>
          </p:cNvGraphicFramePr>
          <p:nvPr>
            <p:extLst>
              <p:ext uri="{D42A27DB-BD31-4B8C-83A1-F6EECF244321}">
                <p14:modId xmlns:p14="http://schemas.microsoft.com/office/powerpoint/2010/main" val="951616229"/>
              </p:ext>
            </p:extLst>
          </p:nvPr>
        </p:nvGraphicFramePr>
        <p:xfrm>
          <a:off x="1143000"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4826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cs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a:ln>
                            <a:noFill/>
                          </a:ln>
                          <a:solidFill>
                            <a:srgbClr val="FF0000"/>
                          </a:solidFill>
                          <a:effectLst/>
                          <a:latin typeface="Arial" charset="0"/>
                          <a:cs typeface="Arial" charset="0"/>
                        </a:rPr>
                        <a:t>6</a:t>
                      </a:r>
                      <a:endParaRPr kumimoji="0" lang="en-US" sz="2000" b="1" i="0" u="sng" strike="noStrike" cap="none" normalizeH="0" baseline="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6506" name="Text Box 122"/>
          <p:cNvSpPr txBox="1">
            <a:spLocks noChangeArrowheads="1"/>
          </p:cNvSpPr>
          <p:nvPr/>
        </p:nvSpPr>
        <p:spPr bwMode="auto">
          <a:xfrm>
            <a:off x="4114800"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6508" name="Text Box 124"/>
          <p:cNvSpPr txBox="1">
            <a:spLocks noChangeArrowheads="1"/>
          </p:cNvSpPr>
          <p:nvPr/>
        </p:nvSpPr>
        <p:spPr bwMode="auto">
          <a:xfrm>
            <a:off x="1600200" y="5715000"/>
            <a:ext cx="4953000" cy="830997"/>
          </a:xfrm>
          <a:prstGeom prst="rect">
            <a:avLst/>
          </a:prstGeom>
          <a:noFill/>
          <a:ln w="9525">
            <a:noFill/>
            <a:miter lim="800000"/>
            <a:headEnd/>
            <a:tailEnd/>
          </a:ln>
          <a:effectLst/>
        </p:spPr>
        <p:txBody>
          <a:bodyPr>
            <a:spAutoFit/>
          </a:bodyPr>
          <a:lstStyle/>
          <a:p>
            <a:pPr>
              <a:spcBef>
                <a:spcPct val="50000"/>
              </a:spcBef>
            </a:pPr>
            <a:r>
              <a:rPr lang="en-US" b="1" dirty="0">
                <a:latin typeface="Arial" pitchFamily="34" charset="0"/>
                <a:cs typeface="Arial" pitchFamily="34" charset="0"/>
              </a:rPr>
              <a:t>Predict by taking weighted average:</a:t>
            </a:r>
          </a:p>
          <a:p>
            <a:pPr>
              <a:spcBef>
                <a:spcPct val="50000"/>
              </a:spcBef>
            </a:pPr>
            <a:r>
              <a:rPr lang="en-US" b="1" dirty="0">
                <a:latin typeface="Arial" pitchFamily="34" charset="0"/>
                <a:cs typeface="Arial" pitchFamily="34" charset="0"/>
              </a:rPr>
              <a:t>r</a:t>
            </a:r>
            <a:r>
              <a:rPr lang="en-US" b="1" baseline="-25000" dirty="0">
                <a:latin typeface="Arial" pitchFamily="34" charset="0"/>
                <a:cs typeface="Arial" pitchFamily="34" charset="0"/>
              </a:rPr>
              <a:t>1.5 </a:t>
            </a:r>
            <a:r>
              <a:rPr lang="en-US" b="1" dirty="0">
                <a:latin typeface="Arial" pitchFamily="34" charset="0"/>
                <a:cs typeface="Arial" pitchFamily="34" charset="0"/>
              </a:rPr>
              <a:t>= </a:t>
            </a:r>
            <a:r>
              <a:rPr lang="en-US" sz="2000" b="1" dirty="0">
                <a:solidFill>
                  <a:srgbClr val="0000FF"/>
                </a:solidFill>
                <a:latin typeface="Arial" pitchFamily="34" charset="0"/>
                <a:cs typeface="Arial" pitchFamily="34" charset="0"/>
              </a:rPr>
              <a:t>(0.41*2 + 0.59*3) / (0.41+0.59) = 2.6</a:t>
            </a:r>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mc:AlternateContent xmlns:mc="http://schemas.openxmlformats.org/markup-compatibility/2006" xmlns:a14="http://schemas.microsoft.com/office/drawing/2010/main">
        <mc:Choice Requires="a14">
          <p:sp>
            <p:nvSpPr>
              <p:cNvPr id="2" name="TextBox 1"/>
              <p:cNvSpPr txBox="1"/>
              <p:nvPr/>
            </p:nvSpPr>
            <p:spPr>
              <a:xfrm>
                <a:off x="6498789" y="5767337"/>
                <a:ext cx="2645211" cy="804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cs typeface="Arial" pitchFamily="34" charset="0"/>
                            </a:rPr>
                          </m:ctrlPr>
                        </m:sSubPr>
                        <m:e>
                          <m:r>
                            <a:rPr lang="en-US" sz="2000" b="1" i="1" smtClean="0">
                              <a:latin typeface="Cambria Math"/>
                              <a:cs typeface="Arial" pitchFamily="34" charset="0"/>
                            </a:rPr>
                            <m:t>𝒓</m:t>
                          </m:r>
                        </m:e>
                        <m:sub>
                          <m:r>
                            <a:rPr lang="en-US" sz="2000" b="1" i="1" smtClean="0">
                              <a:latin typeface="Cambria Math"/>
                              <a:cs typeface="Arial" pitchFamily="34" charset="0"/>
                            </a:rPr>
                            <m:t>𝒊𝒙</m:t>
                          </m:r>
                        </m:sub>
                      </m:sSub>
                      <m:r>
                        <a:rPr lang="en-US" sz="2000" b="1" i="1" smtClean="0">
                          <a:latin typeface="Cambria Math"/>
                          <a:cs typeface="Arial" pitchFamily="34" charset="0"/>
                        </a:rPr>
                        <m:t>=</m:t>
                      </m:r>
                      <m:f>
                        <m:fPr>
                          <m:ctrlPr>
                            <a:rPr lang="en-US" sz="2000" b="1" i="1" smtClean="0">
                              <a:latin typeface="Cambria Math" panose="02040503050406030204" pitchFamily="18" charset="0"/>
                              <a:cs typeface="Arial" pitchFamily="34" charset="0"/>
                            </a:rPr>
                          </m:ctrlPr>
                        </m:fPr>
                        <m:num>
                          <m:nary>
                            <m:naryPr>
                              <m:chr m:val="∑"/>
                              <m:supHide m:val="on"/>
                              <m:ctrlPr>
                                <a:rPr lang="en-US" sz="2000" b="1" i="1" smtClean="0">
                                  <a:latin typeface="Cambria Math" panose="02040503050406030204" pitchFamily="18" charset="0"/>
                                  <a:cs typeface="Arial" pitchFamily="34" charset="0"/>
                                </a:rPr>
                              </m:ctrlPr>
                            </m:naryPr>
                            <m:sub>
                              <m:r>
                                <a:rPr lang="en-US" sz="2000" b="1" i="1" smtClean="0">
                                  <a:latin typeface="Cambria Math"/>
                                  <a:cs typeface="Arial" pitchFamily="34" charset="0"/>
                                </a:rPr>
                                <m:t>𝒋</m:t>
                              </m:r>
                              <m:r>
                                <a:rPr lang="en-US" sz="2000" b="1" i="1" smtClean="0">
                                  <a:latin typeface="Cambria Math"/>
                                  <a:cs typeface="Arial" pitchFamily="34" charset="0"/>
                                </a:rPr>
                                <m:t>∈</m:t>
                              </m:r>
                              <m:r>
                                <a:rPr lang="en-US" sz="2000" b="1" i="1" smtClean="0">
                                  <a:latin typeface="Cambria Math"/>
                                  <a:cs typeface="Arial" pitchFamily="34" charset="0"/>
                                </a:rPr>
                                <m:t>𝑵</m:t>
                              </m:r>
                              <m:r>
                                <a:rPr lang="en-US" sz="2000" b="1" i="1" smtClean="0">
                                  <a:latin typeface="Cambria Math"/>
                                  <a:cs typeface="Arial" pitchFamily="34" charset="0"/>
                                </a:rPr>
                                <m:t>(</m:t>
                              </m:r>
                              <m:r>
                                <a:rPr lang="en-US" sz="2000" b="1" i="1" smtClean="0">
                                  <a:latin typeface="Cambria Math"/>
                                  <a:cs typeface="Arial" pitchFamily="34" charset="0"/>
                                </a:rPr>
                                <m:t>𝒊</m:t>
                              </m:r>
                              <m:r>
                                <a:rPr lang="en-US" sz="2000" b="1" i="1" smtClean="0">
                                  <a:latin typeface="Cambria Math"/>
                                  <a:cs typeface="Arial" pitchFamily="34" charset="0"/>
                                </a:rPr>
                                <m:t>;</m:t>
                              </m:r>
                              <m:r>
                                <a:rPr lang="en-US" sz="2000" b="1" i="1" smtClean="0">
                                  <a:latin typeface="Cambria Math"/>
                                  <a:cs typeface="Arial" pitchFamily="34" charset="0"/>
                                </a:rPr>
                                <m:t>𝒙</m:t>
                              </m:r>
                              <m:r>
                                <a:rPr lang="en-US" sz="2000" b="1" i="1" smtClean="0">
                                  <a:latin typeface="Cambria Math"/>
                                  <a:cs typeface="Arial" pitchFamily="34" charset="0"/>
                                </a:rPr>
                                <m:t>)</m:t>
                              </m:r>
                            </m:sub>
                            <m:sup/>
                            <m:e>
                              <m:sSub>
                                <m:sSubPr>
                                  <m:ctrlPr>
                                    <a:rPr lang="en-US" sz="2000" b="1" i="1">
                                      <a:latin typeface="Cambria Math" panose="02040503050406030204" pitchFamily="18" charset="0"/>
                                      <a:cs typeface="Arial" pitchFamily="34" charset="0"/>
                                    </a:rPr>
                                  </m:ctrlPr>
                                </m:sSubPr>
                                <m:e>
                                  <m:r>
                                    <a:rPr lang="en-US" sz="2000" b="1" i="1">
                                      <a:latin typeface="Cambria Math"/>
                                      <a:cs typeface="Arial" pitchFamily="34" charset="0"/>
                                    </a:rPr>
                                    <m:t>𝒔</m:t>
                                  </m:r>
                                </m:e>
                                <m:sub>
                                  <m:r>
                                    <a:rPr lang="en-US" sz="2000" b="1" i="1">
                                      <a:latin typeface="Cambria Math"/>
                                      <a:cs typeface="Arial" pitchFamily="34" charset="0"/>
                                    </a:rPr>
                                    <m:t>𝒊𝒋</m:t>
                                  </m:r>
                                </m:sub>
                              </m:sSub>
                              <m:r>
                                <a:rPr lang="en-US" sz="2000" b="1" i="1">
                                  <a:latin typeface="Cambria Math"/>
                                  <a:cs typeface="Arial" pitchFamily="34" charset="0"/>
                                </a:rPr>
                                <m:t>⋅</m:t>
                              </m:r>
                              <m:sSub>
                                <m:sSubPr>
                                  <m:ctrlPr>
                                    <a:rPr lang="en-US" sz="2000" b="1" i="1">
                                      <a:latin typeface="Cambria Math" panose="02040503050406030204" pitchFamily="18" charset="0"/>
                                      <a:cs typeface="Arial" pitchFamily="34" charset="0"/>
                                    </a:rPr>
                                  </m:ctrlPr>
                                </m:sSubPr>
                                <m:e>
                                  <m:r>
                                    <a:rPr lang="en-US" sz="2000" b="1" i="1">
                                      <a:latin typeface="Cambria Math"/>
                                      <a:cs typeface="Arial" pitchFamily="34" charset="0"/>
                                    </a:rPr>
                                    <m:t>𝒓</m:t>
                                  </m:r>
                                </m:e>
                                <m:sub>
                                  <m:r>
                                    <a:rPr lang="en-US" sz="2000" b="1" i="1">
                                      <a:latin typeface="Cambria Math"/>
                                      <a:cs typeface="Arial" pitchFamily="34" charset="0"/>
                                    </a:rPr>
                                    <m:t>𝒋𝒙</m:t>
                                  </m:r>
                                </m:sub>
                              </m:sSub>
                            </m:e>
                          </m:nary>
                        </m:num>
                        <m:den>
                          <m:r>
                            <a:rPr lang="en-US" sz="2000" b="1" i="1" smtClean="0">
                              <a:latin typeface="Cambria Math"/>
                              <a:cs typeface="Arial" pitchFamily="34" charset="0"/>
                            </a:rPr>
                            <m:t>∑</m:t>
                          </m:r>
                          <m:sSub>
                            <m:sSubPr>
                              <m:ctrlPr>
                                <a:rPr lang="en-US" sz="2000" b="1" i="1" smtClean="0">
                                  <a:latin typeface="Cambria Math" panose="02040503050406030204" pitchFamily="18" charset="0"/>
                                  <a:cs typeface="Arial" pitchFamily="34" charset="0"/>
                                </a:rPr>
                              </m:ctrlPr>
                            </m:sSubPr>
                            <m:e>
                              <m:r>
                                <a:rPr lang="en-US" sz="2000" b="1" i="1" smtClean="0">
                                  <a:latin typeface="Cambria Math"/>
                                  <a:cs typeface="Arial" pitchFamily="34" charset="0"/>
                                </a:rPr>
                                <m:t>𝒔</m:t>
                              </m:r>
                            </m:e>
                            <m:sub>
                              <m:r>
                                <a:rPr lang="en-US" sz="2000" b="1" i="1" smtClean="0">
                                  <a:latin typeface="Cambria Math"/>
                                  <a:cs typeface="Arial" pitchFamily="34" charset="0"/>
                                </a:rPr>
                                <m:t>𝒊𝒋</m:t>
                              </m:r>
                            </m:sub>
                          </m:sSub>
                        </m:den>
                      </m:f>
                    </m:oMath>
                  </m:oMathPara>
                </a14:m>
                <a:endParaRPr lang="en-US" sz="2000" b="1" dirty="0">
                  <a:latin typeface="Arial" pitchFamily="34" charset="0"/>
                  <a:cs typeface="Arial"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498789" y="5767337"/>
                <a:ext cx="2645211" cy="804131"/>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85331313"/>
      </p:ext>
    </p:extLst>
  </p:cSld>
  <p:clrMapOvr>
    <a:masterClrMapping/>
  </p:clrMapOvr>
  <p:transition advTm="13656"/>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Item-Item vs. User-User</a:t>
            </a:r>
          </a:p>
        </p:txBody>
      </p:sp>
      <p:sp>
        <p:nvSpPr>
          <p:cNvPr id="5" name="Content Placeholder 4">
            <a:extLst>
              <a:ext uri="{FF2B5EF4-FFF2-40B4-BE49-F238E27FC236}">
                <a16:creationId xmlns:a16="http://schemas.microsoft.com/office/drawing/2014/main" id="{B51F52F6-034D-4259-AD34-ACB1F1210023}"/>
              </a:ext>
            </a:extLst>
          </p:cNvPr>
          <p:cNvSpPr>
            <a:spLocks noGrp="1"/>
          </p:cNvSpPr>
          <p:nvPr>
            <p:ph idx="1"/>
          </p:nvPr>
        </p:nvSpPr>
        <p:spPr/>
        <p:txBody>
          <a:bodyPr>
            <a:noAutofit/>
          </a:bodyPr>
          <a:lstStyle/>
          <a:p>
            <a:pPr marL="438912" lvl="0" indent="-320040">
              <a:buClr>
                <a:schemeClr val="accent1"/>
              </a:buClr>
              <a:buSzPct val="80000"/>
              <a:buFont typeface="Wingdings 2"/>
              <a:buChar char=""/>
              <a:defRPr/>
            </a:pPr>
            <a:r>
              <a:rPr lang="en-US" sz="2800" b="1" dirty="0">
                <a:solidFill>
                  <a:srgbClr val="FF0066"/>
                </a:solidFill>
                <a:latin typeface="Calibri" pitchFamily="34" charset="0"/>
                <a:cs typeface="Calibri" pitchFamily="34" charset="0"/>
              </a:rPr>
              <a:t>In practice, it has been observed that </a:t>
            </a:r>
            <a:r>
              <a:rPr lang="en-US" sz="2800" b="1" u="sng" dirty="0">
                <a:solidFill>
                  <a:srgbClr val="FF0066"/>
                </a:solidFill>
                <a:latin typeface="Calibri" pitchFamily="34" charset="0"/>
                <a:cs typeface="Calibri" pitchFamily="34" charset="0"/>
              </a:rPr>
              <a:t>item-item</a:t>
            </a:r>
            <a:r>
              <a:rPr lang="en-US" sz="2800" b="1" dirty="0">
                <a:solidFill>
                  <a:srgbClr val="FF0066"/>
                </a:solidFill>
                <a:latin typeface="Calibri" pitchFamily="34" charset="0"/>
                <a:cs typeface="Calibri" pitchFamily="34" charset="0"/>
              </a:rPr>
              <a:t> often works better than user-user…..</a:t>
            </a:r>
            <a:r>
              <a:rPr lang="en-US" sz="2800" b="1" dirty="0">
                <a:latin typeface="Calibri" pitchFamily="34" charset="0"/>
                <a:cs typeface="Calibri" pitchFamily="34" charset="0"/>
              </a:rPr>
              <a:t>Why? </a:t>
            </a:r>
          </a:p>
          <a:p>
            <a:pPr marL="438912" lvl="0" indent="-320040">
              <a:buClr>
                <a:schemeClr val="accent1"/>
              </a:buClr>
              <a:buSzPct val="80000"/>
              <a:buFont typeface="Wingdings 2"/>
              <a:buChar char=""/>
              <a:defRPr/>
            </a:pPr>
            <a:r>
              <a:rPr lang="en-US" sz="2800" b="0" i="0" u="none" strike="noStrike" kern="1200" baseline="0" dirty="0">
                <a:solidFill>
                  <a:schemeClr val="tx1"/>
                </a:solidFill>
                <a:latin typeface="+mn-lt"/>
                <a:ea typeface="+mn-ea"/>
                <a:cs typeface="+mn-cs"/>
              </a:rPr>
              <a:t>Intuitively, items tend to be classifiable in simple terms</a:t>
            </a:r>
            <a:r>
              <a:rPr lang="en-US" sz="2800" dirty="0">
                <a:latin typeface="Calibri" pitchFamily="34" charset="0"/>
                <a:cs typeface="Calibri" pitchFamily="34" charset="0"/>
              </a:rPr>
              <a:t> </a:t>
            </a:r>
          </a:p>
          <a:p>
            <a:pPr marL="438912" lvl="0" indent="-320040">
              <a:buClr>
                <a:schemeClr val="accent1"/>
              </a:buClr>
              <a:buSzPct val="80000"/>
              <a:buFont typeface="Wingdings 2"/>
              <a:buChar char=""/>
              <a:defRPr/>
            </a:pPr>
            <a:r>
              <a:rPr lang="en-US" sz="2800" dirty="0"/>
              <a:t>U</a:t>
            </a:r>
            <a:r>
              <a:rPr lang="en-US" sz="2800" dirty="0">
                <a:latin typeface="Calibri" pitchFamily="34" charset="0"/>
                <a:cs typeface="Calibri" pitchFamily="34" charset="0"/>
              </a:rPr>
              <a:t>sers have multiple tastes: </a:t>
            </a:r>
            <a:r>
              <a:rPr lang="en-US" sz="2800" b="0" i="0" u="none" strike="noStrike" kern="1200" baseline="0" dirty="0">
                <a:solidFill>
                  <a:schemeClr val="tx1"/>
                </a:solidFill>
                <a:latin typeface="+mn-lt"/>
                <a:ea typeface="+mn-ea"/>
                <a:cs typeface="+mn-cs"/>
              </a:rPr>
              <a:t>There is a difference in the typical behavior of users and items, as it pertains to similarity. </a:t>
            </a:r>
          </a:p>
          <a:p>
            <a:r>
              <a:rPr lang="en-US" sz="2800" b="0" i="0" u="none" strike="noStrike" kern="1200" baseline="0" dirty="0">
                <a:solidFill>
                  <a:schemeClr val="tx1"/>
                </a:solidFill>
                <a:latin typeface="+mn-lt"/>
                <a:ea typeface="+mn-ea"/>
                <a:cs typeface="+mn-cs"/>
              </a:rPr>
              <a:t>The consequence is that it is easier to discover items that are similar because they belong to the same genre, than it is to detect that two users are similar because they prefer one genre in common, while each also likes some genres that the other doesn’t care for.</a:t>
            </a:r>
          </a:p>
        </p:txBody>
      </p:sp>
    </p:spTree>
    <p:extLst>
      <p:ext uri="{BB962C8B-B14F-4D97-AF65-F5344CB8AC3E}">
        <p14:creationId xmlns:p14="http://schemas.microsoft.com/office/powerpoint/2010/main" val="3083926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dirty="0"/>
              <a:t>Pros/Cons of Collaborative Filtering</a:t>
            </a:r>
          </a:p>
        </p:txBody>
      </p:sp>
      <p:sp>
        <p:nvSpPr>
          <p:cNvPr id="39939" name="Rectangle 3"/>
          <p:cNvSpPr>
            <a:spLocks noGrp="1" noChangeArrowheads="1"/>
          </p:cNvSpPr>
          <p:nvPr>
            <p:ph idx="1"/>
          </p:nvPr>
        </p:nvSpPr>
        <p:spPr>
          <a:xfrm>
            <a:off x="457200" y="1295400"/>
            <a:ext cx="8534400" cy="5562600"/>
          </a:xfrm>
        </p:spPr>
        <p:txBody>
          <a:bodyPr>
            <a:normAutofit fontScale="92500" lnSpcReduction="20000"/>
          </a:bodyPr>
          <a:lstStyle/>
          <a:p>
            <a:pPr eaLnBrk="1" hangingPunct="1"/>
            <a:r>
              <a:rPr lang="en-US" b="1" dirty="0">
                <a:solidFill>
                  <a:srgbClr val="008000"/>
                </a:solidFill>
              </a:rPr>
              <a:t>+ Works for any kind of item</a:t>
            </a:r>
          </a:p>
          <a:p>
            <a:pPr lvl="1" eaLnBrk="1" hangingPunct="1"/>
            <a:r>
              <a:rPr lang="en-US" dirty="0"/>
              <a:t>No feature selection needed</a:t>
            </a:r>
          </a:p>
          <a:p>
            <a:pPr>
              <a:lnSpc>
                <a:spcPct val="90000"/>
              </a:lnSpc>
            </a:pPr>
            <a:r>
              <a:rPr lang="en-US" b="1" dirty="0">
                <a:solidFill>
                  <a:srgbClr val="D60093"/>
                </a:solidFill>
              </a:rPr>
              <a:t>- Cold Start:</a:t>
            </a:r>
          </a:p>
          <a:p>
            <a:pPr lvl="1">
              <a:lnSpc>
                <a:spcPct val="90000"/>
              </a:lnSpc>
            </a:pPr>
            <a:r>
              <a:rPr lang="en-US" dirty="0"/>
              <a:t>Need enough users in the system to find a match</a:t>
            </a:r>
          </a:p>
          <a:p>
            <a:pPr>
              <a:lnSpc>
                <a:spcPct val="90000"/>
              </a:lnSpc>
            </a:pPr>
            <a:r>
              <a:rPr lang="en-US" b="1" dirty="0">
                <a:solidFill>
                  <a:srgbClr val="D60093"/>
                </a:solidFill>
              </a:rPr>
              <a:t>- </a:t>
            </a:r>
            <a:r>
              <a:rPr lang="en-US" b="1" dirty="0" err="1">
                <a:solidFill>
                  <a:srgbClr val="D60093"/>
                </a:solidFill>
              </a:rPr>
              <a:t>Sparsity</a:t>
            </a:r>
            <a:r>
              <a:rPr lang="en-US" b="1" dirty="0">
                <a:solidFill>
                  <a:srgbClr val="D60093"/>
                </a:solidFill>
              </a:rPr>
              <a:t>: </a:t>
            </a:r>
          </a:p>
          <a:p>
            <a:pPr lvl="1">
              <a:lnSpc>
                <a:spcPct val="90000"/>
              </a:lnSpc>
            </a:pPr>
            <a:r>
              <a:rPr lang="en-US" dirty="0"/>
              <a:t>The user/ratings matrix is sparse</a:t>
            </a:r>
          </a:p>
          <a:p>
            <a:pPr lvl="1">
              <a:lnSpc>
                <a:spcPct val="90000"/>
              </a:lnSpc>
            </a:pPr>
            <a:r>
              <a:rPr lang="en-US" dirty="0"/>
              <a:t>Hard to find users that have rated the same items</a:t>
            </a:r>
          </a:p>
          <a:p>
            <a:pPr>
              <a:lnSpc>
                <a:spcPct val="90000"/>
              </a:lnSpc>
            </a:pPr>
            <a:r>
              <a:rPr lang="en-US" b="1" dirty="0">
                <a:solidFill>
                  <a:srgbClr val="D60093"/>
                </a:solidFill>
              </a:rPr>
              <a:t>- First rater: </a:t>
            </a:r>
          </a:p>
          <a:p>
            <a:pPr lvl="1">
              <a:lnSpc>
                <a:spcPct val="90000"/>
              </a:lnSpc>
            </a:pPr>
            <a:r>
              <a:rPr lang="en-US" dirty="0"/>
              <a:t>Cannot recommend an item that has not been </a:t>
            </a:r>
            <a:br>
              <a:rPr lang="en-US" dirty="0"/>
            </a:br>
            <a:r>
              <a:rPr lang="en-US" dirty="0"/>
              <a:t>previously rated</a:t>
            </a:r>
          </a:p>
          <a:p>
            <a:pPr lvl="1">
              <a:lnSpc>
                <a:spcPct val="90000"/>
              </a:lnSpc>
            </a:pPr>
            <a:r>
              <a:rPr lang="en-US" dirty="0"/>
              <a:t>New items, Esoteric items</a:t>
            </a:r>
          </a:p>
          <a:p>
            <a:pPr>
              <a:lnSpc>
                <a:spcPct val="90000"/>
              </a:lnSpc>
            </a:pPr>
            <a:r>
              <a:rPr lang="en-US" b="1" dirty="0">
                <a:solidFill>
                  <a:srgbClr val="D60093"/>
                </a:solidFill>
              </a:rPr>
              <a:t>- Popularity bias: </a:t>
            </a:r>
          </a:p>
          <a:p>
            <a:pPr lvl="1">
              <a:lnSpc>
                <a:spcPct val="90000"/>
              </a:lnSpc>
            </a:pPr>
            <a:r>
              <a:rPr lang="en-US" dirty="0"/>
              <a:t>Cannot recommend items to someone with </a:t>
            </a:r>
            <a:br>
              <a:rPr lang="en-US" dirty="0"/>
            </a:br>
            <a:r>
              <a:rPr lang="en-US" dirty="0"/>
              <a:t>unique taste </a:t>
            </a:r>
          </a:p>
          <a:p>
            <a:pPr lvl="1">
              <a:lnSpc>
                <a:spcPct val="90000"/>
              </a:lnSpc>
            </a:pPr>
            <a:r>
              <a:rPr lang="en-US" dirty="0"/>
              <a:t>Tends to recommend popular items</a:t>
            </a:r>
          </a:p>
        </p:txBody>
      </p:sp>
    </p:spTree>
    <p:extLst>
      <p:ext uri="{BB962C8B-B14F-4D97-AF65-F5344CB8AC3E}">
        <p14:creationId xmlns:p14="http://schemas.microsoft.com/office/powerpoint/2010/main" val="347338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93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93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93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9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t>Hybrid Methods</a:t>
            </a:r>
          </a:p>
        </p:txBody>
      </p:sp>
      <p:sp>
        <p:nvSpPr>
          <p:cNvPr id="41987" name="Rectangle 3"/>
          <p:cNvSpPr>
            <a:spLocks noGrp="1" noChangeArrowheads="1"/>
          </p:cNvSpPr>
          <p:nvPr>
            <p:ph type="body" idx="1"/>
          </p:nvPr>
        </p:nvSpPr>
        <p:spPr/>
        <p:txBody>
          <a:bodyPr/>
          <a:lstStyle/>
          <a:p>
            <a:pPr eaLnBrk="1" hangingPunct="1"/>
            <a:r>
              <a:rPr lang="en-US" b="1" dirty="0">
                <a:solidFill>
                  <a:srgbClr val="0000FF"/>
                </a:solidFill>
              </a:rPr>
              <a:t>Implement two or more different recommenders and combine predictions</a:t>
            </a:r>
          </a:p>
          <a:p>
            <a:pPr lvl="1" eaLnBrk="1" hangingPunct="1"/>
            <a:r>
              <a:rPr lang="en-US" dirty="0"/>
              <a:t>Perhaps using a linear model</a:t>
            </a:r>
          </a:p>
          <a:p>
            <a:pPr lvl="8"/>
            <a:endParaRPr lang="en-US" dirty="0"/>
          </a:p>
          <a:p>
            <a:pPr eaLnBrk="1" hangingPunct="1"/>
            <a:r>
              <a:rPr lang="en-US" b="1" dirty="0">
                <a:solidFill>
                  <a:srgbClr val="FF0066"/>
                </a:solidFill>
              </a:rPr>
              <a:t>Add content-based methods to </a:t>
            </a:r>
            <a:br>
              <a:rPr lang="en-US" b="1" dirty="0">
                <a:solidFill>
                  <a:srgbClr val="FF0066"/>
                </a:solidFill>
              </a:rPr>
            </a:br>
            <a:r>
              <a:rPr lang="en-US" b="1" dirty="0">
                <a:solidFill>
                  <a:srgbClr val="FF0066"/>
                </a:solidFill>
              </a:rPr>
              <a:t>collaborative filtering</a:t>
            </a:r>
          </a:p>
          <a:p>
            <a:pPr lvl="1" eaLnBrk="1" hangingPunct="1"/>
            <a:r>
              <a:rPr lang="en-US" dirty="0"/>
              <a:t>Item profiles for new item problem</a:t>
            </a:r>
          </a:p>
          <a:p>
            <a:pPr lvl="1" eaLnBrk="1" hangingPunct="1"/>
            <a:r>
              <a:rPr lang="en-US" dirty="0"/>
              <a:t>Demographics to deal with new user problem</a:t>
            </a:r>
          </a:p>
          <a:p>
            <a:pPr lvl="1" eaLnBrk="1" hangingPunct="1">
              <a:buFont typeface="Wingdings" charset="2"/>
              <a:buNone/>
            </a:pPr>
            <a:endParaRPr lang="en-US" dirty="0"/>
          </a:p>
        </p:txBody>
      </p:sp>
    </p:spTree>
    <p:extLst>
      <p:ext uri="{BB962C8B-B14F-4D97-AF65-F5344CB8AC3E}">
        <p14:creationId xmlns:p14="http://schemas.microsoft.com/office/powerpoint/2010/main" val="2882842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2" name="Picture 22" descr="http://blog.hubspot.com/Portals/249/images/amazon_logo.gif"/>
          <p:cNvPicPr>
            <a:picLocks noChangeAspect="1" noChangeArrowheads="1"/>
          </p:cNvPicPr>
          <p:nvPr/>
        </p:nvPicPr>
        <p:blipFill>
          <a:blip r:embed="rId3" cstate="print"/>
          <a:srcRect/>
          <a:stretch>
            <a:fillRect/>
          </a:stretch>
        </p:blipFill>
        <p:spPr bwMode="auto">
          <a:xfrm>
            <a:off x="6019800" y="1752600"/>
            <a:ext cx="1796244" cy="666750"/>
          </a:xfrm>
          <a:prstGeom prst="rect">
            <a:avLst/>
          </a:prstGeom>
          <a:noFill/>
        </p:spPr>
      </p:pic>
      <p:pic>
        <p:nvPicPr>
          <p:cNvPr id="51220" name="Picture 20" descr="http://4.bp.blogspot.com/_zmoEeqomXD4/SjftFPB6UTI/AAAAAAAACZE/gxQm5CcUp_k/s400/del.icio.us-logo.jpg"/>
          <p:cNvPicPr>
            <a:picLocks noChangeAspect="1" noChangeArrowheads="1"/>
          </p:cNvPicPr>
          <p:nvPr/>
        </p:nvPicPr>
        <p:blipFill>
          <a:blip r:embed="rId4" cstate="print"/>
          <a:srcRect/>
          <a:stretch>
            <a:fillRect/>
          </a:stretch>
        </p:blipFill>
        <p:spPr bwMode="auto">
          <a:xfrm>
            <a:off x="6210300" y="2438400"/>
            <a:ext cx="1562100" cy="1562100"/>
          </a:xfrm>
          <a:prstGeom prst="rect">
            <a:avLst/>
          </a:prstGeom>
          <a:noFill/>
        </p:spPr>
      </p:pic>
      <p:pic>
        <p:nvPicPr>
          <p:cNvPr id="51216" name="Picture 16" descr="http://upload.moldova.org/IT/logos/youtube_logo.gif"/>
          <p:cNvPicPr>
            <a:picLocks noChangeAspect="1" noChangeArrowheads="1"/>
          </p:cNvPicPr>
          <p:nvPr/>
        </p:nvPicPr>
        <p:blipFill>
          <a:blip r:embed="rId5" cstate="print"/>
          <a:srcRect/>
          <a:stretch>
            <a:fillRect/>
          </a:stretch>
        </p:blipFill>
        <p:spPr bwMode="auto">
          <a:xfrm>
            <a:off x="6324600" y="5029200"/>
            <a:ext cx="1219200" cy="1219201"/>
          </a:xfrm>
          <a:prstGeom prst="rect">
            <a:avLst/>
          </a:prstGeom>
          <a:noFill/>
        </p:spPr>
      </p:pic>
      <p:sp>
        <p:nvSpPr>
          <p:cNvPr id="16386" name="Rectangle 2"/>
          <p:cNvSpPr>
            <a:spLocks noGrp="1" noChangeArrowheads="1"/>
          </p:cNvSpPr>
          <p:nvPr>
            <p:ph type="title"/>
          </p:nvPr>
        </p:nvSpPr>
        <p:spPr/>
        <p:txBody>
          <a:bodyPr/>
          <a:lstStyle/>
          <a:p>
            <a:pPr eaLnBrk="1" hangingPunct="1"/>
            <a:r>
              <a:rPr lang="en-US"/>
              <a:t>Recommendations </a:t>
            </a:r>
          </a:p>
        </p:txBody>
      </p:sp>
      <p:sp>
        <p:nvSpPr>
          <p:cNvPr id="16387" name="AutoShape 4"/>
          <p:cNvSpPr>
            <a:spLocks noChangeArrowheads="1"/>
          </p:cNvSpPr>
          <p:nvPr/>
        </p:nvSpPr>
        <p:spPr bwMode="auto">
          <a:xfrm>
            <a:off x="1600200" y="4419600"/>
            <a:ext cx="1371600" cy="1066800"/>
          </a:xfrm>
          <a:prstGeom prst="can">
            <a:avLst>
              <a:gd name="adj" fmla="val 25000"/>
            </a:avLst>
          </a:prstGeom>
          <a:solidFill>
            <a:srgbClr val="99CCFF"/>
          </a:solidFill>
          <a:ln w="9525">
            <a:solidFill>
              <a:schemeClr val="tx1"/>
            </a:solidFill>
            <a:round/>
            <a:headEnd/>
            <a:tailEnd/>
          </a:ln>
        </p:spPr>
        <p:txBody>
          <a:bodyPr wrap="none" anchor="ctr"/>
          <a:lstStyle/>
          <a:p>
            <a:pPr algn="ctr"/>
            <a:r>
              <a:rPr lang="en-US" sz="2000">
                <a:effectLst/>
                <a:latin typeface="Arial" pitchFamily="34" charset="0"/>
                <a:cs typeface="Arial" pitchFamily="34" charset="0"/>
              </a:rPr>
              <a:t>Items</a:t>
            </a:r>
          </a:p>
        </p:txBody>
      </p:sp>
      <p:pic>
        <p:nvPicPr>
          <p:cNvPr id="16388" name="Picture 5" descr="MCBS01705_0000[1]"/>
          <p:cNvPicPr>
            <a:picLocks noChangeAspect="1" noChangeArrowheads="1"/>
          </p:cNvPicPr>
          <p:nvPr/>
        </p:nvPicPr>
        <p:blipFill>
          <a:blip r:embed="rId6" cstate="print"/>
          <a:srcRect/>
          <a:stretch>
            <a:fillRect/>
          </a:stretch>
        </p:blipFill>
        <p:spPr bwMode="auto">
          <a:xfrm>
            <a:off x="1371600" y="1295400"/>
            <a:ext cx="1758950" cy="1773238"/>
          </a:xfrm>
          <a:prstGeom prst="rect">
            <a:avLst/>
          </a:prstGeom>
          <a:noFill/>
          <a:ln w="9525">
            <a:noFill/>
            <a:miter lim="800000"/>
            <a:headEnd/>
            <a:tailEnd/>
          </a:ln>
        </p:spPr>
      </p:pic>
      <p:grpSp>
        <p:nvGrpSpPr>
          <p:cNvPr id="2" name="Group 14"/>
          <p:cNvGrpSpPr>
            <a:grpSpLocks/>
          </p:cNvGrpSpPr>
          <p:nvPr/>
        </p:nvGrpSpPr>
        <p:grpSpPr bwMode="auto">
          <a:xfrm>
            <a:off x="611188" y="3048000"/>
            <a:ext cx="1293812" cy="1219200"/>
            <a:chOff x="385" y="1920"/>
            <a:chExt cx="815" cy="768"/>
          </a:xfrm>
        </p:grpSpPr>
        <p:sp>
          <p:nvSpPr>
            <p:cNvPr id="11273" name="AutoShape 9"/>
            <p:cNvSpPr>
              <a:spLocks noChangeArrowheads="1"/>
            </p:cNvSpPr>
            <p:nvPr/>
          </p:nvSpPr>
          <p:spPr bwMode="auto">
            <a:xfrm>
              <a:off x="1056" y="1920"/>
              <a:ext cx="144" cy="768"/>
            </a:xfrm>
            <a:prstGeom prst="downArrow">
              <a:avLst>
                <a:gd name="adj1" fmla="val 50000"/>
                <a:gd name="adj2" fmla="val 133333"/>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5" name="Text Box 11"/>
            <p:cNvSpPr txBox="1">
              <a:spLocks noChangeArrowheads="1"/>
            </p:cNvSpPr>
            <p:nvPr/>
          </p:nvSpPr>
          <p:spPr bwMode="auto">
            <a:xfrm>
              <a:off x="385" y="2119"/>
              <a:ext cx="656"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Search</a:t>
              </a:r>
            </a:p>
          </p:txBody>
        </p:sp>
      </p:grpSp>
      <p:grpSp>
        <p:nvGrpSpPr>
          <p:cNvPr id="3" name="Group 15"/>
          <p:cNvGrpSpPr>
            <a:grpSpLocks/>
          </p:cNvGrpSpPr>
          <p:nvPr/>
        </p:nvGrpSpPr>
        <p:grpSpPr bwMode="auto">
          <a:xfrm>
            <a:off x="2438400" y="3048000"/>
            <a:ext cx="2768601" cy="1143000"/>
            <a:chOff x="1536" y="1920"/>
            <a:chExt cx="1744" cy="720"/>
          </a:xfrm>
        </p:grpSpPr>
        <p:sp>
          <p:nvSpPr>
            <p:cNvPr id="11274" name="AutoShape 10"/>
            <p:cNvSpPr>
              <a:spLocks noChangeArrowheads="1"/>
            </p:cNvSpPr>
            <p:nvPr/>
          </p:nvSpPr>
          <p:spPr bwMode="auto">
            <a:xfrm>
              <a:off x="1536" y="1920"/>
              <a:ext cx="144" cy="720"/>
            </a:xfrm>
            <a:prstGeom prst="upArrow">
              <a:avLst>
                <a:gd name="adj1" fmla="val 50000"/>
                <a:gd name="adj2" fmla="val 125000"/>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3" name="Text Box 12"/>
            <p:cNvSpPr txBox="1">
              <a:spLocks noChangeArrowheads="1"/>
            </p:cNvSpPr>
            <p:nvPr/>
          </p:nvSpPr>
          <p:spPr bwMode="auto">
            <a:xfrm>
              <a:off x="1718" y="2119"/>
              <a:ext cx="1562"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Recommendations</a:t>
              </a:r>
            </a:p>
          </p:txBody>
        </p:sp>
      </p:grpSp>
      <p:sp>
        <p:nvSpPr>
          <p:cNvPr id="16391" name="Text Box 13"/>
          <p:cNvSpPr txBox="1">
            <a:spLocks noChangeArrowheads="1"/>
          </p:cNvSpPr>
          <p:nvPr/>
        </p:nvSpPr>
        <p:spPr bwMode="auto">
          <a:xfrm>
            <a:off x="3048000" y="4724400"/>
            <a:ext cx="2619628" cy="707886"/>
          </a:xfrm>
          <a:prstGeom prst="rect">
            <a:avLst/>
          </a:prstGeom>
          <a:noFill/>
          <a:ln w="9525">
            <a:noFill/>
            <a:miter lim="800000"/>
            <a:headEnd/>
            <a:tailEnd/>
          </a:ln>
        </p:spPr>
        <p:txBody>
          <a:bodyPr wrap="none">
            <a:spAutoFit/>
          </a:bodyPr>
          <a:lstStyle/>
          <a:p>
            <a:r>
              <a:rPr lang="en-US" sz="2000" dirty="0">
                <a:effectLst/>
                <a:latin typeface="Arial" pitchFamily="34" charset="0"/>
                <a:cs typeface="Arial" pitchFamily="34" charset="0"/>
              </a:rPr>
              <a:t>Products, web sites, </a:t>
            </a:r>
            <a:br>
              <a:rPr lang="en-US" sz="2000" dirty="0">
                <a:effectLst/>
                <a:latin typeface="Arial" pitchFamily="34" charset="0"/>
                <a:cs typeface="Arial" pitchFamily="34" charset="0"/>
              </a:rPr>
            </a:br>
            <a:r>
              <a:rPr lang="en-US" sz="2000" dirty="0">
                <a:effectLst/>
                <a:latin typeface="Arial" pitchFamily="34" charset="0"/>
                <a:cs typeface="Arial" pitchFamily="34" charset="0"/>
              </a:rPr>
              <a:t>blogs, news items, …</a:t>
            </a:r>
          </a:p>
        </p:txBody>
      </p:sp>
      <p:pic>
        <p:nvPicPr>
          <p:cNvPr id="51204" name="Picture 4" descr="Pandora Logo"/>
          <p:cNvPicPr>
            <a:picLocks noChangeAspect="1" noChangeArrowheads="1"/>
          </p:cNvPicPr>
          <p:nvPr/>
        </p:nvPicPr>
        <p:blipFill>
          <a:blip r:embed="rId7" cstate="print"/>
          <a:srcRect/>
          <a:stretch>
            <a:fillRect/>
          </a:stretch>
        </p:blipFill>
        <p:spPr bwMode="auto">
          <a:xfrm>
            <a:off x="7845425" y="1571042"/>
            <a:ext cx="762000" cy="762001"/>
          </a:xfrm>
          <a:prstGeom prst="rect">
            <a:avLst/>
          </a:prstGeom>
          <a:noFill/>
        </p:spPr>
      </p:pic>
      <p:pic>
        <p:nvPicPr>
          <p:cNvPr id="51206" name="Picture 6" descr="http://scrapetv.com/News/News%20Pages/Business/images-5/netflix-logo.jpg"/>
          <p:cNvPicPr>
            <a:picLocks noChangeAspect="1" noChangeArrowheads="1"/>
          </p:cNvPicPr>
          <p:nvPr/>
        </p:nvPicPr>
        <p:blipFill>
          <a:blip r:embed="rId8" cstate="print"/>
          <a:srcRect/>
          <a:stretch>
            <a:fillRect/>
          </a:stretch>
        </p:blipFill>
        <p:spPr bwMode="auto">
          <a:xfrm>
            <a:off x="7997825" y="2511425"/>
            <a:ext cx="993775" cy="993775"/>
          </a:xfrm>
          <a:prstGeom prst="rect">
            <a:avLst/>
          </a:prstGeom>
          <a:noFill/>
        </p:spPr>
      </p:pic>
      <p:pic>
        <p:nvPicPr>
          <p:cNvPr id="51208" name="Picture 8" descr="http://www.growyourwritingbusiness.com/images/stumbleupon_logo.bmp"/>
          <p:cNvPicPr>
            <a:picLocks noChangeAspect="1" noChangeArrowheads="1"/>
          </p:cNvPicPr>
          <p:nvPr/>
        </p:nvPicPr>
        <p:blipFill>
          <a:blip r:embed="rId9" cstate="print"/>
          <a:srcRect/>
          <a:stretch>
            <a:fillRect/>
          </a:stretch>
        </p:blipFill>
        <p:spPr bwMode="auto">
          <a:xfrm>
            <a:off x="6016625" y="2438400"/>
            <a:ext cx="1852078" cy="533400"/>
          </a:xfrm>
          <a:prstGeom prst="rect">
            <a:avLst/>
          </a:prstGeom>
          <a:noFill/>
        </p:spPr>
      </p:pic>
      <p:pic>
        <p:nvPicPr>
          <p:cNvPr id="51210" name="Picture 10" descr="http://admintell.napco.com/ee/images/uploads/appletell/618px-Last.fm_logo_.svg_.png"/>
          <p:cNvPicPr>
            <a:picLocks noChangeAspect="1" noChangeArrowheads="1"/>
          </p:cNvPicPr>
          <p:nvPr/>
        </p:nvPicPr>
        <p:blipFill>
          <a:blip r:embed="rId10" cstate="print"/>
          <a:srcRect/>
          <a:stretch>
            <a:fillRect/>
          </a:stretch>
        </p:blipFill>
        <p:spPr bwMode="auto">
          <a:xfrm>
            <a:off x="5857875" y="4238042"/>
            <a:ext cx="1609725" cy="867358"/>
          </a:xfrm>
          <a:prstGeom prst="rect">
            <a:avLst/>
          </a:prstGeom>
          <a:noFill/>
        </p:spPr>
      </p:pic>
      <p:sp>
        <p:nvSpPr>
          <p:cNvPr id="15" name="TextBox 14"/>
          <p:cNvSpPr txBox="1"/>
          <p:nvPr/>
        </p:nvSpPr>
        <p:spPr>
          <a:xfrm>
            <a:off x="5334000" y="1371600"/>
            <a:ext cx="1797287" cy="523220"/>
          </a:xfrm>
          <a:prstGeom prst="rect">
            <a:avLst/>
          </a:prstGeom>
          <a:noFill/>
        </p:spPr>
        <p:txBody>
          <a:bodyPr wrap="none" rtlCol="0">
            <a:spAutoFit/>
          </a:bodyPr>
          <a:lstStyle/>
          <a:p>
            <a:r>
              <a:rPr lang="en-US" sz="2800" b="1" u="sng" dirty="0">
                <a:solidFill>
                  <a:srgbClr val="0000FF"/>
                </a:solidFill>
              </a:rPr>
              <a:t>Examples:</a:t>
            </a:r>
          </a:p>
        </p:txBody>
      </p:sp>
      <p:pic>
        <p:nvPicPr>
          <p:cNvPr id="51212" name="Picture 12" descr="http://upload.wikimedia.org/wikipedia/commons/5/52/Movielens-helping.gif"/>
          <p:cNvPicPr>
            <a:picLocks noChangeAspect="1" noChangeArrowheads="1"/>
          </p:cNvPicPr>
          <p:nvPr/>
        </p:nvPicPr>
        <p:blipFill>
          <a:blip r:embed="rId11" cstate="print"/>
          <a:srcRect/>
          <a:stretch>
            <a:fillRect/>
          </a:stretch>
        </p:blipFill>
        <p:spPr bwMode="auto">
          <a:xfrm>
            <a:off x="6629400" y="3676649"/>
            <a:ext cx="2238375" cy="438151"/>
          </a:xfrm>
          <a:prstGeom prst="rect">
            <a:avLst/>
          </a:prstGeom>
          <a:noFill/>
        </p:spPr>
      </p:pic>
      <p:pic>
        <p:nvPicPr>
          <p:cNvPr id="51214" name="Picture 14" descr="http://blog.ithenticate.com/wp-content/uploads/2010/11/google-news-logo.png"/>
          <p:cNvPicPr>
            <a:picLocks noChangeAspect="1" noChangeArrowheads="1"/>
          </p:cNvPicPr>
          <p:nvPr/>
        </p:nvPicPr>
        <p:blipFill>
          <a:blip r:embed="rId12" cstate="print"/>
          <a:srcRect/>
          <a:stretch>
            <a:fillRect/>
          </a:stretch>
        </p:blipFill>
        <p:spPr bwMode="auto">
          <a:xfrm>
            <a:off x="7467600" y="4229100"/>
            <a:ext cx="1428750" cy="952500"/>
          </a:xfrm>
          <a:prstGeom prst="rect">
            <a:avLst/>
          </a:prstGeom>
          <a:noFill/>
        </p:spPr>
      </p:pic>
      <p:pic>
        <p:nvPicPr>
          <p:cNvPr id="51218" name="Picture 18" descr="http://beefjack.com/files/2010/04/xbox-live-arcade.thumbnail.jpg"/>
          <p:cNvPicPr>
            <a:picLocks noChangeAspect="1" noChangeArrowheads="1"/>
          </p:cNvPicPr>
          <p:nvPr/>
        </p:nvPicPr>
        <p:blipFill>
          <a:blip r:embed="rId13" cstate="print"/>
          <a:srcRect/>
          <a:stretch>
            <a:fillRect/>
          </a:stretch>
        </p:blipFill>
        <p:spPr bwMode="auto">
          <a:xfrm>
            <a:off x="7696200" y="4953000"/>
            <a:ext cx="1295400" cy="1295401"/>
          </a:xfrm>
          <a:prstGeom prst="rect">
            <a:avLst/>
          </a:prstGeom>
          <a:noFill/>
        </p:spPr>
      </p:pic>
    </p:spTree>
    <p:extLst>
      <p:ext uri="{BB962C8B-B14F-4D97-AF65-F5344CB8AC3E}">
        <p14:creationId xmlns:p14="http://schemas.microsoft.com/office/powerpoint/2010/main" val="191269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8610600" cy="987552"/>
          </a:xfrm>
        </p:spPr>
        <p:txBody>
          <a:bodyPr/>
          <a:lstStyle/>
          <a:p>
            <a:pPr eaLnBrk="1" hangingPunct="1"/>
            <a:r>
              <a:rPr lang="en-US" dirty="0"/>
              <a:t>From Scarcity to Abundance</a:t>
            </a:r>
          </a:p>
        </p:txBody>
      </p:sp>
      <p:sp>
        <p:nvSpPr>
          <p:cNvPr id="13315" name="Rectangle 3"/>
          <p:cNvSpPr>
            <a:spLocks noGrp="1" noChangeArrowheads="1"/>
          </p:cNvSpPr>
          <p:nvPr>
            <p:ph idx="1"/>
          </p:nvPr>
        </p:nvSpPr>
        <p:spPr>
          <a:xfrm>
            <a:off x="457200" y="1295400"/>
            <a:ext cx="8686800" cy="5257801"/>
          </a:xfrm>
        </p:spPr>
        <p:txBody>
          <a:bodyPr>
            <a:normAutofit/>
          </a:bodyPr>
          <a:lstStyle/>
          <a:p>
            <a:pPr eaLnBrk="1" hangingPunct="1">
              <a:lnSpc>
                <a:spcPct val="90000"/>
              </a:lnSpc>
            </a:pPr>
            <a:r>
              <a:rPr lang="en-US" b="1" dirty="0">
                <a:solidFill>
                  <a:srgbClr val="0000FF"/>
                </a:solidFill>
              </a:rPr>
              <a:t>Shelf space is a scarce commodity for traditional retailers </a:t>
            </a:r>
          </a:p>
          <a:p>
            <a:pPr lvl="1" eaLnBrk="1" hangingPunct="1">
              <a:lnSpc>
                <a:spcPct val="90000"/>
              </a:lnSpc>
            </a:pPr>
            <a:r>
              <a:rPr lang="en-US" dirty="0"/>
              <a:t>Also: TV networks, movie theaters,…</a:t>
            </a:r>
          </a:p>
          <a:p>
            <a:pPr lvl="8">
              <a:lnSpc>
                <a:spcPct val="90000"/>
              </a:lnSpc>
            </a:pPr>
            <a:endParaRPr lang="en-US" dirty="0"/>
          </a:p>
          <a:p>
            <a:pPr eaLnBrk="1" hangingPunct="1">
              <a:lnSpc>
                <a:spcPct val="90000"/>
              </a:lnSpc>
            </a:pPr>
            <a:r>
              <a:rPr lang="en-US" b="1" dirty="0">
                <a:solidFill>
                  <a:srgbClr val="FF0066"/>
                </a:solidFill>
              </a:rPr>
              <a:t>Web enables near-zero-cost dissemination </a:t>
            </a:r>
            <a:br>
              <a:rPr lang="en-US" b="1" dirty="0">
                <a:solidFill>
                  <a:srgbClr val="FF0066"/>
                </a:solidFill>
              </a:rPr>
            </a:br>
            <a:r>
              <a:rPr lang="en-US" b="1" dirty="0">
                <a:solidFill>
                  <a:srgbClr val="FF0066"/>
                </a:solidFill>
              </a:rPr>
              <a:t>of information about products</a:t>
            </a:r>
          </a:p>
          <a:p>
            <a:pPr lvl="1" eaLnBrk="1" hangingPunct="1">
              <a:lnSpc>
                <a:spcPct val="90000"/>
              </a:lnSpc>
            </a:pPr>
            <a:r>
              <a:rPr lang="en-US" dirty="0"/>
              <a:t>From scarcity to abundance</a:t>
            </a:r>
          </a:p>
          <a:p>
            <a:pPr lvl="8">
              <a:lnSpc>
                <a:spcPct val="90000"/>
              </a:lnSpc>
            </a:pPr>
            <a:endParaRPr lang="en-US" dirty="0"/>
          </a:p>
          <a:p>
            <a:pPr eaLnBrk="1" hangingPunct="1">
              <a:lnSpc>
                <a:spcPct val="90000"/>
              </a:lnSpc>
            </a:pPr>
            <a:r>
              <a:rPr lang="en-US" b="1" dirty="0">
                <a:solidFill>
                  <a:srgbClr val="008000"/>
                </a:solidFill>
              </a:rPr>
              <a:t>More choice necessitates better filters</a:t>
            </a:r>
          </a:p>
          <a:p>
            <a:pPr lvl="1" eaLnBrk="1" hangingPunct="1">
              <a:lnSpc>
                <a:spcPct val="90000"/>
              </a:lnSpc>
            </a:pPr>
            <a:r>
              <a:rPr lang="en-US" dirty="0"/>
              <a:t>Recommendation engines</a:t>
            </a:r>
          </a:p>
          <a:p>
            <a:pPr lvl="1" eaLnBrk="1" hangingPunct="1">
              <a:lnSpc>
                <a:spcPct val="90000"/>
              </a:lnSpc>
            </a:pPr>
            <a:r>
              <a:rPr lang="en-US" dirty="0"/>
              <a:t>How </a:t>
            </a:r>
            <a:r>
              <a:rPr lang="en-US" b="1" dirty="0">
                <a:solidFill>
                  <a:srgbClr val="0000FF"/>
                </a:solidFill>
              </a:rPr>
              <a:t>Into Thin Air </a:t>
            </a:r>
            <a:r>
              <a:rPr lang="en-US" dirty="0"/>
              <a:t>made </a:t>
            </a:r>
            <a:r>
              <a:rPr lang="en-US" b="1" dirty="0">
                <a:solidFill>
                  <a:srgbClr val="0000FF"/>
                </a:solidFill>
              </a:rPr>
              <a:t>Touching the Void</a:t>
            </a:r>
            <a:r>
              <a:rPr lang="en-US" dirty="0">
                <a:solidFill>
                  <a:srgbClr val="0000FF"/>
                </a:solidFill>
              </a:rPr>
              <a:t> </a:t>
            </a:r>
            <a:br>
              <a:rPr lang="en-US" dirty="0">
                <a:solidFill>
                  <a:srgbClr val="0000FF"/>
                </a:solidFill>
              </a:rPr>
            </a:br>
            <a:r>
              <a:rPr lang="en-US" dirty="0"/>
              <a:t>a bestseller: </a:t>
            </a:r>
            <a:r>
              <a:rPr lang="en-US" sz="2000" dirty="0">
                <a:hlinkClick r:id="rId3"/>
              </a:rPr>
              <a:t>http://www.wired.com/wired/archive/12.10/tail.html</a:t>
            </a:r>
            <a:endParaRPr lang="en-US" dirty="0"/>
          </a:p>
          <a:p>
            <a:pPr eaLnBrk="1" hangingPunct="1">
              <a:lnSpc>
                <a:spcPct val="90000"/>
              </a:lnSpc>
              <a:buFont typeface="Wingdings" charset="2"/>
              <a:buNone/>
            </a:pPr>
            <a:endParaRPr lang="en-US" dirty="0"/>
          </a:p>
        </p:txBody>
      </p:sp>
    </p:spTree>
    <p:extLst>
      <p:ext uri="{BB962C8B-B14F-4D97-AF65-F5344CB8AC3E}">
        <p14:creationId xmlns:p14="http://schemas.microsoft.com/office/powerpoint/2010/main" val="964071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err="1"/>
              <a:t>Sidenote</a:t>
            </a:r>
            <a:r>
              <a:rPr lang="en-US" dirty="0"/>
              <a:t>: The Long Tail</a:t>
            </a:r>
          </a:p>
        </p:txBody>
      </p:sp>
      <p:pic>
        <p:nvPicPr>
          <p:cNvPr id="20483" name="Picture 3" descr="Anatomy edit"/>
          <p:cNvPicPr>
            <a:picLocks noChangeAspect="1" noChangeArrowheads="1"/>
          </p:cNvPicPr>
          <p:nvPr/>
        </p:nvPicPr>
        <p:blipFill>
          <a:blip r:embed="rId3" cstate="print"/>
          <a:srcRect/>
          <a:stretch>
            <a:fillRect/>
          </a:stretch>
        </p:blipFill>
        <p:spPr bwMode="auto">
          <a:xfrm>
            <a:off x="0" y="1102437"/>
            <a:ext cx="9144000" cy="5548557"/>
          </a:xfrm>
          <a:prstGeom prst="rect">
            <a:avLst/>
          </a:prstGeom>
          <a:noFill/>
          <a:ln w="9525">
            <a:noFill/>
            <a:miter lim="800000"/>
            <a:headEnd/>
            <a:tailEnd/>
          </a:ln>
        </p:spPr>
      </p:pic>
      <p:sp>
        <p:nvSpPr>
          <p:cNvPr id="20484" name="Text Box 4"/>
          <p:cNvSpPr txBox="1">
            <a:spLocks noChangeArrowheads="1"/>
          </p:cNvSpPr>
          <p:nvPr/>
        </p:nvSpPr>
        <p:spPr bwMode="auto">
          <a:xfrm>
            <a:off x="3471671" y="6361952"/>
            <a:ext cx="2045753" cy="253916"/>
          </a:xfrm>
          <a:prstGeom prst="rect">
            <a:avLst/>
          </a:prstGeom>
          <a:noFill/>
          <a:ln w="9525">
            <a:noFill/>
            <a:miter lim="800000"/>
            <a:headEnd/>
            <a:tailEnd/>
          </a:ln>
        </p:spPr>
        <p:txBody>
          <a:bodyPr wrap="none">
            <a:spAutoFit/>
          </a:bodyPr>
          <a:lstStyle/>
          <a:p>
            <a:r>
              <a:rPr lang="en-US" sz="1050" dirty="0">
                <a:solidFill>
                  <a:schemeClr val="bg1"/>
                </a:solidFill>
                <a:effectLst/>
                <a:latin typeface="Arial" pitchFamily="34" charset="0"/>
                <a:cs typeface="Arial" pitchFamily="34" charset="0"/>
              </a:rPr>
              <a:t>Source: Chris Anderson (2004)</a:t>
            </a:r>
          </a:p>
        </p:txBody>
      </p:sp>
      <p:pic>
        <p:nvPicPr>
          <p:cNvPr id="7" name="Picture 2" descr="Full-size image"/>
          <p:cNvPicPr>
            <a:picLocks noChangeAspect="1" noChangeArrowheads="1"/>
          </p:cNvPicPr>
          <p:nvPr/>
        </p:nvPicPr>
        <p:blipFill>
          <a:blip r:embed="rId4" cstate="print"/>
          <a:srcRect/>
          <a:stretch>
            <a:fillRect/>
          </a:stretch>
        </p:blipFill>
        <p:spPr bwMode="auto">
          <a:xfrm>
            <a:off x="4800600" y="1106839"/>
            <a:ext cx="4343400" cy="1855817"/>
          </a:xfrm>
          <a:prstGeom prst="rect">
            <a:avLst/>
          </a:prstGeom>
          <a:noFill/>
        </p:spPr>
      </p:pic>
      <p:pic>
        <p:nvPicPr>
          <p:cNvPr id="47109" name="Picture 5"/>
          <p:cNvPicPr>
            <a:picLocks noChangeAspect="1" noChangeArrowheads="1"/>
          </p:cNvPicPr>
          <p:nvPr/>
        </p:nvPicPr>
        <p:blipFill>
          <a:blip r:embed="rId5" cstate="print"/>
          <a:srcRect/>
          <a:stretch>
            <a:fillRect/>
          </a:stretch>
        </p:blipFill>
        <p:spPr bwMode="auto">
          <a:xfrm>
            <a:off x="3124200" y="1124712"/>
            <a:ext cx="3657600" cy="3635092"/>
          </a:xfrm>
          <a:prstGeom prst="rect">
            <a:avLst/>
          </a:prstGeom>
          <a:noFill/>
          <a:ln w="9525">
            <a:noFill/>
            <a:miter lim="800000"/>
            <a:headEnd/>
            <a:tailEnd/>
          </a:ln>
        </p:spPr>
      </p:pic>
    </p:spTree>
    <p:extLst>
      <p:ext uri="{BB962C8B-B14F-4D97-AF65-F5344CB8AC3E}">
        <p14:creationId xmlns:p14="http://schemas.microsoft.com/office/powerpoint/2010/main" val="2292449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vs. Online</a:t>
            </a:r>
          </a:p>
        </p:txBody>
      </p:sp>
      <p:pic>
        <p:nvPicPr>
          <p:cNvPr id="7" name="Picture 4" descr="Full-size image"/>
          <p:cNvPicPr>
            <a:picLocks noChangeAspect="1" noChangeArrowheads="1"/>
          </p:cNvPicPr>
          <p:nvPr/>
        </p:nvPicPr>
        <p:blipFill>
          <a:blip r:embed="rId2" cstate="print"/>
          <a:srcRect/>
          <a:stretch>
            <a:fillRect/>
          </a:stretch>
        </p:blipFill>
        <p:spPr bwMode="auto">
          <a:xfrm>
            <a:off x="1333498" y="1104899"/>
            <a:ext cx="6477005" cy="2590803"/>
          </a:xfrm>
          <a:prstGeom prst="rect">
            <a:avLst/>
          </a:prstGeom>
          <a:noFill/>
        </p:spPr>
      </p:pic>
      <p:pic>
        <p:nvPicPr>
          <p:cNvPr id="67586" name="Picture 2" descr="Full-size image"/>
          <p:cNvPicPr>
            <a:picLocks noChangeAspect="1" noChangeArrowheads="1"/>
          </p:cNvPicPr>
          <p:nvPr/>
        </p:nvPicPr>
        <p:blipFill>
          <a:blip r:embed="rId3" cstate="print"/>
          <a:srcRect/>
          <a:stretch>
            <a:fillRect/>
          </a:stretch>
        </p:blipFill>
        <p:spPr bwMode="auto">
          <a:xfrm>
            <a:off x="1836210" y="3706853"/>
            <a:ext cx="5471581" cy="2686050"/>
          </a:xfrm>
          <a:prstGeom prst="rect">
            <a:avLst/>
          </a:prstGeom>
          <a:noFill/>
        </p:spPr>
      </p:pic>
      <p:sp>
        <p:nvSpPr>
          <p:cNvPr id="9" name="TextBox 8"/>
          <p:cNvSpPr txBox="1"/>
          <p:nvPr/>
        </p:nvSpPr>
        <p:spPr>
          <a:xfrm>
            <a:off x="152400" y="6375771"/>
            <a:ext cx="8534400" cy="369332"/>
          </a:xfrm>
          <a:prstGeom prst="rect">
            <a:avLst/>
          </a:prstGeom>
          <a:noFill/>
        </p:spPr>
        <p:txBody>
          <a:bodyPr wrap="square" rtlCol="0">
            <a:spAutoFit/>
          </a:bodyPr>
          <a:lstStyle/>
          <a:p>
            <a:pPr marL="0" lvl="2" algn="ctr"/>
            <a:r>
              <a:rPr lang="en-US" b="1" dirty="0">
                <a:solidFill>
                  <a:srgbClr val="008000"/>
                </a:solidFill>
                <a:latin typeface="Arial" pitchFamily="34" charset="0"/>
                <a:cs typeface="Arial" pitchFamily="34" charset="0"/>
              </a:rPr>
              <a:t>Read </a:t>
            </a:r>
            <a:r>
              <a:rPr lang="en-US" b="1" dirty="0">
                <a:solidFill>
                  <a:srgbClr val="008000"/>
                </a:solidFill>
                <a:latin typeface="Arial" pitchFamily="34" charset="0"/>
                <a:cs typeface="Arial" pitchFamily="34" charset="0"/>
                <a:hlinkClick r:id="rId4"/>
              </a:rPr>
              <a:t>http://www.wired.com/wired/archive/12.10/tail.html</a:t>
            </a:r>
            <a:r>
              <a:rPr lang="en-US" b="1" dirty="0">
                <a:solidFill>
                  <a:srgbClr val="008000"/>
                </a:solidFill>
                <a:latin typeface="Arial" pitchFamily="34" charset="0"/>
                <a:cs typeface="Arial" pitchFamily="34" charset="0"/>
              </a:rPr>
              <a:t> to learn more!</a:t>
            </a:r>
          </a:p>
        </p:txBody>
      </p:sp>
    </p:spTree>
    <p:extLst>
      <p:ext uri="{BB962C8B-B14F-4D97-AF65-F5344CB8AC3E}">
        <p14:creationId xmlns:p14="http://schemas.microsoft.com/office/powerpoint/2010/main" val="262744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Types of Recommendations</a:t>
            </a:r>
          </a:p>
        </p:txBody>
      </p:sp>
      <p:sp>
        <p:nvSpPr>
          <p:cNvPr id="17411" name="Rectangle 3"/>
          <p:cNvSpPr>
            <a:spLocks noGrp="1" noChangeArrowheads="1"/>
          </p:cNvSpPr>
          <p:nvPr>
            <p:ph type="body" idx="1"/>
          </p:nvPr>
        </p:nvSpPr>
        <p:spPr/>
        <p:txBody>
          <a:bodyPr/>
          <a:lstStyle/>
          <a:p>
            <a:pPr eaLnBrk="1" hangingPunct="1"/>
            <a:r>
              <a:rPr lang="en-US" b="1" dirty="0">
                <a:solidFill>
                  <a:srgbClr val="0000FF"/>
                </a:solidFill>
              </a:rPr>
              <a:t>Editorial and hand curated</a:t>
            </a:r>
          </a:p>
          <a:p>
            <a:pPr lvl="1"/>
            <a:r>
              <a:rPr lang="en-US" dirty="0"/>
              <a:t>List of favorites</a:t>
            </a:r>
          </a:p>
          <a:p>
            <a:pPr lvl="1"/>
            <a:r>
              <a:rPr lang="en-US" dirty="0"/>
              <a:t>Lists of “essential” items</a:t>
            </a:r>
          </a:p>
          <a:p>
            <a:pPr lvl="8"/>
            <a:endParaRPr lang="en-US" dirty="0"/>
          </a:p>
          <a:p>
            <a:pPr eaLnBrk="1" hangingPunct="1"/>
            <a:r>
              <a:rPr lang="en-US" b="1" dirty="0">
                <a:solidFill>
                  <a:srgbClr val="0000FF"/>
                </a:solidFill>
              </a:rPr>
              <a:t>Simple aggregates</a:t>
            </a:r>
          </a:p>
          <a:p>
            <a:pPr lvl="1" eaLnBrk="1" hangingPunct="1"/>
            <a:r>
              <a:rPr lang="en-US" dirty="0"/>
              <a:t>Top 10, Most Popular, Recent Uploads</a:t>
            </a:r>
          </a:p>
          <a:p>
            <a:pPr lvl="8"/>
            <a:endParaRPr lang="en-US" dirty="0">
              <a:solidFill>
                <a:srgbClr val="FF0066"/>
              </a:solidFill>
            </a:endParaRPr>
          </a:p>
          <a:p>
            <a:pPr eaLnBrk="1" hangingPunct="1"/>
            <a:r>
              <a:rPr lang="en-US" b="1" dirty="0">
                <a:solidFill>
                  <a:srgbClr val="FF0066"/>
                </a:solidFill>
              </a:rPr>
              <a:t>Tailored to individual users</a:t>
            </a:r>
          </a:p>
          <a:p>
            <a:pPr lvl="1" eaLnBrk="1" hangingPunct="1"/>
            <a:r>
              <a:rPr lang="en-US" dirty="0"/>
              <a:t>Amazon, Netflix, …</a:t>
            </a:r>
          </a:p>
          <a:p>
            <a:pPr eaLnBrk="1" hangingPunct="1"/>
            <a:endParaRPr lang="en-US" dirty="0"/>
          </a:p>
        </p:txBody>
      </p:sp>
    </p:spTree>
    <p:extLst>
      <p:ext uri="{BB962C8B-B14F-4D97-AF65-F5344CB8AC3E}">
        <p14:creationId xmlns:p14="http://schemas.microsoft.com/office/powerpoint/2010/main" val="392125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Formal Model</a:t>
            </a:r>
          </a:p>
        </p:txBody>
      </p:sp>
      <p:sp>
        <p:nvSpPr>
          <p:cNvPr id="24579" name="Rectangle 3"/>
          <p:cNvSpPr>
            <a:spLocks noGrp="1" noChangeArrowheads="1"/>
          </p:cNvSpPr>
          <p:nvPr>
            <p:ph type="body" idx="1"/>
          </p:nvPr>
        </p:nvSpPr>
        <p:spPr/>
        <p:txBody>
          <a:bodyPr>
            <a:normAutofit/>
          </a:bodyPr>
          <a:lstStyle/>
          <a:p>
            <a:pPr eaLnBrk="1" hangingPunct="1"/>
            <a:r>
              <a:rPr lang="en-US" sz="3600" b="1" i="1" dirty="0"/>
              <a:t>X</a:t>
            </a:r>
            <a:r>
              <a:rPr lang="en-US" sz="3600" dirty="0"/>
              <a:t> = set of </a:t>
            </a:r>
            <a:r>
              <a:rPr lang="en-US" sz="3600" b="1" dirty="0">
                <a:solidFill>
                  <a:srgbClr val="008000"/>
                </a:solidFill>
              </a:rPr>
              <a:t>Customers</a:t>
            </a:r>
          </a:p>
          <a:p>
            <a:pPr eaLnBrk="1" hangingPunct="1"/>
            <a:r>
              <a:rPr lang="en-US" sz="3600" b="1" i="1" dirty="0"/>
              <a:t>S</a:t>
            </a:r>
            <a:r>
              <a:rPr lang="en-US" sz="3600" dirty="0"/>
              <a:t> = set of </a:t>
            </a:r>
            <a:r>
              <a:rPr lang="en-US" sz="3600" b="1" dirty="0">
                <a:solidFill>
                  <a:srgbClr val="0000FF"/>
                </a:solidFill>
              </a:rPr>
              <a:t>Items</a:t>
            </a:r>
          </a:p>
          <a:p>
            <a:pPr lvl="8"/>
            <a:endParaRPr lang="en-US" sz="2000" dirty="0"/>
          </a:p>
          <a:p>
            <a:pPr eaLnBrk="1" hangingPunct="1"/>
            <a:r>
              <a:rPr lang="en-US" sz="3600" b="1" dirty="0">
                <a:solidFill>
                  <a:srgbClr val="FF0066"/>
                </a:solidFill>
              </a:rPr>
              <a:t>Utility function</a:t>
            </a:r>
            <a:r>
              <a:rPr lang="en-US" sz="3600" dirty="0"/>
              <a:t> </a:t>
            </a:r>
            <a:r>
              <a:rPr lang="en-US" sz="3600" b="1" i="1" dirty="0"/>
              <a:t>u</a:t>
            </a:r>
            <a:r>
              <a:rPr lang="en-US" sz="3600" dirty="0"/>
              <a:t>: </a:t>
            </a:r>
            <a:r>
              <a:rPr lang="en-US" sz="3600" b="1" i="1" dirty="0"/>
              <a:t>X</a:t>
            </a:r>
            <a:r>
              <a:rPr lang="en-US" sz="3600" dirty="0"/>
              <a:t> </a:t>
            </a:r>
            <a:r>
              <a:rPr lang="en-US" sz="3600" dirty="0">
                <a:latin typeface="cmsy10" pitchFamily="1" charset="0"/>
              </a:rPr>
              <a:t>× </a:t>
            </a:r>
            <a:r>
              <a:rPr lang="en-US" sz="3600" b="1" i="1" dirty="0"/>
              <a:t>S</a:t>
            </a:r>
            <a:r>
              <a:rPr lang="en-US" sz="3600" dirty="0"/>
              <a:t> </a:t>
            </a:r>
            <a:r>
              <a:rPr lang="en-US" sz="3600" dirty="0">
                <a:sym typeface="Wingdings" charset="2"/>
              </a:rPr>
              <a:t></a:t>
            </a:r>
            <a:r>
              <a:rPr lang="en-US" sz="3600" dirty="0"/>
              <a:t> </a:t>
            </a:r>
            <a:r>
              <a:rPr lang="en-US" sz="3600" b="1" i="1" dirty="0"/>
              <a:t>R</a:t>
            </a:r>
          </a:p>
          <a:p>
            <a:pPr lvl="1" eaLnBrk="1" hangingPunct="1"/>
            <a:r>
              <a:rPr lang="en-US" sz="3200" b="1" i="1" dirty="0"/>
              <a:t>R</a:t>
            </a:r>
            <a:r>
              <a:rPr lang="en-US" sz="3200" i="1" dirty="0"/>
              <a:t> </a:t>
            </a:r>
            <a:r>
              <a:rPr lang="en-US" sz="3200" dirty="0"/>
              <a:t>= set of ratings</a:t>
            </a:r>
          </a:p>
          <a:p>
            <a:pPr lvl="1" eaLnBrk="1" hangingPunct="1"/>
            <a:r>
              <a:rPr lang="en-US" sz="3200" b="1" i="1" dirty="0"/>
              <a:t>R</a:t>
            </a:r>
            <a:r>
              <a:rPr lang="en-US" sz="3200" dirty="0"/>
              <a:t> is a totally ordered set</a:t>
            </a:r>
          </a:p>
          <a:p>
            <a:pPr lvl="1" eaLnBrk="1" hangingPunct="1"/>
            <a:r>
              <a:rPr lang="en-US" sz="3200" dirty="0"/>
              <a:t>e.g., </a:t>
            </a:r>
            <a:r>
              <a:rPr lang="en-US" sz="3200" b="1" dirty="0"/>
              <a:t>0-5</a:t>
            </a:r>
            <a:r>
              <a:rPr lang="en-US" sz="3200" dirty="0"/>
              <a:t> stars, real number in </a:t>
            </a:r>
            <a:r>
              <a:rPr lang="en-US" sz="3200" b="1" dirty="0"/>
              <a:t>[0,1]</a:t>
            </a:r>
          </a:p>
        </p:txBody>
      </p:sp>
    </p:spTree>
    <p:extLst>
      <p:ext uri="{BB962C8B-B14F-4D97-AF65-F5344CB8AC3E}">
        <p14:creationId xmlns:p14="http://schemas.microsoft.com/office/powerpoint/2010/main" val="34486406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TF_{ij} = \frac{f_{ij}}{\max_k f_{kj}}$&#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46"/>
  <p:tag name="PICTUREFILESIZE" val="9611"/>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IDF_i = \log\frac{N}{n_i}$&#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30"/>
  <p:tag name="PICTUREFILESIZE" val="735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49DA6B423D6B4EA69DC3BDFB03C2AB" ma:contentTypeVersion="2" ma:contentTypeDescription="Create a new document." ma:contentTypeScope="" ma:versionID="de0dc28e8b493aca8dcfd50d15d931f2">
  <xsd:schema xmlns:xsd="http://www.w3.org/2001/XMLSchema" xmlns:xs="http://www.w3.org/2001/XMLSchema" xmlns:p="http://schemas.microsoft.com/office/2006/metadata/properties" xmlns:ns2="cc45394a-453a-4c4e-acb7-71f8df37133e" targetNamespace="http://schemas.microsoft.com/office/2006/metadata/properties" ma:root="true" ma:fieldsID="c2d3e14bd6fea5f210798a0c1b896066" ns2:_="">
    <xsd:import namespace="cc45394a-453a-4c4e-acb7-71f8df37133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5394a-453a-4c4e-acb7-71f8df3713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D70EFF-E2C9-42B7-913E-7786F1D0AB1A}"/>
</file>

<file path=customXml/itemProps2.xml><?xml version="1.0" encoding="utf-8"?>
<ds:datastoreItem xmlns:ds="http://schemas.openxmlformats.org/officeDocument/2006/customXml" ds:itemID="{10922D9B-9075-4BB9-88EF-6CA24301DA47}"/>
</file>

<file path=customXml/itemProps3.xml><?xml version="1.0" encoding="utf-8"?>
<ds:datastoreItem xmlns:ds="http://schemas.openxmlformats.org/officeDocument/2006/customXml" ds:itemID="{FB4E899A-C80D-4973-A596-840614B04837}"/>
</file>

<file path=docProps/app.xml><?xml version="1.0" encoding="utf-8"?>
<Properties xmlns="http://schemas.openxmlformats.org/officeDocument/2006/extended-properties" xmlns:vt="http://schemas.openxmlformats.org/officeDocument/2006/docPropsVTypes">
  <Template>Module</Template>
  <TotalTime>29209</TotalTime>
  <Words>2350</Words>
  <Application>Microsoft Office PowerPoint</Application>
  <PresentationFormat>On-screen Show (4:3)</PresentationFormat>
  <Paragraphs>624</Paragraphs>
  <Slides>36</Slides>
  <Notes>24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Arial</vt:lpstr>
      <vt:lpstr>Calibri</vt:lpstr>
      <vt:lpstr>Cambria Math</vt:lpstr>
      <vt:lpstr>cmsy10</vt:lpstr>
      <vt:lpstr>Corbel</vt:lpstr>
      <vt:lpstr>Wingdings</vt:lpstr>
      <vt:lpstr>Wingdings 2</vt:lpstr>
      <vt:lpstr>Module</vt:lpstr>
      <vt:lpstr>Equation</vt:lpstr>
      <vt:lpstr>6.2-Recommender Systems: Content-based Systems &amp; Collaborative Filtering</vt:lpstr>
      <vt:lpstr>High Dimensional Data</vt:lpstr>
      <vt:lpstr>Example: Recommender Systems</vt:lpstr>
      <vt:lpstr>Recommendations </vt:lpstr>
      <vt:lpstr>From Scarcity to Abundance</vt:lpstr>
      <vt:lpstr>Sidenote: The Long Tail</vt:lpstr>
      <vt:lpstr>Physical vs. Online</vt:lpstr>
      <vt:lpstr>Types of Recommendations</vt:lpstr>
      <vt:lpstr>Formal Model</vt:lpstr>
      <vt:lpstr>Utility Matrix</vt:lpstr>
      <vt:lpstr>Key Problems</vt:lpstr>
      <vt:lpstr>(1) Gathering Ratings</vt:lpstr>
      <vt:lpstr>(2) Extrapolating Utilities</vt:lpstr>
      <vt:lpstr>Content-based  Recommender Systems</vt:lpstr>
      <vt:lpstr>Content-based Recommendations</vt:lpstr>
      <vt:lpstr>Plan of Action</vt:lpstr>
      <vt:lpstr>Item Profiles</vt:lpstr>
      <vt:lpstr>Sidenote: TF-IDF</vt:lpstr>
      <vt:lpstr>User Profiles and Prediction</vt:lpstr>
      <vt:lpstr>Pros: Content-based Approach</vt:lpstr>
      <vt:lpstr>Cons: Content-based Approach</vt:lpstr>
      <vt:lpstr> Collaborative Filtering</vt:lpstr>
      <vt:lpstr>Collaborative Filtering</vt:lpstr>
      <vt:lpstr>Finding “Similar” Users</vt:lpstr>
      <vt:lpstr>Similarity Metric</vt:lpstr>
      <vt:lpstr>Normalizing Ratings</vt:lpstr>
      <vt:lpstr>Rating Predictions</vt:lpstr>
      <vt:lpstr>Item-Item Collaborative Filtering</vt:lpstr>
      <vt:lpstr>Item-Item CF (|N|=2)</vt:lpstr>
      <vt:lpstr>Item-Item CF (|N|=2)</vt:lpstr>
      <vt:lpstr>Item-Item CF (|N|=2)</vt:lpstr>
      <vt:lpstr>Item-Item CF (|N|=2)</vt:lpstr>
      <vt:lpstr>Item-Item CF (|N|=2)</vt:lpstr>
      <vt:lpstr>Item-Item vs. User-User</vt:lpstr>
      <vt:lpstr>Pros/Cons of Collaborative Filtering</vt:lpstr>
      <vt:lpstr>Hybrid Methods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Pankaj Vanwari</cp:lastModifiedBy>
  <cp:revision>1527</cp:revision>
  <cp:lastPrinted>2012-01-25T16:54:23Z</cp:lastPrinted>
  <dcterms:created xsi:type="dcterms:W3CDTF">2009-06-12T17:14:38Z</dcterms:created>
  <dcterms:modified xsi:type="dcterms:W3CDTF">2020-11-06T08:01:22Z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0x0101005F49DA6B423D6B4EA69DC3BDFB03C2AB</vt:lpwstr>
  </property>
</Properties>
</file>