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Masters/slideMaster1.xml" ContentType="application/vnd.openxmlformats-officedocument.presentationml.slideMaster+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30"/>
  </p:notesMasterIdLst>
  <p:handoutMasterIdLst>
    <p:handoutMasterId r:id="rId31"/>
  </p:handoutMasterIdLst>
  <p:sldIdLst>
    <p:sldId id="685" r:id="rId2"/>
    <p:sldId id="737" r:id="rId3"/>
    <p:sldId id="650" r:id="rId4"/>
    <p:sldId id="738" r:id="rId5"/>
    <p:sldId id="651" r:id="rId6"/>
    <p:sldId id="652" r:id="rId7"/>
    <p:sldId id="653" r:id="rId8"/>
    <p:sldId id="654" r:id="rId9"/>
    <p:sldId id="739" r:id="rId10"/>
    <p:sldId id="686" r:id="rId11"/>
    <p:sldId id="740" r:id="rId12"/>
    <p:sldId id="687" r:id="rId13"/>
    <p:sldId id="741" r:id="rId14"/>
    <p:sldId id="688" r:id="rId15"/>
    <p:sldId id="689" r:id="rId16"/>
    <p:sldId id="690" r:id="rId17"/>
    <p:sldId id="691" r:id="rId18"/>
    <p:sldId id="742" r:id="rId19"/>
    <p:sldId id="743" r:id="rId20"/>
    <p:sldId id="744" r:id="rId21"/>
    <p:sldId id="745" r:id="rId22"/>
    <p:sldId id="704" r:id="rId23"/>
    <p:sldId id="677" r:id="rId24"/>
    <p:sldId id="678" r:id="rId25"/>
    <p:sldId id="679" r:id="rId26"/>
    <p:sldId id="680" r:id="rId27"/>
    <p:sldId id="681" r:id="rId28"/>
    <p:sldId id="682" r:id="rId29"/>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p15:clr>
            <a:srgbClr val="A4A3A4"/>
          </p15:clr>
        </p15:guide>
        <p15:guide id="2" pos="2305">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D60093"/>
    <a:srgbClr val="008000"/>
    <a:srgbClr val="33CC33"/>
    <a:srgbClr val="333399"/>
    <a:srgbClr val="FF0066"/>
    <a:srgbClr val="00FFFF"/>
    <a:srgbClr val="00FF00"/>
    <a:srgbClr val="FF0000"/>
    <a:srgbClr val="CC00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419" autoAdjust="0"/>
    <p:restoredTop sz="81627" autoAdjust="0"/>
  </p:normalViewPr>
  <p:slideViewPr>
    <p:cSldViewPr>
      <p:cViewPr varScale="1">
        <p:scale>
          <a:sx n="59" d="100"/>
          <a:sy n="59" d="100"/>
        </p:scale>
        <p:origin x="1680" y="42"/>
      </p:cViewPr>
      <p:guideLst>
        <p:guide orient="horz" pos="2160"/>
        <p:guide pos="2880"/>
      </p:guideLst>
    </p:cSldViewPr>
  </p:slideViewPr>
  <p:notesTextViewPr>
    <p:cViewPr>
      <p:scale>
        <a:sx n="100" d="100"/>
        <a:sy n="100" d="100"/>
      </p:scale>
      <p:origin x="0" y="0"/>
    </p:cViewPr>
  </p:notesTextViewPr>
  <p:sorterViewPr>
    <p:cViewPr>
      <p:scale>
        <a:sx n="150" d="100"/>
        <a:sy n="150" d="100"/>
      </p:scale>
      <p:origin x="0" y="846"/>
    </p:cViewPr>
  </p:sorterViewPr>
  <p:notesViewPr>
    <p:cSldViewPr>
      <p:cViewPr varScale="1">
        <p:scale>
          <a:sx n="53" d="100"/>
          <a:sy n="53" d="100"/>
        </p:scale>
        <p:origin x="-1836" y="-84"/>
      </p:cViewPr>
      <p:guideLst>
        <p:guide orient="horz" pos="3024"/>
        <p:guide pos="2305"/>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38" Type="http://schemas.openxmlformats.org/officeDocument/2006/relationships/customXml" Target="../customXml/item3.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37"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customXml" Target="../customXml/item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1"/>
            <a:ext cx="3170238" cy="479425"/>
          </a:xfrm>
          <a:prstGeom prst="rect">
            <a:avLst/>
          </a:prstGeom>
        </p:spPr>
        <p:txBody>
          <a:bodyPr vert="horz" lIns="91430" tIns="45715" rIns="91430" bIns="45715" rtlCol="0"/>
          <a:lstStyle>
            <a:lvl1pPr algn="l">
              <a:defRPr sz="1200"/>
            </a:lvl1pPr>
          </a:lstStyle>
          <a:p>
            <a:endParaRPr lang="en-US"/>
          </a:p>
        </p:txBody>
      </p:sp>
      <p:sp>
        <p:nvSpPr>
          <p:cNvPr id="3" name="Date Placeholder 2"/>
          <p:cNvSpPr>
            <a:spLocks noGrp="1"/>
          </p:cNvSpPr>
          <p:nvPr>
            <p:ph type="dt" sz="quarter" idx="1"/>
          </p:nvPr>
        </p:nvSpPr>
        <p:spPr>
          <a:xfrm>
            <a:off x="4143375" y="1"/>
            <a:ext cx="3170238" cy="479425"/>
          </a:xfrm>
          <a:prstGeom prst="rect">
            <a:avLst/>
          </a:prstGeom>
        </p:spPr>
        <p:txBody>
          <a:bodyPr vert="horz" lIns="91430" tIns="45715" rIns="91430" bIns="45715" rtlCol="0"/>
          <a:lstStyle>
            <a:lvl1pPr algn="r">
              <a:defRPr sz="1200"/>
            </a:lvl1pPr>
          </a:lstStyle>
          <a:p>
            <a:fld id="{D3E28C4F-4FE9-4D22-93D8-487A4D01D983}" type="datetimeFigureOut">
              <a:rPr lang="en-US" smtClean="0"/>
              <a:pPr/>
              <a:t>11/6/2020</a:t>
            </a:fld>
            <a:endParaRPr lang="en-US"/>
          </a:p>
        </p:txBody>
      </p:sp>
      <p:sp>
        <p:nvSpPr>
          <p:cNvPr id="4" name="Footer Placeholder 3"/>
          <p:cNvSpPr>
            <a:spLocks noGrp="1"/>
          </p:cNvSpPr>
          <p:nvPr>
            <p:ph type="ftr" sz="quarter" idx="2"/>
          </p:nvPr>
        </p:nvSpPr>
        <p:spPr>
          <a:xfrm>
            <a:off x="1" y="9120189"/>
            <a:ext cx="3170238" cy="479425"/>
          </a:xfrm>
          <a:prstGeom prst="rect">
            <a:avLst/>
          </a:prstGeom>
        </p:spPr>
        <p:txBody>
          <a:bodyPr vert="horz" lIns="91430" tIns="45715" rIns="91430" bIns="45715" rtlCol="0" anchor="b"/>
          <a:lstStyle>
            <a:lvl1pPr algn="l">
              <a:defRPr sz="1200"/>
            </a:lvl1pPr>
          </a:lstStyle>
          <a:p>
            <a:endParaRPr lang="en-US"/>
          </a:p>
        </p:txBody>
      </p:sp>
      <p:sp>
        <p:nvSpPr>
          <p:cNvPr id="5" name="Slide Number Placeholder 4"/>
          <p:cNvSpPr>
            <a:spLocks noGrp="1"/>
          </p:cNvSpPr>
          <p:nvPr>
            <p:ph type="sldNum" sz="quarter" idx="3"/>
          </p:nvPr>
        </p:nvSpPr>
        <p:spPr>
          <a:xfrm>
            <a:off x="4143375" y="9120189"/>
            <a:ext cx="3170238" cy="479425"/>
          </a:xfrm>
          <a:prstGeom prst="rect">
            <a:avLst/>
          </a:prstGeom>
        </p:spPr>
        <p:txBody>
          <a:bodyPr vert="horz" lIns="91430" tIns="45715" rIns="91430" bIns="45715" rtlCol="0" anchor="b"/>
          <a:lstStyle>
            <a:lvl1pPr algn="r">
              <a:defRPr sz="1200"/>
            </a:lvl1pPr>
          </a:lstStyle>
          <a:p>
            <a:fld id="{BD5F390F-F66B-4732-9C46-6C80D0575FA0}" type="slidenum">
              <a:rPr lang="en-US" smtClean="0"/>
              <a:pPr/>
              <a:t>‹#›</a:t>
            </a:fld>
            <a:endParaRPr lang="en-US"/>
          </a:p>
        </p:txBody>
      </p:sp>
    </p:spTree>
    <p:extLst>
      <p:ext uri="{BB962C8B-B14F-4D97-AF65-F5344CB8AC3E}">
        <p14:creationId xmlns:p14="http://schemas.microsoft.com/office/powerpoint/2010/main" val="7064960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169920" cy="480060"/>
          </a:xfrm>
          <a:prstGeom prst="rect">
            <a:avLst/>
          </a:prstGeom>
        </p:spPr>
        <p:txBody>
          <a:bodyPr vert="horz" lIns="96651" tIns="48326" rIns="96651" bIns="48326" rtlCol="0"/>
          <a:lstStyle>
            <a:lvl1pPr algn="l">
              <a:defRPr sz="1300"/>
            </a:lvl1pPr>
          </a:lstStyle>
          <a:p>
            <a:endParaRPr lang="en-US"/>
          </a:p>
        </p:txBody>
      </p:sp>
      <p:sp>
        <p:nvSpPr>
          <p:cNvPr id="3" name="Date Placeholder 2"/>
          <p:cNvSpPr>
            <a:spLocks noGrp="1"/>
          </p:cNvSpPr>
          <p:nvPr>
            <p:ph type="dt" idx="1"/>
          </p:nvPr>
        </p:nvSpPr>
        <p:spPr>
          <a:xfrm>
            <a:off x="4143587" y="1"/>
            <a:ext cx="3169920" cy="480060"/>
          </a:xfrm>
          <a:prstGeom prst="rect">
            <a:avLst/>
          </a:prstGeom>
        </p:spPr>
        <p:txBody>
          <a:bodyPr vert="horz" lIns="96651" tIns="48326" rIns="96651" bIns="48326" rtlCol="0"/>
          <a:lstStyle>
            <a:lvl1pPr algn="r">
              <a:defRPr sz="1300"/>
            </a:lvl1pPr>
          </a:lstStyle>
          <a:p>
            <a:fld id="{EE18CB36-612C-4E4A-AC83-E89476AEC2BF}" type="datetimeFigureOut">
              <a:rPr lang="en-US" smtClean="0"/>
              <a:pPr/>
              <a:t>11/6/2020</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51" tIns="48326" rIns="96651" bIns="48326" rtlCol="0" anchor="ctr"/>
          <a:lstStyle/>
          <a:p>
            <a:endParaRPr lang="en-US"/>
          </a:p>
        </p:txBody>
      </p:sp>
      <p:sp>
        <p:nvSpPr>
          <p:cNvPr id="5" name="Notes Placeholder 4"/>
          <p:cNvSpPr>
            <a:spLocks noGrp="1"/>
          </p:cNvSpPr>
          <p:nvPr>
            <p:ph type="body" sz="quarter" idx="3"/>
          </p:nvPr>
        </p:nvSpPr>
        <p:spPr>
          <a:xfrm>
            <a:off x="731521" y="4560571"/>
            <a:ext cx="5852160" cy="4320540"/>
          </a:xfrm>
          <a:prstGeom prst="rect">
            <a:avLst/>
          </a:prstGeom>
        </p:spPr>
        <p:txBody>
          <a:bodyPr vert="horz" lIns="96651" tIns="48326" rIns="96651" bIns="4832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5"/>
            <a:ext cx="3169920" cy="480060"/>
          </a:xfrm>
          <a:prstGeom prst="rect">
            <a:avLst/>
          </a:prstGeom>
        </p:spPr>
        <p:txBody>
          <a:bodyPr vert="horz" lIns="96651" tIns="48326" rIns="96651" bIns="48326"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5"/>
            <a:ext cx="3169920" cy="480060"/>
          </a:xfrm>
          <a:prstGeom prst="rect">
            <a:avLst/>
          </a:prstGeom>
        </p:spPr>
        <p:txBody>
          <a:bodyPr vert="horz" lIns="96651" tIns="48326" rIns="96651" bIns="48326" rtlCol="0" anchor="b"/>
          <a:lstStyle>
            <a:lvl1pPr algn="r">
              <a:defRPr sz="1300"/>
            </a:lvl1pPr>
          </a:lstStyle>
          <a:p>
            <a:fld id="{EE707532-839C-41A2-9E71-D5288AEAE66A}" type="slidenum">
              <a:rPr lang="en-US" smtClean="0"/>
              <a:pPr/>
              <a:t>‹#›</a:t>
            </a:fld>
            <a:endParaRPr lang="en-US"/>
          </a:p>
        </p:txBody>
      </p:sp>
    </p:spTree>
    <p:extLst>
      <p:ext uri="{BB962C8B-B14F-4D97-AF65-F5344CB8AC3E}">
        <p14:creationId xmlns:p14="http://schemas.microsoft.com/office/powerpoint/2010/main" val="27866497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a:t>
            </a:fld>
            <a:endParaRPr 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D4B533E-300C-4BE3-81B9-36747ECF45F0}" type="slidenum">
              <a:rPr lang="en-US"/>
              <a:pPr/>
              <a:t>6</a:t>
            </a:fld>
            <a:endParaRPr lang="en-US"/>
          </a:p>
        </p:txBody>
      </p:sp>
      <p:sp>
        <p:nvSpPr>
          <p:cNvPr id="1167362" name="Rectangle 2"/>
          <p:cNvSpPr>
            <a:spLocks noGrp="1" noRot="1" noChangeAspect="1" noChangeArrowheads="1"/>
          </p:cNvSpPr>
          <p:nvPr>
            <p:ph type="sldImg"/>
          </p:nvPr>
        </p:nvSpPr>
        <p:spPr bwMode="auto">
          <a:xfrm>
            <a:off x="1257300" y="720725"/>
            <a:ext cx="4800600" cy="3600450"/>
          </a:xfrm>
          <a:prstGeom prst="rect">
            <a:avLst/>
          </a:prstGeom>
          <a:solidFill>
            <a:srgbClr val="FFFFFF"/>
          </a:solidFill>
          <a:ln>
            <a:solidFill>
              <a:srgbClr val="000000"/>
            </a:solidFill>
            <a:miter lim="800000"/>
            <a:headEnd/>
            <a:tailEnd/>
          </a:ln>
        </p:spPr>
      </p:sp>
      <p:sp>
        <p:nvSpPr>
          <p:cNvPr id="1167363" name="Rectangle 3"/>
          <p:cNvSpPr>
            <a:spLocks noGrp="1" noChangeArrowheads="1"/>
          </p:cNvSpPr>
          <p:nvPr>
            <p:ph type="body" idx="1"/>
          </p:nvPr>
        </p:nvSpPr>
        <p:spPr bwMode="auto">
          <a:xfrm>
            <a:off x="975361" y="4560570"/>
            <a:ext cx="5364480" cy="4320540"/>
          </a:xfrm>
          <a:prstGeom prst="rect">
            <a:avLst/>
          </a:prstGeom>
          <a:solidFill>
            <a:srgbClr val="FFFFFF"/>
          </a:solidFill>
          <a:ln>
            <a:solidFill>
              <a:srgbClr val="000000"/>
            </a:solidFill>
            <a:miter lim="800000"/>
            <a:headEnd/>
            <a:tailEnd/>
          </a:ln>
        </p:spPr>
        <p:txBody>
          <a:bodyPr lIns="95067" tIns="47534" rIns="95067" bIns="47534"/>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EE707532-839C-41A2-9E71-D5288AEAE66A}" type="slidenum">
              <a:rPr lang="en-US" smtClean="0"/>
              <a:pPr/>
              <a:t>14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3999" cy="513543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ctrTitle"/>
          </p:nvPr>
        </p:nvSpPr>
        <p:spPr>
          <a:xfrm>
            <a:off x="685800" y="3355848"/>
            <a:ext cx="8077200" cy="1673352"/>
          </a:xfrm>
        </p:spPr>
        <p:txBody>
          <a:bodyPr vert="horz" lIns="91440" tIns="0" rIns="45720" bIns="0" rtlCol="0" anchor="t">
            <a:normAutofit/>
            <a:scene3d>
              <a:camera prst="orthographicFront"/>
              <a:lightRig rig="threePt" dir="t">
                <a:rot lat="0" lon="0" rev="4800000"/>
              </a:lightRig>
            </a:scene3d>
            <a:sp3d prstMaterial="matte">
              <a:bevelT w="50800" h="10160"/>
            </a:sp3d>
          </a:bodyPr>
          <a:lstStyle>
            <a:lvl1pPr algn="l">
              <a:defRPr sz="4700" b="1"/>
            </a:lvl1pPr>
            <a:extLst/>
          </a:lstStyle>
          <a:p>
            <a:r>
              <a:rPr kumimoji="0" lang="en-US"/>
              <a:t>Click to edit Master title style</a:t>
            </a:r>
          </a:p>
        </p:txBody>
      </p:sp>
      <p:sp>
        <p:nvSpPr>
          <p:cNvPr id="3" name="Subtitle 2"/>
          <p:cNvSpPr>
            <a:spLocks noGrp="1"/>
          </p:cNvSpPr>
          <p:nvPr>
            <p:ph type="subTitle" idx="1"/>
          </p:nvPr>
        </p:nvSpPr>
        <p:spPr>
          <a:xfrm>
            <a:off x="685800" y="1828800"/>
            <a:ext cx="8077200" cy="1499616"/>
          </a:xfrm>
        </p:spPr>
        <p:txBody>
          <a:bodyPr lIns="118872" tIns="0" rIns="45720" bIns="0" anchor="b"/>
          <a:lstStyle>
            <a:lvl1pPr marL="0" indent="0" algn="l">
              <a:buNone/>
              <a:defRPr sz="20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extLst/>
          </a:lstStyle>
          <a:p>
            <a:r>
              <a:rPr kumimoji="0" lang="en-US"/>
              <a:t>Click to edit Master subtitle style</a:t>
            </a:r>
          </a:p>
        </p:txBody>
      </p:sp>
      <p:sp>
        <p:nvSpPr>
          <p:cNvPr id="4" name="Date Placeholder 3"/>
          <p:cNvSpPr>
            <a:spLocks noGrp="1"/>
          </p:cNvSpPr>
          <p:nvPr>
            <p:ph type="dt" sz="half" idx="10"/>
          </p:nvPr>
        </p:nvSpPr>
        <p:spPr/>
        <p:txBody>
          <a:bodyPr/>
          <a:lstStyle/>
          <a:p>
            <a:fld id="{284B4581-0B50-4942-A704-FC9012D63462}" type="datetime1">
              <a:rPr lang="en-US" smtClean="0"/>
              <a:t>11/6/2020</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endParaRPr lang="en-US" dirty="0"/>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
        <p:nvSpPr>
          <p:cNvPr id="10" name="Rectangle 9"/>
          <p:cNvSpPr/>
          <p:nvPr/>
        </p:nvSpPr>
        <p:spPr bwMode="invGray">
          <a:xfrm>
            <a:off x="0" y="5128334"/>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D36C8D4B-53DD-4ED5-A6FF-F7AE8AF8A9F8}" type="datetime1">
              <a:rPr lang="en-US" smtClean="0"/>
              <a:t>11/6/2020</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9" name="Rectangle 8"/>
          <p:cNvSpPr/>
          <p:nvPr/>
        </p:nvSpPr>
        <p:spPr bwMode="invGray">
          <a:xfrm>
            <a:off x="6598920" y="0"/>
            <a:ext cx="45720" cy="6858000"/>
          </a:xfrm>
          <a:prstGeom prst="rect">
            <a:avLst/>
          </a:prstGeom>
          <a:solidFill>
            <a:srgbClr val="FFFFFF"/>
          </a:solidFill>
          <a:ln w="48000" cap="flat" cmpd="thickThin" algn="ctr">
            <a:noFill/>
            <a:prstDash val="solid"/>
          </a:ln>
          <a:effectLst>
            <a:outerShdw blurRad="31750" dist="10160" dir="108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8" name="Rectangle 7"/>
          <p:cNvSpPr/>
          <p:nvPr/>
        </p:nvSpPr>
        <p:spPr bwMode="ltGray">
          <a:xfrm>
            <a:off x="6647687" y="0"/>
            <a:ext cx="2514601" cy="685800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Vertical Title 1"/>
          <p:cNvSpPr>
            <a:spLocks noGrp="1"/>
          </p:cNvSpPr>
          <p:nvPr>
            <p:ph type="title" orient="vert"/>
          </p:nvPr>
        </p:nvSpPr>
        <p:spPr>
          <a:xfrm>
            <a:off x="6781800" y="274640"/>
            <a:ext cx="19050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304800"/>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41D1B0D3-2CF2-43FE-A267-F047B01B47BF}" type="datetime1">
              <a:rPr lang="en-US" smtClean="0"/>
              <a:t>11/6/2020</a:t>
            </a:fld>
            <a:endParaRPr lang="en-US"/>
          </a:p>
        </p:txBody>
      </p:sp>
      <p:sp>
        <p:nvSpPr>
          <p:cNvPr id="5" name="Footer Placeholder 4"/>
          <p:cNvSpPr>
            <a:spLocks noGrp="1"/>
          </p:cNvSpPr>
          <p:nvPr>
            <p:ph type="ftr" sz="quarter" idx="11"/>
          </p:nvPr>
        </p:nvSpPr>
        <p:spPr>
          <a:xfrm>
            <a:off x="2640597" y="6377459"/>
            <a:ext cx="3836404" cy="365125"/>
          </a:xfrm>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lipArt">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457920" y="273629"/>
            <a:ext cx="8226720" cy="1143480"/>
          </a:xfrm>
        </p:spPr>
        <p:txBody>
          <a:bodyPr tIns="41473" bIns="41473"/>
          <a:lstStyle/>
          <a:p>
            <a:r>
              <a:rPr lang="en-US"/>
              <a:t>Click to edit Master title style</a:t>
            </a:r>
          </a:p>
        </p:txBody>
      </p:sp>
      <p:sp>
        <p:nvSpPr>
          <p:cNvPr id="3" name="Text Placeholder 2"/>
          <p:cNvSpPr>
            <a:spLocks noGrp="1"/>
          </p:cNvSpPr>
          <p:nvPr>
            <p:ph type="body" sz="half" idx="1"/>
          </p:nvPr>
        </p:nvSpPr>
        <p:spPr>
          <a:xfrm>
            <a:off x="457920" y="1604329"/>
            <a:ext cx="4043520" cy="4524955"/>
          </a:xfrm>
        </p:spPr>
        <p:txBody>
          <a:bodyPr rIns="82945" bIns="41473"/>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lipArt Placeholder 3"/>
          <p:cNvSpPr>
            <a:spLocks noGrp="1"/>
          </p:cNvSpPr>
          <p:nvPr>
            <p:ph type="clipArt" sz="half" idx="2"/>
          </p:nvPr>
        </p:nvSpPr>
        <p:spPr>
          <a:xfrm>
            <a:off x="4639680" y="1604329"/>
            <a:ext cx="4044960" cy="4524955"/>
          </a:xfrm>
        </p:spPr>
        <p:txBody>
          <a:bodyPr rIns="82945" bIns="41473"/>
          <a:lstStyle/>
          <a:p>
            <a:endParaRPr lang="en-US"/>
          </a:p>
        </p:txBody>
      </p:sp>
      <p:sp>
        <p:nvSpPr>
          <p:cNvPr id="5" name="Date Placeholder 4"/>
          <p:cNvSpPr>
            <a:spLocks noGrp="1"/>
          </p:cNvSpPr>
          <p:nvPr>
            <p:ph type="dt" idx="10"/>
          </p:nvPr>
        </p:nvSpPr>
        <p:spPr>
          <a:xfrm>
            <a:off x="457920" y="6247376"/>
            <a:ext cx="2126880" cy="472370"/>
          </a:xfrm>
        </p:spPr>
        <p:txBody>
          <a:bodyPr tIns="41473"/>
          <a:lstStyle>
            <a:lvl1pPr>
              <a:defRPr/>
            </a:lvl1pPr>
          </a:lstStyle>
          <a:p>
            <a:fld id="{8F5DB821-6513-41B1-98BE-55F09276FADF}" type="datetime1">
              <a:rPr lang="en-US" smtClean="0"/>
              <a:t>11/6/2020</a:t>
            </a:fld>
            <a:endParaRPr lang="en-GB"/>
          </a:p>
        </p:txBody>
      </p:sp>
      <p:sp>
        <p:nvSpPr>
          <p:cNvPr id="6" name="Footer Placeholder 5"/>
          <p:cNvSpPr>
            <a:spLocks noGrp="1"/>
          </p:cNvSpPr>
          <p:nvPr>
            <p:ph type="ftr" idx="11"/>
          </p:nvPr>
        </p:nvSpPr>
        <p:spPr>
          <a:xfrm>
            <a:off x="3126240" y="6247376"/>
            <a:ext cx="2897280" cy="472370"/>
          </a:xfrm>
        </p:spPr>
        <p:txBody>
          <a:bodyPr tIns="41473"/>
          <a:lstStyle>
            <a:lvl1pPr>
              <a:defRPr/>
            </a:lvl1pPr>
          </a:lstStyle>
          <a:p>
            <a:r>
              <a:rPr lang="en-US"/>
              <a:t>J. Leskovec, A. Rajaraman, J. Ullman: Mining of Massive Datasets, http://www.mmds.org</a:t>
            </a:r>
            <a:endParaRPr lang="en-GB"/>
          </a:p>
        </p:txBody>
      </p:sp>
      <p:sp>
        <p:nvSpPr>
          <p:cNvPr id="7" name="Slide Number Placeholder 6"/>
          <p:cNvSpPr>
            <a:spLocks noGrp="1"/>
          </p:cNvSpPr>
          <p:nvPr>
            <p:ph type="sldNum" idx="12"/>
          </p:nvPr>
        </p:nvSpPr>
        <p:spPr>
          <a:xfrm>
            <a:off x="6554880" y="6247376"/>
            <a:ext cx="2128320" cy="472370"/>
          </a:xfrm>
        </p:spPr>
        <p:txBody>
          <a:bodyPr lIns="82945" tIns="41473" rIns="82945"/>
          <a:lstStyle>
            <a:lvl1pPr>
              <a:defRPr/>
            </a:lvl1pPr>
          </a:lstStyle>
          <a:p>
            <a:fld id="{10066599-523B-4641-9CCC-17D83CD935ED}" type="slidenum">
              <a:rPr lang="en-GB"/>
              <a:pPr/>
              <a:t>‹#›</a:t>
            </a:fld>
            <a:endParaRPr lang="en-GB"/>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a:t>Click to edit Master title style</a:t>
            </a:r>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457200" y="6245225"/>
            <a:ext cx="2133600" cy="476250"/>
          </a:xfrm>
        </p:spPr>
        <p:txBody>
          <a:bodyPr/>
          <a:lstStyle>
            <a:lvl1pPr>
              <a:defRPr/>
            </a:lvl1pPr>
          </a:lstStyle>
          <a:p>
            <a:fld id="{77420179-16E9-4AD6-A0EE-0F6AB4AEBEA1}" type="datetime1">
              <a:rPr lang="en-US" smtClean="0"/>
              <a:t>11/6/2020</a:t>
            </a:fld>
            <a:endParaRPr lang="en-US"/>
          </a:p>
        </p:txBody>
      </p:sp>
      <p:sp>
        <p:nvSpPr>
          <p:cNvPr id="6" name="Footer Placeholder 5"/>
          <p:cNvSpPr>
            <a:spLocks noGrp="1"/>
          </p:cNvSpPr>
          <p:nvPr>
            <p:ph type="ftr" sz="quarter" idx="11"/>
          </p:nvPr>
        </p:nvSpPr>
        <p:spPr>
          <a:xfrm>
            <a:off x="3124200" y="6245225"/>
            <a:ext cx="2895600" cy="476250"/>
          </a:xfrm>
        </p:spPr>
        <p:txBody>
          <a:bodyPr/>
          <a:lstStyle>
            <a:lvl1pPr>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6553200" y="6245225"/>
            <a:ext cx="2133600" cy="476250"/>
          </a:xfrm>
        </p:spPr>
        <p:txBody>
          <a:bodyPr/>
          <a:lstStyle>
            <a:lvl1pPr>
              <a:defRPr/>
            </a:lvl1pPr>
          </a:lstStyle>
          <a:p>
            <a:fld id="{39826768-8FCE-4417-A22B-1D26CD2A846A}" type="slidenum">
              <a:rPr lang="en-US"/>
              <a:pPr/>
              <a:t>‹#›</a:t>
            </a:fld>
            <a:endParaRPr lang="en-US"/>
          </a:p>
        </p:txBody>
      </p:sp>
    </p:spTree>
    <p:extLst>
      <p:ext uri="{BB962C8B-B14F-4D97-AF65-F5344CB8AC3E}">
        <p14:creationId xmlns:p14="http://schemas.microsoft.com/office/powerpoint/2010/main" val="14209750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987552"/>
          </a:xfrm>
        </p:spPr>
        <p:txBody>
          <a:bodyPr/>
          <a:lstStyle/>
          <a:p>
            <a:r>
              <a:rPr kumimoji="0" lang="en-US"/>
              <a:t>Click to edit Master title style</a:t>
            </a:r>
          </a:p>
        </p:txBody>
      </p:sp>
      <p:sp>
        <p:nvSpPr>
          <p:cNvPr id="3" name="Content Placeholder 2"/>
          <p:cNvSpPr>
            <a:spLocks noGrp="1"/>
          </p:cNvSpPr>
          <p:nvPr>
            <p:ph idx="1"/>
          </p:nvPr>
        </p:nvSpPr>
        <p:spPr/>
        <p:txBody>
          <a:bodyPr/>
          <a:lstStyle/>
          <a:p>
            <a:pPr lvl="0" eaLnBrk="1" latinLnBrk="0" hangingPunct="1"/>
            <a:r>
              <a:rPr lang="en-US" dirty="0"/>
              <a:t>Click to edit Master text styles</a:t>
            </a:r>
          </a:p>
          <a:p>
            <a:pPr lvl="1" eaLnBrk="1" latinLnBrk="0" hangingPunct="1"/>
            <a:r>
              <a:rPr lang="en-US" dirty="0"/>
              <a:t>Second level</a:t>
            </a:r>
          </a:p>
          <a:p>
            <a:pPr lvl="2" eaLnBrk="1" latinLnBrk="0" hangingPunct="1"/>
            <a:r>
              <a:rPr lang="en-US" dirty="0"/>
              <a:t>Third level</a:t>
            </a:r>
          </a:p>
          <a:p>
            <a:pPr lvl="3" eaLnBrk="1" latinLnBrk="0" hangingPunct="1"/>
            <a:r>
              <a:rPr lang="en-US" dirty="0"/>
              <a:t>Fourth level</a:t>
            </a:r>
          </a:p>
          <a:p>
            <a:pPr lvl="4" eaLnBrk="1" latinLnBrk="0" hangingPunct="1"/>
            <a:r>
              <a:rPr lang="en-US" dirty="0"/>
              <a:t>Fifth level</a:t>
            </a:r>
            <a:endParaRPr kumimoji="0" lang="en-US" dirty="0"/>
          </a:p>
        </p:txBody>
      </p:sp>
      <p:sp>
        <p:nvSpPr>
          <p:cNvPr id="4" name="Date Placeholder 3"/>
          <p:cNvSpPr>
            <a:spLocks noGrp="1"/>
          </p:cNvSpPr>
          <p:nvPr>
            <p:ph type="dt" sz="half" idx="10"/>
          </p:nvPr>
        </p:nvSpPr>
        <p:spPr/>
        <p:txBody>
          <a:bodyPr/>
          <a:lstStyle/>
          <a:p>
            <a:fld id="{92281106-2171-4989-A2F0-169D5CE49E53}" type="datetime1">
              <a:rPr lang="en-US" smtClean="0"/>
              <a:t>11/6/2020</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2">
        <a:schemeClr val="bg2"/>
      </p:bgRef>
    </p:bg>
    <p:spTree>
      <p:nvGrpSpPr>
        <p:cNvPr id="1" name=""/>
        <p:cNvGrpSpPr/>
        <p:nvPr/>
      </p:nvGrpSpPr>
      <p:grpSpPr>
        <a:xfrm>
          <a:off x="0" y="0"/>
          <a:ext cx="0" cy="0"/>
          <a:chOff x="0" y="0"/>
          <a:chExt cx="0" cy="0"/>
        </a:xfrm>
      </p:grpSpPr>
      <p:sp>
        <p:nvSpPr>
          <p:cNvPr id="9" name="Rectangle 8"/>
          <p:cNvSpPr/>
          <p:nvPr/>
        </p:nvSpPr>
        <p:spPr bwMode="ltGray">
          <a:xfrm>
            <a:off x="0" y="0"/>
            <a:ext cx="9144000" cy="2602520"/>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ectangle 11"/>
          <p:cNvSpPr/>
          <p:nvPr/>
        </p:nvSpPr>
        <p:spPr bwMode="invGray">
          <a:xfrm>
            <a:off x="0" y="260252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749808" y="914400"/>
            <a:ext cx="8013192" cy="1636776"/>
          </a:xfrm>
        </p:spPr>
        <p:txBody>
          <a:bodyPr vert="horz" lIns="91440" tIns="0" rIns="91440" bIns="0" rtlCol="0" anchor="b">
            <a:normAutofit/>
            <a:scene3d>
              <a:camera prst="orthographicFront"/>
              <a:lightRig rig="threePt" dir="t">
                <a:rot lat="0" lon="0" rev="4800000"/>
              </a:lightRig>
            </a:scene3d>
            <a:sp3d prstMaterial="matte">
              <a:bevelT w="50800" h="10160"/>
            </a:sp3d>
          </a:bodyPr>
          <a:lstStyle>
            <a:lvl1pPr algn="l">
              <a:defRPr sz="4700" b="1" cap="none" baseline="0"/>
            </a:lvl1pPr>
            <a:extLst/>
          </a:lstStyle>
          <a:p>
            <a:r>
              <a:rPr kumimoji="0" lang="en-US" dirty="0"/>
              <a:t>Click to edit Master title style</a:t>
            </a:r>
          </a:p>
        </p:txBody>
      </p:sp>
      <p:sp>
        <p:nvSpPr>
          <p:cNvPr id="3" name="Text Placeholder 2"/>
          <p:cNvSpPr>
            <a:spLocks noGrp="1"/>
          </p:cNvSpPr>
          <p:nvPr>
            <p:ph type="body" idx="1"/>
          </p:nvPr>
        </p:nvSpPr>
        <p:spPr>
          <a:xfrm>
            <a:off x="740664" y="2743200"/>
            <a:ext cx="8022336" cy="685800"/>
          </a:xfrm>
        </p:spPr>
        <p:txBody>
          <a:bodyPr lIns="146304" tIns="0" rIns="45720" bIns="0" anchor="t">
            <a:normAutofit/>
          </a:bodyPr>
          <a:lstStyle>
            <a:lvl1pPr marL="0" indent="0">
              <a:buNone/>
              <a:defRPr sz="4000" b="0">
                <a:solidFill>
                  <a:srgbClr val="FFFFFF"/>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extLst/>
          </a:lstStyle>
          <a:p>
            <a:pPr lvl="0" eaLnBrk="1" latinLnBrk="0" hangingPunct="1"/>
            <a:r>
              <a:rPr kumimoji="0" lang="en-US" dirty="0"/>
              <a:t>Click to edit Master text styles</a:t>
            </a:r>
          </a:p>
        </p:txBody>
      </p:sp>
      <p:sp>
        <p:nvSpPr>
          <p:cNvPr id="4" name="Date Placeholder 3"/>
          <p:cNvSpPr>
            <a:spLocks noGrp="1"/>
          </p:cNvSpPr>
          <p:nvPr>
            <p:ph type="dt" sz="half" idx="10"/>
          </p:nvPr>
        </p:nvSpPr>
        <p:spPr/>
        <p:txBody>
          <a:bodyPr/>
          <a:lstStyle/>
          <a:p>
            <a:fld id="{558469A2-9359-42C0-8612-2A7CB4DA55BF}" type="datetime1">
              <a:rPr lang="en-US" smtClean="0"/>
              <a:t>11/6/2020</a:t>
            </a:fld>
            <a:endParaRPr lang="en-US"/>
          </a:p>
        </p:txBody>
      </p:sp>
      <p:sp>
        <p:nvSpPr>
          <p:cNvPr id="5" name="Footer Placeholder 4"/>
          <p:cNvSpPr>
            <a:spLocks noGrp="1"/>
          </p:cNvSpPr>
          <p:nvPr>
            <p:ph type="ftr" sz="quarter" idx="11"/>
          </p:nvPr>
        </p:nvSpPr>
        <p:spPr/>
        <p:txBody>
          <a:bodyPr/>
          <a:lstStyle/>
          <a:p>
            <a:r>
              <a:rPr lang="en-US"/>
              <a:t>J. Leskovec, A. Rajaraman, J. Ullman: Mining of Massive Datasets, http://www.mmds.org</a:t>
            </a:r>
          </a:p>
        </p:txBody>
      </p:sp>
      <p:sp>
        <p:nvSpPr>
          <p:cNvPr id="6" name="Slide Number Placeholder 5"/>
          <p:cNvSpPr>
            <a:spLocks noGrp="1"/>
          </p:cNvSpPr>
          <p:nvPr>
            <p:ph type="sldNum" sz="quarter" idx="12"/>
          </p:nvPr>
        </p:nvSpPr>
        <p:spPr/>
        <p:txBody>
          <a:bodyPr/>
          <a:lstStyle/>
          <a:p>
            <a:fld id="{19B12225-5612-419B-A8D5-4B8EEE4C217E}"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Content Placeholder 2"/>
          <p:cNvSpPr>
            <a:spLocks noGrp="1"/>
          </p:cNvSpPr>
          <p:nvPr>
            <p:ph sz="half" idx="1"/>
          </p:nvPr>
        </p:nvSpPr>
        <p:spPr>
          <a:xfrm>
            <a:off x="457200" y="1295400"/>
            <a:ext cx="4038600" cy="5504688"/>
          </a:xfrm>
        </p:spPr>
        <p:txBody>
          <a:bodyPr lIns="91440"/>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Content Placeholder 3"/>
          <p:cNvSpPr>
            <a:spLocks noGrp="1"/>
          </p:cNvSpPr>
          <p:nvPr>
            <p:ph sz="half" idx="2"/>
          </p:nvPr>
        </p:nvSpPr>
        <p:spPr>
          <a:xfrm>
            <a:off x="4648200" y="1295400"/>
            <a:ext cx="4038600" cy="55046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Date Placeholder 4"/>
          <p:cNvSpPr>
            <a:spLocks noGrp="1"/>
          </p:cNvSpPr>
          <p:nvPr>
            <p:ph type="dt" sz="half" idx="10"/>
          </p:nvPr>
        </p:nvSpPr>
        <p:spPr/>
        <p:txBody>
          <a:bodyPr/>
          <a:lstStyle/>
          <a:p>
            <a:fld id="{C547762A-FD21-43B0-A8D2-B9126E5D14C5}" type="datetime1">
              <a:rPr lang="en-US" smtClean="0"/>
              <a:t>11/6/2020</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extLst/>
          </a:lstStyle>
          <a:p>
            <a:r>
              <a:rPr kumimoji="0" lang="en-US"/>
              <a:t>Click to edit Master title style</a:t>
            </a:r>
          </a:p>
        </p:txBody>
      </p:sp>
      <p:sp>
        <p:nvSpPr>
          <p:cNvPr id="3" name="Text Placeholder 2"/>
          <p:cNvSpPr>
            <a:spLocks noGrp="1"/>
          </p:cNvSpPr>
          <p:nvPr>
            <p:ph type="body" idx="1"/>
          </p:nvPr>
        </p:nvSpPr>
        <p:spPr>
          <a:xfrm>
            <a:off x="457200" y="1295400"/>
            <a:ext cx="4040188"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4" name="Content Placeholder 3"/>
          <p:cNvSpPr>
            <a:spLocks noGrp="1"/>
          </p:cNvSpPr>
          <p:nvPr>
            <p:ph sz="half" idx="2"/>
          </p:nvPr>
        </p:nvSpPr>
        <p:spPr>
          <a:xfrm>
            <a:off x="457200" y="2023338"/>
            <a:ext cx="4040188"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5" name="Text Placeholder 4"/>
          <p:cNvSpPr>
            <a:spLocks noGrp="1"/>
          </p:cNvSpPr>
          <p:nvPr>
            <p:ph type="body" sz="quarter" idx="3"/>
          </p:nvPr>
        </p:nvSpPr>
        <p:spPr>
          <a:xfrm>
            <a:off x="4645025" y="1295400"/>
            <a:ext cx="4041775" cy="715355"/>
          </a:xfrm>
        </p:spPr>
        <p:txBody>
          <a:bodyPr lIns="146304" anchor="ctr"/>
          <a:lstStyle>
            <a:lvl1pPr marL="0" indent="0">
              <a:buNone/>
              <a:defRPr sz="23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extLst/>
          </a:lstStyle>
          <a:p>
            <a:pPr lvl="0" eaLnBrk="1" latinLnBrk="0" hangingPunct="1"/>
            <a:r>
              <a:rPr kumimoji="0" lang="en-US"/>
              <a:t>Click to edit Master text styles</a:t>
            </a:r>
          </a:p>
        </p:txBody>
      </p:sp>
      <p:sp>
        <p:nvSpPr>
          <p:cNvPr id="6" name="Content Placeholder 5"/>
          <p:cNvSpPr>
            <a:spLocks noGrp="1"/>
          </p:cNvSpPr>
          <p:nvPr>
            <p:ph sz="quarter" idx="4"/>
          </p:nvPr>
        </p:nvSpPr>
        <p:spPr>
          <a:xfrm>
            <a:off x="4645025" y="2023338"/>
            <a:ext cx="4041775" cy="437746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7" name="Date Placeholder 6"/>
          <p:cNvSpPr>
            <a:spLocks noGrp="1"/>
          </p:cNvSpPr>
          <p:nvPr>
            <p:ph type="dt" sz="half" idx="10"/>
          </p:nvPr>
        </p:nvSpPr>
        <p:spPr/>
        <p:txBody>
          <a:bodyPr/>
          <a:lstStyle/>
          <a:p>
            <a:fld id="{AD58AC72-31E9-462F-9B3C-9BE8C7122681}" type="datetime1">
              <a:rPr lang="en-US" smtClean="0"/>
              <a:t>11/6/2020</a:t>
            </a:fld>
            <a:endParaRPr lang="en-US"/>
          </a:p>
        </p:txBody>
      </p:sp>
      <p:sp>
        <p:nvSpPr>
          <p:cNvPr id="8" name="Footer Placeholder 7"/>
          <p:cNvSpPr>
            <a:spLocks noGrp="1"/>
          </p:cNvSpPr>
          <p:nvPr>
            <p:ph type="ftr" sz="quarter" idx="11"/>
          </p:nvPr>
        </p:nvSpPr>
        <p:spPr/>
        <p:txBody>
          <a:bodyPr/>
          <a:lstStyle/>
          <a:p>
            <a:r>
              <a:rPr lang="en-US"/>
              <a:t>J. Leskovec, A. Rajaraman, J. Ullman: Mining of Massive Datasets, http://www.mmds.org</a:t>
            </a:r>
          </a:p>
        </p:txBody>
      </p:sp>
      <p:sp>
        <p:nvSpPr>
          <p:cNvPr id="9" name="Slide Number Placeholder 8"/>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082959B7-A057-4C6E-AE3D-FE0013650731}" type="datetime1">
              <a:rPr lang="en-US" smtClean="0"/>
              <a:t>11/6/2020</a:t>
            </a:fld>
            <a:endParaRPr lang="en-US"/>
          </a:p>
        </p:txBody>
      </p:sp>
      <p:sp>
        <p:nvSpPr>
          <p:cNvPr id="4" name="Footer Placeholder 3"/>
          <p:cNvSpPr>
            <a:spLocks noGrp="1"/>
          </p:cNvSpPr>
          <p:nvPr>
            <p:ph type="ftr" sz="quarter" idx="11"/>
          </p:nvPr>
        </p:nvSpPr>
        <p:spPr/>
        <p:txBody>
          <a:bodyPr/>
          <a:lstStyle/>
          <a:p>
            <a:r>
              <a:rPr lang="en-US"/>
              <a:t>J. Leskovec, A. Rajaraman, J. Ullman: Mining of Massive Datasets, http://www.mmds.org</a:t>
            </a:r>
          </a:p>
        </p:txBody>
      </p:sp>
      <p:sp>
        <p:nvSpPr>
          <p:cNvPr id="5" name="Slide Number Placeholder 4"/>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31977B2-186D-49E1-B05C-6287D2FF572D}" type="datetime1">
              <a:rPr lang="en-US" smtClean="0"/>
              <a:t>11/6/2020</a:t>
            </a:fld>
            <a:endParaRPr lang="en-US"/>
          </a:p>
        </p:txBody>
      </p:sp>
      <p:sp>
        <p:nvSpPr>
          <p:cNvPr id="3" name="Footer Placeholder 2"/>
          <p:cNvSpPr>
            <a:spLocks noGrp="1"/>
          </p:cNvSpPr>
          <p:nvPr>
            <p:ph type="ftr" sz="quarter" idx="11"/>
          </p:nvPr>
        </p:nvSpPr>
        <p:spPr/>
        <p:txBody>
          <a:bodyPr/>
          <a:lstStyle/>
          <a:p>
            <a:r>
              <a:rPr lang="en-US"/>
              <a:t>J. Leskovec, A. Rajaraman, J. Ullman: Mining of Massive Datasets, http://www.mmds.org</a:t>
            </a:r>
          </a:p>
        </p:txBody>
      </p:sp>
      <p:sp>
        <p:nvSpPr>
          <p:cNvPr id="4" name="Slide Number Placeholder 3"/>
          <p:cNvSpPr>
            <a:spLocks noGrp="1"/>
          </p:cNvSpPr>
          <p:nvPr>
            <p:ph type="sldNum" sz="quarter" idx="12"/>
          </p:nvPr>
        </p:nvSpPr>
        <p:spPr/>
        <p:txBody>
          <a:bodyPr/>
          <a:lstStyle/>
          <a:p>
            <a:fld id="{19B12225-5612-419B-A8D5-4B8EEE4C217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838" y="152400"/>
            <a:ext cx="2523744" cy="978408"/>
          </a:xfrm>
        </p:spPr>
        <p:txBody>
          <a:bodyPr vert="horz" lIns="73152" rIns="45720" bIns="0" rtlCol="0" anchor="b">
            <a:normAutofit/>
            <a:sp3d prstMaterial="matte"/>
          </a:bodyPr>
          <a:lstStyle>
            <a:lvl1pPr algn="l">
              <a:defRPr sz="2000" b="0"/>
            </a:lvl1pPr>
            <a:extLst/>
          </a:lstStyle>
          <a:p>
            <a:r>
              <a:rPr kumimoji="0" lang="en-US"/>
              <a:t>Click to edit Master title style</a:t>
            </a:r>
          </a:p>
        </p:txBody>
      </p:sp>
      <p:sp>
        <p:nvSpPr>
          <p:cNvPr id="3" name="Content Placeholder 2"/>
          <p:cNvSpPr>
            <a:spLocks noGrp="1"/>
          </p:cNvSpPr>
          <p:nvPr>
            <p:ph idx="1"/>
          </p:nvPr>
        </p:nvSpPr>
        <p:spPr>
          <a:xfrm>
            <a:off x="3019377" y="1743133"/>
            <a:ext cx="5920641" cy="455888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extLs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2"/>
          </p:nvPr>
        </p:nvSpPr>
        <p:spPr>
          <a:xfrm>
            <a:off x="167838" y="1730018"/>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84FEBAED-9A58-45C8-BC69-8BD8C625FBA3}" type="datetime1">
              <a:rPr lang="en-US" smtClean="0"/>
              <a:t>11/6/2020</a:t>
            </a:fld>
            <a:endParaRPr lang="en-US"/>
          </a:p>
        </p:txBody>
      </p:sp>
      <p:sp>
        <p:nvSpPr>
          <p:cNvPr id="6" name="Footer Placeholder 5"/>
          <p:cNvSpPr>
            <a:spLocks noGrp="1"/>
          </p:cNvSpPr>
          <p:nvPr>
            <p:ph type="ftr" sz="quarter" idx="11"/>
          </p:nvPr>
        </p:nvSpPr>
        <p:spPr/>
        <p:txBody>
          <a:bodyPr/>
          <a:lstStyle/>
          <a:p>
            <a:r>
              <a:rPr lang="en-US"/>
              <a:t>J. Leskovec, A. Rajaraman, J. Ullman: Mining of Massive Datasets, http://www.mmds.org</a:t>
            </a:r>
          </a:p>
        </p:txBody>
      </p:sp>
      <p:sp>
        <p:nvSpPr>
          <p:cNvPr id="7" name="Slide Number Placeholder 6"/>
          <p:cNvSpPr>
            <a:spLocks noGrp="1"/>
          </p:cNvSpPr>
          <p:nvPr>
            <p:ph type="sldNum" sz="quarter" idx="12"/>
          </p:nvPr>
        </p:nvSpPr>
        <p:spPr/>
        <p:txBody>
          <a:bodyPr/>
          <a:lstStyle/>
          <a:p>
            <a:fld id="{19B12225-5612-419B-A8D5-4B8EEE4C217E}" type="slidenum">
              <a:rPr lang="en-US" smtClean="0"/>
              <a:pPr/>
              <a:t>‹#›</a:t>
            </a:fld>
            <a:endParaRPr lang="en-US"/>
          </a:p>
        </p:txBody>
      </p:sp>
      <p:sp>
        <p:nvSpPr>
          <p:cNvPr id="12" name="Rectangle 11"/>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1453896"/>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4592" y="155448"/>
            <a:ext cx="2525150" cy="978408"/>
          </a:xfrm>
        </p:spPr>
        <p:txBody>
          <a:bodyPr lIns="73152" bIns="0" anchor="b">
            <a:sp3d prstMaterial="matte"/>
          </a:bodyPr>
          <a:lstStyle>
            <a:lvl1pPr algn="l">
              <a:defRPr sz="2000" b="0"/>
            </a:lvl1pPr>
            <a:extLst/>
          </a:lstStyle>
          <a:p>
            <a:r>
              <a:rPr kumimoji="0" lang="en-US"/>
              <a:t>Click to edit Master title style</a:t>
            </a:r>
          </a:p>
        </p:txBody>
      </p:sp>
      <p:sp>
        <p:nvSpPr>
          <p:cNvPr id="3" name="Picture Placeholder 2"/>
          <p:cNvSpPr>
            <a:spLocks noGrp="1"/>
          </p:cNvSpPr>
          <p:nvPr>
            <p:ph type="pic" idx="1"/>
          </p:nvPr>
        </p:nvSpPr>
        <p:spPr>
          <a:xfrm>
            <a:off x="2903805" y="1484808"/>
            <a:ext cx="6247397" cy="5373192"/>
          </a:xfrm>
          <a:solidFill>
            <a:schemeClr val="bg2">
              <a:shade val="75000"/>
            </a:schemeClr>
          </a:solidFill>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extLst/>
          </a:lstStyle>
          <a:p>
            <a:r>
              <a:rPr kumimoji="0" lang="en-US"/>
              <a:t>Click icon to add picture</a:t>
            </a:r>
            <a:endParaRPr kumimoji="0" lang="en-US" dirty="0"/>
          </a:p>
        </p:txBody>
      </p:sp>
      <p:sp>
        <p:nvSpPr>
          <p:cNvPr id="4" name="Text Placeholder 3"/>
          <p:cNvSpPr>
            <a:spLocks noGrp="1"/>
          </p:cNvSpPr>
          <p:nvPr>
            <p:ph type="body" sz="half" idx="2"/>
          </p:nvPr>
        </p:nvSpPr>
        <p:spPr>
          <a:xfrm>
            <a:off x="164592" y="1728216"/>
            <a:ext cx="2468880" cy="45720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extLst/>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164592" y="1170432"/>
            <a:ext cx="2523744" cy="201168"/>
          </a:xfrm>
        </p:spPr>
        <p:txBody>
          <a:bodyPr/>
          <a:lstStyle/>
          <a:p>
            <a:fld id="{F32489FD-F5CC-457E-8ACC-ADE898ED0A08}" type="datetime1">
              <a:rPr lang="en-US" smtClean="0"/>
              <a:t>11/6/2020</a:t>
            </a:fld>
            <a:endParaRPr lang="en-US"/>
          </a:p>
        </p:txBody>
      </p:sp>
      <p:sp>
        <p:nvSpPr>
          <p:cNvPr id="11" name="Rectangle 10"/>
          <p:cNvSpPr/>
          <p:nvPr/>
        </p:nvSpPr>
        <p:spPr>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Rectangle 8"/>
          <p:cNvSpPr/>
          <p:nvPr/>
        </p:nvSpPr>
        <p:spPr bwMode="invGray">
          <a:xfrm>
            <a:off x="2855737" y="0"/>
            <a:ext cx="45720" cy="6858000"/>
          </a:xfrm>
          <a:prstGeom prst="rect">
            <a:avLst/>
          </a:prstGeom>
          <a:solidFill>
            <a:srgbClr val="FFFFFF"/>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6" name="Footer Placeholder 5"/>
          <p:cNvSpPr>
            <a:spLocks noGrp="1"/>
          </p:cNvSpPr>
          <p:nvPr>
            <p:ph type="ftr" sz="quarter" idx="11"/>
          </p:nvPr>
        </p:nvSpPr>
        <p:spPr>
          <a:xfrm>
            <a:off x="3035808" y="1170432"/>
            <a:ext cx="5193792" cy="201168"/>
          </a:xfrm>
        </p:spPr>
        <p:txBody>
          <a:bodyPr/>
          <a:lstStyle>
            <a:lvl1pPr>
              <a:defRPr>
                <a:solidFill>
                  <a:schemeClr val="bg1">
                    <a:shade val="50000"/>
                  </a:schemeClr>
                </a:solidFill>
              </a:defRPr>
            </a:lvl1pPr>
          </a:lstStyle>
          <a:p>
            <a:r>
              <a:rPr lang="en-US"/>
              <a:t>J. Leskovec, A. Rajaraman, J. Ullman: Mining of Massive Datasets, http://www.mmds.org</a:t>
            </a:r>
          </a:p>
        </p:txBody>
      </p:sp>
      <p:sp>
        <p:nvSpPr>
          <p:cNvPr id="7" name="Slide Number Placeholder 6"/>
          <p:cNvSpPr>
            <a:spLocks noGrp="1"/>
          </p:cNvSpPr>
          <p:nvPr>
            <p:ph type="sldNum" sz="quarter" idx="12"/>
          </p:nvPr>
        </p:nvSpPr>
        <p:spPr>
          <a:xfrm>
            <a:off x="8339328" y="1170432"/>
            <a:ext cx="733864" cy="201168"/>
          </a:xfrm>
        </p:spPr>
        <p:txBody>
          <a:bodyPr/>
          <a:lstStyle/>
          <a:p>
            <a:fld id="{19B12225-5612-419B-A8D5-4B8EEE4C217E}"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bwMode="invGray">
          <a:xfrm>
            <a:off x="0" y="1021080"/>
            <a:ext cx="9144000" cy="45720"/>
          </a:xfrm>
          <a:prstGeom prst="rect">
            <a:avLst/>
          </a:prstGeom>
          <a:solidFill>
            <a:srgbClr val="FFFFFF"/>
          </a:solidFill>
          <a:ln w="48000" cap="flat" cmpd="thickThin" algn="ctr">
            <a:noFill/>
            <a:prstDash val="solid"/>
          </a:ln>
          <a:effectLst>
            <a:outerShdw blurRad="31750" dist="10160" dir="5400000" algn="tl" rotWithShape="0">
              <a:srgbClr val="000000">
                <a:alpha val="6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7" name="Rectangle 6"/>
          <p:cNvSpPr/>
          <p:nvPr/>
        </p:nvSpPr>
        <p:spPr bwMode="ltGray">
          <a:xfrm>
            <a:off x="0" y="1"/>
            <a:ext cx="9143999" cy="1021079"/>
          </a:xfrm>
          <a:prstGeom prst="rect">
            <a:avLst/>
          </a:prstGeom>
          <a:solidFill>
            <a:srgbClr val="000000"/>
          </a:solidFill>
          <a:ln w="48000" cap="flat" cmpd="thickThin" algn="ctr">
            <a:noFill/>
            <a:prstDash val="solid"/>
          </a:ln>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Placeholder 1"/>
          <p:cNvSpPr>
            <a:spLocks noGrp="1"/>
          </p:cNvSpPr>
          <p:nvPr>
            <p:ph type="title"/>
          </p:nvPr>
        </p:nvSpPr>
        <p:spPr>
          <a:xfrm>
            <a:off x="457200" y="152400"/>
            <a:ext cx="8229600" cy="838200"/>
          </a:xfrm>
          <a:prstGeom prst="rect">
            <a:avLst/>
          </a:prstGeom>
        </p:spPr>
        <p:txBody>
          <a:bodyPr vert="horz" lIns="91440" rIns="45720" rtlCol="0" anchor="ctr">
            <a:normAutofit/>
            <a:scene3d>
              <a:camera prst="orthographicFront"/>
              <a:lightRig rig="threePt" dir="t">
                <a:rot lat="0" lon="0" rev="4800000"/>
              </a:lightRig>
            </a:scene3d>
            <a:sp3d prstMaterial="matte">
              <a:bevelT w="50800" h="10160"/>
            </a:sp3d>
          </a:bodyPr>
          <a:lstStyle/>
          <a:p>
            <a:r>
              <a:rPr kumimoji="0" lang="en-US" dirty="0"/>
              <a:t>Click to edit Master title style</a:t>
            </a:r>
          </a:p>
        </p:txBody>
      </p:sp>
      <p:sp>
        <p:nvSpPr>
          <p:cNvPr id="3" name="Text Placeholder 2"/>
          <p:cNvSpPr>
            <a:spLocks noGrp="1"/>
          </p:cNvSpPr>
          <p:nvPr>
            <p:ph type="body" idx="1"/>
          </p:nvPr>
        </p:nvSpPr>
        <p:spPr>
          <a:xfrm>
            <a:off x="457200" y="1295400"/>
            <a:ext cx="8229600" cy="5257801"/>
          </a:xfrm>
          <a:prstGeom prst="rect">
            <a:avLst/>
          </a:prstGeom>
        </p:spPr>
        <p:txBody>
          <a:bodyPr vert="horz" lIns="54864" tIns="91440" rtlCol="0">
            <a:normAutofit/>
          </a:bodyPr>
          <a:lstStyle/>
          <a:p>
            <a:pPr lvl="0" eaLnBrk="1" latinLnBrk="0" hangingPunct="1"/>
            <a:r>
              <a:rPr kumimoji="0" lang="en-US" dirty="0"/>
              <a:t>Click to edit Master text styles</a:t>
            </a:r>
          </a:p>
          <a:p>
            <a:pPr lvl="1" eaLnBrk="1" latinLnBrk="0" hangingPunct="1"/>
            <a:r>
              <a:rPr kumimoji="0" lang="en-US" dirty="0"/>
              <a:t>Second level</a:t>
            </a:r>
          </a:p>
          <a:p>
            <a:pPr lvl="2" eaLnBrk="1" latinLnBrk="0" hangingPunct="1"/>
            <a:r>
              <a:rPr kumimoji="0" lang="en-US" dirty="0"/>
              <a:t>Third level</a:t>
            </a:r>
          </a:p>
          <a:p>
            <a:pPr lvl="3" eaLnBrk="1" latinLnBrk="0" hangingPunct="1"/>
            <a:r>
              <a:rPr kumimoji="0" lang="en-US" dirty="0"/>
              <a:t>Fourth level</a:t>
            </a:r>
          </a:p>
          <a:p>
            <a:pPr lvl="4" eaLnBrk="1" latinLnBrk="0" hangingPunct="1"/>
            <a:r>
              <a:rPr kumimoji="0" lang="en-US" dirty="0"/>
              <a:t>Fifth level</a:t>
            </a:r>
          </a:p>
        </p:txBody>
      </p:sp>
      <p:sp>
        <p:nvSpPr>
          <p:cNvPr id="4" name="Date Placeholder 3"/>
          <p:cNvSpPr>
            <a:spLocks noGrp="1"/>
          </p:cNvSpPr>
          <p:nvPr>
            <p:ph type="dt" sz="half" idx="2"/>
          </p:nvPr>
        </p:nvSpPr>
        <p:spPr>
          <a:xfrm>
            <a:off x="457200" y="6583680"/>
            <a:ext cx="2133600" cy="274320"/>
          </a:xfrm>
          <a:prstGeom prst="rect">
            <a:avLst/>
          </a:prstGeom>
        </p:spPr>
        <p:txBody>
          <a:bodyPr vert="horz" lIns="109728"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fld id="{3CBF1999-7627-4095-A74A-6859AB25AD07}" type="datetime1">
              <a:rPr lang="en-US" smtClean="0"/>
              <a:t>11/6/2020</a:t>
            </a:fld>
            <a:endParaRPr lang="en-US"/>
          </a:p>
        </p:txBody>
      </p:sp>
      <p:sp>
        <p:nvSpPr>
          <p:cNvPr id="5" name="Footer Placeholder 4"/>
          <p:cNvSpPr>
            <a:spLocks noGrp="1"/>
          </p:cNvSpPr>
          <p:nvPr>
            <p:ph type="ftr" sz="quarter" idx="3"/>
          </p:nvPr>
        </p:nvSpPr>
        <p:spPr>
          <a:xfrm>
            <a:off x="2640596" y="6583680"/>
            <a:ext cx="5507719" cy="274320"/>
          </a:xfrm>
          <a:prstGeom prst="rect">
            <a:avLst/>
          </a:prstGeom>
        </p:spPr>
        <p:txBody>
          <a:bodyPr vert="horz" lIns="45720" rIns="45720" bIns="0" rtlCol="0" anchor="b"/>
          <a:lstStyle>
            <a:lvl1pPr algn="l" eaLnBrk="1" latinLnBrk="0" hangingPunct="1">
              <a:defRPr kumimoji="0" sz="900">
                <a:solidFill>
                  <a:schemeClr val="tx1">
                    <a:tint val="95000"/>
                  </a:schemeClr>
                </a:solidFill>
                <a:latin typeface="Calibri" pitchFamily="34" charset="0"/>
                <a:cs typeface="Calibri" pitchFamily="34" charset="0"/>
              </a:defRPr>
            </a:lvl1pPr>
            <a:extLst/>
          </a:lstStyle>
          <a:p>
            <a:r>
              <a:rPr lang="en-US"/>
              <a:t>J. Leskovec, A. Rajaraman, J. Ullman: Mining of Massive Datasets, http://www.mmds.org</a:t>
            </a:r>
            <a:endParaRPr lang="en-US" dirty="0"/>
          </a:p>
        </p:txBody>
      </p:sp>
      <p:sp>
        <p:nvSpPr>
          <p:cNvPr id="6" name="Slide Number Placeholder 5"/>
          <p:cNvSpPr>
            <a:spLocks noGrp="1"/>
          </p:cNvSpPr>
          <p:nvPr>
            <p:ph type="sldNum" sz="quarter" idx="4"/>
          </p:nvPr>
        </p:nvSpPr>
        <p:spPr>
          <a:xfrm>
            <a:off x="8204396" y="6583680"/>
            <a:ext cx="733864" cy="274320"/>
          </a:xfrm>
          <a:prstGeom prst="rect">
            <a:avLst/>
          </a:prstGeom>
        </p:spPr>
        <p:txBody>
          <a:bodyPr vert="horz" bIns="0" rtlCol="0" anchor="b"/>
          <a:lstStyle>
            <a:lvl1pPr algn="r" eaLnBrk="1" latinLnBrk="0" hangingPunct="1">
              <a:defRPr kumimoji="0" sz="900">
                <a:solidFill>
                  <a:schemeClr val="tx1">
                    <a:tint val="95000"/>
                  </a:schemeClr>
                </a:solidFill>
                <a:latin typeface="Calibri" pitchFamily="34" charset="0"/>
                <a:cs typeface="Calibri" pitchFamily="34" charset="0"/>
              </a:defRPr>
            </a:lvl1pPr>
            <a:extLst/>
          </a:lstStyle>
          <a:p>
            <a:fld id="{19B12225-5612-419B-A8D5-4B8EEE4C217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 id="2147483677" r:id="rId13"/>
  </p:sldLayoutIdLst>
  <p:hf sldNum="0" hdr="0" ftr="0" dt="0"/>
  <p:txStyles>
    <p:titleStyle>
      <a:lvl1pPr algn="l" rtl="0" eaLnBrk="1" latinLnBrk="0" hangingPunct="1">
        <a:spcBef>
          <a:spcPct val="0"/>
        </a:spcBef>
        <a:buNone/>
        <a:defRPr kumimoji="0" sz="4500" b="1" kern="1200">
          <a:solidFill>
            <a:schemeClr val="accent1">
              <a:satMod val="150000"/>
            </a:schemeClr>
          </a:solidFill>
          <a:effectLst/>
          <a:latin typeface="+mj-lt"/>
          <a:ea typeface="+mj-ea"/>
          <a:cs typeface="+mj-cs"/>
        </a:defRPr>
      </a:lvl1pPr>
      <a:extLst/>
    </p:titleStyle>
    <p:bodyStyle>
      <a:lvl1pPr marL="438912" indent="-320040" algn="l" rtl="0" eaLnBrk="1" latinLnBrk="0" hangingPunct="1">
        <a:spcBef>
          <a:spcPts val="0"/>
        </a:spcBef>
        <a:buClr>
          <a:schemeClr val="accent1"/>
        </a:buClr>
        <a:buSzPct val="80000"/>
        <a:buFont typeface="Wingdings 2"/>
        <a:buChar char=""/>
        <a:defRPr kumimoji="0" sz="3200" kern="1200">
          <a:solidFill>
            <a:schemeClr val="tx1"/>
          </a:solidFill>
          <a:latin typeface="Calibri" pitchFamily="34" charset="0"/>
          <a:ea typeface="+mn-ea"/>
          <a:cs typeface="Calibri" pitchFamily="34" charset="0"/>
        </a:defRPr>
      </a:lvl1pPr>
      <a:lvl2pPr marL="731520" indent="-274320" algn="l" rtl="0" eaLnBrk="1" latinLnBrk="0" hangingPunct="1">
        <a:spcBef>
          <a:spcPct val="20000"/>
        </a:spcBef>
        <a:buClr>
          <a:schemeClr val="accent2"/>
        </a:buClr>
        <a:buSzPct val="100000"/>
        <a:buFont typeface="Wingdings" pitchFamily="2" charset="2"/>
        <a:buChar char="§"/>
        <a:defRPr kumimoji="0" sz="2800" kern="1200">
          <a:solidFill>
            <a:schemeClr val="tx1"/>
          </a:solidFill>
          <a:latin typeface="Calibri" pitchFamily="34" charset="0"/>
          <a:ea typeface="+mn-ea"/>
          <a:cs typeface="Calibri" pitchFamily="34" charset="0"/>
        </a:defRPr>
      </a:lvl2pPr>
      <a:lvl3pPr marL="996696" indent="-228600" algn="l" rtl="0" eaLnBrk="1" latinLnBrk="0" hangingPunct="1">
        <a:spcBef>
          <a:spcPct val="20000"/>
        </a:spcBef>
        <a:buClr>
          <a:schemeClr val="accent3"/>
        </a:buClr>
        <a:buSzPct val="100000"/>
        <a:buFont typeface="Wingdings" pitchFamily="2" charset="2"/>
        <a:buChar char="§"/>
        <a:defRPr kumimoji="0" sz="2400" kern="1200">
          <a:solidFill>
            <a:schemeClr val="tx1"/>
          </a:solidFill>
          <a:latin typeface="Calibri" pitchFamily="34" charset="0"/>
          <a:ea typeface="+mn-ea"/>
          <a:cs typeface="Calibri" pitchFamily="34" charset="0"/>
        </a:defRPr>
      </a:lvl3pPr>
      <a:lvl4pPr marL="1216152" indent="-182880" algn="l" rtl="0" eaLnBrk="1" latinLnBrk="0" hangingPunct="1">
        <a:spcBef>
          <a:spcPct val="20000"/>
        </a:spcBef>
        <a:buClr>
          <a:schemeClr val="accent4"/>
        </a:buClr>
        <a:buSzPct val="100000"/>
        <a:buFont typeface="Wingdings" pitchFamily="2" charset="2"/>
        <a:buChar char="§"/>
        <a:defRPr kumimoji="0" sz="2000" kern="1200">
          <a:solidFill>
            <a:schemeClr val="tx1"/>
          </a:solidFill>
          <a:latin typeface="Calibri" pitchFamily="34" charset="0"/>
          <a:ea typeface="+mn-ea"/>
          <a:cs typeface="Calibri" pitchFamily="34" charset="0"/>
        </a:defRPr>
      </a:lvl4pPr>
      <a:lvl5pPr marL="1426464" indent="-182880" algn="l" rtl="0" eaLnBrk="1" latinLnBrk="0" hangingPunct="1">
        <a:spcBef>
          <a:spcPct val="20000"/>
        </a:spcBef>
        <a:buClr>
          <a:schemeClr val="accent5"/>
        </a:buClr>
        <a:buSzPct val="100000"/>
        <a:buFont typeface="Wingdings" pitchFamily="2" charset="2"/>
        <a:buChar char="§"/>
        <a:defRPr kumimoji="0" lang="en-US" sz="2000" kern="1200" smtClean="0">
          <a:solidFill>
            <a:schemeClr val="tx1"/>
          </a:solidFill>
          <a:latin typeface="Calibri" pitchFamily="34" charset="0"/>
          <a:ea typeface="+mn-ea"/>
          <a:cs typeface="Calibri" pitchFamily="34" charset="0"/>
        </a:defRPr>
      </a:lvl5pPr>
      <a:lvl6pPr marL="1627632" indent="-182880" algn="l" rtl="0" eaLnBrk="1" latinLnBrk="0" hangingPunct="1">
        <a:spcBef>
          <a:spcPct val="20000"/>
        </a:spcBef>
        <a:buClr>
          <a:schemeClr val="accent6"/>
        </a:buClr>
        <a:buSzPct val="100000"/>
        <a:buFont typeface="Wingdings 2"/>
        <a:buChar char=""/>
        <a:defRPr kumimoji="0" sz="2000" kern="1200">
          <a:solidFill>
            <a:schemeClr val="tx1"/>
          </a:solidFill>
          <a:latin typeface="+mn-lt"/>
          <a:ea typeface="+mn-ea"/>
          <a:cs typeface="+mn-cs"/>
        </a:defRPr>
      </a:lvl6pPr>
      <a:lvl7pPr marL="1828800" indent="-182880" algn="l" rtl="0" eaLnBrk="1" latinLnBrk="0" hangingPunct="1">
        <a:spcBef>
          <a:spcPct val="20000"/>
        </a:spcBef>
        <a:buClr>
          <a:schemeClr val="accent1"/>
        </a:buClr>
        <a:buSzPct val="100000"/>
        <a:buFont typeface="Wingdings 2"/>
        <a:buChar char=""/>
        <a:defRPr kumimoji="0" sz="1800" kern="1200">
          <a:solidFill>
            <a:schemeClr val="tx1"/>
          </a:solidFill>
          <a:latin typeface="+mn-lt"/>
          <a:ea typeface="+mn-ea"/>
          <a:cs typeface="+mn-cs"/>
        </a:defRPr>
      </a:lvl7pPr>
      <a:lvl8pPr marL="2029968" indent="-182880" algn="l" rtl="0" eaLnBrk="1" latinLnBrk="0" hangingPunct="1">
        <a:spcBef>
          <a:spcPct val="20000"/>
        </a:spcBef>
        <a:buClr>
          <a:schemeClr val="accent2"/>
        </a:buClr>
        <a:buFont typeface="Wingdings 2" pitchFamily="18" charset="2"/>
        <a:buChar char=""/>
        <a:defRPr kumimoji="0" sz="1800" kern="1200">
          <a:solidFill>
            <a:schemeClr val="tx1"/>
          </a:solidFill>
          <a:latin typeface="+mn-lt"/>
          <a:ea typeface="+mn-ea"/>
          <a:cs typeface="+mn-cs"/>
        </a:defRPr>
      </a:lvl8pPr>
      <a:lvl9pPr marL="2231136" indent="-182880" algn="l" rtl="0" eaLnBrk="1" latinLnBrk="0" hangingPunct="1">
        <a:spcBef>
          <a:spcPct val="20000"/>
        </a:spcBef>
        <a:buClr>
          <a:schemeClr val="accent3"/>
        </a:buClr>
        <a:buFont typeface="Wingdings 2" pitchFamily="18" charset="2"/>
        <a:buChar char=""/>
        <a:defRPr kumimoji="0" sz="18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3400" y="1447800"/>
            <a:ext cx="8610600" cy="3581400"/>
          </a:xfrm>
        </p:spPr>
        <p:txBody>
          <a:bodyPr anchor="b">
            <a:normAutofit fontScale="90000"/>
          </a:bodyPr>
          <a:lstStyle/>
          <a:p>
            <a:r>
              <a:rPr lang="en-US" sz="5400" dirty="0"/>
              <a:t>6.3- Mining Social Network Graphs: </a:t>
            </a:r>
            <a:r>
              <a:rPr lang="en-US" b="0" dirty="0"/>
              <a:t>Social Networks as Graphs, Clustering of Social-Network</a:t>
            </a:r>
            <a:br>
              <a:rPr lang="en-US" b="0" dirty="0"/>
            </a:br>
            <a:r>
              <a:rPr lang="en-US" b="0" dirty="0"/>
              <a:t>Graphs, Direct Discovery of Communities in a social graph.</a:t>
            </a:r>
            <a:endParaRPr lang="en-US" sz="5400" dirty="0"/>
          </a:p>
        </p:txBody>
      </p:sp>
      <p:sp>
        <p:nvSpPr>
          <p:cNvPr id="7" name="TextBox 6"/>
          <p:cNvSpPr txBox="1"/>
          <p:nvPr/>
        </p:nvSpPr>
        <p:spPr>
          <a:xfrm>
            <a:off x="762000" y="5257800"/>
            <a:ext cx="6705600" cy="1692771"/>
          </a:xfrm>
          <a:prstGeom prst="rect">
            <a:avLst/>
          </a:prstGeom>
          <a:noFill/>
        </p:spPr>
        <p:txBody>
          <a:bodyPr wrap="square" rtlCol="0">
            <a:spAutoFit/>
          </a:bodyPr>
          <a:lstStyle/>
          <a:p>
            <a:r>
              <a:rPr lang="en-US" sz="2400" dirty="0"/>
              <a:t>Adapted from Mining of Massive Datasets</a:t>
            </a:r>
          </a:p>
          <a:p>
            <a:r>
              <a:rPr lang="en-US" sz="2400" dirty="0"/>
              <a:t>Jure Leskovec, </a:t>
            </a:r>
            <a:r>
              <a:rPr lang="en-US" sz="2400" dirty="0" err="1"/>
              <a:t>Anand</a:t>
            </a:r>
            <a:r>
              <a:rPr lang="en-US" sz="2400" dirty="0"/>
              <a:t> </a:t>
            </a:r>
            <a:r>
              <a:rPr lang="en-US" sz="2400" dirty="0" err="1"/>
              <a:t>Rajaraman</a:t>
            </a:r>
            <a:r>
              <a:rPr lang="en-US" sz="2400" dirty="0"/>
              <a:t>, Jeff Ullman </a:t>
            </a:r>
            <a:r>
              <a:rPr lang="en-US" sz="2000" dirty="0"/>
              <a:t>Stanford University</a:t>
            </a:r>
          </a:p>
          <a:p>
            <a:r>
              <a:rPr lang="en-US" sz="3200" dirty="0"/>
              <a:t>http://www.mmds.org </a:t>
            </a:r>
          </a:p>
        </p:txBody>
      </p:sp>
    </p:spTree>
    <p:extLst>
      <p:ext uri="{BB962C8B-B14F-4D97-AF65-F5344CB8AC3E}">
        <p14:creationId xmlns:p14="http://schemas.microsoft.com/office/powerpoint/2010/main" val="579365154"/>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en-US" sz="5400" dirty="0"/>
              <a:t>Clustering of Social Network Graphs </a:t>
            </a:r>
          </a:p>
        </p:txBody>
      </p:sp>
      <p:sp>
        <p:nvSpPr>
          <p:cNvPr id="8" name="Text Placeholder 7"/>
          <p:cNvSpPr>
            <a:spLocks noGrp="1"/>
          </p:cNvSpPr>
          <p:nvPr>
            <p:ph type="body" idx="1"/>
          </p:nvPr>
        </p:nvSpPr>
        <p:spPr>
          <a:xfrm>
            <a:off x="740664" y="2895600"/>
            <a:ext cx="8022336" cy="685800"/>
          </a:xfrm>
        </p:spPr>
        <p:txBody>
          <a:bodyPr/>
          <a:lstStyle/>
          <a:p>
            <a:r>
              <a:rPr lang="en-US" b="1" dirty="0"/>
              <a:t>How to find communities?</a:t>
            </a:r>
          </a:p>
        </p:txBody>
      </p:sp>
      <p:pic>
        <p:nvPicPr>
          <p:cNvPr id="9" name="Picture 2"/>
          <p:cNvPicPr>
            <a:picLocks noChangeAspect="1" noChangeArrowheads="1"/>
          </p:cNvPicPr>
          <p:nvPr/>
        </p:nvPicPr>
        <p:blipFill>
          <a:blip r:embed="rId2" cstate="print"/>
          <a:srcRect/>
          <a:stretch>
            <a:fillRect/>
          </a:stretch>
        </p:blipFill>
        <p:spPr bwMode="auto">
          <a:xfrm>
            <a:off x="1143000" y="3870324"/>
            <a:ext cx="3492230" cy="2454276"/>
          </a:xfrm>
          <a:prstGeom prst="rect">
            <a:avLst/>
          </a:prstGeom>
          <a:noFill/>
          <a:ln w="9525">
            <a:noFill/>
            <a:miter lim="800000"/>
            <a:headEnd/>
            <a:tailEnd/>
          </a:ln>
        </p:spPr>
      </p:pic>
      <p:pic>
        <p:nvPicPr>
          <p:cNvPr id="10" name="Picture 2" descr="File:Illustration of overlapping communities.jpg"/>
          <p:cNvPicPr>
            <a:picLocks noChangeAspect="1" noChangeArrowheads="1"/>
          </p:cNvPicPr>
          <p:nvPr/>
        </p:nvPicPr>
        <p:blipFill>
          <a:blip r:embed="rId3" cstate="print"/>
          <a:srcRect/>
          <a:stretch>
            <a:fillRect/>
          </a:stretch>
        </p:blipFill>
        <p:spPr bwMode="auto">
          <a:xfrm>
            <a:off x="5638800" y="3794984"/>
            <a:ext cx="2362200" cy="2605816"/>
          </a:xfrm>
          <a:prstGeom prst="rect">
            <a:avLst/>
          </a:prstGeom>
          <a:noFill/>
        </p:spPr>
      </p:pic>
      <p:sp>
        <p:nvSpPr>
          <p:cNvPr id="11" name="Oval 10"/>
          <p:cNvSpPr/>
          <p:nvPr/>
        </p:nvSpPr>
        <p:spPr>
          <a:xfrm>
            <a:off x="1066800" y="3505200"/>
            <a:ext cx="1295400" cy="11430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Oval 11"/>
          <p:cNvSpPr/>
          <p:nvPr/>
        </p:nvSpPr>
        <p:spPr>
          <a:xfrm>
            <a:off x="1325136" y="5066370"/>
            <a:ext cx="1161586" cy="947864"/>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3" name="Oval 12"/>
          <p:cNvSpPr/>
          <p:nvPr/>
        </p:nvSpPr>
        <p:spPr>
          <a:xfrm>
            <a:off x="2779645" y="3568808"/>
            <a:ext cx="1905000" cy="2286000"/>
          </a:xfrm>
          <a:prstGeom prst="ellipse">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980460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724E4-1289-4446-B96C-302B15EB99EE}"/>
              </a:ext>
            </a:extLst>
          </p:cNvPr>
          <p:cNvSpPr>
            <a:spLocks noGrp="1"/>
          </p:cNvSpPr>
          <p:nvPr>
            <p:ph type="title"/>
          </p:nvPr>
        </p:nvSpPr>
        <p:spPr/>
        <p:txBody>
          <a:bodyPr>
            <a:normAutofit fontScale="90000"/>
          </a:bodyPr>
          <a:lstStyle/>
          <a:p>
            <a:r>
              <a:rPr lang="en-US" dirty="0"/>
              <a:t>Problems with standard techniques</a:t>
            </a:r>
          </a:p>
        </p:txBody>
      </p:sp>
      <p:sp>
        <p:nvSpPr>
          <p:cNvPr id="3" name="Content Placeholder 2">
            <a:extLst>
              <a:ext uri="{FF2B5EF4-FFF2-40B4-BE49-F238E27FC236}">
                <a16:creationId xmlns:a16="http://schemas.microsoft.com/office/drawing/2014/main" id="{229A27F2-53E9-4F13-A393-A542D4278FB9}"/>
              </a:ext>
            </a:extLst>
          </p:cNvPr>
          <p:cNvSpPr>
            <a:spLocks noGrp="1"/>
          </p:cNvSpPr>
          <p:nvPr>
            <p:ph idx="1"/>
          </p:nvPr>
        </p:nvSpPr>
        <p:spPr/>
        <p:txBody>
          <a:bodyPr>
            <a:normAutofit lnSpcReduction="10000"/>
          </a:bodyPr>
          <a:lstStyle/>
          <a:p>
            <a:r>
              <a:rPr lang="en-US" dirty="0"/>
              <a:t>Distance Measures for Social-Network Graphs</a:t>
            </a:r>
          </a:p>
          <a:p>
            <a:pPr lvl="1"/>
            <a:r>
              <a:rPr lang="en-US" dirty="0"/>
              <a:t>If we were to apply standard clustering techniques to a social-network graph, our first step would be to define a distance measure.</a:t>
            </a:r>
          </a:p>
          <a:p>
            <a:pPr lvl="1"/>
            <a:r>
              <a:rPr lang="en-US" dirty="0"/>
              <a:t>Social graphs violate the triangle inequality.</a:t>
            </a:r>
          </a:p>
          <a:p>
            <a:r>
              <a:rPr lang="en-US" dirty="0"/>
              <a:t>Applying Standard Clustering Methods</a:t>
            </a:r>
          </a:p>
          <a:p>
            <a:pPr lvl="1"/>
            <a:r>
              <a:rPr lang="en-US" dirty="0"/>
              <a:t>Hierarchical Clustering: The fact that all edges are at the same distance will introduce number of random factors that will lead to some nodes being assigned to the wrong cluster.</a:t>
            </a:r>
          </a:p>
          <a:p>
            <a:pPr lvl="1"/>
            <a:r>
              <a:rPr lang="en-US" dirty="0"/>
              <a:t>K-means Clustering: Hard to pick up two points that are far away.</a:t>
            </a:r>
          </a:p>
        </p:txBody>
      </p:sp>
    </p:spTree>
    <p:extLst>
      <p:ext uri="{BB962C8B-B14F-4D97-AF65-F5344CB8AC3E}">
        <p14:creationId xmlns:p14="http://schemas.microsoft.com/office/powerpoint/2010/main" val="2891023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Betweenness</a:t>
            </a:r>
          </a:p>
        </p:txBody>
      </p:sp>
      <p:sp>
        <p:nvSpPr>
          <p:cNvPr id="3" name="Content Placeholder 2"/>
          <p:cNvSpPr>
            <a:spLocks noGrp="1"/>
          </p:cNvSpPr>
          <p:nvPr>
            <p:ph idx="1"/>
          </p:nvPr>
        </p:nvSpPr>
        <p:spPr/>
        <p:txBody>
          <a:bodyPr>
            <a:normAutofit/>
          </a:bodyPr>
          <a:lstStyle/>
          <a:p>
            <a:r>
              <a:rPr lang="en-US" b="1" dirty="0">
                <a:solidFill>
                  <a:srgbClr val="D60093"/>
                </a:solidFill>
              </a:rPr>
              <a:t>Edge betweenness:</a:t>
            </a:r>
            <a:r>
              <a:rPr lang="en-US" dirty="0">
                <a:solidFill>
                  <a:schemeClr val="accent3"/>
                </a:solidFill>
              </a:rPr>
              <a:t> </a:t>
            </a:r>
            <a:r>
              <a:rPr lang="en-US" b="1" dirty="0"/>
              <a:t>Number of shortest paths passing over the edge</a:t>
            </a:r>
          </a:p>
          <a:p>
            <a:pPr lvl="1"/>
            <a:r>
              <a:rPr lang="en-US" dirty="0"/>
              <a:t>Betweenness of an edge (a, b) is the number of pairs of nodes x and y such that the edge (a, b) lies on the shortest path between x and y.</a:t>
            </a:r>
          </a:p>
          <a:p>
            <a:pPr lvl="1"/>
            <a:endParaRPr lang="en-US" b="1" dirty="0">
              <a:solidFill>
                <a:srgbClr val="0000FF"/>
              </a:solidFill>
            </a:endParaRPr>
          </a:p>
          <a:p>
            <a:pPr lvl="1"/>
            <a:endParaRPr lang="en-US" b="1" dirty="0">
              <a:solidFill>
                <a:srgbClr val="0000FF"/>
              </a:solidFill>
            </a:endParaRPr>
          </a:p>
          <a:p>
            <a:pPr lvl="1"/>
            <a:endParaRPr lang="en-US" b="1" dirty="0">
              <a:solidFill>
                <a:srgbClr val="0000FF"/>
              </a:solidFill>
            </a:endParaRPr>
          </a:p>
          <a:p>
            <a:pPr lvl="1"/>
            <a:endParaRPr lang="en-US" dirty="0"/>
          </a:p>
          <a:p>
            <a:pPr lvl="1"/>
            <a:r>
              <a:rPr lang="en-US" dirty="0"/>
              <a:t>Which edge will have highest betweenness? </a:t>
            </a:r>
            <a:endParaRPr lang="en-US" b="1" dirty="0">
              <a:solidFill>
                <a:srgbClr val="0000FF"/>
              </a:solidFill>
            </a:endParaRPr>
          </a:p>
        </p:txBody>
      </p:sp>
      <p:sp>
        <p:nvSpPr>
          <p:cNvPr id="13" name="Rectangle 12"/>
          <p:cNvSpPr/>
          <p:nvPr/>
        </p:nvSpPr>
        <p:spPr>
          <a:xfrm>
            <a:off x="37215" y="2904893"/>
            <a:ext cx="609600" cy="6096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4" name="Picture 3">
            <a:extLst>
              <a:ext uri="{FF2B5EF4-FFF2-40B4-BE49-F238E27FC236}">
                <a16:creationId xmlns:a16="http://schemas.microsoft.com/office/drawing/2014/main" id="{3C0159E1-DA6F-4A37-917B-D0555712C9F8}"/>
              </a:ext>
            </a:extLst>
          </p:cNvPr>
          <p:cNvPicPr>
            <a:picLocks noChangeAspect="1"/>
          </p:cNvPicPr>
          <p:nvPr/>
        </p:nvPicPr>
        <p:blipFill>
          <a:blip r:embed="rId2"/>
          <a:stretch>
            <a:fillRect/>
          </a:stretch>
        </p:blipFill>
        <p:spPr>
          <a:xfrm>
            <a:off x="2302598" y="3899026"/>
            <a:ext cx="4707802" cy="1892174"/>
          </a:xfrm>
          <a:prstGeom prst="rect">
            <a:avLst/>
          </a:prstGeom>
        </p:spPr>
      </p:pic>
    </p:spTree>
    <p:extLst>
      <p:ext uri="{BB962C8B-B14F-4D97-AF65-F5344CB8AC3E}">
        <p14:creationId xmlns:p14="http://schemas.microsoft.com/office/powerpoint/2010/main" val="293920517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Betweenness - Example</a:t>
            </a:r>
          </a:p>
        </p:txBody>
      </p:sp>
      <p:sp>
        <p:nvSpPr>
          <p:cNvPr id="3" name="Content Placeholder 2"/>
          <p:cNvSpPr>
            <a:spLocks noGrp="1"/>
          </p:cNvSpPr>
          <p:nvPr>
            <p:ph idx="1"/>
          </p:nvPr>
        </p:nvSpPr>
        <p:spPr/>
        <p:txBody>
          <a:bodyPr>
            <a:normAutofit/>
          </a:bodyPr>
          <a:lstStyle/>
          <a:p>
            <a:pPr lvl="1"/>
            <a:endParaRPr lang="en-US" b="1" dirty="0">
              <a:solidFill>
                <a:srgbClr val="0000FF"/>
              </a:solidFill>
            </a:endParaRPr>
          </a:p>
          <a:p>
            <a:pPr lvl="1"/>
            <a:endParaRPr lang="en-US" b="1" dirty="0">
              <a:solidFill>
                <a:srgbClr val="0000FF"/>
              </a:solidFill>
            </a:endParaRPr>
          </a:p>
          <a:p>
            <a:pPr lvl="1"/>
            <a:endParaRPr lang="en-US" b="1" dirty="0">
              <a:solidFill>
                <a:srgbClr val="0000FF"/>
              </a:solidFill>
            </a:endParaRPr>
          </a:p>
          <a:p>
            <a:pPr lvl="1"/>
            <a:endParaRPr lang="en-US" dirty="0"/>
          </a:p>
          <a:p>
            <a:r>
              <a:rPr lang="en-US" dirty="0"/>
              <a:t>The edge (B, D) has the highest betweenness. In fact, this edge is on every shortest path between any of A, B, and C to any of D, E, F, and G. Its betweenness is therefore 3 × 4 = 12.</a:t>
            </a:r>
          </a:p>
          <a:p>
            <a:r>
              <a:rPr lang="en-US" dirty="0"/>
              <a:t>In contrast, the edge (D, F) is on only four shortest paths: those from A, B, C, and D to F.</a:t>
            </a:r>
            <a:endParaRPr lang="en-US" b="1" dirty="0">
              <a:solidFill>
                <a:srgbClr val="0000FF"/>
              </a:solidFill>
            </a:endParaRPr>
          </a:p>
          <a:p>
            <a:endParaRPr lang="en-US" b="1" dirty="0">
              <a:solidFill>
                <a:srgbClr val="0000FF"/>
              </a:solidFill>
            </a:endParaRPr>
          </a:p>
        </p:txBody>
      </p:sp>
      <p:sp>
        <p:nvSpPr>
          <p:cNvPr id="13" name="Rectangle 12"/>
          <p:cNvSpPr/>
          <p:nvPr/>
        </p:nvSpPr>
        <p:spPr>
          <a:xfrm>
            <a:off x="37215" y="2904893"/>
            <a:ext cx="609600" cy="609600"/>
          </a:xfrm>
          <a:prstGeom prst="rect">
            <a:avLst/>
          </a:prstGeom>
          <a:solidFill>
            <a:schemeClr val="bg1"/>
          </a:solidFill>
          <a:ln w="38100">
            <a:no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pic>
        <p:nvPicPr>
          <p:cNvPr id="4" name="Picture 3">
            <a:extLst>
              <a:ext uri="{FF2B5EF4-FFF2-40B4-BE49-F238E27FC236}">
                <a16:creationId xmlns:a16="http://schemas.microsoft.com/office/drawing/2014/main" id="{3C0159E1-DA6F-4A37-917B-D0555712C9F8}"/>
              </a:ext>
            </a:extLst>
          </p:cNvPr>
          <p:cNvPicPr>
            <a:picLocks noChangeAspect="1"/>
          </p:cNvPicPr>
          <p:nvPr/>
        </p:nvPicPr>
        <p:blipFill>
          <a:blip r:embed="rId2"/>
          <a:stretch>
            <a:fillRect/>
          </a:stretch>
        </p:blipFill>
        <p:spPr>
          <a:xfrm>
            <a:off x="1752600" y="1295400"/>
            <a:ext cx="4707802" cy="1892174"/>
          </a:xfrm>
          <a:prstGeom prst="rect">
            <a:avLst/>
          </a:prstGeom>
        </p:spPr>
      </p:pic>
    </p:spTree>
    <p:extLst>
      <p:ext uri="{BB962C8B-B14F-4D97-AF65-F5344CB8AC3E}">
        <p14:creationId xmlns:p14="http://schemas.microsoft.com/office/powerpoint/2010/main" val="1427413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Girvan-Newman Algorithm</a:t>
            </a:r>
          </a:p>
        </p:txBody>
      </p:sp>
      <p:sp>
        <p:nvSpPr>
          <p:cNvPr id="3" name="Content Placeholder 2"/>
          <p:cNvSpPr>
            <a:spLocks noGrp="1"/>
          </p:cNvSpPr>
          <p:nvPr>
            <p:ph idx="1"/>
          </p:nvPr>
        </p:nvSpPr>
        <p:spPr>
          <a:xfrm>
            <a:off x="457200" y="1295400"/>
            <a:ext cx="8610600" cy="5181599"/>
          </a:xfrm>
        </p:spPr>
        <p:txBody>
          <a:bodyPr>
            <a:normAutofit/>
          </a:bodyPr>
          <a:lstStyle/>
          <a:p>
            <a:r>
              <a:rPr lang="en-US" dirty="0"/>
              <a:t>Divisive hierarchical clustering based on the notion of edge </a:t>
            </a:r>
            <a:r>
              <a:rPr lang="en-US" b="1" dirty="0" err="1">
                <a:solidFill>
                  <a:srgbClr val="D60093"/>
                </a:solidFill>
              </a:rPr>
              <a:t>betweenness</a:t>
            </a:r>
            <a:r>
              <a:rPr lang="en-US" dirty="0">
                <a:solidFill>
                  <a:srgbClr val="D60093"/>
                </a:solidFill>
              </a:rPr>
              <a:t>:</a:t>
            </a:r>
          </a:p>
          <a:p>
            <a:pPr lvl="1">
              <a:buNone/>
            </a:pPr>
            <a:r>
              <a:rPr lang="en-US" dirty="0">
                <a:solidFill>
                  <a:schemeClr val="accent2"/>
                </a:solidFill>
              </a:rPr>
              <a:t>	</a:t>
            </a:r>
            <a:r>
              <a:rPr lang="en-US" b="1" dirty="0"/>
              <a:t>Number of shortest paths passing through the edge</a:t>
            </a:r>
          </a:p>
          <a:p>
            <a:r>
              <a:rPr lang="en-US" b="1" dirty="0">
                <a:solidFill>
                  <a:srgbClr val="D60093"/>
                </a:solidFill>
              </a:rPr>
              <a:t>Girvan-Newman Algorithm:</a:t>
            </a:r>
          </a:p>
          <a:p>
            <a:pPr lvl="4"/>
            <a:r>
              <a:rPr lang="en-US" b="1" dirty="0"/>
              <a:t>Undirected </a:t>
            </a:r>
            <a:r>
              <a:rPr lang="en-US" b="1" dirty="0" err="1"/>
              <a:t>unweighted</a:t>
            </a:r>
            <a:r>
              <a:rPr lang="en-US" b="1" dirty="0"/>
              <a:t> networks</a:t>
            </a:r>
          </a:p>
          <a:p>
            <a:pPr lvl="1"/>
            <a:r>
              <a:rPr lang="en-US" b="1" dirty="0">
                <a:solidFill>
                  <a:srgbClr val="008000"/>
                </a:solidFill>
              </a:rPr>
              <a:t>Repeat until no edges are left:</a:t>
            </a:r>
          </a:p>
          <a:p>
            <a:pPr lvl="2"/>
            <a:r>
              <a:rPr lang="en-US" dirty="0"/>
              <a:t>Calculate </a:t>
            </a:r>
            <a:r>
              <a:rPr lang="en-US" dirty="0" err="1"/>
              <a:t>betweenness</a:t>
            </a:r>
            <a:r>
              <a:rPr lang="en-US" dirty="0"/>
              <a:t> of edges</a:t>
            </a:r>
          </a:p>
          <a:p>
            <a:pPr lvl="2"/>
            <a:r>
              <a:rPr lang="en-US" dirty="0"/>
              <a:t>Remove edges with highest </a:t>
            </a:r>
            <a:r>
              <a:rPr lang="en-US" dirty="0" err="1"/>
              <a:t>betweenness</a:t>
            </a:r>
            <a:endParaRPr lang="en-US" dirty="0"/>
          </a:p>
          <a:p>
            <a:pPr lvl="1"/>
            <a:r>
              <a:rPr lang="en-US" dirty="0"/>
              <a:t>Connected components are communities</a:t>
            </a:r>
          </a:p>
          <a:p>
            <a:pPr lvl="1"/>
            <a:r>
              <a:rPr lang="en-US" dirty="0"/>
              <a:t>Gives a hierarchical decomposition of the network</a:t>
            </a:r>
          </a:p>
          <a:p>
            <a:endParaRPr lang="en-US" b="1" dirty="0">
              <a:solidFill>
                <a:schemeClr val="accent4"/>
              </a:solidFill>
            </a:endParaRPr>
          </a:p>
        </p:txBody>
      </p:sp>
    </p:spTree>
    <p:extLst>
      <p:ext uri="{BB962C8B-B14F-4D97-AF65-F5344CB8AC3E}">
        <p14:creationId xmlns:p14="http://schemas.microsoft.com/office/powerpoint/2010/main" val="35430672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Girvan-Newman: Example</a:t>
            </a:r>
          </a:p>
        </p:txBody>
      </p:sp>
      <p:pic>
        <p:nvPicPr>
          <p:cNvPr id="7" name="Picture 2"/>
          <p:cNvPicPr>
            <a:picLocks noChangeAspect="1" noChangeArrowheads="1"/>
          </p:cNvPicPr>
          <p:nvPr/>
        </p:nvPicPr>
        <p:blipFill>
          <a:blip r:embed="rId2" cstate="print"/>
          <a:srcRect/>
          <a:stretch>
            <a:fillRect/>
          </a:stretch>
        </p:blipFill>
        <p:spPr bwMode="auto">
          <a:xfrm>
            <a:off x="1970830" y="2422000"/>
            <a:ext cx="4953000" cy="2912000"/>
          </a:xfrm>
          <a:prstGeom prst="rect">
            <a:avLst/>
          </a:prstGeom>
          <a:noFill/>
          <a:ln w="9525">
            <a:noFill/>
            <a:miter lim="800000"/>
            <a:headEnd/>
            <a:tailEnd/>
          </a:ln>
        </p:spPr>
      </p:pic>
      <p:sp>
        <p:nvSpPr>
          <p:cNvPr id="8" name="TextBox 7"/>
          <p:cNvSpPr txBox="1"/>
          <p:nvPr/>
        </p:nvSpPr>
        <p:spPr>
          <a:xfrm>
            <a:off x="6934200" y="4503003"/>
            <a:ext cx="2057400" cy="830997"/>
          </a:xfrm>
          <a:prstGeom prst="rect">
            <a:avLst/>
          </a:prstGeom>
          <a:noFill/>
        </p:spPr>
        <p:txBody>
          <a:bodyPr wrap="square" rtlCol="0">
            <a:spAutoFit/>
          </a:bodyPr>
          <a:lstStyle/>
          <a:p>
            <a:pPr algn="ctr"/>
            <a:r>
              <a:rPr lang="en-US" sz="1600" dirty="0">
                <a:solidFill>
                  <a:srgbClr val="008000"/>
                </a:solidFill>
                <a:latin typeface="Arial" pitchFamily="34" charset="0"/>
                <a:cs typeface="Arial" pitchFamily="34" charset="0"/>
              </a:rPr>
              <a:t>Need to re-compute </a:t>
            </a:r>
            <a:r>
              <a:rPr lang="en-US" sz="1600" dirty="0" err="1">
                <a:solidFill>
                  <a:srgbClr val="008000"/>
                </a:solidFill>
                <a:latin typeface="Arial" pitchFamily="34" charset="0"/>
                <a:cs typeface="Arial" pitchFamily="34" charset="0"/>
              </a:rPr>
              <a:t>betweenness</a:t>
            </a:r>
            <a:r>
              <a:rPr lang="en-US" sz="1600" dirty="0">
                <a:solidFill>
                  <a:srgbClr val="008000"/>
                </a:solidFill>
                <a:latin typeface="Arial" pitchFamily="34" charset="0"/>
                <a:cs typeface="Arial" pitchFamily="34" charset="0"/>
              </a:rPr>
              <a:t> at every step</a:t>
            </a:r>
          </a:p>
        </p:txBody>
      </p:sp>
      <p:sp>
        <p:nvSpPr>
          <p:cNvPr id="9" name="TextBox 8"/>
          <p:cNvSpPr txBox="1"/>
          <p:nvPr/>
        </p:nvSpPr>
        <p:spPr>
          <a:xfrm>
            <a:off x="4348828" y="3429000"/>
            <a:ext cx="441146"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49</a:t>
            </a:r>
          </a:p>
        </p:txBody>
      </p:sp>
      <p:sp>
        <p:nvSpPr>
          <p:cNvPr id="10" name="TextBox 9"/>
          <p:cNvSpPr txBox="1"/>
          <p:nvPr/>
        </p:nvSpPr>
        <p:spPr>
          <a:xfrm>
            <a:off x="3609130" y="3276600"/>
            <a:ext cx="441146"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33</a:t>
            </a:r>
          </a:p>
        </p:txBody>
      </p:sp>
      <p:sp>
        <p:nvSpPr>
          <p:cNvPr id="11" name="TextBox 10"/>
          <p:cNvSpPr txBox="1"/>
          <p:nvPr/>
        </p:nvSpPr>
        <p:spPr>
          <a:xfrm>
            <a:off x="2923330" y="2743200"/>
            <a:ext cx="441146"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12</a:t>
            </a:r>
          </a:p>
        </p:txBody>
      </p:sp>
      <p:sp>
        <p:nvSpPr>
          <p:cNvPr id="12" name="TextBox 11"/>
          <p:cNvSpPr txBox="1"/>
          <p:nvPr/>
        </p:nvSpPr>
        <p:spPr>
          <a:xfrm>
            <a:off x="2161330" y="2892400"/>
            <a:ext cx="312906" cy="369332"/>
          </a:xfrm>
          <a:prstGeom prst="rect">
            <a:avLst/>
          </a:prstGeom>
          <a:noFill/>
        </p:spPr>
        <p:txBody>
          <a:bodyPr wrap="none" rtlCol="0">
            <a:spAutoFit/>
          </a:bodyPr>
          <a:lstStyle/>
          <a:p>
            <a:r>
              <a:rPr lang="en-US" dirty="0">
                <a:solidFill>
                  <a:srgbClr val="008000"/>
                </a:solidFill>
                <a:latin typeface="Arial" pitchFamily="34" charset="0"/>
                <a:cs typeface="Arial" pitchFamily="34" charset="0"/>
              </a:rPr>
              <a:t>1</a:t>
            </a:r>
          </a:p>
        </p:txBody>
      </p:sp>
      <p:cxnSp>
        <p:nvCxnSpPr>
          <p:cNvPr id="14" name="Straight Connector 13"/>
          <p:cNvCxnSpPr/>
          <p:nvPr/>
        </p:nvCxnSpPr>
        <p:spPr>
          <a:xfrm>
            <a:off x="4282068" y="3820634"/>
            <a:ext cx="522774" cy="0"/>
          </a:xfrm>
          <a:prstGeom prst="line">
            <a:avLst/>
          </a:prstGeom>
          <a:ln w="28575">
            <a:solidFill>
              <a:srgbClr val="FF0000"/>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493004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P spid="1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Girvan-Newman: Example</a:t>
            </a:r>
          </a:p>
        </p:txBody>
      </p:sp>
      <p:pic>
        <p:nvPicPr>
          <p:cNvPr id="13315" name="Picture 3"/>
          <p:cNvPicPr>
            <a:picLocks noChangeAspect="1" noChangeArrowheads="1"/>
          </p:cNvPicPr>
          <p:nvPr/>
        </p:nvPicPr>
        <p:blipFill>
          <a:blip r:embed="rId2" cstate="print"/>
          <a:srcRect/>
          <a:stretch>
            <a:fillRect/>
          </a:stretch>
        </p:blipFill>
        <p:spPr bwMode="auto">
          <a:xfrm>
            <a:off x="457200" y="1609725"/>
            <a:ext cx="3514725" cy="2124075"/>
          </a:xfrm>
          <a:prstGeom prst="rect">
            <a:avLst/>
          </a:prstGeom>
          <a:noFill/>
          <a:ln w="9525">
            <a:noFill/>
            <a:miter lim="800000"/>
            <a:headEnd/>
            <a:tailEnd/>
          </a:ln>
        </p:spPr>
      </p:pic>
      <p:pic>
        <p:nvPicPr>
          <p:cNvPr id="13316" name="Picture 4"/>
          <p:cNvPicPr>
            <a:picLocks noChangeAspect="1" noChangeArrowheads="1"/>
          </p:cNvPicPr>
          <p:nvPr/>
        </p:nvPicPr>
        <p:blipFill>
          <a:blip r:embed="rId3" cstate="print"/>
          <a:srcRect/>
          <a:stretch>
            <a:fillRect/>
          </a:stretch>
        </p:blipFill>
        <p:spPr bwMode="auto">
          <a:xfrm>
            <a:off x="5029200" y="1657350"/>
            <a:ext cx="3505200" cy="2076450"/>
          </a:xfrm>
          <a:prstGeom prst="rect">
            <a:avLst/>
          </a:prstGeom>
          <a:noFill/>
          <a:ln w="9525">
            <a:noFill/>
            <a:miter lim="800000"/>
            <a:headEnd/>
            <a:tailEnd/>
          </a:ln>
        </p:spPr>
      </p:pic>
      <p:pic>
        <p:nvPicPr>
          <p:cNvPr id="13317" name="Picture 5"/>
          <p:cNvPicPr>
            <a:picLocks noChangeAspect="1" noChangeArrowheads="1"/>
          </p:cNvPicPr>
          <p:nvPr/>
        </p:nvPicPr>
        <p:blipFill>
          <a:blip r:embed="rId4" cstate="print"/>
          <a:srcRect/>
          <a:stretch>
            <a:fillRect/>
          </a:stretch>
        </p:blipFill>
        <p:spPr bwMode="auto">
          <a:xfrm>
            <a:off x="533400" y="4343400"/>
            <a:ext cx="3667125" cy="2143125"/>
          </a:xfrm>
          <a:prstGeom prst="rect">
            <a:avLst/>
          </a:prstGeom>
          <a:noFill/>
          <a:ln w="9525">
            <a:noFill/>
            <a:miter lim="800000"/>
            <a:headEnd/>
            <a:tailEnd/>
          </a:ln>
        </p:spPr>
      </p:pic>
      <p:pic>
        <p:nvPicPr>
          <p:cNvPr id="13318" name="Picture 6"/>
          <p:cNvPicPr>
            <a:picLocks noChangeAspect="1" noChangeArrowheads="1"/>
          </p:cNvPicPr>
          <p:nvPr/>
        </p:nvPicPr>
        <p:blipFill>
          <a:blip r:embed="rId5" cstate="print"/>
          <a:srcRect/>
          <a:stretch>
            <a:fillRect/>
          </a:stretch>
        </p:blipFill>
        <p:spPr bwMode="auto">
          <a:xfrm>
            <a:off x="4828871" y="4343400"/>
            <a:ext cx="4108341" cy="2257425"/>
          </a:xfrm>
          <a:prstGeom prst="rect">
            <a:avLst/>
          </a:prstGeom>
          <a:noFill/>
          <a:ln w="9525">
            <a:noFill/>
            <a:miter lim="800000"/>
            <a:headEnd/>
            <a:tailEnd/>
          </a:ln>
        </p:spPr>
      </p:pic>
      <p:sp>
        <p:nvSpPr>
          <p:cNvPr id="16" name="TextBox 15"/>
          <p:cNvSpPr txBox="1"/>
          <p:nvPr/>
        </p:nvSpPr>
        <p:spPr>
          <a:xfrm>
            <a:off x="228600" y="1371600"/>
            <a:ext cx="954107" cy="369332"/>
          </a:xfrm>
          <a:prstGeom prst="rect">
            <a:avLst/>
          </a:prstGeom>
          <a:noFill/>
        </p:spPr>
        <p:txBody>
          <a:bodyPr wrap="none" rtlCol="0">
            <a:spAutoFit/>
          </a:bodyPr>
          <a:lstStyle/>
          <a:p>
            <a:r>
              <a:rPr lang="en-US" b="1" dirty="0">
                <a:latin typeface="Arial" pitchFamily="34" charset="0"/>
                <a:cs typeface="Arial" pitchFamily="34" charset="0"/>
              </a:rPr>
              <a:t>Step 1:</a:t>
            </a:r>
          </a:p>
        </p:txBody>
      </p:sp>
      <p:sp>
        <p:nvSpPr>
          <p:cNvPr id="17" name="TextBox 16"/>
          <p:cNvSpPr txBox="1"/>
          <p:nvPr/>
        </p:nvSpPr>
        <p:spPr>
          <a:xfrm>
            <a:off x="4724400" y="1371600"/>
            <a:ext cx="954107" cy="369332"/>
          </a:xfrm>
          <a:prstGeom prst="rect">
            <a:avLst/>
          </a:prstGeom>
          <a:noFill/>
        </p:spPr>
        <p:txBody>
          <a:bodyPr wrap="none" rtlCol="0">
            <a:spAutoFit/>
          </a:bodyPr>
          <a:lstStyle/>
          <a:p>
            <a:r>
              <a:rPr lang="en-US" b="1" dirty="0">
                <a:latin typeface="Arial" pitchFamily="34" charset="0"/>
                <a:cs typeface="Arial" pitchFamily="34" charset="0"/>
              </a:rPr>
              <a:t>Step 2:</a:t>
            </a:r>
          </a:p>
        </p:txBody>
      </p:sp>
      <p:sp>
        <p:nvSpPr>
          <p:cNvPr id="18" name="TextBox 17"/>
          <p:cNvSpPr txBox="1"/>
          <p:nvPr/>
        </p:nvSpPr>
        <p:spPr>
          <a:xfrm>
            <a:off x="228600" y="4114800"/>
            <a:ext cx="954107" cy="369332"/>
          </a:xfrm>
          <a:prstGeom prst="rect">
            <a:avLst/>
          </a:prstGeom>
          <a:noFill/>
        </p:spPr>
        <p:txBody>
          <a:bodyPr wrap="none" rtlCol="0">
            <a:spAutoFit/>
          </a:bodyPr>
          <a:lstStyle/>
          <a:p>
            <a:r>
              <a:rPr lang="en-US" b="1" dirty="0">
                <a:latin typeface="Arial" pitchFamily="34" charset="0"/>
                <a:cs typeface="Arial" pitchFamily="34" charset="0"/>
              </a:rPr>
              <a:t>Step 3:</a:t>
            </a:r>
          </a:p>
        </p:txBody>
      </p:sp>
      <p:sp>
        <p:nvSpPr>
          <p:cNvPr id="19" name="TextBox 18"/>
          <p:cNvSpPr txBox="1"/>
          <p:nvPr/>
        </p:nvSpPr>
        <p:spPr>
          <a:xfrm>
            <a:off x="4794373" y="4031166"/>
            <a:ext cx="4237057" cy="369332"/>
          </a:xfrm>
          <a:prstGeom prst="rect">
            <a:avLst/>
          </a:prstGeom>
          <a:noFill/>
        </p:spPr>
        <p:txBody>
          <a:bodyPr wrap="none" rtlCol="0">
            <a:spAutoFit/>
          </a:bodyPr>
          <a:lstStyle/>
          <a:p>
            <a:r>
              <a:rPr lang="en-US" b="1" dirty="0">
                <a:latin typeface="Arial" pitchFamily="34" charset="0"/>
                <a:cs typeface="Arial" pitchFamily="34" charset="0"/>
              </a:rPr>
              <a:t>Hierarchical network decomposition:</a:t>
            </a:r>
          </a:p>
        </p:txBody>
      </p:sp>
    </p:spTree>
    <p:extLst>
      <p:ext uri="{BB962C8B-B14F-4D97-AF65-F5344CB8AC3E}">
        <p14:creationId xmlns:p14="http://schemas.microsoft.com/office/powerpoint/2010/main" val="30600534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31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33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33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8" grpId="0"/>
      <p:bldP spid="19"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Girvan-Newman: Results</a:t>
            </a:r>
          </a:p>
        </p:txBody>
      </p:sp>
      <p:pic>
        <p:nvPicPr>
          <p:cNvPr id="140290" name="Picture 2"/>
          <p:cNvPicPr>
            <a:picLocks noChangeAspect="1" noChangeArrowheads="1"/>
          </p:cNvPicPr>
          <p:nvPr/>
        </p:nvPicPr>
        <p:blipFill>
          <a:blip r:embed="rId2" cstate="print"/>
          <a:srcRect/>
          <a:stretch>
            <a:fillRect/>
          </a:stretch>
        </p:blipFill>
        <p:spPr bwMode="auto">
          <a:xfrm>
            <a:off x="1295400" y="1143000"/>
            <a:ext cx="6288835" cy="4953000"/>
          </a:xfrm>
          <a:prstGeom prst="rect">
            <a:avLst/>
          </a:prstGeom>
          <a:noFill/>
          <a:ln w="9525">
            <a:noFill/>
            <a:miter lim="800000"/>
            <a:headEnd/>
            <a:tailEnd/>
          </a:ln>
        </p:spPr>
      </p:pic>
      <p:sp>
        <p:nvSpPr>
          <p:cNvPr id="8" name="TextBox 7"/>
          <p:cNvSpPr txBox="1"/>
          <p:nvPr/>
        </p:nvSpPr>
        <p:spPr>
          <a:xfrm>
            <a:off x="2209800" y="6248400"/>
            <a:ext cx="434340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a:t>Communities in physics collaborations </a:t>
            </a:r>
          </a:p>
        </p:txBody>
      </p:sp>
      <p:sp>
        <p:nvSpPr>
          <p:cNvPr id="10" name="Rectangle 9"/>
          <p:cNvSpPr/>
          <p:nvPr/>
        </p:nvSpPr>
        <p:spPr>
          <a:xfrm>
            <a:off x="1524000" y="1524000"/>
            <a:ext cx="533400" cy="381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977660786"/>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84638-0307-4C0C-8DBB-596F5DF2C8D0}"/>
              </a:ext>
            </a:extLst>
          </p:cNvPr>
          <p:cNvSpPr>
            <a:spLocks noGrp="1"/>
          </p:cNvSpPr>
          <p:nvPr>
            <p:ph type="title"/>
          </p:nvPr>
        </p:nvSpPr>
        <p:spPr/>
        <p:txBody>
          <a:bodyPr/>
          <a:lstStyle/>
          <a:p>
            <a:r>
              <a:rPr lang="en-US" dirty="0"/>
              <a:t>Girvan-Newman: Example</a:t>
            </a:r>
          </a:p>
        </p:txBody>
      </p:sp>
      <p:sp>
        <p:nvSpPr>
          <p:cNvPr id="3" name="Content Placeholder 2">
            <a:extLst>
              <a:ext uri="{FF2B5EF4-FFF2-40B4-BE49-F238E27FC236}">
                <a16:creationId xmlns:a16="http://schemas.microsoft.com/office/drawing/2014/main" id="{F16F0E9E-C921-4D25-8FD7-D7905ADC3446}"/>
              </a:ext>
            </a:extLst>
          </p:cNvPr>
          <p:cNvSpPr>
            <a:spLocks noGrp="1"/>
          </p:cNvSpPr>
          <p:nvPr>
            <p:ph idx="1"/>
          </p:nvPr>
        </p:nvSpPr>
        <p:spPr/>
        <p:txBody>
          <a:bodyPr/>
          <a:lstStyle/>
          <a:p>
            <a:r>
              <a:rPr lang="en-US" dirty="0"/>
              <a:t>Consider the graph:</a:t>
            </a:r>
          </a:p>
          <a:p>
            <a:endParaRPr lang="en-US" dirty="0"/>
          </a:p>
          <a:p>
            <a:endParaRPr lang="en-US" dirty="0"/>
          </a:p>
          <a:p>
            <a:endParaRPr lang="en-US" dirty="0"/>
          </a:p>
          <a:p>
            <a:endParaRPr lang="en-US" dirty="0"/>
          </a:p>
          <a:p>
            <a:r>
              <a:rPr lang="en-US" dirty="0"/>
              <a:t>Step1: Applying BFS</a:t>
            </a:r>
          </a:p>
          <a:p>
            <a:r>
              <a:rPr lang="en-US" dirty="0"/>
              <a:t>Step2: Labelling nodes with</a:t>
            </a:r>
          </a:p>
          <a:p>
            <a:pPr marL="118872" indent="0">
              <a:buNone/>
            </a:pPr>
            <a:r>
              <a:rPr lang="en-US" dirty="0"/>
              <a:t>   number of paths from root</a:t>
            </a:r>
          </a:p>
          <a:p>
            <a:pPr lvl="1"/>
            <a:r>
              <a:rPr lang="en-US" dirty="0"/>
              <a:t>Example: with E as the root →</a:t>
            </a:r>
          </a:p>
        </p:txBody>
      </p:sp>
      <p:pic>
        <p:nvPicPr>
          <p:cNvPr id="5" name="Picture 4">
            <a:extLst>
              <a:ext uri="{FF2B5EF4-FFF2-40B4-BE49-F238E27FC236}">
                <a16:creationId xmlns:a16="http://schemas.microsoft.com/office/drawing/2014/main" id="{1C4572C5-4441-48C2-9DEA-25E9B76BEDE2}"/>
              </a:ext>
            </a:extLst>
          </p:cNvPr>
          <p:cNvPicPr>
            <a:picLocks noChangeAspect="1"/>
          </p:cNvPicPr>
          <p:nvPr/>
        </p:nvPicPr>
        <p:blipFill>
          <a:blip r:embed="rId2"/>
          <a:stretch>
            <a:fillRect/>
          </a:stretch>
        </p:blipFill>
        <p:spPr>
          <a:xfrm>
            <a:off x="914400" y="2070226"/>
            <a:ext cx="4114800" cy="1511174"/>
          </a:xfrm>
          <a:prstGeom prst="rect">
            <a:avLst/>
          </a:prstGeom>
        </p:spPr>
      </p:pic>
      <p:pic>
        <p:nvPicPr>
          <p:cNvPr id="6" name="Picture 5">
            <a:extLst>
              <a:ext uri="{FF2B5EF4-FFF2-40B4-BE49-F238E27FC236}">
                <a16:creationId xmlns:a16="http://schemas.microsoft.com/office/drawing/2014/main" id="{A0EA49C7-0212-4093-B8EC-076962246D51}"/>
              </a:ext>
            </a:extLst>
          </p:cNvPr>
          <p:cNvPicPr>
            <a:picLocks noChangeAspect="1"/>
          </p:cNvPicPr>
          <p:nvPr/>
        </p:nvPicPr>
        <p:blipFill>
          <a:blip r:embed="rId3"/>
          <a:stretch>
            <a:fillRect/>
          </a:stretch>
        </p:blipFill>
        <p:spPr>
          <a:xfrm>
            <a:off x="5715000" y="2070226"/>
            <a:ext cx="2819400" cy="4338119"/>
          </a:xfrm>
          <a:prstGeom prst="rect">
            <a:avLst/>
          </a:prstGeom>
        </p:spPr>
      </p:pic>
    </p:spTree>
    <p:extLst>
      <p:ext uri="{BB962C8B-B14F-4D97-AF65-F5344CB8AC3E}">
        <p14:creationId xmlns:p14="http://schemas.microsoft.com/office/powerpoint/2010/main" val="1819072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44513-2401-4FE6-8503-551A45185CCA}"/>
              </a:ext>
            </a:extLst>
          </p:cNvPr>
          <p:cNvSpPr>
            <a:spLocks noGrp="1"/>
          </p:cNvSpPr>
          <p:nvPr>
            <p:ph type="title"/>
          </p:nvPr>
        </p:nvSpPr>
        <p:spPr/>
        <p:txBody>
          <a:bodyPr/>
          <a:lstStyle/>
          <a:p>
            <a:r>
              <a:rPr lang="en-US" dirty="0"/>
              <a:t>Girvan-Newman: Example</a:t>
            </a:r>
          </a:p>
        </p:txBody>
      </p:sp>
      <p:sp>
        <p:nvSpPr>
          <p:cNvPr id="3" name="Content Placeholder 2">
            <a:extLst>
              <a:ext uri="{FF2B5EF4-FFF2-40B4-BE49-F238E27FC236}">
                <a16:creationId xmlns:a16="http://schemas.microsoft.com/office/drawing/2014/main" id="{FFAEEEAE-3FB4-48A1-94F4-840DC613A1A0}"/>
              </a:ext>
            </a:extLst>
          </p:cNvPr>
          <p:cNvSpPr>
            <a:spLocks noGrp="1"/>
          </p:cNvSpPr>
          <p:nvPr>
            <p:ph idx="1"/>
          </p:nvPr>
        </p:nvSpPr>
        <p:spPr/>
        <p:txBody>
          <a:bodyPr/>
          <a:lstStyle/>
          <a:p>
            <a:r>
              <a:rPr lang="en-US" dirty="0"/>
              <a:t>Step 3 (Final Step for one node): Credit calculation from leaf to the root. </a:t>
            </a:r>
          </a:p>
        </p:txBody>
      </p:sp>
      <p:pic>
        <p:nvPicPr>
          <p:cNvPr id="4" name="Picture 3">
            <a:extLst>
              <a:ext uri="{FF2B5EF4-FFF2-40B4-BE49-F238E27FC236}">
                <a16:creationId xmlns:a16="http://schemas.microsoft.com/office/drawing/2014/main" id="{A7BC2B79-5403-4460-87E7-38C82E20737D}"/>
              </a:ext>
            </a:extLst>
          </p:cNvPr>
          <p:cNvPicPr>
            <a:picLocks noChangeAspect="1"/>
          </p:cNvPicPr>
          <p:nvPr/>
        </p:nvPicPr>
        <p:blipFill>
          <a:blip r:embed="rId2"/>
          <a:stretch>
            <a:fillRect/>
          </a:stretch>
        </p:blipFill>
        <p:spPr>
          <a:xfrm>
            <a:off x="2286000" y="2438400"/>
            <a:ext cx="4038600" cy="4114802"/>
          </a:xfrm>
          <a:prstGeom prst="rect">
            <a:avLst/>
          </a:prstGeom>
        </p:spPr>
      </p:pic>
    </p:spTree>
    <p:extLst>
      <p:ext uri="{BB962C8B-B14F-4D97-AF65-F5344CB8AC3E}">
        <p14:creationId xmlns:p14="http://schemas.microsoft.com/office/powerpoint/2010/main" val="24783604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B85AB3-DA8D-4778-A7C3-04F55921AD62}"/>
              </a:ext>
            </a:extLst>
          </p:cNvPr>
          <p:cNvSpPr>
            <a:spLocks noGrp="1"/>
          </p:cNvSpPr>
          <p:nvPr>
            <p:ph type="title"/>
          </p:nvPr>
        </p:nvSpPr>
        <p:spPr/>
        <p:txBody>
          <a:bodyPr>
            <a:normAutofit/>
          </a:bodyPr>
          <a:lstStyle/>
          <a:p>
            <a:r>
              <a:rPr lang="en-US" dirty="0"/>
              <a:t>What is Social Network?</a:t>
            </a:r>
          </a:p>
        </p:txBody>
      </p:sp>
      <p:sp>
        <p:nvSpPr>
          <p:cNvPr id="3" name="Content Placeholder 2">
            <a:extLst>
              <a:ext uri="{FF2B5EF4-FFF2-40B4-BE49-F238E27FC236}">
                <a16:creationId xmlns:a16="http://schemas.microsoft.com/office/drawing/2014/main" id="{EBD7850D-1494-4C02-9033-B27ED5E2FC73}"/>
              </a:ext>
            </a:extLst>
          </p:cNvPr>
          <p:cNvSpPr>
            <a:spLocks noGrp="1"/>
          </p:cNvSpPr>
          <p:nvPr>
            <p:ph idx="1"/>
          </p:nvPr>
        </p:nvSpPr>
        <p:spPr/>
        <p:txBody>
          <a:bodyPr>
            <a:normAutofit fontScale="92500"/>
          </a:bodyPr>
          <a:lstStyle/>
          <a:p>
            <a:r>
              <a:rPr lang="en-US" dirty="0"/>
              <a:t>When we think of a social network, we think of Facebook, Twitter, Google+, or another website that is called a “social network,” and indeed this kind of network is representative of the broader class of networks called “social.”</a:t>
            </a:r>
          </a:p>
          <a:p>
            <a:r>
              <a:rPr lang="en-US" dirty="0"/>
              <a:t>Characteristics of Social Network</a:t>
            </a:r>
          </a:p>
          <a:p>
            <a:pPr lvl="1"/>
            <a:r>
              <a:rPr lang="en-US" dirty="0"/>
              <a:t>There is a collection of entities that participate in the network. </a:t>
            </a:r>
          </a:p>
          <a:p>
            <a:pPr lvl="1"/>
            <a:r>
              <a:rPr lang="en-US" dirty="0"/>
              <a:t>There is at least one relationship between entities of the network.</a:t>
            </a:r>
          </a:p>
          <a:p>
            <a:pPr lvl="1"/>
            <a:r>
              <a:rPr lang="en-US" dirty="0"/>
              <a:t>There is an assumption of </a:t>
            </a:r>
            <a:r>
              <a:rPr lang="en-US" dirty="0" err="1"/>
              <a:t>nonrandomness</a:t>
            </a:r>
            <a:r>
              <a:rPr lang="en-US" dirty="0"/>
              <a:t> or locality.</a:t>
            </a:r>
          </a:p>
        </p:txBody>
      </p:sp>
    </p:spTree>
    <p:extLst>
      <p:ext uri="{BB962C8B-B14F-4D97-AF65-F5344CB8AC3E}">
        <p14:creationId xmlns:p14="http://schemas.microsoft.com/office/powerpoint/2010/main" val="11057733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ED810-9755-4213-868A-6346E5581E5F}"/>
              </a:ext>
            </a:extLst>
          </p:cNvPr>
          <p:cNvSpPr>
            <a:spLocks noGrp="1"/>
          </p:cNvSpPr>
          <p:nvPr>
            <p:ph type="title"/>
          </p:nvPr>
        </p:nvSpPr>
        <p:spPr/>
        <p:txBody>
          <a:bodyPr/>
          <a:lstStyle/>
          <a:p>
            <a:r>
              <a:rPr lang="en-US" dirty="0"/>
              <a:t>Girvan-Newman: Example</a:t>
            </a:r>
          </a:p>
        </p:txBody>
      </p:sp>
      <p:sp>
        <p:nvSpPr>
          <p:cNvPr id="3" name="Content Placeholder 2">
            <a:extLst>
              <a:ext uri="{FF2B5EF4-FFF2-40B4-BE49-F238E27FC236}">
                <a16:creationId xmlns:a16="http://schemas.microsoft.com/office/drawing/2014/main" id="{45E13472-9487-4E09-8776-F9B7C9C405E8}"/>
              </a:ext>
            </a:extLst>
          </p:cNvPr>
          <p:cNvSpPr>
            <a:spLocks noGrp="1"/>
          </p:cNvSpPr>
          <p:nvPr>
            <p:ph idx="1"/>
          </p:nvPr>
        </p:nvSpPr>
        <p:spPr/>
        <p:txBody>
          <a:bodyPr>
            <a:normAutofit lnSpcReduction="10000"/>
          </a:bodyPr>
          <a:lstStyle/>
          <a:p>
            <a:r>
              <a:rPr lang="en-US" dirty="0"/>
              <a:t>The credit on each of the edges is the contribution to the betweenness of that edge due to shortest paths from E. For example (from previous slide), this contribution for the edge (E, D) is 4.5.</a:t>
            </a:r>
          </a:p>
          <a:p>
            <a:r>
              <a:rPr lang="en-US" dirty="0"/>
              <a:t>To complete the betweenness calculation</a:t>
            </a:r>
          </a:p>
          <a:p>
            <a:pPr lvl="1"/>
            <a:r>
              <a:rPr lang="en-US" dirty="0"/>
              <a:t>Repeat this calculation for every node as the root and sum the contributions. </a:t>
            </a:r>
          </a:p>
          <a:p>
            <a:pPr lvl="1"/>
            <a:r>
              <a:rPr lang="en-US" dirty="0"/>
              <a:t>Finally, divide by 2 to get the true betweenness, since every shortest path will be discovered twice, once for each of its endpoints.</a:t>
            </a:r>
          </a:p>
        </p:txBody>
      </p:sp>
    </p:spTree>
    <p:extLst>
      <p:ext uri="{BB962C8B-B14F-4D97-AF65-F5344CB8AC3E}">
        <p14:creationId xmlns:p14="http://schemas.microsoft.com/office/powerpoint/2010/main" val="165998801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9164C-B9A5-4AA6-9B86-69A5DE6F0258}"/>
              </a:ext>
            </a:extLst>
          </p:cNvPr>
          <p:cNvSpPr>
            <a:spLocks noGrp="1"/>
          </p:cNvSpPr>
          <p:nvPr>
            <p:ph type="title"/>
          </p:nvPr>
        </p:nvSpPr>
        <p:spPr/>
        <p:txBody>
          <a:bodyPr/>
          <a:lstStyle/>
          <a:p>
            <a:r>
              <a:rPr lang="en-US" dirty="0"/>
              <a:t>Girvan-Newman: Final Solution</a:t>
            </a:r>
          </a:p>
        </p:txBody>
      </p:sp>
      <p:sp>
        <p:nvSpPr>
          <p:cNvPr id="3" name="Content Placeholder 2">
            <a:extLst>
              <a:ext uri="{FF2B5EF4-FFF2-40B4-BE49-F238E27FC236}">
                <a16:creationId xmlns:a16="http://schemas.microsoft.com/office/drawing/2014/main" id="{2F376F28-05FC-49EA-83C8-5E0A65E91B3B}"/>
              </a:ext>
            </a:extLst>
          </p:cNvPr>
          <p:cNvSpPr>
            <a:spLocks noGrp="1"/>
          </p:cNvSpPr>
          <p:nvPr>
            <p:ph idx="1"/>
          </p:nvPr>
        </p:nvSpPr>
        <p:spPr/>
        <p:txBody>
          <a:bodyPr/>
          <a:lstStyle/>
          <a:p>
            <a:endParaRPr lang="en-US" dirty="0"/>
          </a:p>
          <a:p>
            <a:endParaRPr lang="en-US" dirty="0"/>
          </a:p>
          <a:p>
            <a:endParaRPr lang="en-US" dirty="0"/>
          </a:p>
          <a:p>
            <a:endParaRPr lang="en-US" dirty="0"/>
          </a:p>
          <a:p>
            <a:endParaRPr lang="en-US" dirty="0"/>
          </a:p>
          <a:p>
            <a:endParaRPr lang="en-US" dirty="0"/>
          </a:p>
          <a:p>
            <a:endParaRPr lang="en-US" dirty="0"/>
          </a:p>
          <a:p>
            <a:r>
              <a:rPr lang="en-US" dirty="0"/>
              <a:t>Highest score is of edge(B, D) and hence the 2 communities are {A, B, C} and {D, E, F, G}</a:t>
            </a:r>
          </a:p>
          <a:p>
            <a:endParaRPr lang="en-US" dirty="0"/>
          </a:p>
        </p:txBody>
      </p:sp>
      <p:pic>
        <p:nvPicPr>
          <p:cNvPr id="5" name="Picture 4">
            <a:extLst>
              <a:ext uri="{FF2B5EF4-FFF2-40B4-BE49-F238E27FC236}">
                <a16:creationId xmlns:a16="http://schemas.microsoft.com/office/drawing/2014/main" id="{F8483FFF-E8E0-4A87-A1A6-1BBEA5AF10FC}"/>
              </a:ext>
            </a:extLst>
          </p:cNvPr>
          <p:cNvPicPr>
            <a:picLocks noChangeAspect="1"/>
          </p:cNvPicPr>
          <p:nvPr/>
        </p:nvPicPr>
        <p:blipFill>
          <a:blip r:embed="rId2"/>
          <a:stretch>
            <a:fillRect/>
          </a:stretch>
        </p:blipFill>
        <p:spPr>
          <a:xfrm>
            <a:off x="1371600" y="1524000"/>
            <a:ext cx="6629400" cy="2819400"/>
          </a:xfrm>
          <a:prstGeom prst="rect">
            <a:avLst/>
          </a:prstGeom>
        </p:spPr>
      </p:pic>
    </p:spTree>
    <p:extLst>
      <p:ext uri="{BB962C8B-B14F-4D97-AF65-F5344CB8AC3E}">
        <p14:creationId xmlns:p14="http://schemas.microsoft.com/office/powerpoint/2010/main" val="9836658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ctrTitle"/>
          </p:nvPr>
        </p:nvSpPr>
        <p:spPr/>
        <p:txBody>
          <a:bodyPr/>
          <a:lstStyle/>
          <a:p>
            <a:r>
              <a:rPr lang="en-US" dirty="0"/>
              <a:t>Direct Discovery of Communities</a:t>
            </a:r>
          </a:p>
        </p:txBody>
      </p:sp>
      <p:sp>
        <p:nvSpPr>
          <p:cNvPr id="8" name="Subtitle 7"/>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506382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Trawling</a:t>
            </a:r>
          </a:p>
        </p:txBody>
      </p:sp>
      <p:sp>
        <p:nvSpPr>
          <p:cNvPr id="3" name="Content Placeholder 2"/>
          <p:cNvSpPr>
            <a:spLocks noGrp="1"/>
          </p:cNvSpPr>
          <p:nvPr>
            <p:ph idx="1"/>
          </p:nvPr>
        </p:nvSpPr>
        <p:spPr/>
        <p:txBody>
          <a:bodyPr/>
          <a:lstStyle/>
          <a:p>
            <a:r>
              <a:rPr lang="en-US" b="1" dirty="0">
                <a:solidFill>
                  <a:srgbClr val="0000FF"/>
                </a:solidFill>
              </a:rPr>
              <a:t>Searching for small communities in </a:t>
            </a:r>
            <a:br>
              <a:rPr lang="en-US" b="1" dirty="0">
                <a:solidFill>
                  <a:srgbClr val="0000FF"/>
                </a:solidFill>
              </a:rPr>
            </a:br>
            <a:r>
              <a:rPr lang="en-US" b="1" dirty="0">
                <a:solidFill>
                  <a:srgbClr val="0000FF"/>
                </a:solidFill>
              </a:rPr>
              <a:t>the Web graph</a:t>
            </a:r>
          </a:p>
          <a:p>
            <a:r>
              <a:rPr lang="en-US" b="1" dirty="0">
                <a:solidFill>
                  <a:srgbClr val="D60093"/>
                </a:solidFill>
              </a:rPr>
              <a:t>What is the signature of a community / discussion in a Web graph?</a:t>
            </a:r>
          </a:p>
        </p:txBody>
      </p:sp>
      <p:sp>
        <p:nvSpPr>
          <p:cNvPr id="6" name="TextBox 5"/>
          <p:cNvSpPr txBox="1"/>
          <p:nvPr/>
        </p:nvSpPr>
        <p:spPr>
          <a:xfrm>
            <a:off x="7406069" y="0"/>
            <a:ext cx="1737976" cy="338554"/>
          </a:xfrm>
          <a:prstGeom prst="rect">
            <a:avLst/>
          </a:prstGeom>
          <a:noFill/>
        </p:spPr>
        <p:txBody>
          <a:bodyPr wrap="none" rtlCol="0">
            <a:spAutoFit/>
          </a:bodyPr>
          <a:lstStyle/>
          <a:p>
            <a:pPr algn="r"/>
            <a:r>
              <a:rPr lang="en-US" sz="1600" dirty="0">
                <a:solidFill>
                  <a:schemeClr val="bg1"/>
                </a:solidFill>
                <a:latin typeface="Arial" pitchFamily="34" charset="0"/>
                <a:cs typeface="Arial" pitchFamily="34" charset="0"/>
              </a:rPr>
              <a:t>[Kumar et al. ‘99]</a:t>
            </a:r>
          </a:p>
        </p:txBody>
      </p:sp>
      <p:sp>
        <p:nvSpPr>
          <p:cNvPr id="45" name="TextBox 44"/>
          <p:cNvSpPr txBox="1"/>
          <p:nvPr/>
        </p:nvSpPr>
        <p:spPr>
          <a:xfrm>
            <a:off x="2895600" y="5791200"/>
            <a:ext cx="2514600" cy="369332"/>
          </a:xfrm>
          <a:prstGeom prst="rect">
            <a:avLst/>
          </a:prstGeom>
        </p:spPr>
        <p:style>
          <a:lnRef idx="2">
            <a:schemeClr val="dk1">
              <a:shade val="50000"/>
            </a:schemeClr>
          </a:lnRef>
          <a:fillRef idx="1">
            <a:schemeClr val="dk1"/>
          </a:fillRef>
          <a:effectRef idx="0">
            <a:schemeClr val="dk1"/>
          </a:effectRef>
          <a:fontRef idx="minor">
            <a:schemeClr val="lt1"/>
          </a:fontRef>
        </p:style>
        <p:txBody>
          <a:bodyPr wrap="square" rtlCol="0">
            <a:spAutoFit/>
          </a:bodyPr>
          <a:lstStyle/>
          <a:p>
            <a:pPr algn="ctr"/>
            <a:r>
              <a:rPr lang="en-US" dirty="0">
                <a:latin typeface="Arial" pitchFamily="34" charset="0"/>
                <a:cs typeface="Arial" pitchFamily="34" charset="0"/>
              </a:rPr>
              <a:t>Dense 2-layer graph</a:t>
            </a:r>
          </a:p>
        </p:txBody>
      </p:sp>
      <p:sp>
        <p:nvSpPr>
          <p:cNvPr id="46" name="TextBox 45"/>
          <p:cNvSpPr txBox="1"/>
          <p:nvPr/>
        </p:nvSpPr>
        <p:spPr>
          <a:xfrm>
            <a:off x="1066800" y="6260068"/>
            <a:ext cx="6553200" cy="369332"/>
          </a:xfrm>
          <a:prstGeom prst="rect">
            <a:avLst/>
          </a:prstGeom>
          <a:noFill/>
        </p:spPr>
        <p:txBody>
          <a:bodyPr wrap="square" rtlCol="0">
            <a:spAutoFit/>
          </a:bodyPr>
          <a:lstStyle/>
          <a:p>
            <a:pPr algn="ctr"/>
            <a:r>
              <a:rPr lang="en-US" b="1" dirty="0">
                <a:latin typeface="Arial" pitchFamily="34" charset="0"/>
                <a:cs typeface="Arial" pitchFamily="34" charset="0"/>
              </a:rPr>
              <a:t>Intuition:</a:t>
            </a:r>
            <a:r>
              <a:rPr lang="en-US" dirty="0">
                <a:latin typeface="Arial" pitchFamily="34" charset="0"/>
                <a:cs typeface="Arial" pitchFamily="34" charset="0"/>
              </a:rPr>
              <a:t> Many people all talking about the same things</a:t>
            </a:r>
          </a:p>
        </p:txBody>
      </p:sp>
      <p:cxnSp>
        <p:nvCxnSpPr>
          <p:cNvPr id="22" name="Straight Connector 21"/>
          <p:cNvCxnSpPr>
            <a:stCxn id="10" idx="6"/>
            <a:endCxn id="20" idx="2"/>
          </p:cNvCxnSpPr>
          <p:nvPr/>
        </p:nvCxnSpPr>
        <p:spPr>
          <a:xfrm flipV="1">
            <a:off x="3455432" y="3543300"/>
            <a:ext cx="1219200" cy="228600"/>
          </a:xfrm>
          <a:prstGeom prst="line">
            <a:avLst/>
          </a:prstGeom>
          <a:ln w="22225" cmpd="sng">
            <a:solidFill>
              <a:schemeClr val="bg1">
                <a:lumMod val="50000"/>
              </a:schemeClr>
            </a:solidFill>
            <a:tailEnd type="arrow" w="med" len="lg"/>
          </a:ln>
        </p:spPr>
        <p:style>
          <a:lnRef idx="1">
            <a:schemeClr val="dk1"/>
          </a:lnRef>
          <a:fillRef idx="0">
            <a:schemeClr val="dk1"/>
          </a:fillRef>
          <a:effectRef idx="0">
            <a:schemeClr val="dk1"/>
          </a:effectRef>
          <a:fontRef idx="minor">
            <a:schemeClr val="tx1"/>
          </a:fontRef>
        </p:style>
      </p:cxnSp>
      <p:cxnSp>
        <p:nvCxnSpPr>
          <p:cNvPr id="24" name="Straight Connector 23"/>
          <p:cNvCxnSpPr>
            <a:stCxn id="10" idx="6"/>
            <a:endCxn id="15" idx="2"/>
          </p:cNvCxnSpPr>
          <p:nvPr/>
        </p:nvCxnSpPr>
        <p:spPr>
          <a:xfrm>
            <a:off x="3455432" y="3771900"/>
            <a:ext cx="1219200" cy="1524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0" idx="6"/>
            <a:endCxn id="16" idx="2"/>
          </p:cNvCxnSpPr>
          <p:nvPr/>
        </p:nvCxnSpPr>
        <p:spPr>
          <a:xfrm>
            <a:off x="3455432" y="3771900"/>
            <a:ext cx="1219200" cy="5334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10" idx="6"/>
            <a:endCxn id="17" idx="2"/>
          </p:cNvCxnSpPr>
          <p:nvPr/>
        </p:nvCxnSpPr>
        <p:spPr>
          <a:xfrm>
            <a:off x="3455432" y="3771900"/>
            <a:ext cx="1219200" cy="9144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0" name="Straight Connector 29"/>
          <p:cNvCxnSpPr>
            <a:stCxn id="10" idx="6"/>
            <a:endCxn id="18" idx="1"/>
          </p:cNvCxnSpPr>
          <p:nvPr/>
        </p:nvCxnSpPr>
        <p:spPr>
          <a:xfrm>
            <a:off x="3455432" y="3771900"/>
            <a:ext cx="1252678" cy="1671778"/>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stCxn id="11" idx="6"/>
            <a:endCxn id="20" idx="2"/>
          </p:cNvCxnSpPr>
          <p:nvPr/>
        </p:nvCxnSpPr>
        <p:spPr>
          <a:xfrm flipV="1">
            <a:off x="3455432" y="3543300"/>
            <a:ext cx="1219200" cy="6096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4" name="Straight Connector 33"/>
          <p:cNvCxnSpPr>
            <a:stCxn id="11" idx="6"/>
            <a:endCxn id="15" idx="2"/>
          </p:cNvCxnSpPr>
          <p:nvPr/>
        </p:nvCxnSpPr>
        <p:spPr>
          <a:xfrm flipV="1">
            <a:off x="3455432" y="3924300"/>
            <a:ext cx="1219200" cy="2286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1" idx="6"/>
            <a:endCxn id="17" idx="2"/>
          </p:cNvCxnSpPr>
          <p:nvPr/>
        </p:nvCxnSpPr>
        <p:spPr>
          <a:xfrm>
            <a:off x="3455432" y="4152900"/>
            <a:ext cx="1219200" cy="533400"/>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11" idx="6"/>
            <a:endCxn id="18" idx="1"/>
          </p:cNvCxnSpPr>
          <p:nvPr/>
        </p:nvCxnSpPr>
        <p:spPr>
          <a:xfrm>
            <a:off x="3455432" y="4152900"/>
            <a:ext cx="1252678" cy="1290778"/>
          </a:xfrm>
          <a:prstGeom prst="line">
            <a:avLst/>
          </a:prstGeom>
          <a:ln w="22225" cmpd="sng">
            <a:solidFill>
              <a:schemeClr val="bg1">
                <a:lumMod val="50000"/>
              </a:schemeClr>
            </a:solidFill>
            <a:tailEnd type="arrow" w="med" len="lg"/>
          </a:ln>
        </p:spPr>
        <p:style>
          <a:lnRef idx="1">
            <a:schemeClr val="accent1"/>
          </a:lnRef>
          <a:fillRef idx="0">
            <a:schemeClr val="accent1"/>
          </a:fillRef>
          <a:effectRef idx="0">
            <a:schemeClr val="accent1"/>
          </a:effectRef>
          <a:fontRef idx="minor">
            <a:schemeClr val="tx1"/>
          </a:fontRef>
        </p:style>
      </p:cxnSp>
      <p:sp>
        <p:nvSpPr>
          <p:cNvPr id="10" name="Oval 9"/>
          <p:cNvSpPr/>
          <p:nvPr/>
        </p:nvSpPr>
        <p:spPr>
          <a:xfrm>
            <a:off x="3226832" y="365760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3226832" y="403860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226832" y="441960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3226832" y="525780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rot="16200000">
            <a:off x="3087062" y="4799638"/>
            <a:ext cx="367408" cy="369332"/>
          </a:xfrm>
          <a:prstGeom prst="rect">
            <a:avLst/>
          </a:prstGeom>
          <a:noFill/>
        </p:spPr>
        <p:txBody>
          <a:bodyPr wrap="none" rtlCol="0">
            <a:spAutoFit/>
          </a:bodyPr>
          <a:lstStyle/>
          <a:p>
            <a:r>
              <a:rPr lang="en-US" dirty="0"/>
              <a:t>…</a:t>
            </a:r>
          </a:p>
        </p:txBody>
      </p:sp>
      <p:sp>
        <p:nvSpPr>
          <p:cNvPr id="15" name="Oval 14"/>
          <p:cNvSpPr/>
          <p:nvPr/>
        </p:nvSpPr>
        <p:spPr>
          <a:xfrm>
            <a:off x="4674632" y="38100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6" name="Oval 15"/>
          <p:cNvSpPr/>
          <p:nvPr/>
        </p:nvSpPr>
        <p:spPr>
          <a:xfrm>
            <a:off x="4674632" y="41910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7" name="Oval 16"/>
          <p:cNvSpPr/>
          <p:nvPr/>
        </p:nvSpPr>
        <p:spPr>
          <a:xfrm>
            <a:off x="4674632" y="45720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8" name="Oval 17"/>
          <p:cNvSpPr/>
          <p:nvPr/>
        </p:nvSpPr>
        <p:spPr>
          <a:xfrm>
            <a:off x="4674632" y="54102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19" name="TextBox 18"/>
          <p:cNvSpPr txBox="1"/>
          <p:nvPr/>
        </p:nvSpPr>
        <p:spPr>
          <a:xfrm rot="16200000">
            <a:off x="4534862" y="4875839"/>
            <a:ext cx="367408" cy="369332"/>
          </a:xfrm>
          <a:prstGeom prst="rect">
            <a:avLst/>
          </a:prstGeom>
          <a:noFill/>
          <a:ln>
            <a:noFill/>
          </a:ln>
        </p:spPr>
        <p:txBody>
          <a:bodyPr wrap="none" rtlCol="0">
            <a:spAutoFit/>
          </a:bodyPr>
          <a:lstStyle/>
          <a:p>
            <a:r>
              <a:rPr lang="en-US" dirty="0"/>
              <a:t>…</a:t>
            </a:r>
          </a:p>
        </p:txBody>
      </p:sp>
      <p:sp>
        <p:nvSpPr>
          <p:cNvPr id="20" name="Oval 19"/>
          <p:cNvSpPr/>
          <p:nvPr/>
        </p:nvSpPr>
        <p:spPr>
          <a:xfrm>
            <a:off x="4674632" y="34290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9" name="TextBox 38"/>
          <p:cNvSpPr txBox="1"/>
          <p:nvPr/>
        </p:nvSpPr>
        <p:spPr>
          <a:xfrm rot="13554761">
            <a:off x="3622505" y="4585868"/>
            <a:ext cx="367408" cy="369332"/>
          </a:xfrm>
          <a:prstGeom prst="rect">
            <a:avLst/>
          </a:prstGeom>
          <a:noFill/>
        </p:spPr>
        <p:txBody>
          <a:bodyPr wrap="none" rtlCol="0">
            <a:spAutoFit/>
          </a:bodyPr>
          <a:lstStyle/>
          <a:p>
            <a:r>
              <a:rPr lang="en-US" dirty="0"/>
              <a:t>…</a:t>
            </a:r>
          </a:p>
        </p:txBody>
      </p:sp>
      <p:sp>
        <p:nvSpPr>
          <p:cNvPr id="40" name="TextBox 39"/>
          <p:cNvSpPr txBox="1"/>
          <p:nvPr/>
        </p:nvSpPr>
        <p:spPr>
          <a:xfrm>
            <a:off x="5907961" y="4384139"/>
            <a:ext cx="3159839" cy="1200329"/>
          </a:xfrm>
          <a:prstGeom prst="rect">
            <a:avLst/>
          </a:prstGeom>
          <a:noFill/>
        </p:spPr>
        <p:txBody>
          <a:bodyPr wrap="none" rtlCol="0">
            <a:spAutoFit/>
          </a:bodyPr>
          <a:lstStyle/>
          <a:p>
            <a:r>
              <a:rPr lang="en-US" b="1" dirty="0">
                <a:latin typeface="Arial" pitchFamily="34" charset="0"/>
                <a:cs typeface="Arial" pitchFamily="34" charset="0"/>
              </a:rPr>
              <a:t>Use this to define “topics”:</a:t>
            </a:r>
          </a:p>
          <a:p>
            <a:r>
              <a:rPr lang="en-US" dirty="0">
                <a:latin typeface="Arial" pitchFamily="34" charset="0"/>
                <a:cs typeface="Arial" pitchFamily="34" charset="0"/>
              </a:rPr>
              <a:t>What the same people on </a:t>
            </a:r>
            <a:br>
              <a:rPr lang="en-US" dirty="0">
                <a:latin typeface="Arial" pitchFamily="34" charset="0"/>
                <a:cs typeface="Arial" pitchFamily="34" charset="0"/>
              </a:rPr>
            </a:br>
            <a:r>
              <a:rPr lang="en-US" dirty="0">
                <a:latin typeface="Arial" pitchFamily="34" charset="0"/>
                <a:cs typeface="Arial" pitchFamily="34" charset="0"/>
              </a:rPr>
              <a:t>the left talk about on the right</a:t>
            </a:r>
          </a:p>
          <a:p>
            <a:r>
              <a:rPr lang="en-US" b="1" dirty="0">
                <a:solidFill>
                  <a:srgbClr val="008000"/>
                </a:solidFill>
                <a:latin typeface="Arial" pitchFamily="34" charset="0"/>
                <a:cs typeface="Arial" pitchFamily="34" charset="0"/>
              </a:rPr>
              <a:t>Remember HITS!</a:t>
            </a:r>
          </a:p>
        </p:txBody>
      </p:sp>
    </p:spTree>
    <p:extLst>
      <p:ext uri="{BB962C8B-B14F-4D97-AF65-F5344CB8AC3E}">
        <p14:creationId xmlns:p14="http://schemas.microsoft.com/office/powerpoint/2010/main" val="3639951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2"/>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6"/>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18"/>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5" grpId="0" animBg="1"/>
      <p:bldP spid="46" grpId="0"/>
      <p:bldP spid="10" grpId="0" animBg="1"/>
      <p:bldP spid="11" grpId="0" animBg="1"/>
      <p:bldP spid="12" grpId="0" animBg="1"/>
      <p:bldP spid="13" grpId="0" animBg="1"/>
      <p:bldP spid="14" grpId="0"/>
      <p:bldP spid="15" grpId="0" animBg="1"/>
      <p:bldP spid="16" grpId="0" animBg="1"/>
      <p:bldP spid="17" grpId="0" animBg="1"/>
      <p:bldP spid="18" grpId="0" animBg="1"/>
      <p:bldP spid="19" grpId="0"/>
      <p:bldP spid="20" grpId="0" animBg="1"/>
      <p:bldP spid="39" grpId="0"/>
      <p:bldP spid="4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rmAutofit/>
          </a:bodyPr>
          <a:lstStyle/>
          <a:p>
            <a:r>
              <a:rPr lang="en-US" dirty="0"/>
              <a:t>Searching for Small Communities</a:t>
            </a:r>
          </a:p>
        </p:txBody>
      </p:sp>
      <p:sp>
        <p:nvSpPr>
          <p:cNvPr id="3" name="Content Placeholder 2"/>
          <p:cNvSpPr>
            <a:spLocks noGrp="1"/>
          </p:cNvSpPr>
          <p:nvPr>
            <p:ph idx="1"/>
          </p:nvPr>
        </p:nvSpPr>
        <p:spPr/>
        <p:txBody>
          <a:bodyPr/>
          <a:lstStyle/>
          <a:p>
            <a:r>
              <a:rPr lang="en-US" b="1" dirty="0">
                <a:solidFill>
                  <a:srgbClr val="D60093"/>
                </a:solidFill>
              </a:rPr>
              <a:t>A more well-defined problem:</a:t>
            </a:r>
            <a:br>
              <a:rPr lang="en-US" b="1" dirty="0">
                <a:solidFill>
                  <a:srgbClr val="D60093"/>
                </a:solidFill>
              </a:rPr>
            </a:br>
            <a:r>
              <a:rPr lang="en-US" dirty="0"/>
              <a:t>Enumerate complete bipartite </a:t>
            </a:r>
            <a:r>
              <a:rPr lang="en-US" dirty="0" err="1"/>
              <a:t>subgraphs</a:t>
            </a:r>
            <a:r>
              <a:rPr lang="en-US" dirty="0"/>
              <a:t> </a:t>
            </a:r>
            <a:r>
              <a:rPr lang="en-US" b="1" i="1" dirty="0" err="1"/>
              <a:t>K</a:t>
            </a:r>
            <a:r>
              <a:rPr lang="en-US" b="1" i="1" baseline="-25000" dirty="0" err="1"/>
              <a:t>s,t</a:t>
            </a:r>
            <a:r>
              <a:rPr lang="en-US" b="1" i="1" baseline="-25000" dirty="0"/>
              <a:t> </a:t>
            </a:r>
          </a:p>
          <a:p>
            <a:pPr lvl="1"/>
            <a:r>
              <a:rPr lang="en-US" dirty="0"/>
              <a:t>Where </a:t>
            </a:r>
            <a:r>
              <a:rPr lang="en-US" b="1" i="1" dirty="0" err="1"/>
              <a:t>K</a:t>
            </a:r>
            <a:r>
              <a:rPr lang="en-US" b="1" i="1" baseline="-25000" dirty="0" err="1"/>
              <a:t>s,t</a:t>
            </a:r>
            <a:r>
              <a:rPr lang="en-US" i="1" baseline="-25000" dirty="0"/>
              <a:t> </a:t>
            </a:r>
            <a:r>
              <a:rPr lang="en-US" i="1" dirty="0"/>
              <a:t> : </a:t>
            </a:r>
            <a:r>
              <a:rPr lang="en-US" b="1" i="1" dirty="0">
                <a:latin typeface="Times New Roman" pitchFamily="18" charset="0"/>
                <a:cs typeface="Times New Roman" pitchFamily="18" charset="0"/>
              </a:rPr>
              <a:t>s</a:t>
            </a:r>
            <a:r>
              <a:rPr lang="en-US" dirty="0"/>
              <a:t> nodes on the “left” where each links to the same </a:t>
            </a:r>
            <a:r>
              <a:rPr lang="en-US" b="1" i="1" dirty="0">
                <a:latin typeface="Times New Roman" pitchFamily="18" charset="0"/>
                <a:cs typeface="Times New Roman" pitchFamily="18" charset="0"/>
              </a:rPr>
              <a:t>t</a:t>
            </a:r>
            <a:r>
              <a:rPr lang="en-US" dirty="0"/>
              <a:t> other nodes on the “right”</a:t>
            </a:r>
          </a:p>
        </p:txBody>
      </p:sp>
      <p:grpSp>
        <p:nvGrpSpPr>
          <p:cNvPr id="54" name="Group 53"/>
          <p:cNvGrpSpPr/>
          <p:nvPr/>
        </p:nvGrpSpPr>
        <p:grpSpPr>
          <a:xfrm>
            <a:off x="3429000" y="3733800"/>
            <a:ext cx="1676400" cy="1371600"/>
            <a:chOff x="3226832" y="3581400"/>
            <a:chExt cx="1676400" cy="1371600"/>
          </a:xfrm>
        </p:grpSpPr>
        <p:cxnSp>
          <p:nvCxnSpPr>
            <p:cNvPr id="12" name="Straight Connector 11"/>
            <p:cNvCxnSpPr>
              <a:stCxn id="21" idx="6"/>
              <a:endCxn id="31" idx="1"/>
            </p:cNvCxnSpPr>
            <p:nvPr/>
          </p:nvCxnSpPr>
          <p:spPr>
            <a:xfrm flipV="1">
              <a:off x="3455432" y="3614878"/>
              <a:ext cx="1252678" cy="309422"/>
            </a:xfrm>
            <a:prstGeom prst="line">
              <a:avLst/>
            </a:prstGeom>
            <a:ln w="22225" cmpd="sng">
              <a:solidFill>
                <a:schemeClr val="bg1">
                  <a:lumMod val="50000"/>
                </a:schemeClr>
              </a:solidFill>
              <a:tailEnd type="arrow" w="sm" len="lg"/>
            </a:ln>
          </p:spPr>
          <p:style>
            <a:lnRef idx="1">
              <a:schemeClr val="dk1"/>
            </a:lnRef>
            <a:fillRef idx="0">
              <a:schemeClr val="dk1"/>
            </a:fillRef>
            <a:effectRef idx="0">
              <a:schemeClr val="dk1"/>
            </a:effectRef>
            <a:fontRef idx="minor">
              <a:schemeClr val="tx1"/>
            </a:fontRef>
          </p:style>
        </p:cxnSp>
        <p:cxnSp>
          <p:nvCxnSpPr>
            <p:cNvPr id="13" name="Straight Connector 12"/>
            <p:cNvCxnSpPr>
              <a:stCxn id="21" idx="6"/>
              <a:endCxn id="26" idx="1"/>
            </p:cNvCxnSpPr>
            <p:nvPr/>
          </p:nvCxnSpPr>
          <p:spPr>
            <a:xfrm>
              <a:off x="3455432" y="3924300"/>
              <a:ext cx="1252678" cy="71578"/>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a:stCxn id="21" idx="6"/>
              <a:endCxn id="27" idx="1"/>
            </p:cNvCxnSpPr>
            <p:nvPr/>
          </p:nvCxnSpPr>
          <p:spPr>
            <a:xfrm>
              <a:off x="3455432" y="3924300"/>
              <a:ext cx="1252678" cy="452578"/>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a:stCxn id="21" idx="6"/>
              <a:endCxn id="28" idx="1"/>
            </p:cNvCxnSpPr>
            <p:nvPr/>
          </p:nvCxnSpPr>
          <p:spPr>
            <a:xfrm>
              <a:off x="3455432" y="3924300"/>
              <a:ext cx="1252678" cy="833578"/>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22" idx="6"/>
              <a:endCxn id="27" idx="2"/>
            </p:cNvCxnSpPr>
            <p:nvPr/>
          </p:nvCxnSpPr>
          <p:spPr>
            <a:xfrm>
              <a:off x="3455432" y="4305300"/>
              <a:ext cx="1219200" cy="152400"/>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17" name="Straight Connector 16"/>
            <p:cNvCxnSpPr>
              <a:stCxn id="22" idx="6"/>
              <a:endCxn id="31" idx="2"/>
            </p:cNvCxnSpPr>
            <p:nvPr/>
          </p:nvCxnSpPr>
          <p:spPr>
            <a:xfrm flipV="1">
              <a:off x="3455432" y="3695700"/>
              <a:ext cx="1219200" cy="609600"/>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a:stCxn id="22" idx="6"/>
              <a:endCxn id="26" idx="2"/>
            </p:cNvCxnSpPr>
            <p:nvPr/>
          </p:nvCxnSpPr>
          <p:spPr>
            <a:xfrm flipV="1">
              <a:off x="3455432" y="4076700"/>
              <a:ext cx="1219200" cy="228600"/>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22" idx="6"/>
              <a:endCxn id="28" idx="2"/>
            </p:cNvCxnSpPr>
            <p:nvPr/>
          </p:nvCxnSpPr>
          <p:spPr>
            <a:xfrm>
              <a:off x="3455432" y="4305300"/>
              <a:ext cx="1219200" cy="533400"/>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stCxn id="23" idx="6"/>
              <a:endCxn id="26" idx="3"/>
            </p:cNvCxnSpPr>
            <p:nvPr/>
          </p:nvCxnSpPr>
          <p:spPr>
            <a:xfrm flipV="1">
              <a:off x="3455432" y="4157522"/>
              <a:ext cx="1252678" cy="528778"/>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37" name="Straight Connector 36"/>
            <p:cNvCxnSpPr>
              <a:endCxn id="28" idx="3"/>
            </p:cNvCxnSpPr>
            <p:nvPr/>
          </p:nvCxnSpPr>
          <p:spPr>
            <a:xfrm>
              <a:off x="3455432" y="4686300"/>
              <a:ext cx="1252678" cy="233222"/>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38" name="Straight Connector 37"/>
            <p:cNvCxnSpPr>
              <a:stCxn id="23" idx="6"/>
              <a:endCxn id="27" idx="3"/>
            </p:cNvCxnSpPr>
            <p:nvPr/>
          </p:nvCxnSpPr>
          <p:spPr>
            <a:xfrm flipV="1">
              <a:off x="3455432" y="4538522"/>
              <a:ext cx="1252678" cy="147778"/>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23" idx="6"/>
              <a:endCxn id="31" idx="3"/>
            </p:cNvCxnSpPr>
            <p:nvPr/>
          </p:nvCxnSpPr>
          <p:spPr>
            <a:xfrm flipV="1">
              <a:off x="3455432" y="3776522"/>
              <a:ext cx="1252678" cy="909778"/>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3226832" y="381000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3226832" y="419100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226832" y="457200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p:cNvSpPr/>
            <p:nvPr/>
          </p:nvSpPr>
          <p:spPr>
            <a:xfrm>
              <a:off x="4674632" y="39624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7" name="Oval 26"/>
            <p:cNvSpPr/>
            <p:nvPr/>
          </p:nvSpPr>
          <p:spPr>
            <a:xfrm>
              <a:off x="4674632" y="43434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28" name="Oval 27"/>
            <p:cNvSpPr/>
            <p:nvPr/>
          </p:nvSpPr>
          <p:spPr>
            <a:xfrm>
              <a:off x="4674632" y="47244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sp>
          <p:nvSpPr>
            <p:cNvPr id="31" name="Oval 30"/>
            <p:cNvSpPr/>
            <p:nvPr/>
          </p:nvSpPr>
          <p:spPr>
            <a:xfrm>
              <a:off x="4674632" y="35814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p>
          </p:txBody>
        </p:sp>
      </p:grpSp>
      <p:sp>
        <p:nvSpPr>
          <p:cNvPr id="55" name="TextBox 54"/>
          <p:cNvSpPr txBox="1"/>
          <p:nvPr/>
        </p:nvSpPr>
        <p:spPr>
          <a:xfrm>
            <a:off x="3886200" y="5334000"/>
            <a:ext cx="838691" cy="584775"/>
          </a:xfrm>
          <a:prstGeom prst="rect">
            <a:avLst/>
          </a:prstGeom>
          <a:noFill/>
        </p:spPr>
        <p:txBody>
          <a:bodyPr wrap="none" rtlCol="0">
            <a:spAutoFit/>
          </a:bodyPr>
          <a:lstStyle/>
          <a:p>
            <a:r>
              <a:rPr lang="en-US" sz="3200" i="1" dirty="0">
                <a:latin typeface="Arial" pitchFamily="34" charset="0"/>
                <a:cs typeface="Arial" pitchFamily="34" charset="0"/>
              </a:rPr>
              <a:t>K</a:t>
            </a:r>
            <a:r>
              <a:rPr lang="en-US" sz="3200" i="1" baseline="-25000" dirty="0">
                <a:latin typeface="Arial" pitchFamily="34" charset="0"/>
                <a:cs typeface="Arial" pitchFamily="34" charset="0"/>
              </a:rPr>
              <a:t>3,4</a:t>
            </a:r>
          </a:p>
        </p:txBody>
      </p:sp>
      <p:sp>
        <p:nvSpPr>
          <p:cNvPr id="56" name="Rounded Rectangle 55"/>
          <p:cNvSpPr/>
          <p:nvPr/>
        </p:nvSpPr>
        <p:spPr>
          <a:xfrm>
            <a:off x="3267456" y="3799306"/>
            <a:ext cx="609600" cy="1354862"/>
          </a:xfrm>
          <a:prstGeom prst="roundRect">
            <a:avLst>
              <a:gd name="adj" fmla="val 50000"/>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1" name="Rounded Rectangle 60"/>
          <p:cNvSpPr/>
          <p:nvPr/>
        </p:nvSpPr>
        <p:spPr>
          <a:xfrm>
            <a:off x="4666488" y="3581400"/>
            <a:ext cx="609600" cy="1676400"/>
          </a:xfrm>
          <a:prstGeom prst="roundRect">
            <a:avLst>
              <a:gd name="adj" fmla="val 50000"/>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57" name="TextBox 56"/>
          <p:cNvSpPr txBox="1"/>
          <p:nvPr/>
        </p:nvSpPr>
        <p:spPr>
          <a:xfrm>
            <a:off x="6400800" y="4495800"/>
            <a:ext cx="1574470" cy="830997"/>
          </a:xfrm>
          <a:prstGeom prst="rect">
            <a:avLst/>
          </a:prstGeom>
          <a:noFill/>
        </p:spPr>
        <p:txBody>
          <a:bodyPr wrap="none" rtlCol="0">
            <a:spAutoFit/>
          </a:bodyPr>
          <a:lstStyle/>
          <a:p>
            <a:r>
              <a:rPr lang="en-US" sz="2400" dirty="0">
                <a:solidFill>
                  <a:srgbClr val="008000"/>
                </a:solidFill>
                <a:latin typeface="Arial" pitchFamily="34" charset="0"/>
                <a:cs typeface="Arial" pitchFamily="34" charset="0"/>
              </a:rPr>
              <a:t>|X| = s = 3</a:t>
            </a:r>
          </a:p>
          <a:p>
            <a:r>
              <a:rPr lang="en-US" sz="2400" dirty="0">
                <a:solidFill>
                  <a:srgbClr val="008000"/>
                </a:solidFill>
                <a:latin typeface="Arial" pitchFamily="34" charset="0"/>
                <a:cs typeface="Arial" pitchFamily="34" charset="0"/>
              </a:rPr>
              <a:t>|Y| = t = 4</a:t>
            </a:r>
          </a:p>
        </p:txBody>
      </p:sp>
      <p:sp>
        <p:nvSpPr>
          <p:cNvPr id="58" name="Rectangle 57"/>
          <p:cNvSpPr/>
          <p:nvPr/>
        </p:nvSpPr>
        <p:spPr>
          <a:xfrm>
            <a:off x="2971800" y="5071922"/>
            <a:ext cx="356188" cy="400110"/>
          </a:xfrm>
          <a:prstGeom prst="rect">
            <a:avLst/>
          </a:prstGeom>
        </p:spPr>
        <p:txBody>
          <a:bodyPr wrap="none">
            <a:spAutoFit/>
          </a:bodyPr>
          <a:lstStyle/>
          <a:p>
            <a:r>
              <a:rPr lang="en-US" sz="2000" dirty="0">
                <a:latin typeface="Arial" pitchFamily="34" charset="0"/>
                <a:cs typeface="Arial" pitchFamily="34" charset="0"/>
              </a:rPr>
              <a:t>X</a:t>
            </a:r>
            <a:endParaRPr lang="en-US" sz="2000" dirty="0"/>
          </a:p>
        </p:txBody>
      </p:sp>
      <p:sp>
        <p:nvSpPr>
          <p:cNvPr id="64" name="Rectangle 63"/>
          <p:cNvSpPr/>
          <p:nvPr/>
        </p:nvSpPr>
        <p:spPr>
          <a:xfrm>
            <a:off x="5147846" y="5105400"/>
            <a:ext cx="356188" cy="400110"/>
          </a:xfrm>
          <a:prstGeom prst="rect">
            <a:avLst/>
          </a:prstGeom>
        </p:spPr>
        <p:txBody>
          <a:bodyPr wrap="none">
            <a:spAutoFit/>
          </a:bodyPr>
          <a:lstStyle/>
          <a:p>
            <a:r>
              <a:rPr lang="en-US" sz="2000" dirty="0">
                <a:latin typeface="Arial" pitchFamily="34" charset="0"/>
                <a:cs typeface="Arial" pitchFamily="34" charset="0"/>
              </a:rPr>
              <a:t>Y</a:t>
            </a:r>
            <a:endParaRPr lang="en-US" sz="2000" dirty="0"/>
          </a:p>
        </p:txBody>
      </p:sp>
      <p:sp>
        <p:nvSpPr>
          <p:cNvPr id="59" name="TextBox 58"/>
          <p:cNvSpPr txBox="1"/>
          <p:nvPr/>
        </p:nvSpPr>
        <p:spPr>
          <a:xfrm>
            <a:off x="3200400" y="6183868"/>
            <a:ext cx="2525050" cy="461665"/>
          </a:xfrm>
          <a:prstGeom prst="rect">
            <a:avLst/>
          </a:prstGeom>
          <a:noFill/>
        </p:spPr>
        <p:txBody>
          <a:bodyPr wrap="none" rtlCol="0">
            <a:spAutoFit/>
          </a:bodyPr>
          <a:lstStyle/>
          <a:p>
            <a:r>
              <a:rPr lang="en-US" sz="2400" b="1" dirty="0">
                <a:solidFill>
                  <a:srgbClr val="FF0066"/>
                </a:solidFill>
                <a:latin typeface="Arial" pitchFamily="34" charset="0"/>
                <a:cs typeface="Arial" pitchFamily="34" charset="0"/>
              </a:rPr>
              <a:t>Fully connected</a:t>
            </a:r>
          </a:p>
        </p:txBody>
      </p:sp>
    </p:spTree>
    <p:extLst>
      <p:ext uri="{BB962C8B-B14F-4D97-AF65-F5344CB8AC3E}">
        <p14:creationId xmlns:p14="http://schemas.microsoft.com/office/powerpoint/2010/main" val="3508935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8"/>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 grpId="0"/>
      <p:bldP spid="56" grpId="0" animBg="1"/>
      <p:bldP spid="61" grpId="0" animBg="1"/>
      <p:bldP spid="57" grpId="0"/>
      <p:bldP spid="58" grpId="0"/>
      <p:bldP spid="64" grpId="0"/>
      <p:bldP spid="5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Frequent </a:t>
            </a:r>
            <a:r>
              <a:rPr lang="en-US" dirty="0" err="1"/>
              <a:t>Itemset</a:t>
            </a:r>
            <a:r>
              <a:rPr lang="en-US" dirty="0"/>
              <a:t> Enumeration</a:t>
            </a:r>
          </a:p>
        </p:txBody>
      </p:sp>
      <p:sp>
        <p:nvSpPr>
          <p:cNvPr id="3" name="Content Placeholder 2"/>
          <p:cNvSpPr>
            <a:spLocks noGrp="1"/>
          </p:cNvSpPr>
          <p:nvPr>
            <p:ph idx="1"/>
          </p:nvPr>
        </p:nvSpPr>
        <p:spPr/>
        <p:txBody>
          <a:bodyPr>
            <a:normAutofit/>
          </a:bodyPr>
          <a:lstStyle/>
          <a:p>
            <a:r>
              <a:rPr lang="en-US" b="1" dirty="0">
                <a:solidFill>
                  <a:srgbClr val="D60093"/>
                </a:solidFill>
              </a:rPr>
              <a:t>Market basket analysis. </a:t>
            </a:r>
            <a:r>
              <a:rPr lang="en-US" dirty="0"/>
              <a:t>Setting:</a:t>
            </a:r>
            <a:endParaRPr lang="en-US" b="1" dirty="0">
              <a:solidFill>
                <a:srgbClr val="D60093"/>
              </a:solidFill>
            </a:endParaRPr>
          </a:p>
          <a:p>
            <a:pPr lvl="1"/>
            <a:r>
              <a:rPr lang="en-US" b="1" dirty="0"/>
              <a:t>Market:</a:t>
            </a:r>
            <a:r>
              <a:rPr lang="en-US" dirty="0"/>
              <a:t> Universe </a:t>
            </a:r>
            <a:r>
              <a:rPr lang="en-US" b="1" i="1" dirty="0">
                <a:latin typeface="Times New Roman" pitchFamily="18" charset="0"/>
                <a:cs typeface="Times New Roman" pitchFamily="18" charset="0"/>
              </a:rPr>
              <a:t>U</a:t>
            </a:r>
            <a:r>
              <a:rPr lang="en-US" dirty="0"/>
              <a:t> of </a:t>
            </a:r>
            <a:r>
              <a:rPr lang="en-US" b="1" i="1" dirty="0">
                <a:latin typeface="Times New Roman" pitchFamily="18" charset="0"/>
                <a:cs typeface="Times New Roman" pitchFamily="18" charset="0"/>
              </a:rPr>
              <a:t>n</a:t>
            </a:r>
            <a:r>
              <a:rPr lang="en-US" b="1" dirty="0"/>
              <a:t> </a:t>
            </a:r>
            <a:r>
              <a:rPr lang="en-US" dirty="0"/>
              <a:t>items</a:t>
            </a:r>
          </a:p>
          <a:p>
            <a:pPr lvl="1"/>
            <a:r>
              <a:rPr lang="en-US" b="1" dirty="0"/>
              <a:t>Baskets:</a:t>
            </a:r>
            <a:r>
              <a:rPr lang="en-US" dirty="0"/>
              <a:t> </a:t>
            </a:r>
            <a:r>
              <a:rPr lang="en-US" b="1" i="1" dirty="0"/>
              <a:t>m</a:t>
            </a:r>
            <a:r>
              <a:rPr lang="en-US" b="1" dirty="0"/>
              <a:t> </a:t>
            </a:r>
            <a:r>
              <a:rPr lang="en-US" dirty="0"/>
              <a:t>subsets of </a:t>
            </a:r>
            <a:r>
              <a:rPr lang="en-US" b="1" i="1" dirty="0">
                <a:latin typeface="Times New Roman" pitchFamily="18" charset="0"/>
                <a:cs typeface="Times New Roman" pitchFamily="18" charset="0"/>
              </a:rPr>
              <a:t>U</a:t>
            </a:r>
            <a:r>
              <a:rPr lang="en-US" b="1" dirty="0"/>
              <a:t>: </a:t>
            </a:r>
            <a:r>
              <a:rPr lang="en-US" b="1" i="1" dirty="0">
                <a:latin typeface="Times New Roman" pitchFamily="18" charset="0"/>
                <a:cs typeface="Times New Roman" pitchFamily="18" charset="0"/>
              </a:rPr>
              <a:t>S</a:t>
            </a:r>
            <a:r>
              <a:rPr lang="en-US" b="1" i="1" baseline="-25000" dirty="0">
                <a:latin typeface="Times New Roman" pitchFamily="18" charset="0"/>
                <a:cs typeface="Times New Roman" pitchFamily="18" charset="0"/>
              </a:rPr>
              <a:t>1</a:t>
            </a:r>
            <a:r>
              <a:rPr lang="en-US" b="1" i="1" dirty="0">
                <a:latin typeface="Times New Roman" pitchFamily="18" charset="0"/>
                <a:cs typeface="Times New Roman" pitchFamily="18" charset="0"/>
              </a:rPr>
              <a:t>, S</a:t>
            </a:r>
            <a:r>
              <a:rPr lang="en-US" b="1" i="1" baseline="-25000" dirty="0">
                <a:latin typeface="Times New Roman" pitchFamily="18" charset="0"/>
                <a:cs typeface="Times New Roman" pitchFamily="18" charset="0"/>
              </a:rPr>
              <a:t>2</a:t>
            </a:r>
            <a:r>
              <a:rPr lang="en-US" b="1" i="1" dirty="0">
                <a:latin typeface="Times New Roman" pitchFamily="18" charset="0"/>
                <a:cs typeface="Times New Roman" pitchFamily="18" charset="0"/>
              </a:rPr>
              <a:t>, …, </a:t>
            </a:r>
            <a:r>
              <a:rPr lang="en-US" b="1" i="1" dirty="0" err="1">
                <a:latin typeface="Times New Roman" pitchFamily="18" charset="0"/>
                <a:cs typeface="Times New Roman" pitchFamily="18" charset="0"/>
              </a:rPr>
              <a:t>S</a:t>
            </a:r>
            <a:r>
              <a:rPr lang="en-US" b="1" i="1" baseline="-25000" dirty="0" err="1">
                <a:latin typeface="Times New Roman" pitchFamily="18" charset="0"/>
                <a:cs typeface="Times New Roman" pitchFamily="18" charset="0"/>
              </a:rPr>
              <a:t>m</a:t>
            </a:r>
            <a:r>
              <a:rPr lang="en-US" b="1" dirty="0">
                <a:latin typeface="Times New Roman" pitchFamily="18" charset="0"/>
                <a:cs typeface="Times New Roman" pitchFamily="18" charset="0"/>
              </a:rPr>
              <a:t> </a:t>
            </a:r>
            <a:r>
              <a:rPr lang="en-US" b="1" dirty="0">
                <a:latin typeface="Times New Roman" pitchFamily="18" charset="0"/>
                <a:cs typeface="Times New Roman" pitchFamily="18" charset="0"/>
                <a:sym typeface="Symbol"/>
              </a:rPr>
              <a:t> </a:t>
            </a:r>
            <a:r>
              <a:rPr lang="en-US" b="1" i="1" dirty="0">
                <a:latin typeface="Times New Roman" pitchFamily="18" charset="0"/>
                <a:cs typeface="Times New Roman" pitchFamily="18" charset="0"/>
              </a:rPr>
              <a:t>U</a:t>
            </a:r>
            <a:br>
              <a:rPr lang="en-US" b="1" i="1" dirty="0">
                <a:latin typeface="Times New Roman" pitchFamily="18" charset="0"/>
                <a:cs typeface="Times New Roman" pitchFamily="18" charset="0"/>
              </a:rPr>
            </a:br>
            <a:r>
              <a:rPr lang="en-US" dirty="0"/>
              <a:t>(</a:t>
            </a:r>
            <a:r>
              <a:rPr lang="en-US" b="1" i="1" dirty="0">
                <a:latin typeface="Times New Roman" pitchFamily="18" charset="0"/>
                <a:cs typeface="Times New Roman" pitchFamily="18" charset="0"/>
              </a:rPr>
              <a:t>S</a:t>
            </a:r>
            <a:r>
              <a:rPr lang="en-US" b="1" i="1" baseline="-25000" dirty="0">
                <a:latin typeface="Times New Roman" pitchFamily="18" charset="0"/>
                <a:cs typeface="Times New Roman" pitchFamily="18" charset="0"/>
              </a:rPr>
              <a:t>i</a:t>
            </a:r>
            <a:r>
              <a:rPr lang="en-US" dirty="0"/>
              <a:t> is a set of items one person bought)</a:t>
            </a:r>
          </a:p>
          <a:p>
            <a:pPr lvl="1"/>
            <a:r>
              <a:rPr lang="en-US" b="1" dirty="0"/>
              <a:t>Support: </a:t>
            </a:r>
            <a:r>
              <a:rPr lang="en-US" dirty="0"/>
              <a:t>Frequency threshold </a:t>
            </a:r>
            <a:r>
              <a:rPr lang="en-US" b="1" i="1" dirty="0">
                <a:latin typeface="Times New Roman" pitchFamily="18" charset="0"/>
                <a:cs typeface="Times New Roman" pitchFamily="18" charset="0"/>
              </a:rPr>
              <a:t>f</a:t>
            </a:r>
            <a:endParaRPr lang="en-US" b="1" i="1" dirty="0">
              <a:solidFill>
                <a:srgbClr val="008000"/>
              </a:solidFill>
              <a:latin typeface="Times New Roman" pitchFamily="18" charset="0"/>
              <a:cs typeface="Times New Roman" pitchFamily="18" charset="0"/>
            </a:endParaRPr>
          </a:p>
          <a:p>
            <a:r>
              <a:rPr lang="en-US" b="1" dirty="0">
                <a:solidFill>
                  <a:srgbClr val="0000FF"/>
                </a:solidFill>
              </a:rPr>
              <a:t>Goal:</a:t>
            </a:r>
          </a:p>
          <a:p>
            <a:pPr lvl="1"/>
            <a:r>
              <a:rPr lang="en-US" b="1" dirty="0"/>
              <a:t>Find all subsets </a:t>
            </a:r>
            <a:r>
              <a:rPr lang="en-US" b="1" i="1" dirty="0">
                <a:latin typeface="Times New Roman" pitchFamily="18" charset="0"/>
                <a:cs typeface="Times New Roman" pitchFamily="18" charset="0"/>
              </a:rPr>
              <a:t>T</a:t>
            </a:r>
            <a:r>
              <a:rPr lang="en-US" b="1" dirty="0"/>
              <a:t>  </a:t>
            </a:r>
            <a:r>
              <a:rPr lang="en-US" b="1" dirty="0" err="1"/>
              <a:t>s.t.</a:t>
            </a:r>
            <a:r>
              <a:rPr lang="en-US" b="1" dirty="0"/>
              <a:t> </a:t>
            </a:r>
            <a:r>
              <a:rPr lang="en-US" b="1" i="1" dirty="0"/>
              <a:t> </a:t>
            </a:r>
            <a:r>
              <a:rPr lang="en-US" b="1" i="1" dirty="0">
                <a:latin typeface="Times New Roman" pitchFamily="18" charset="0"/>
                <a:cs typeface="Times New Roman" pitchFamily="18" charset="0"/>
              </a:rPr>
              <a:t>T</a:t>
            </a:r>
            <a:r>
              <a:rPr lang="en-US" b="1" dirty="0">
                <a:latin typeface="Times New Roman" pitchFamily="18" charset="0"/>
                <a:cs typeface="Times New Roman" pitchFamily="18" charset="0"/>
              </a:rPr>
              <a:t> </a:t>
            </a:r>
            <a:r>
              <a:rPr lang="en-US" b="1" dirty="0">
                <a:latin typeface="Times New Roman" pitchFamily="18" charset="0"/>
                <a:cs typeface="Times New Roman" pitchFamily="18" charset="0"/>
                <a:sym typeface="Symbol"/>
              </a:rPr>
              <a:t> </a:t>
            </a:r>
            <a:r>
              <a:rPr lang="en-US" b="1" i="1" dirty="0">
                <a:latin typeface="Times New Roman" pitchFamily="18" charset="0"/>
                <a:cs typeface="Times New Roman" pitchFamily="18" charset="0"/>
                <a:sym typeface="Symbol"/>
              </a:rPr>
              <a:t>S</a:t>
            </a:r>
            <a:r>
              <a:rPr lang="en-US" b="1" i="1" baseline="-25000" dirty="0">
                <a:latin typeface="Times New Roman" pitchFamily="18" charset="0"/>
                <a:cs typeface="Times New Roman" pitchFamily="18" charset="0"/>
                <a:sym typeface="Symbol"/>
              </a:rPr>
              <a:t>i</a:t>
            </a:r>
            <a:r>
              <a:rPr lang="en-US" b="1" i="1" dirty="0">
                <a:sym typeface="Symbol"/>
              </a:rPr>
              <a:t> </a:t>
            </a:r>
            <a:r>
              <a:rPr lang="en-US" b="1" dirty="0">
                <a:sym typeface="Symbol"/>
              </a:rPr>
              <a:t>of at least  </a:t>
            </a:r>
            <a:r>
              <a:rPr lang="en-US" b="1" i="1" dirty="0">
                <a:latin typeface="Times New Roman" pitchFamily="18" charset="0"/>
                <a:cs typeface="Times New Roman" pitchFamily="18" charset="0"/>
                <a:sym typeface="Symbol"/>
              </a:rPr>
              <a:t>f</a:t>
            </a:r>
            <a:r>
              <a:rPr lang="en-US" b="1" dirty="0">
                <a:latin typeface="Times New Roman" pitchFamily="18" charset="0"/>
                <a:cs typeface="Times New Roman" pitchFamily="18" charset="0"/>
                <a:sym typeface="Symbol"/>
              </a:rPr>
              <a:t> </a:t>
            </a:r>
            <a:r>
              <a:rPr lang="en-US" b="1" dirty="0">
                <a:sym typeface="Symbol"/>
              </a:rPr>
              <a:t> sets </a:t>
            </a:r>
            <a:r>
              <a:rPr lang="en-US" b="1" i="1" dirty="0">
                <a:latin typeface="Times New Roman" pitchFamily="18" charset="0"/>
                <a:cs typeface="Times New Roman" pitchFamily="18" charset="0"/>
                <a:sym typeface="Symbol"/>
              </a:rPr>
              <a:t>S</a:t>
            </a:r>
            <a:r>
              <a:rPr lang="en-US" b="1" i="1" baseline="-25000" dirty="0">
                <a:latin typeface="Times New Roman" pitchFamily="18" charset="0"/>
                <a:cs typeface="Times New Roman" pitchFamily="18" charset="0"/>
                <a:sym typeface="Symbol"/>
              </a:rPr>
              <a:t>i</a:t>
            </a:r>
            <a:r>
              <a:rPr lang="en-US" b="1" dirty="0">
                <a:latin typeface="Times New Roman" pitchFamily="18" charset="0"/>
                <a:cs typeface="Times New Roman" pitchFamily="18" charset="0"/>
                <a:sym typeface="Symbol"/>
              </a:rPr>
              <a:t> </a:t>
            </a:r>
            <a:br>
              <a:rPr lang="en-US" b="1" dirty="0">
                <a:sym typeface="Symbol"/>
              </a:rPr>
            </a:br>
            <a:r>
              <a:rPr lang="en-US" dirty="0">
                <a:sym typeface="Symbol"/>
              </a:rPr>
              <a:t>(items in </a:t>
            </a:r>
            <a:r>
              <a:rPr lang="en-US" b="1" i="1" dirty="0">
                <a:latin typeface="Times New Roman" pitchFamily="18" charset="0"/>
                <a:cs typeface="Times New Roman" pitchFamily="18" charset="0"/>
              </a:rPr>
              <a:t>T</a:t>
            </a:r>
            <a:r>
              <a:rPr lang="en-US" dirty="0">
                <a:sym typeface="Symbol"/>
              </a:rPr>
              <a:t> were bought together at least</a:t>
            </a:r>
            <a:r>
              <a:rPr lang="en-US" dirty="0">
                <a:latin typeface="Times New Roman" pitchFamily="18" charset="0"/>
                <a:cs typeface="Times New Roman" pitchFamily="18" charset="0"/>
                <a:sym typeface="Symbol"/>
              </a:rPr>
              <a:t> </a:t>
            </a:r>
            <a:r>
              <a:rPr lang="en-US" b="1" i="1" dirty="0">
                <a:latin typeface="Times New Roman" pitchFamily="18" charset="0"/>
                <a:cs typeface="Times New Roman" pitchFamily="18" charset="0"/>
                <a:sym typeface="Symbol"/>
              </a:rPr>
              <a:t>f</a:t>
            </a:r>
            <a:r>
              <a:rPr lang="en-US" i="1" dirty="0">
                <a:latin typeface="Times New Roman" pitchFamily="18" charset="0"/>
                <a:cs typeface="Times New Roman" pitchFamily="18" charset="0"/>
                <a:sym typeface="Symbol"/>
              </a:rPr>
              <a:t> </a:t>
            </a:r>
            <a:r>
              <a:rPr lang="en-US" dirty="0">
                <a:sym typeface="Symbol"/>
              </a:rPr>
              <a:t> times)</a:t>
            </a:r>
          </a:p>
          <a:p>
            <a:r>
              <a:rPr lang="en-US" b="1" dirty="0">
                <a:solidFill>
                  <a:srgbClr val="008000"/>
                </a:solidFill>
              </a:rPr>
              <a:t>What’s the connection between the </a:t>
            </a:r>
            <a:br>
              <a:rPr lang="en-US" b="1" dirty="0">
                <a:solidFill>
                  <a:srgbClr val="008000"/>
                </a:solidFill>
              </a:rPr>
            </a:br>
            <a:r>
              <a:rPr lang="en-US" b="1" dirty="0" err="1">
                <a:solidFill>
                  <a:srgbClr val="008000"/>
                </a:solidFill>
              </a:rPr>
              <a:t>itemsets</a:t>
            </a:r>
            <a:r>
              <a:rPr lang="en-US" b="1" dirty="0">
                <a:solidFill>
                  <a:srgbClr val="008000"/>
                </a:solidFill>
              </a:rPr>
              <a:t> and complete bipartite graphs?</a:t>
            </a:r>
          </a:p>
        </p:txBody>
      </p:sp>
      <p:sp>
        <p:nvSpPr>
          <p:cNvPr id="6" name="TextBox 5"/>
          <p:cNvSpPr txBox="1"/>
          <p:nvPr/>
        </p:nvSpPr>
        <p:spPr>
          <a:xfrm>
            <a:off x="7067836" y="0"/>
            <a:ext cx="2076209" cy="338554"/>
          </a:xfrm>
          <a:prstGeom prst="rect">
            <a:avLst/>
          </a:prstGeom>
          <a:noFill/>
        </p:spPr>
        <p:txBody>
          <a:bodyPr wrap="none" rtlCol="0">
            <a:spAutoFit/>
          </a:bodyPr>
          <a:lstStyle/>
          <a:p>
            <a:pPr algn="r"/>
            <a:r>
              <a:rPr lang="en-US" sz="1600" dirty="0">
                <a:solidFill>
                  <a:schemeClr val="bg1"/>
                </a:solidFill>
                <a:latin typeface="Arial" pitchFamily="34" charset="0"/>
                <a:cs typeface="Arial" pitchFamily="34" charset="0"/>
              </a:rPr>
              <a:t>[</a:t>
            </a:r>
            <a:r>
              <a:rPr lang="en-US" sz="1600" dirty="0" err="1">
                <a:solidFill>
                  <a:schemeClr val="bg1"/>
                </a:solidFill>
                <a:latin typeface="Arial" pitchFamily="34" charset="0"/>
                <a:cs typeface="Arial" pitchFamily="34" charset="0"/>
              </a:rPr>
              <a:t>Agrawal-Srikant</a:t>
            </a:r>
            <a:r>
              <a:rPr lang="en-US" sz="1600" dirty="0">
                <a:solidFill>
                  <a:schemeClr val="bg1"/>
                </a:solidFill>
                <a:latin typeface="Arial" pitchFamily="34" charset="0"/>
                <a:cs typeface="Arial" pitchFamily="34" charset="0"/>
              </a:rPr>
              <a:t> ‘99]</a:t>
            </a:r>
          </a:p>
        </p:txBody>
      </p:sp>
    </p:spTree>
    <p:extLst>
      <p:ext uri="{BB962C8B-B14F-4D97-AF65-F5344CB8AC3E}">
        <p14:creationId xmlns:p14="http://schemas.microsoft.com/office/powerpoint/2010/main" val="25558098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rmAutofit/>
          </a:bodyPr>
          <a:lstStyle/>
          <a:p>
            <a:r>
              <a:rPr lang="en-US" dirty="0"/>
              <a:t>From </a:t>
            </a:r>
            <a:r>
              <a:rPr lang="en-US" dirty="0" err="1"/>
              <a:t>Itemsets</a:t>
            </a:r>
            <a:r>
              <a:rPr lang="en-US" dirty="0"/>
              <a:t> to Bipartite </a:t>
            </a:r>
            <a:r>
              <a:rPr lang="en-US" dirty="0" err="1"/>
              <a:t>K</a:t>
            </a:r>
            <a:r>
              <a:rPr lang="en-US" baseline="-25000" dirty="0" err="1"/>
              <a:t>s,t</a:t>
            </a:r>
            <a:endParaRPr lang="en-US" baseline="-25000" dirty="0"/>
          </a:p>
        </p:txBody>
      </p:sp>
      <p:sp>
        <p:nvSpPr>
          <p:cNvPr id="3" name="Content Placeholder 2"/>
          <p:cNvSpPr>
            <a:spLocks noGrp="1"/>
          </p:cNvSpPr>
          <p:nvPr>
            <p:ph idx="1"/>
          </p:nvPr>
        </p:nvSpPr>
        <p:spPr>
          <a:xfrm>
            <a:off x="457199" y="1295400"/>
            <a:ext cx="8686845" cy="5257801"/>
          </a:xfrm>
        </p:spPr>
        <p:txBody>
          <a:bodyPr>
            <a:normAutofit lnSpcReduction="10000"/>
          </a:bodyPr>
          <a:lstStyle/>
          <a:p>
            <a:pPr marL="118872" indent="0">
              <a:buNone/>
            </a:pPr>
            <a:r>
              <a:rPr lang="en-US" b="1" dirty="0">
                <a:solidFill>
                  <a:srgbClr val="008000"/>
                </a:solidFill>
              </a:rPr>
              <a:t>Frequent </a:t>
            </a:r>
            <a:r>
              <a:rPr lang="en-US" b="1" dirty="0" err="1">
                <a:solidFill>
                  <a:srgbClr val="008000"/>
                </a:solidFill>
              </a:rPr>
              <a:t>itemsets</a:t>
            </a:r>
            <a:r>
              <a:rPr lang="en-US" b="1" dirty="0">
                <a:solidFill>
                  <a:srgbClr val="008000"/>
                </a:solidFill>
              </a:rPr>
              <a:t> </a:t>
            </a:r>
            <a:r>
              <a:rPr lang="en-US" b="1" dirty="0"/>
              <a:t>= </a:t>
            </a:r>
            <a:r>
              <a:rPr lang="en-US" b="1" dirty="0">
                <a:solidFill>
                  <a:srgbClr val="0000FF"/>
                </a:solidFill>
              </a:rPr>
              <a:t>complete bipartite graphs!</a:t>
            </a:r>
          </a:p>
          <a:p>
            <a:pPr lvl="8"/>
            <a:endParaRPr lang="en-US" dirty="0"/>
          </a:p>
          <a:p>
            <a:r>
              <a:rPr lang="en-US" b="1" dirty="0">
                <a:solidFill>
                  <a:srgbClr val="D60093"/>
                </a:solidFill>
              </a:rPr>
              <a:t>How?</a:t>
            </a:r>
          </a:p>
          <a:p>
            <a:pPr lvl="1"/>
            <a:r>
              <a:rPr lang="en-US" dirty="0"/>
              <a:t>View each node </a:t>
            </a:r>
            <a:r>
              <a:rPr lang="en-US" b="1" i="1" dirty="0" err="1">
                <a:latin typeface="Times New Roman" pitchFamily="18" charset="0"/>
                <a:cs typeface="Times New Roman" pitchFamily="18" charset="0"/>
              </a:rPr>
              <a:t>i</a:t>
            </a:r>
            <a:r>
              <a:rPr lang="en-US" dirty="0"/>
              <a:t> as a </a:t>
            </a:r>
            <a:br>
              <a:rPr lang="en-US" dirty="0"/>
            </a:br>
            <a:r>
              <a:rPr lang="en-US" dirty="0"/>
              <a:t>set </a:t>
            </a:r>
            <a:r>
              <a:rPr lang="en-US" b="1" i="1" dirty="0">
                <a:latin typeface="Times New Roman" pitchFamily="18" charset="0"/>
                <a:cs typeface="Times New Roman" pitchFamily="18" charset="0"/>
              </a:rPr>
              <a:t>S</a:t>
            </a:r>
            <a:r>
              <a:rPr lang="en-US" b="1" i="1" baseline="-25000" dirty="0">
                <a:latin typeface="Times New Roman" pitchFamily="18" charset="0"/>
                <a:cs typeface="Times New Roman" pitchFamily="18" charset="0"/>
              </a:rPr>
              <a:t>i</a:t>
            </a:r>
            <a:r>
              <a:rPr lang="en-US" dirty="0"/>
              <a:t> of nodes </a:t>
            </a:r>
            <a:r>
              <a:rPr lang="en-US" b="1" i="1" dirty="0" err="1">
                <a:latin typeface="Times New Roman" pitchFamily="18" charset="0"/>
                <a:cs typeface="Times New Roman" pitchFamily="18" charset="0"/>
              </a:rPr>
              <a:t>i</a:t>
            </a:r>
            <a:r>
              <a:rPr lang="en-US" dirty="0"/>
              <a:t> points to</a:t>
            </a:r>
          </a:p>
          <a:p>
            <a:pPr lvl="1"/>
            <a:r>
              <a:rPr lang="en-US" b="1" i="1" dirty="0" err="1"/>
              <a:t>K</a:t>
            </a:r>
            <a:r>
              <a:rPr lang="en-US" b="1" i="1" baseline="-25000" dirty="0" err="1"/>
              <a:t>s,t</a:t>
            </a:r>
            <a:r>
              <a:rPr lang="en-US" dirty="0"/>
              <a:t> = a set </a:t>
            </a:r>
            <a:r>
              <a:rPr lang="en-US" b="1" i="1" dirty="0">
                <a:latin typeface="Times New Roman" pitchFamily="18" charset="0"/>
                <a:cs typeface="Times New Roman" pitchFamily="18" charset="0"/>
              </a:rPr>
              <a:t>Y</a:t>
            </a:r>
            <a:r>
              <a:rPr lang="en-US" dirty="0"/>
              <a:t> of size </a:t>
            </a:r>
            <a:r>
              <a:rPr lang="en-US" b="1" i="1" dirty="0">
                <a:latin typeface="Times New Roman" pitchFamily="18" charset="0"/>
                <a:cs typeface="Times New Roman" pitchFamily="18" charset="0"/>
              </a:rPr>
              <a:t>t</a:t>
            </a:r>
            <a:r>
              <a:rPr lang="en-US" dirty="0"/>
              <a:t> </a:t>
            </a:r>
            <a:br>
              <a:rPr lang="en-US" dirty="0"/>
            </a:br>
            <a:r>
              <a:rPr lang="en-US" dirty="0"/>
              <a:t>that occurs in </a:t>
            </a:r>
            <a:r>
              <a:rPr lang="en-US" b="1" i="1" dirty="0">
                <a:latin typeface="Times New Roman" pitchFamily="18" charset="0"/>
                <a:cs typeface="Times New Roman" pitchFamily="18" charset="0"/>
              </a:rPr>
              <a:t>s</a:t>
            </a:r>
            <a:r>
              <a:rPr lang="en-US" dirty="0"/>
              <a:t> sets </a:t>
            </a:r>
            <a:r>
              <a:rPr lang="en-US" b="1" i="1" dirty="0">
                <a:latin typeface="Times New Roman" pitchFamily="18" charset="0"/>
                <a:cs typeface="Times New Roman" pitchFamily="18" charset="0"/>
              </a:rPr>
              <a:t>S</a:t>
            </a:r>
            <a:r>
              <a:rPr lang="en-US" b="1" i="1" baseline="-25000" dirty="0">
                <a:latin typeface="Times New Roman" pitchFamily="18" charset="0"/>
                <a:cs typeface="Times New Roman" pitchFamily="18" charset="0"/>
              </a:rPr>
              <a:t>i</a:t>
            </a:r>
          </a:p>
          <a:p>
            <a:pPr lvl="8"/>
            <a:endParaRPr lang="en-US" i="1" baseline="-25000" dirty="0"/>
          </a:p>
          <a:p>
            <a:pPr lvl="1"/>
            <a:r>
              <a:rPr lang="en-US" dirty="0"/>
              <a:t>Looking for </a:t>
            </a:r>
            <a:r>
              <a:rPr lang="en-US" b="1" i="1" dirty="0" err="1"/>
              <a:t>K</a:t>
            </a:r>
            <a:r>
              <a:rPr lang="en-US" b="1" i="1" baseline="-25000" dirty="0" err="1"/>
              <a:t>s,t</a:t>
            </a:r>
            <a:r>
              <a:rPr lang="en-US" i="1" baseline="-25000" dirty="0"/>
              <a:t> </a:t>
            </a:r>
            <a:r>
              <a:rPr lang="en-US" dirty="0">
                <a:sym typeface="Wingdings" pitchFamily="2" charset="2"/>
              </a:rPr>
              <a:t> set of </a:t>
            </a:r>
            <a:br>
              <a:rPr lang="en-US" dirty="0">
                <a:sym typeface="Wingdings" pitchFamily="2" charset="2"/>
              </a:rPr>
            </a:br>
            <a:r>
              <a:rPr lang="en-US" dirty="0">
                <a:sym typeface="Wingdings" pitchFamily="2" charset="2"/>
              </a:rPr>
              <a:t>frequency threshold to</a:t>
            </a:r>
            <a:r>
              <a:rPr lang="en-US" b="1" dirty="0">
                <a:sym typeface="Wingdings" pitchFamily="2" charset="2"/>
              </a:rPr>
              <a:t> </a:t>
            </a:r>
            <a:r>
              <a:rPr lang="en-US" b="1" i="1" dirty="0">
                <a:latin typeface="Times New Roman" pitchFamily="18" charset="0"/>
                <a:cs typeface="Times New Roman" pitchFamily="18" charset="0"/>
                <a:sym typeface="Wingdings" pitchFamily="2" charset="2"/>
              </a:rPr>
              <a:t>s</a:t>
            </a:r>
            <a:r>
              <a:rPr lang="en-US" dirty="0">
                <a:sym typeface="Wingdings" pitchFamily="2" charset="2"/>
              </a:rPr>
              <a:t> </a:t>
            </a:r>
            <a:br>
              <a:rPr lang="en-US" dirty="0">
                <a:sym typeface="Wingdings" pitchFamily="2" charset="2"/>
              </a:rPr>
            </a:br>
            <a:r>
              <a:rPr lang="en-US" dirty="0">
                <a:sym typeface="Wingdings" pitchFamily="2" charset="2"/>
              </a:rPr>
              <a:t>and look at layer </a:t>
            </a:r>
            <a:r>
              <a:rPr lang="en-US" b="1" i="1" dirty="0">
                <a:latin typeface="Times New Roman" pitchFamily="18" charset="0"/>
                <a:cs typeface="Times New Roman" pitchFamily="18" charset="0"/>
                <a:sym typeface="Wingdings" pitchFamily="2" charset="2"/>
              </a:rPr>
              <a:t>t</a:t>
            </a:r>
            <a:r>
              <a:rPr lang="en-US" dirty="0">
                <a:sym typeface="Wingdings" pitchFamily="2" charset="2"/>
              </a:rPr>
              <a:t> – all </a:t>
            </a:r>
            <a:br>
              <a:rPr lang="en-US" dirty="0">
                <a:sym typeface="Wingdings" pitchFamily="2" charset="2"/>
              </a:rPr>
            </a:br>
            <a:r>
              <a:rPr lang="en-US" dirty="0">
                <a:sym typeface="Wingdings" pitchFamily="2" charset="2"/>
              </a:rPr>
              <a:t>frequent sets of size </a:t>
            </a:r>
            <a:r>
              <a:rPr lang="en-US" b="1" i="1" dirty="0">
                <a:latin typeface="Times New Roman" pitchFamily="18" charset="0"/>
                <a:cs typeface="Times New Roman" pitchFamily="18" charset="0"/>
                <a:sym typeface="Wingdings" pitchFamily="2" charset="2"/>
              </a:rPr>
              <a:t>t</a:t>
            </a:r>
            <a:endParaRPr lang="en-US" b="1" dirty="0"/>
          </a:p>
        </p:txBody>
      </p:sp>
      <p:sp>
        <p:nvSpPr>
          <p:cNvPr id="7" name="TextBox 6"/>
          <p:cNvSpPr txBox="1"/>
          <p:nvPr/>
        </p:nvSpPr>
        <p:spPr>
          <a:xfrm>
            <a:off x="7406069" y="0"/>
            <a:ext cx="1737976" cy="338554"/>
          </a:xfrm>
          <a:prstGeom prst="rect">
            <a:avLst/>
          </a:prstGeom>
          <a:noFill/>
        </p:spPr>
        <p:txBody>
          <a:bodyPr wrap="none" rtlCol="0">
            <a:spAutoFit/>
          </a:bodyPr>
          <a:lstStyle/>
          <a:p>
            <a:pPr algn="r"/>
            <a:r>
              <a:rPr lang="en-US" sz="1600" dirty="0">
                <a:solidFill>
                  <a:schemeClr val="bg1"/>
                </a:solidFill>
                <a:latin typeface="Arial" pitchFamily="34" charset="0"/>
                <a:cs typeface="Arial" pitchFamily="34" charset="0"/>
              </a:rPr>
              <a:t>[Kumar et al. ‘99]</a:t>
            </a:r>
          </a:p>
        </p:txBody>
      </p:sp>
      <p:grpSp>
        <p:nvGrpSpPr>
          <p:cNvPr id="21" name="Group 20"/>
          <p:cNvGrpSpPr/>
          <p:nvPr/>
        </p:nvGrpSpPr>
        <p:grpSpPr>
          <a:xfrm>
            <a:off x="5562600" y="2095500"/>
            <a:ext cx="1375341" cy="1371600"/>
            <a:chOff x="3527891" y="3581400"/>
            <a:chExt cx="1375341" cy="1371600"/>
          </a:xfrm>
        </p:grpSpPr>
        <p:cxnSp>
          <p:nvCxnSpPr>
            <p:cNvPr id="26" name="Straight Connector 25"/>
            <p:cNvCxnSpPr>
              <a:stCxn id="35" idx="6"/>
              <a:endCxn id="38" idx="2"/>
            </p:cNvCxnSpPr>
            <p:nvPr/>
          </p:nvCxnSpPr>
          <p:spPr>
            <a:xfrm>
              <a:off x="3756491" y="4305300"/>
              <a:ext cx="918141" cy="152400"/>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35" idx="6"/>
              <a:endCxn id="40" idx="2"/>
            </p:cNvCxnSpPr>
            <p:nvPr/>
          </p:nvCxnSpPr>
          <p:spPr>
            <a:xfrm flipV="1">
              <a:off x="3756491" y="3695700"/>
              <a:ext cx="918141" cy="609600"/>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5" idx="6"/>
              <a:endCxn id="37" idx="2"/>
            </p:cNvCxnSpPr>
            <p:nvPr/>
          </p:nvCxnSpPr>
          <p:spPr>
            <a:xfrm flipV="1">
              <a:off x="3756491" y="4076700"/>
              <a:ext cx="918141" cy="228600"/>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5" idx="6"/>
              <a:endCxn id="39" idx="2"/>
            </p:cNvCxnSpPr>
            <p:nvPr/>
          </p:nvCxnSpPr>
          <p:spPr>
            <a:xfrm>
              <a:off x="3756491" y="4305300"/>
              <a:ext cx="918141" cy="533400"/>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3527891" y="419100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p>
          </p:txBody>
        </p:sp>
        <p:sp>
          <p:nvSpPr>
            <p:cNvPr id="37" name="Oval 36"/>
            <p:cNvSpPr/>
            <p:nvPr/>
          </p:nvSpPr>
          <p:spPr>
            <a:xfrm>
              <a:off x="4674632" y="39624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b</a:t>
              </a:r>
            </a:p>
          </p:txBody>
        </p:sp>
        <p:sp>
          <p:nvSpPr>
            <p:cNvPr id="38" name="Oval 37"/>
            <p:cNvSpPr/>
            <p:nvPr/>
          </p:nvSpPr>
          <p:spPr>
            <a:xfrm>
              <a:off x="4674632" y="43434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c</a:t>
              </a:r>
            </a:p>
          </p:txBody>
        </p:sp>
        <p:sp>
          <p:nvSpPr>
            <p:cNvPr id="39" name="Oval 38"/>
            <p:cNvSpPr/>
            <p:nvPr/>
          </p:nvSpPr>
          <p:spPr>
            <a:xfrm>
              <a:off x="4674632" y="47244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d</a:t>
              </a:r>
            </a:p>
          </p:txBody>
        </p:sp>
        <p:sp>
          <p:nvSpPr>
            <p:cNvPr id="40" name="Oval 39"/>
            <p:cNvSpPr/>
            <p:nvPr/>
          </p:nvSpPr>
          <p:spPr>
            <a:xfrm>
              <a:off x="4674632" y="35814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a</a:t>
              </a:r>
            </a:p>
          </p:txBody>
        </p:sp>
      </p:grpSp>
      <p:sp>
        <p:nvSpPr>
          <p:cNvPr id="9" name="TextBox 8"/>
          <p:cNvSpPr txBox="1"/>
          <p:nvPr/>
        </p:nvSpPr>
        <p:spPr>
          <a:xfrm>
            <a:off x="7420937" y="2574590"/>
            <a:ext cx="1563248" cy="400110"/>
          </a:xfrm>
          <a:prstGeom prst="rect">
            <a:avLst/>
          </a:prstGeom>
          <a:noFill/>
        </p:spPr>
        <p:txBody>
          <a:bodyPr wrap="none" rtlCol="0">
            <a:spAutoFit/>
          </a:bodyPr>
          <a:lstStyle/>
          <a:p>
            <a:r>
              <a:rPr lang="en-US" sz="2000" b="1" dirty="0">
                <a:latin typeface="Arial" pitchFamily="34" charset="0"/>
                <a:cs typeface="Arial" pitchFamily="34" charset="0"/>
              </a:rPr>
              <a:t>S</a:t>
            </a:r>
            <a:r>
              <a:rPr lang="en-US" sz="2000" b="1" baseline="-25000" dirty="0">
                <a:latin typeface="Arial" pitchFamily="34" charset="0"/>
                <a:cs typeface="Arial" pitchFamily="34" charset="0"/>
              </a:rPr>
              <a:t>i</a:t>
            </a:r>
            <a:r>
              <a:rPr lang="en-US" sz="2000" b="1" dirty="0">
                <a:latin typeface="Arial" pitchFamily="34" charset="0"/>
                <a:cs typeface="Arial" pitchFamily="34" charset="0"/>
              </a:rPr>
              <a:t>={</a:t>
            </a:r>
            <a:r>
              <a:rPr lang="en-US" sz="2000" b="1" dirty="0" err="1">
                <a:latin typeface="Arial" pitchFamily="34" charset="0"/>
                <a:cs typeface="Arial" pitchFamily="34" charset="0"/>
              </a:rPr>
              <a:t>a,b,c,d</a:t>
            </a:r>
            <a:r>
              <a:rPr lang="en-US" sz="2000" b="1" dirty="0">
                <a:latin typeface="Arial" pitchFamily="34" charset="0"/>
                <a:cs typeface="Arial" pitchFamily="34" charset="0"/>
              </a:rPr>
              <a:t>}</a:t>
            </a:r>
          </a:p>
        </p:txBody>
      </p:sp>
      <p:grpSp>
        <p:nvGrpSpPr>
          <p:cNvPr id="43" name="Group 42"/>
          <p:cNvGrpSpPr/>
          <p:nvPr/>
        </p:nvGrpSpPr>
        <p:grpSpPr>
          <a:xfrm>
            <a:off x="5985441" y="3767278"/>
            <a:ext cx="1676400" cy="1371600"/>
            <a:chOff x="3226832" y="3581400"/>
            <a:chExt cx="1676400" cy="1371600"/>
          </a:xfrm>
        </p:grpSpPr>
        <p:cxnSp>
          <p:nvCxnSpPr>
            <p:cNvPr id="44" name="Straight Connector 43"/>
            <p:cNvCxnSpPr>
              <a:stCxn id="56" idx="6"/>
              <a:endCxn id="62" idx="1"/>
            </p:cNvCxnSpPr>
            <p:nvPr/>
          </p:nvCxnSpPr>
          <p:spPr>
            <a:xfrm flipV="1">
              <a:off x="3455432" y="3614878"/>
              <a:ext cx="1252678" cy="309422"/>
            </a:xfrm>
            <a:prstGeom prst="line">
              <a:avLst/>
            </a:prstGeom>
            <a:ln w="22225" cmpd="sng">
              <a:solidFill>
                <a:schemeClr val="bg1">
                  <a:lumMod val="50000"/>
                </a:schemeClr>
              </a:solidFill>
              <a:tailEnd type="arrow" w="sm" len="lg"/>
            </a:ln>
          </p:spPr>
          <p:style>
            <a:lnRef idx="1">
              <a:schemeClr val="dk1"/>
            </a:lnRef>
            <a:fillRef idx="0">
              <a:schemeClr val="dk1"/>
            </a:fillRef>
            <a:effectRef idx="0">
              <a:schemeClr val="dk1"/>
            </a:effectRef>
            <a:fontRef idx="minor">
              <a:schemeClr val="tx1"/>
            </a:fontRef>
          </p:style>
        </p:cxnSp>
        <p:cxnSp>
          <p:nvCxnSpPr>
            <p:cNvPr id="45" name="Straight Connector 44"/>
            <p:cNvCxnSpPr>
              <a:stCxn id="56" idx="6"/>
              <a:endCxn id="59" idx="1"/>
            </p:cNvCxnSpPr>
            <p:nvPr/>
          </p:nvCxnSpPr>
          <p:spPr>
            <a:xfrm>
              <a:off x="3455432" y="3924300"/>
              <a:ext cx="1252678" cy="71578"/>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56" idx="6"/>
              <a:endCxn id="60" idx="1"/>
            </p:cNvCxnSpPr>
            <p:nvPr/>
          </p:nvCxnSpPr>
          <p:spPr>
            <a:xfrm>
              <a:off x="3455432" y="3924300"/>
              <a:ext cx="1252678" cy="452578"/>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47" name="Straight Connector 46"/>
            <p:cNvCxnSpPr>
              <a:stCxn id="56" idx="6"/>
              <a:endCxn id="61" idx="1"/>
            </p:cNvCxnSpPr>
            <p:nvPr/>
          </p:nvCxnSpPr>
          <p:spPr>
            <a:xfrm>
              <a:off x="3455432" y="3924300"/>
              <a:ext cx="1252678" cy="833578"/>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57" idx="6"/>
              <a:endCxn id="60" idx="2"/>
            </p:cNvCxnSpPr>
            <p:nvPr/>
          </p:nvCxnSpPr>
          <p:spPr>
            <a:xfrm>
              <a:off x="3455432" y="4305300"/>
              <a:ext cx="1219200" cy="152400"/>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57" idx="6"/>
              <a:endCxn id="62" idx="2"/>
            </p:cNvCxnSpPr>
            <p:nvPr/>
          </p:nvCxnSpPr>
          <p:spPr>
            <a:xfrm flipV="1">
              <a:off x="3455432" y="3695700"/>
              <a:ext cx="1219200" cy="609600"/>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57" idx="6"/>
              <a:endCxn id="59" idx="2"/>
            </p:cNvCxnSpPr>
            <p:nvPr/>
          </p:nvCxnSpPr>
          <p:spPr>
            <a:xfrm flipV="1">
              <a:off x="3455432" y="4076700"/>
              <a:ext cx="1219200" cy="228600"/>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a:stCxn id="57" idx="6"/>
              <a:endCxn id="61" idx="2"/>
            </p:cNvCxnSpPr>
            <p:nvPr/>
          </p:nvCxnSpPr>
          <p:spPr>
            <a:xfrm>
              <a:off x="3455432" y="4305300"/>
              <a:ext cx="1219200" cy="533400"/>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8" idx="6"/>
              <a:endCxn id="59" idx="3"/>
            </p:cNvCxnSpPr>
            <p:nvPr/>
          </p:nvCxnSpPr>
          <p:spPr>
            <a:xfrm flipV="1">
              <a:off x="3455432" y="4157522"/>
              <a:ext cx="1252678" cy="528778"/>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53" name="Straight Connector 52"/>
            <p:cNvCxnSpPr>
              <a:endCxn id="61" idx="3"/>
            </p:cNvCxnSpPr>
            <p:nvPr/>
          </p:nvCxnSpPr>
          <p:spPr>
            <a:xfrm>
              <a:off x="3455432" y="4686300"/>
              <a:ext cx="1252678" cy="233222"/>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8" idx="6"/>
              <a:endCxn id="60" idx="3"/>
            </p:cNvCxnSpPr>
            <p:nvPr/>
          </p:nvCxnSpPr>
          <p:spPr>
            <a:xfrm flipV="1">
              <a:off x="3455432" y="4538522"/>
              <a:ext cx="1252678" cy="147778"/>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8" idx="6"/>
              <a:endCxn id="62" idx="3"/>
            </p:cNvCxnSpPr>
            <p:nvPr/>
          </p:nvCxnSpPr>
          <p:spPr>
            <a:xfrm flipV="1">
              <a:off x="3455432" y="3776522"/>
              <a:ext cx="1252678" cy="909778"/>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3226832" y="381000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j</a:t>
              </a:r>
            </a:p>
          </p:txBody>
        </p:sp>
        <p:sp>
          <p:nvSpPr>
            <p:cNvPr id="57" name="Oval 56"/>
            <p:cNvSpPr/>
            <p:nvPr/>
          </p:nvSpPr>
          <p:spPr>
            <a:xfrm>
              <a:off x="3226832" y="419100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a:t>
              </a:r>
            </a:p>
          </p:txBody>
        </p:sp>
        <p:sp>
          <p:nvSpPr>
            <p:cNvPr id="58" name="Oval 57"/>
            <p:cNvSpPr/>
            <p:nvPr/>
          </p:nvSpPr>
          <p:spPr>
            <a:xfrm>
              <a:off x="3226832" y="457200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a:t>
              </a:r>
            </a:p>
          </p:txBody>
        </p:sp>
        <p:sp>
          <p:nvSpPr>
            <p:cNvPr id="59" name="Oval 58"/>
            <p:cNvSpPr/>
            <p:nvPr/>
          </p:nvSpPr>
          <p:spPr>
            <a:xfrm>
              <a:off x="4674632" y="39624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b</a:t>
              </a:r>
            </a:p>
          </p:txBody>
        </p:sp>
        <p:sp>
          <p:nvSpPr>
            <p:cNvPr id="60" name="Oval 59"/>
            <p:cNvSpPr/>
            <p:nvPr/>
          </p:nvSpPr>
          <p:spPr>
            <a:xfrm>
              <a:off x="4674632" y="43434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a:t>
              </a:r>
            </a:p>
          </p:txBody>
        </p:sp>
        <p:sp>
          <p:nvSpPr>
            <p:cNvPr id="61" name="Oval 60"/>
            <p:cNvSpPr/>
            <p:nvPr/>
          </p:nvSpPr>
          <p:spPr>
            <a:xfrm>
              <a:off x="4674632" y="47244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d</a:t>
              </a:r>
            </a:p>
          </p:txBody>
        </p:sp>
        <p:sp>
          <p:nvSpPr>
            <p:cNvPr id="62" name="Oval 61"/>
            <p:cNvSpPr/>
            <p:nvPr/>
          </p:nvSpPr>
          <p:spPr>
            <a:xfrm>
              <a:off x="4674632" y="35814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a:t>
              </a:r>
            </a:p>
          </p:txBody>
        </p:sp>
      </p:grpSp>
      <p:sp>
        <p:nvSpPr>
          <p:cNvPr id="63" name="Rounded Rectangle 62"/>
          <p:cNvSpPr/>
          <p:nvPr/>
        </p:nvSpPr>
        <p:spPr>
          <a:xfrm>
            <a:off x="5823897" y="3832784"/>
            <a:ext cx="609600" cy="1354862"/>
          </a:xfrm>
          <a:prstGeom prst="roundRect">
            <a:avLst>
              <a:gd name="adj" fmla="val 50000"/>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4" name="Rounded Rectangle 63"/>
          <p:cNvSpPr/>
          <p:nvPr/>
        </p:nvSpPr>
        <p:spPr>
          <a:xfrm>
            <a:off x="7222929" y="3614878"/>
            <a:ext cx="609600" cy="1676400"/>
          </a:xfrm>
          <a:prstGeom prst="roundRect">
            <a:avLst>
              <a:gd name="adj" fmla="val 50000"/>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5" name="Rectangle 64"/>
          <p:cNvSpPr/>
          <p:nvPr/>
        </p:nvSpPr>
        <p:spPr>
          <a:xfrm>
            <a:off x="5528241" y="5105400"/>
            <a:ext cx="356188" cy="400110"/>
          </a:xfrm>
          <a:prstGeom prst="rect">
            <a:avLst/>
          </a:prstGeom>
        </p:spPr>
        <p:txBody>
          <a:bodyPr wrap="none">
            <a:spAutoFit/>
          </a:bodyPr>
          <a:lstStyle/>
          <a:p>
            <a:r>
              <a:rPr lang="en-US" sz="2000" dirty="0">
                <a:latin typeface="Arial" pitchFamily="34" charset="0"/>
                <a:cs typeface="Arial" pitchFamily="34" charset="0"/>
              </a:rPr>
              <a:t>X</a:t>
            </a:r>
            <a:endParaRPr lang="en-US" sz="2000" dirty="0"/>
          </a:p>
        </p:txBody>
      </p:sp>
      <p:sp>
        <p:nvSpPr>
          <p:cNvPr id="66" name="Rectangle 65"/>
          <p:cNvSpPr/>
          <p:nvPr/>
        </p:nvSpPr>
        <p:spPr>
          <a:xfrm>
            <a:off x="7704287" y="5138878"/>
            <a:ext cx="356188" cy="400110"/>
          </a:xfrm>
          <a:prstGeom prst="rect">
            <a:avLst/>
          </a:prstGeom>
        </p:spPr>
        <p:txBody>
          <a:bodyPr wrap="none">
            <a:spAutoFit/>
          </a:bodyPr>
          <a:lstStyle/>
          <a:p>
            <a:r>
              <a:rPr lang="en-US" sz="2000" dirty="0">
                <a:latin typeface="Arial" pitchFamily="34" charset="0"/>
                <a:cs typeface="Arial" pitchFamily="34" charset="0"/>
              </a:rPr>
              <a:t>Y</a:t>
            </a:r>
            <a:endParaRPr lang="en-US" sz="2000" dirty="0"/>
          </a:p>
        </p:txBody>
      </p:sp>
      <p:sp>
        <p:nvSpPr>
          <p:cNvPr id="10" name="TextBox 9"/>
          <p:cNvSpPr txBox="1"/>
          <p:nvPr/>
        </p:nvSpPr>
        <p:spPr>
          <a:xfrm>
            <a:off x="5868532" y="5746898"/>
            <a:ext cx="3169457" cy="646331"/>
          </a:xfrm>
          <a:prstGeom prst="rect">
            <a:avLst/>
          </a:prstGeom>
          <a:noFill/>
        </p:spPr>
        <p:txBody>
          <a:bodyPr wrap="none" rtlCol="0">
            <a:spAutoFit/>
          </a:bodyPr>
          <a:lstStyle/>
          <a:p>
            <a:r>
              <a:rPr lang="en-US" b="1" dirty="0">
                <a:latin typeface="Arial" pitchFamily="34" charset="0"/>
                <a:cs typeface="Arial" pitchFamily="34" charset="0"/>
              </a:rPr>
              <a:t>s</a:t>
            </a:r>
            <a:r>
              <a:rPr lang="en-US" dirty="0">
                <a:latin typeface="Arial" pitchFamily="34" charset="0"/>
                <a:cs typeface="Arial" pitchFamily="34" charset="0"/>
              </a:rPr>
              <a:t> … minimum support (|X|=s)</a:t>
            </a:r>
          </a:p>
          <a:p>
            <a:r>
              <a:rPr lang="en-US" b="1" dirty="0">
                <a:latin typeface="Arial" pitchFamily="34" charset="0"/>
                <a:cs typeface="Arial" pitchFamily="34" charset="0"/>
              </a:rPr>
              <a:t>t</a:t>
            </a:r>
            <a:r>
              <a:rPr lang="en-US" dirty="0">
                <a:latin typeface="Arial" pitchFamily="34" charset="0"/>
                <a:cs typeface="Arial" pitchFamily="34" charset="0"/>
              </a:rPr>
              <a:t> … </a:t>
            </a:r>
            <a:r>
              <a:rPr lang="en-US" dirty="0" err="1">
                <a:latin typeface="Arial" pitchFamily="34" charset="0"/>
                <a:cs typeface="Arial" pitchFamily="34" charset="0"/>
              </a:rPr>
              <a:t>itemset</a:t>
            </a:r>
            <a:r>
              <a:rPr lang="en-US" dirty="0">
                <a:latin typeface="Arial" pitchFamily="34" charset="0"/>
                <a:cs typeface="Arial" pitchFamily="34" charset="0"/>
              </a:rPr>
              <a:t> size (|Y|=t)</a:t>
            </a:r>
          </a:p>
        </p:txBody>
      </p:sp>
    </p:spTree>
    <p:extLst>
      <p:ext uri="{BB962C8B-B14F-4D97-AF65-F5344CB8AC3E}">
        <p14:creationId xmlns:p14="http://schemas.microsoft.com/office/powerpoint/2010/main" val="35557799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From </a:t>
            </a:r>
            <a:r>
              <a:rPr lang="en-US" dirty="0" err="1"/>
              <a:t>Itemsets</a:t>
            </a:r>
            <a:r>
              <a:rPr lang="en-US" dirty="0"/>
              <a:t> to Bipartite </a:t>
            </a:r>
            <a:r>
              <a:rPr lang="en-US" dirty="0" err="1"/>
              <a:t>K</a:t>
            </a:r>
            <a:r>
              <a:rPr lang="en-US" baseline="-25000" dirty="0" err="1"/>
              <a:t>s,t</a:t>
            </a:r>
            <a:endParaRPr lang="en-US" baseline="-25000" dirty="0"/>
          </a:p>
        </p:txBody>
      </p:sp>
      <p:sp>
        <p:nvSpPr>
          <p:cNvPr id="7" name="TextBox 6"/>
          <p:cNvSpPr txBox="1"/>
          <p:nvPr/>
        </p:nvSpPr>
        <p:spPr>
          <a:xfrm>
            <a:off x="7406069" y="0"/>
            <a:ext cx="1737976" cy="338554"/>
          </a:xfrm>
          <a:prstGeom prst="rect">
            <a:avLst/>
          </a:prstGeom>
          <a:noFill/>
        </p:spPr>
        <p:txBody>
          <a:bodyPr wrap="none" rtlCol="0">
            <a:spAutoFit/>
          </a:bodyPr>
          <a:lstStyle/>
          <a:p>
            <a:pPr algn="r"/>
            <a:r>
              <a:rPr lang="en-US" sz="1600" dirty="0">
                <a:solidFill>
                  <a:schemeClr val="bg1"/>
                </a:solidFill>
                <a:latin typeface="Arial" pitchFamily="34" charset="0"/>
                <a:cs typeface="Arial" pitchFamily="34" charset="0"/>
              </a:rPr>
              <a:t>[Kumar et al. ‘99]</a:t>
            </a:r>
          </a:p>
        </p:txBody>
      </p:sp>
      <p:grpSp>
        <p:nvGrpSpPr>
          <p:cNvPr id="21" name="Group 20"/>
          <p:cNvGrpSpPr/>
          <p:nvPr/>
        </p:nvGrpSpPr>
        <p:grpSpPr>
          <a:xfrm>
            <a:off x="986859" y="2209800"/>
            <a:ext cx="1375341" cy="1371600"/>
            <a:chOff x="3527891" y="3581400"/>
            <a:chExt cx="1375341" cy="1371600"/>
          </a:xfrm>
        </p:grpSpPr>
        <p:cxnSp>
          <p:nvCxnSpPr>
            <p:cNvPr id="26" name="Straight Connector 25"/>
            <p:cNvCxnSpPr>
              <a:stCxn id="35" idx="6"/>
              <a:endCxn id="38" idx="2"/>
            </p:cNvCxnSpPr>
            <p:nvPr/>
          </p:nvCxnSpPr>
          <p:spPr>
            <a:xfrm>
              <a:off x="3756491" y="4305300"/>
              <a:ext cx="918141" cy="152400"/>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27" name="Straight Connector 26"/>
            <p:cNvCxnSpPr>
              <a:stCxn id="35" idx="6"/>
              <a:endCxn id="40" idx="2"/>
            </p:cNvCxnSpPr>
            <p:nvPr/>
          </p:nvCxnSpPr>
          <p:spPr>
            <a:xfrm flipV="1">
              <a:off x="3756491" y="3695700"/>
              <a:ext cx="918141" cy="609600"/>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a:stCxn id="35" idx="6"/>
              <a:endCxn id="37" idx="2"/>
            </p:cNvCxnSpPr>
            <p:nvPr/>
          </p:nvCxnSpPr>
          <p:spPr>
            <a:xfrm flipV="1">
              <a:off x="3756491" y="4076700"/>
              <a:ext cx="918141" cy="228600"/>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a:stCxn id="35" idx="6"/>
              <a:endCxn id="39" idx="2"/>
            </p:cNvCxnSpPr>
            <p:nvPr/>
          </p:nvCxnSpPr>
          <p:spPr>
            <a:xfrm>
              <a:off x="3756491" y="4305300"/>
              <a:ext cx="918141" cy="533400"/>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sp>
          <p:nvSpPr>
            <p:cNvPr id="35" name="Oval 34"/>
            <p:cNvSpPr/>
            <p:nvPr/>
          </p:nvSpPr>
          <p:spPr>
            <a:xfrm>
              <a:off x="3527891" y="419100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i</a:t>
              </a:r>
            </a:p>
          </p:txBody>
        </p:sp>
        <p:sp>
          <p:nvSpPr>
            <p:cNvPr id="37" name="Oval 36"/>
            <p:cNvSpPr/>
            <p:nvPr/>
          </p:nvSpPr>
          <p:spPr>
            <a:xfrm>
              <a:off x="4674632" y="39624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b</a:t>
              </a:r>
            </a:p>
          </p:txBody>
        </p:sp>
        <p:sp>
          <p:nvSpPr>
            <p:cNvPr id="38" name="Oval 37"/>
            <p:cNvSpPr/>
            <p:nvPr/>
          </p:nvSpPr>
          <p:spPr>
            <a:xfrm>
              <a:off x="4674632" y="43434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c</a:t>
              </a:r>
            </a:p>
          </p:txBody>
        </p:sp>
        <p:sp>
          <p:nvSpPr>
            <p:cNvPr id="39" name="Oval 38"/>
            <p:cNvSpPr/>
            <p:nvPr/>
          </p:nvSpPr>
          <p:spPr>
            <a:xfrm>
              <a:off x="4674632" y="47244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d</a:t>
              </a:r>
            </a:p>
          </p:txBody>
        </p:sp>
        <p:sp>
          <p:nvSpPr>
            <p:cNvPr id="40" name="Oval 39"/>
            <p:cNvSpPr/>
            <p:nvPr/>
          </p:nvSpPr>
          <p:spPr>
            <a:xfrm>
              <a:off x="4674632" y="35814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a</a:t>
              </a:r>
            </a:p>
          </p:txBody>
        </p:sp>
      </p:grpSp>
      <p:sp>
        <p:nvSpPr>
          <p:cNvPr id="9" name="TextBox 8"/>
          <p:cNvSpPr txBox="1"/>
          <p:nvPr/>
        </p:nvSpPr>
        <p:spPr>
          <a:xfrm>
            <a:off x="1109304" y="3581400"/>
            <a:ext cx="1563248" cy="400110"/>
          </a:xfrm>
          <a:prstGeom prst="rect">
            <a:avLst/>
          </a:prstGeom>
          <a:noFill/>
        </p:spPr>
        <p:txBody>
          <a:bodyPr wrap="none" rtlCol="0">
            <a:spAutoFit/>
          </a:bodyPr>
          <a:lstStyle/>
          <a:p>
            <a:r>
              <a:rPr lang="en-US" sz="2000" b="1" dirty="0">
                <a:latin typeface="Arial" pitchFamily="34" charset="0"/>
                <a:cs typeface="Arial" pitchFamily="34" charset="0"/>
              </a:rPr>
              <a:t>S</a:t>
            </a:r>
            <a:r>
              <a:rPr lang="en-US" sz="2000" b="1" baseline="-25000" dirty="0">
                <a:latin typeface="Arial" pitchFamily="34" charset="0"/>
                <a:cs typeface="Arial" pitchFamily="34" charset="0"/>
              </a:rPr>
              <a:t>i</a:t>
            </a:r>
            <a:r>
              <a:rPr lang="en-US" sz="2000" b="1" dirty="0">
                <a:latin typeface="Arial" pitchFamily="34" charset="0"/>
                <a:cs typeface="Arial" pitchFamily="34" charset="0"/>
              </a:rPr>
              <a:t>={</a:t>
            </a:r>
            <a:r>
              <a:rPr lang="en-US" sz="2000" b="1" dirty="0" err="1">
                <a:latin typeface="Arial" pitchFamily="34" charset="0"/>
                <a:cs typeface="Arial" pitchFamily="34" charset="0"/>
              </a:rPr>
              <a:t>a,b,c,d</a:t>
            </a:r>
            <a:r>
              <a:rPr lang="en-US" sz="2000" b="1" dirty="0">
                <a:latin typeface="Arial" pitchFamily="34" charset="0"/>
                <a:cs typeface="Arial" pitchFamily="34" charset="0"/>
              </a:rPr>
              <a:t>}</a:t>
            </a:r>
          </a:p>
        </p:txBody>
      </p:sp>
      <p:grpSp>
        <p:nvGrpSpPr>
          <p:cNvPr id="43" name="Group 42"/>
          <p:cNvGrpSpPr/>
          <p:nvPr/>
        </p:nvGrpSpPr>
        <p:grpSpPr>
          <a:xfrm>
            <a:off x="6002166" y="5135098"/>
            <a:ext cx="1676400" cy="1219200"/>
            <a:chOff x="3226832" y="3581400"/>
            <a:chExt cx="1676400" cy="1219200"/>
          </a:xfrm>
        </p:grpSpPr>
        <p:cxnSp>
          <p:nvCxnSpPr>
            <p:cNvPr id="44" name="Straight Connector 43"/>
            <p:cNvCxnSpPr>
              <a:stCxn id="56" idx="6"/>
              <a:endCxn id="62" idx="1"/>
            </p:cNvCxnSpPr>
            <p:nvPr/>
          </p:nvCxnSpPr>
          <p:spPr>
            <a:xfrm flipV="1">
              <a:off x="3455432" y="3614878"/>
              <a:ext cx="1252678" cy="309422"/>
            </a:xfrm>
            <a:prstGeom prst="line">
              <a:avLst/>
            </a:prstGeom>
            <a:ln w="22225" cmpd="sng">
              <a:solidFill>
                <a:schemeClr val="bg1">
                  <a:lumMod val="50000"/>
                </a:schemeClr>
              </a:solidFill>
              <a:tailEnd type="arrow" w="sm" len="lg"/>
            </a:ln>
          </p:spPr>
          <p:style>
            <a:lnRef idx="1">
              <a:schemeClr val="dk1"/>
            </a:lnRef>
            <a:fillRef idx="0">
              <a:schemeClr val="dk1"/>
            </a:fillRef>
            <a:effectRef idx="0">
              <a:schemeClr val="dk1"/>
            </a:effectRef>
            <a:fontRef idx="minor">
              <a:schemeClr val="tx1"/>
            </a:fontRef>
          </p:style>
        </p:cxnSp>
        <p:cxnSp>
          <p:nvCxnSpPr>
            <p:cNvPr id="45" name="Straight Connector 44"/>
            <p:cNvCxnSpPr>
              <a:stCxn id="56" idx="6"/>
              <a:endCxn id="59" idx="1"/>
            </p:cNvCxnSpPr>
            <p:nvPr/>
          </p:nvCxnSpPr>
          <p:spPr>
            <a:xfrm>
              <a:off x="3455432" y="3924300"/>
              <a:ext cx="1252678" cy="71578"/>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46" name="Straight Connector 45"/>
            <p:cNvCxnSpPr>
              <a:stCxn id="56" idx="6"/>
              <a:endCxn id="60" idx="1"/>
            </p:cNvCxnSpPr>
            <p:nvPr/>
          </p:nvCxnSpPr>
          <p:spPr>
            <a:xfrm>
              <a:off x="3455432" y="3924300"/>
              <a:ext cx="1252678" cy="452578"/>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a:stCxn id="57" idx="6"/>
              <a:endCxn id="60" idx="2"/>
            </p:cNvCxnSpPr>
            <p:nvPr/>
          </p:nvCxnSpPr>
          <p:spPr>
            <a:xfrm>
              <a:off x="3455432" y="4305300"/>
              <a:ext cx="1219200" cy="152400"/>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a:stCxn id="57" idx="6"/>
              <a:endCxn id="62" idx="2"/>
            </p:cNvCxnSpPr>
            <p:nvPr/>
          </p:nvCxnSpPr>
          <p:spPr>
            <a:xfrm flipV="1">
              <a:off x="3455432" y="3695700"/>
              <a:ext cx="1219200" cy="609600"/>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50" name="Straight Connector 49"/>
            <p:cNvCxnSpPr>
              <a:stCxn id="57" idx="6"/>
              <a:endCxn id="59" idx="2"/>
            </p:cNvCxnSpPr>
            <p:nvPr/>
          </p:nvCxnSpPr>
          <p:spPr>
            <a:xfrm flipV="1">
              <a:off x="3455432" y="4076700"/>
              <a:ext cx="1219200" cy="228600"/>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a:stCxn id="58" idx="6"/>
              <a:endCxn id="59" idx="3"/>
            </p:cNvCxnSpPr>
            <p:nvPr/>
          </p:nvCxnSpPr>
          <p:spPr>
            <a:xfrm flipV="1">
              <a:off x="3455432" y="4157522"/>
              <a:ext cx="1252678" cy="528778"/>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54" name="Straight Connector 53"/>
            <p:cNvCxnSpPr>
              <a:stCxn id="58" idx="6"/>
              <a:endCxn id="60" idx="3"/>
            </p:cNvCxnSpPr>
            <p:nvPr/>
          </p:nvCxnSpPr>
          <p:spPr>
            <a:xfrm flipV="1">
              <a:off x="3455432" y="4538522"/>
              <a:ext cx="1252678" cy="147778"/>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55" name="Straight Connector 54"/>
            <p:cNvCxnSpPr>
              <a:stCxn id="58" idx="6"/>
              <a:endCxn id="62" idx="3"/>
            </p:cNvCxnSpPr>
            <p:nvPr/>
          </p:nvCxnSpPr>
          <p:spPr>
            <a:xfrm flipV="1">
              <a:off x="3455432" y="3776522"/>
              <a:ext cx="1252678" cy="909778"/>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sp>
          <p:nvSpPr>
            <p:cNvPr id="56" name="Oval 55"/>
            <p:cNvSpPr/>
            <p:nvPr/>
          </p:nvSpPr>
          <p:spPr>
            <a:xfrm>
              <a:off x="3226832" y="381000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x</a:t>
              </a:r>
            </a:p>
          </p:txBody>
        </p:sp>
        <p:sp>
          <p:nvSpPr>
            <p:cNvPr id="57" name="Oval 56"/>
            <p:cNvSpPr/>
            <p:nvPr/>
          </p:nvSpPr>
          <p:spPr>
            <a:xfrm>
              <a:off x="3226832" y="419100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sp>
          <p:nvSpPr>
            <p:cNvPr id="58" name="Oval 57"/>
            <p:cNvSpPr/>
            <p:nvPr/>
          </p:nvSpPr>
          <p:spPr>
            <a:xfrm>
              <a:off x="3226832" y="457200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z</a:t>
              </a:r>
            </a:p>
          </p:txBody>
        </p:sp>
        <p:sp>
          <p:nvSpPr>
            <p:cNvPr id="59" name="Oval 58"/>
            <p:cNvSpPr/>
            <p:nvPr/>
          </p:nvSpPr>
          <p:spPr>
            <a:xfrm>
              <a:off x="4674632" y="39624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b</a:t>
              </a:r>
            </a:p>
          </p:txBody>
        </p:sp>
        <p:sp>
          <p:nvSpPr>
            <p:cNvPr id="60" name="Oval 59"/>
            <p:cNvSpPr/>
            <p:nvPr/>
          </p:nvSpPr>
          <p:spPr>
            <a:xfrm>
              <a:off x="4674632" y="43434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c</a:t>
              </a:r>
            </a:p>
          </p:txBody>
        </p:sp>
        <p:sp>
          <p:nvSpPr>
            <p:cNvPr id="62" name="Oval 61"/>
            <p:cNvSpPr/>
            <p:nvPr/>
          </p:nvSpPr>
          <p:spPr>
            <a:xfrm>
              <a:off x="4674632" y="35814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t>a</a:t>
              </a:r>
            </a:p>
          </p:txBody>
        </p:sp>
      </p:grpSp>
      <p:sp>
        <p:nvSpPr>
          <p:cNvPr id="63" name="Rounded Rectangle 62"/>
          <p:cNvSpPr/>
          <p:nvPr/>
        </p:nvSpPr>
        <p:spPr>
          <a:xfrm>
            <a:off x="5840622" y="5200604"/>
            <a:ext cx="609600" cy="1354862"/>
          </a:xfrm>
          <a:prstGeom prst="roundRect">
            <a:avLst>
              <a:gd name="adj" fmla="val 50000"/>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4" name="Rounded Rectangle 63"/>
          <p:cNvSpPr/>
          <p:nvPr/>
        </p:nvSpPr>
        <p:spPr>
          <a:xfrm>
            <a:off x="7239654" y="4982698"/>
            <a:ext cx="609600" cy="1333178"/>
          </a:xfrm>
          <a:prstGeom prst="roundRect">
            <a:avLst>
              <a:gd name="adj" fmla="val 50000"/>
            </a:avLst>
          </a:prstGeom>
          <a:ln w="38100">
            <a:solidFill>
              <a:srgbClr val="008000"/>
            </a:solidFill>
          </a:ln>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65" name="Rectangle 64"/>
          <p:cNvSpPr/>
          <p:nvPr/>
        </p:nvSpPr>
        <p:spPr>
          <a:xfrm>
            <a:off x="5574380" y="6305490"/>
            <a:ext cx="356188" cy="400110"/>
          </a:xfrm>
          <a:prstGeom prst="rect">
            <a:avLst/>
          </a:prstGeom>
        </p:spPr>
        <p:txBody>
          <a:bodyPr wrap="none">
            <a:spAutoFit/>
          </a:bodyPr>
          <a:lstStyle/>
          <a:p>
            <a:r>
              <a:rPr lang="en-US" sz="2000" dirty="0">
                <a:latin typeface="Arial" pitchFamily="34" charset="0"/>
                <a:cs typeface="Arial" pitchFamily="34" charset="0"/>
              </a:rPr>
              <a:t>X</a:t>
            </a:r>
            <a:endParaRPr lang="en-US" sz="2000" dirty="0"/>
          </a:p>
        </p:txBody>
      </p:sp>
      <p:sp>
        <p:nvSpPr>
          <p:cNvPr id="66" name="Rectangle 65"/>
          <p:cNvSpPr/>
          <p:nvPr/>
        </p:nvSpPr>
        <p:spPr>
          <a:xfrm>
            <a:off x="7721012" y="6239677"/>
            <a:ext cx="356188" cy="400110"/>
          </a:xfrm>
          <a:prstGeom prst="rect">
            <a:avLst/>
          </a:prstGeom>
        </p:spPr>
        <p:txBody>
          <a:bodyPr wrap="none">
            <a:spAutoFit/>
          </a:bodyPr>
          <a:lstStyle/>
          <a:p>
            <a:r>
              <a:rPr lang="en-US" sz="2000" dirty="0">
                <a:latin typeface="Arial" pitchFamily="34" charset="0"/>
                <a:cs typeface="Arial" pitchFamily="34" charset="0"/>
              </a:rPr>
              <a:t>Y</a:t>
            </a:r>
            <a:endParaRPr lang="en-US" sz="2000" dirty="0"/>
          </a:p>
        </p:txBody>
      </p:sp>
      <p:sp>
        <p:nvSpPr>
          <p:cNvPr id="10" name="TextBox 9"/>
          <p:cNvSpPr txBox="1"/>
          <p:nvPr/>
        </p:nvSpPr>
        <p:spPr>
          <a:xfrm>
            <a:off x="347193" y="3962400"/>
            <a:ext cx="3348994" cy="1200329"/>
          </a:xfrm>
          <a:prstGeom prst="rect">
            <a:avLst/>
          </a:prstGeom>
          <a:noFill/>
        </p:spPr>
        <p:txBody>
          <a:bodyPr wrap="none" rtlCol="0">
            <a:spAutoFit/>
          </a:bodyPr>
          <a:lstStyle/>
          <a:p>
            <a:r>
              <a:rPr lang="en-US" sz="2400" dirty="0">
                <a:solidFill>
                  <a:srgbClr val="008000"/>
                </a:solidFill>
                <a:latin typeface="Arial" pitchFamily="34" charset="0"/>
                <a:cs typeface="Arial" pitchFamily="34" charset="0"/>
              </a:rPr>
              <a:t>Find frequent </a:t>
            </a:r>
            <a:r>
              <a:rPr lang="en-US" sz="2400" dirty="0" err="1">
                <a:solidFill>
                  <a:srgbClr val="008000"/>
                </a:solidFill>
                <a:latin typeface="Arial" pitchFamily="34" charset="0"/>
                <a:cs typeface="Arial" pitchFamily="34" charset="0"/>
              </a:rPr>
              <a:t>itemsets</a:t>
            </a:r>
            <a:r>
              <a:rPr lang="en-US" sz="2400" dirty="0">
                <a:solidFill>
                  <a:srgbClr val="008000"/>
                </a:solidFill>
                <a:latin typeface="Arial" pitchFamily="34" charset="0"/>
                <a:cs typeface="Arial" pitchFamily="34" charset="0"/>
              </a:rPr>
              <a:t>:</a:t>
            </a:r>
          </a:p>
          <a:p>
            <a:r>
              <a:rPr lang="en-US" sz="2400" dirty="0">
                <a:solidFill>
                  <a:srgbClr val="008000"/>
                </a:solidFill>
                <a:latin typeface="Arial" pitchFamily="34" charset="0"/>
                <a:cs typeface="Arial" pitchFamily="34" charset="0"/>
              </a:rPr>
              <a:t>  </a:t>
            </a:r>
            <a:r>
              <a:rPr lang="en-US" sz="2400" b="1" dirty="0">
                <a:solidFill>
                  <a:srgbClr val="008000"/>
                </a:solidFill>
                <a:latin typeface="Arial" pitchFamily="34" charset="0"/>
                <a:cs typeface="Arial" pitchFamily="34" charset="0"/>
              </a:rPr>
              <a:t>s</a:t>
            </a:r>
            <a:r>
              <a:rPr lang="en-US" sz="2400" dirty="0">
                <a:solidFill>
                  <a:srgbClr val="008000"/>
                </a:solidFill>
                <a:latin typeface="Arial" pitchFamily="34" charset="0"/>
                <a:cs typeface="Arial" pitchFamily="34" charset="0"/>
              </a:rPr>
              <a:t> … minimum support</a:t>
            </a:r>
          </a:p>
          <a:p>
            <a:r>
              <a:rPr lang="en-US" sz="2400" dirty="0">
                <a:solidFill>
                  <a:srgbClr val="008000"/>
                </a:solidFill>
                <a:latin typeface="Arial" pitchFamily="34" charset="0"/>
                <a:cs typeface="Arial" pitchFamily="34" charset="0"/>
              </a:rPr>
              <a:t>  </a:t>
            </a:r>
            <a:r>
              <a:rPr lang="en-US" sz="2400" b="1" dirty="0">
                <a:solidFill>
                  <a:srgbClr val="008000"/>
                </a:solidFill>
                <a:latin typeface="Arial" pitchFamily="34" charset="0"/>
                <a:cs typeface="Arial" pitchFamily="34" charset="0"/>
              </a:rPr>
              <a:t>t</a:t>
            </a:r>
            <a:r>
              <a:rPr lang="en-US" sz="2400" dirty="0">
                <a:solidFill>
                  <a:srgbClr val="008000"/>
                </a:solidFill>
                <a:latin typeface="Arial" pitchFamily="34" charset="0"/>
                <a:cs typeface="Arial" pitchFamily="34" charset="0"/>
              </a:rPr>
              <a:t> … </a:t>
            </a:r>
            <a:r>
              <a:rPr lang="en-US" sz="2400" dirty="0" err="1">
                <a:solidFill>
                  <a:srgbClr val="008000"/>
                </a:solidFill>
                <a:latin typeface="Arial" pitchFamily="34" charset="0"/>
                <a:cs typeface="Arial" pitchFamily="34" charset="0"/>
              </a:rPr>
              <a:t>itemset</a:t>
            </a:r>
            <a:r>
              <a:rPr lang="en-US" sz="2400" dirty="0">
                <a:solidFill>
                  <a:srgbClr val="008000"/>
                </a:solidFill>
                <a:latin typeface="Arial" pitchFamily="34" charset="0"/>
                <a:cs typeface="Arial" pitchFamily="34" charset="0"/>
              </a:rPr>
              <a:t> size</a:t>
            </a:r>
          </a:p>
        </p:txBody>
      </p:sp>
      <p:grpSp>
        <p:nvGrpSpPr>
          <p:cNvPr id="87" name="Group 86"/>
          <p:cNvGrpSpPr/>
          <p:nvPr/>
        </p:nvGrpSpPr>
        <p:grpSpPr>
          <a:xfrm>
            <a:off x="4419600" y="3048000"/>
            <a:ext cx="1375341" cy="1371600"/>
            <a:chOff x="3527891" y="3581400"/>
            <a:chExt cx="1375341" cy="1371600"/>
          </a:xfrm>
        </p:grpSpPr>
        <p:cxnSp>
          <p:nvCxnSpPr>
            <p:cNvPr id="88" name="Straight Connector 87"/>
            <p:cNvCxnSpPr>
              <a:stCxn id="92" idx="6"/>
              <a:endCxn id="94" idx="2"/>
            </p:cNvCxnSpPr>
            <p:nvPr/>
          </p:nvCxnSpPr>
          <p:spPr>
            <a:xfrm>
              <a:off x="3756491" y="4305300"/>
              <a:ext cx="918141" cy="152400"/>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a:stCxn id="92" idx="6"/>
              <a:endCxn id="96" idx="2"/>
            </p:cNvCxnSpPr>
            <p:nvPr/>
          </p:nvCxnSpPr>
          <p:spPr>
            <a:xfrm flipV="1">
              <a:off x="3756491" y="3695700"/>
              <a:ext cx="918141" cy="609600"/>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90" name="Straight Connector 89"/>
            <p:cNvCxnSpPr>
              <a:stCxn id="92" idx="6"/>
              <a:endCxn id="93" idx="2"/>
            </p:cNvCxnSpPr>
            <p:nvPr/>
          </p:nvCxnSpPr>
          <p:spPr>
            <a:xfrm flipV="1">
              <a:off x="3756491" y="4076700"/>
              <a:ext cx="918141" cy="228600"/>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a:stCxn id="92" idx="6"/>
              <a:endCxn id="95" idx="2"/>
            </p:cNvCxnSpPr>
            <p:nvPr/>
          </p:nvCxnSpPr>
          <p:spPr>
            <a:xfrm>
              <a:off x="3756491" y="4305300"/>
              <a:ext cx="918141" cy="533400"/>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sp>
          <p:nvSpPr>
            <p:cNvPr id="92" name="Oval 91"/>
            <p:cNvSpPr/>
            <p:nvPr/>
          </p:nvSpPr>
          <p:spPr>
            <a:xfrm>
              <a:off x="3527891" y="419100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err="1"/>
                <a:t>x</a:t>
              </a:r>
              <a:endParaRPr lang="en-US" b="1" dirty="0"/>
            </a:p>
          </p:txBody>
        </p:sp>
        <p:sp>
          <p:nvSpPr>
            <p:cNvPr id="93" name="Oval 92"/>
            <p:cNvSpPr/>
            <p:nvPr/>
          </p:nvSpPr>
          <p:spPr>
            <a:xfrm>
              <a:off x="4674632" y="39624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b</a:t>
              </a:r>
            </a:p>
          </p:txBody>
        </p:sp>
        <p:sp>
          <p:nvSpPr>
            <p:cNvPr id="94" name="Oval 93"/>
            <p:cNvSpPr/>
            <p:nvPr/>
          </p:nvSpPr>
          <p:spPr>
            <a:xfrm>
              <a:off x="4674632" y="43434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c</a:t>
              </a:r>
            </a:p>
          </p:txBody>
        </p:sp>
        <p:sp>
          <p:nvSpPr>
            <p:cNvPr id="95" name="Oval 94"/>
            <p:cNvSpPr/>
            <p:nvPr/>
          </p:nvSpPr>
          <p:spPr>
            <a:xfrm>
              <a:off x="4674632" y="47244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b="1" dirty="0"/>
            </a:p>
          </p:txBody>
        </p:sp>
        <p:sp>
          <p:nvSpPr>
            <p:cNvPr id="96" name="Oval 95"/>
            <p:cNvSpPr/>
            <p:nvPr/>
          </p:nvSpPr>
          <p:spPr>
            <a:xfrm>
              <a:off x="4674632" y="35814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a</a:t>
              </a:r>
            </a:p>
          </p:txBody>
        </p:sp>
      </p:grpSp>
      <p:sp>
        <p:nvSpPr>
          <p:cNvPr id="11" name="TextBox 10"/>
          <p:cNvSpPr txBox="1"/>
          <p:nvPr/>
        </p:nvSpPr>
        <p:spPr>
          <a:xfrm>
            <a:off x="1994816" y="5244405"/>
            <a:ext cx="3339184" cy="1384995"/>
          </a:xfrm>
          <a:prstGeom prst="rect">
            <a:avLst/>
          </a:prstGeom>
          <a:noFill/>
        </p:spPr>
        <p:txBody>
          <a:bodyPr wrap="none" rtlCol="0">
            <a:spAutoFit/>
          </a:bodyPr>
          <a:lstStyle/>
          <a:p>
            <a:pPr marL="0" lvl="1"/>
            <a:r>
              <a:rPr lang="en-US" sz="2800" b="1" dirty="0">
                <a:solidFill>
                  <a:srgbClr val="D60093"/>
                </a:solidFill>
                <a:latin typeface="Calibri" pitchFamily="34" charset="0"/>
                <a:cs typeface="Calibri" pitchFamily="34" charset="0"/>
              </a:rPr>
              <a:t>We found </a:t>
            </a:r>
            <a:r>
              <a:rPr lang="en-US" sz="2800" b="1" i="1" dirty="0" err="1">
                <a:solidFill>
                  <a:srgbClr val="D60093"/>
                </a:solidFill>
                <a:latin typeface="Calibri" pitchFamily="34" charset="0"/>
                <a:cs typeface="Calibri" pitchFamily="34" charset="0"/>
              </a:rPr>
              <a:t>K</a:t>
            </a:r>
            <a:r>
              <a:rPr lang="en-US" sz="2800" b="1" i="1" baseline="-25000" dirty="0" err="1">
                <a:solidFill>
                  <a:srgbClr val="D60093"/>
                </a:solidFill>
                <a:latin typeface="Calibri" pitchFamily="34" charset="0"/>
                <a:cs typeface="Calibri" pitchFamily="34" charset="0"/>
              </a:rPr>
              <a:t>s,t</a:t>
            </a:r>
            <a:r>
              <a:rPr lang="en-US" sz="2800" b="1" dirty="0">
                <a:solidFill>
                  <a:srgbClr val="D60093"/>
                </a:solidFill>
                <a:latin typeface="Calibri" pitchFamily="34" charset="0"/>
                <a:cs typeface="Calibri" pitchFamily="34" charset="0"/>
              </a:rPr>
              <a:t>! </a:t>
            </a:r>
          </a:p>
          <a:p>
            <a:pPr marL="0" lvl="1"/>
            <a:r>
              <a:rPr lang="en-US" sz="2800" b="1" i="1" dirty="0" err="1">
                <a:latin typeface="Calibri" pitchFamily="34" charset="0"/>
                <a:cs typeface="Calibri" pitchFamily="34" charset="0"/>
              </a:rPr>
              <a:t>K</a:t>
            </a:r>
            <a:r>
              <a:rPr lang="en-US" sz="2800" b="1" i="1" baseline="-25000" dirty="0" err="1">
                <a:latin typeface="Calibri" pitchFamily="34" charset="0"/>
                <a:cs typeface="Calibri" pitchFamily="34" charset="0"/>
              </a:rPr>
              <a:t>s,t</a:t>
            </a:r>
            <a:r>
              <a:rPr lang="en-US" sz="2800" dirty="0">
                <a:latin typeface="Calibri" pitchFamily="34" charset="0"/>
                <a:cs typeface="Calibri" pitchFamily="34" charset="0"/>
              </a:rPr>
              <a:t> = a set </a:t>
            </a:r>
            <a:r>
              <a:rPr lang="en-US" sz="2800" b="1" i="1" dirty="0">
                <a:latin typeface="Calibri" pitchFamily="34" charset="0"/>
                <a:cs typeface="Calibri" pitchFamily="34" charset="0"/>
              </a:rPr>
              <a:t>Y</a:t>
            </a:r>
            <a:r>
              <a:rPr lang="en-US" sz="2800" dirty="0">
                <a:latin typeface="Calibri" pitchFamily="34" charset="0"/>
                <a:cs typeface="Calibri" pitchFamily="34" charset="0"/>
              </a:rPr>
              <a:t> of size </a:t>
            </a:r>
            <a:r>
              <a:rPr lang="en-US" sz="2800" b="1" i="1" dirty="0">
                <a:latin typeface="Calibri" pitchFamily="34" charset="0"/>
                <a:cs typeface="Calibri" pitchFamily="34" charset="0"/>
              </a:rPr>
              <a:t>t</a:t>
            </a:r>
            <a:r>
              <a:rPr lang="en-US" sz="2800" dirty="0">
                <a:latin typeface="Calibri" pitchFamily="34" charset="0"/>
                <a:cs typeface="Calibri" pitchFamily="34" charset="0"/>
              </a:rPr>
              <a:t> </a:t>
            </a:r>
            <a:br>
              <a:rPr lang="en-US" sz="2800" dirty="0">
                <a:latin typeface="Calibri" pitchFamily="34" charset="0"/>
                <a:cs typeface="Calibri" pitchFamily="34" charset="0"/>
              </a:rPr>
            </a:br>
            <a:r>
              <a:rPr lang="en-US" sz="2800" dirty="0">
                <a:latin typeface="Calibri" pitchFamily="34" charset="0"/>
                <a:cs typeface="Calibri" pitchFamily="34" charset="0"/>
              </a:rPr>
              <a:t>that occurs in </a:t>
            </a:r>
            <a:r>
              <a:rPr lang="en-US" sz="2800" i="1" dirty="0">
                <a:latin typeface="Calibri" pitchFamily="34" charset="0"/>
                <a:cs typeface="Calibri" pitchFamily="34" charset="0"/>
              </a:rPr>
              <a:t>s</a:t>
            </a:r>
            <a:r>
              <a:rPr lang="en-US" sz="2800" dirty="0">
                <a:latin typeface="Calibri" pitchFamily="34" charset="0"/>
                <a:cs typeface="Calibri" pitchFamily="34" charset="0"/>
              </a:rPr>
              <a:t> sets </a:t>
            </a:r>
            <a:r>
              <a:rPr lang="en-US" sz="2800" b="1" i="1" dirty="0">
                <a:latin typeface="Calibri" pitchFamily="34" charset="0"/>
                <a:cs typeface="Calibri" pitchFamily="34" charset="0"/>
              </a:rPr>
              <a:t>S</a:t>
            </a:r>
            <a:r>
              <a:rPr lang="en-US" sz="2800" b="1" i="1" baseline="-25000" dirty="0">
                <a:latin typeface="Calibri" pitchFamily="34" charset="0"/>
                <a:cs typeface="Calibri" pitchFamily="34" charset="0"/>
              </a:rPr>
              <a:t>i</a:t>
            </a:r>
          </a:p>
        </p:txBody>
      </p:sp>
      <p:sp>
        <p:nvSpPr>
          <p:cNvPr id="12" name="TextBox 11"/>
          <p:cNvSpPr txBox="1"/>
          <p:nvPr/>
        </p:nvSpPr>
        <p:spPr>
          <a:xfrm>
            <a:off x="381000" y="1295400"/>
            <a:ext cx="3808287" cy="954107"/>
          </a:xfrm>
          <a:prstGeom prst="rect">
            <a:avLst/>
          </a:prstGeom>
          <a:noFill/>
        </p:spPr>
        <p:txBody>
          <a:bodyPr wrap="none" rtlCol="0">
            <a:spAutoFit/>
          </a:bodyPr>
          <a:lstStyle/>
          <a:p>
            <a:pPr marL="0" lvl="1"/>
            <a:r>
              <a:rPr lang="en-US" sz="2800" dirty="0">
                <a:latin typeface="Calibri" pitchFamily="34" charset="0"/>
                <a:cs typeface="Calibri" pitchFamily="34" charset="0"/>
              </a:rPr>
              <a:t>View each node </a:t>
            </a:r>
            <a:r>
              <a:rPr lang="en-US" sz="2800" b="1" i="1" dirty="0" err="1">
                <a:latin typeface="Calibri" pitchFamily="34" charset="0"/>
                <a:cs typeface="Calibri" pitchFamily="34" charset="0"/>
              </a:rPr>
              <a:t>i</a:t>
            </a:r>
            <a:r>
              <a:rPr lang="en-US" sz="2800" dirty="0">
                <a:latin typeface="Calibri" pitchFamily="34" charset="0"/>
                <a:cs typeface="Calibri" pitchFamily="34" charset="0"/>
              </a:rPr>
              <a:t> as a </a:t>
            </a:r>
            <a:br>
              <a:rPr lang="en-US" sz="2800" dirty="0">
                <a:latin typeface="Calibri" pitchFamily="34" charset="0"/>
                <a:cs typeface="Calibri" pitchFamily="34" charset="0"/>
              </a:rPr>
            </a:br>
            <a:r>
              <a:rPr lang="en-US" sz="2800" dirty="0">
                <a:latin typeface="Calibri" pitchFamily="34" charset="0"/>
                <a:cs typeface="Calibri" pitchFamily="34" charset="0"/>
              </a:rPr>
              <a:t>set </a:t>
            </a:r>
            <a:r>
              <a:rPr lang="en-US" sz="2800" b="1" i="1" dirty="0">
                <a:latin typeface="Calibri" pitchFamily="34" charset="0"/>
                <a:cs typeface="Calibri" pitchFamily="34" charset="0"/>
              </a:rPr>
              <a:t>S</a:t>
            </a:r>
            <a:r>
              <a:rPr lang="en-US" sz="2800" b="1" i="1" baseline="-25000" dirty="0">
                <a:latin typeface="Calibri" pitchFamily="34" charset="0"/>
                <a:cs typeface="Calibri" pitchFamily="34" charset="0"/>
              </a:rPr>
              <a:t>i</a:t>
            </a:r>
            <a:r>
              <a:rPr lang="en-US" sz="2800" dirty="0">
                <a:latin typeface="Calibri" pitchFamily="34" charset="0"/>
                <a:cs typeface="Calibri" pitchFamily="34" charset="0"/>
              </a:rPr>
              <a:t> of nodes </a:t>
            </a:r>
            <a:r>
              <a:rPr lang="en-US" sz="2800" b="1" i="1" dirty="0" err="1">
                <a:latin typeface="Calibri" pitchFamily="34" charset="0"/>
                <a:cs typeface="Calibri" pitchFamily="34" charset="0"/>
              </a:rPr>
              <a:t>i</a:t>
            </a:r>
            <a:r>
              <a:rPr lang="en-US" sz="2800" dirty="0">
                <a:latin typeface="Calibri" pitchFamily="34" charset="0"/>
                <a:cs typeface="Calibri" pitchFamily="34" charset="0"/>
              </a:rPr>
              <a:t> points to</a:t>
            </a:r>
          </a:p>
        </p:txBody>
      </p:sp>
      <p:sp>
        <p:nvSpPr>
          <p:cNvPr id="13" name="Rectangle 12"/>
          <p:cNvSpPr/>
          <p:nvPr/>
        </p:nvSpPr>
        <p:spPr>
          <a:xfrm>
            <a:off x="4648200" y="1282005"/>
            <a:ext cx="4351683" cy="1815882"/>
          </a:xfrm>
          <a:prstGeom prst="rect">
            <a:avLst/>
          </a:prstGeom>
        </p:spPr>
        <p:txBody>
          <a:bodyPr wrap="square">
            <a:spAutoFit/>
          </a:bodyPr>
          <a:lstStyle/>
          <a:p>
            <a:pPr marL="0" lvl="1"/>
            <a:r>
              <a:rPr lang="en-US" sz="2800" dirty="0">
                <a:latin typeface="Calibri" pitchFamily="34" charset="0"/>
                <a:cs typeface="Calibri" pitchFamily="34" charset="0"/>
              </a:rPr>
              <a:t>Say we find a </a:t>
            </a:r>
            <a:r>
              <a:rPr lang="en-US" sz="2800" b="1" dirty="0">
                <a:solidFill>
                  <a:srgbClr val="D60093"/>
                </a:solidFill>
                <a:latin typeface="Calibri" pitchFamily="34" charset="0"/>
                <a:cs typeface="Calibri" pitchFamily="34" charset="0"/>
              </a:rPr>
              <a:t>frequent </a:t>
            </a:r>
            <a:r>
              <a:rPr lang="en-US" sz="2800" b="1" dirty="0" err="1">
                <a:solidFill>
                  <a:srgbClr val="D60093"/>
                </a:solidFill>
                <a:latin typeface="Calibri" pitchFamily="34" charset="0"/>
                <a:cs typeface="Calibri" pitchFamily="34" charset="0"/>
              </a:rPr>
              <a:t>itemset</a:t>
            </a:r>
            <a:r>
              <a:rPr lang="en-US" sz="2800" dirty="0">
                <a:latin typeface="Calibri" pitchFamily="34" charset="0"/>
                <a:cs typeface="Calibri" pitchFamily="34" charset="0"/>
              </a:rPr>
              <a:t> </a:t>
            </a:r>
            <a:r>
              <a:rPr lang="en-US" sz="2800" b="1" i="1" dirty="0">
                <a:latin typeface="Calibri" pitchFamily="34" charset="0"/>
                <a:cs typeface="Calibri" pitchFamily="34" charset="0"/>
              </a:rPr>
              <a:t>Y={</a:t>
            </a:r>
            <a:r>
              <a:rPr lang="en-US" sz="2800" b="1" i="1" dirty="0" err="1">
                <a:latin typeface="Calibri" pitchFamily="34" charset="0"/>
                <a:cs typeface="Calibri" pitchFamily="34" charset="0"/>
              </a:rPr>
              <a:t>a,b,c</a:t>
            </a:r>
            <a:r>
              <a:rPr lang="en-US" sz="2800" b="1" i="1" dirty="0">
                <a:latin typeface="Calibri" pitchFamily="34" charset="0"/>
                <a:cs typeface="Calibri" pitchFamily="34" charset="0"/>
              </a:rPr>
              <a:t>}</a:t>
            </a:r>
            <a:r>
              <a:rPr lang="en-US" sz="2800" dirty="0">
                <a:latin typeface="Calibri" pitchFamily="34" charset="0"/>
                <a:cs typeface="Calibri" pitchFamily="34" charset="0"/>
              </a:rPr>
              <a:t> of </a:t>
            </a:r>
            <a:r>
              <a:rPr lang="en-US" sz="2800" dirty="0" err="1">
                <a:latin typeface="Calibri" pitchFamily="34" charset="0"/>
                <a:cs typeface="Calibri" pitchFamily="34" charset="0"/>
              </a:rPr>
              <a:t>supp</a:t>
            </a:r>
            <a:r>
              <a:rPr lang="en-US" sz="2800" dirty="0">
                <a:latin typeface="Calibri" pitchFamily="34" charset="0"/>
                <a:cs typeface="Calibri" pitchFamily="34" charset="0"/>
              </a:rPr>
              <a:t> </a:t>
            </a:r>
            <a:r>
              <a:rPr lang="en-US" sz="2800" b="1" i="1" dirty="0">
                <a:latin typeface="Calibri" pitchFamily="34" charset="0"/>
                <a:cs typeface="Calibri" pitchFamily="34" charset="0"/>
              </a:rPr>
              <a:t>s</a:t>
            </a:r>
            <a:br>
              <a:rPr lang="en-US" sz="2800" i="1" dirty="0">
                <a:latin typeface="Calibri" pitchFamily="34" charset="0"/>
                <a:cs typeface="Calibri" pitchFamily="34" charset="0"/>
              </a:rPr>
            </a:br>
            <a:r>
              <a:rPr lang="en-US" sz="2800" dirty="0">
                <a:latin typeface="Calibri" pitchFamily="34" charset="0"/>
                <a:cs typeface="Calibri" pitchFamily="34" charset="0"/>
              </a:rPr>
              <a:t>So, there are </a:t>
            </a:r>
            <a:r>
              <a:rPr lang="en-US" sz="2800" b="1" i="1" dirty="0">
                <a:latin typeface="Calibri" pitchFamily="34" charset="0"/>
                <a:cs typeface="Calibri" pitchFamily="34" charset="0"/>
              </a:rPr>
              <a:t>s</a:t>
            </a:r>
            <a:r>
              <a:rPr lang="en-US" sz="2800" dirty="0">
                <a:latin typeface="Calibri" pitchFamily="34" charset="0"/>
                <a:cs typeface="Calibri" pitchFamily="34" charset="0"/>
              </a:rPr>
              <a:t> nodes that link to all of </a:t>
            </a:r>
            <a:r>
              <a:rPr lang="en-US" sz="2800" b="1" dirty="0">
                <a:latin typeface="Calibri" pitchFamily="34" charset="0"/>
                <a:cs typeface="Calibri" pitchFamily="34" charset="0"/>
              </a:rPr>
              <a:t>{</a:t>
            </a:r>
            <a:r>
              <a:rPr lang="en-US" sz="2800" b="1" dirty="0" err="1">
                <a:latin typeface="Calibri" pitchFamily="34" charset="0"/>
                <a:cs typeface="Calibri" pitchFamily="34" charset="0"/>
              </a:rPr>
              <a:t>a,b,c</a:t>
            </a:r>
            <a:r>
              <a:rPr lang="en-US" sz="2800" b="1" dirty="0">
                <a:latin typeface="Calibri" pitchFamily="34" charset="0"/>
                <a:cs typeface="Calibri" pitchFamily="34" charset="0"/>
              </a:rPr>
              <a:t>}</a:t>
            </a:r>
            <a:r>
              <a:rPr lang="en-US" sz="2800" dirty="0">
                <a:latin typeface="Calibri" pitchFamily="34" charset="0"/>
                <a:cs typeface="Calibri" pitchFamily="34" charset="0"/>
              </a:rPr>
              <a:t>:</a:t>
            </a:r>
          </a:p>
        </p:txBody>
      </p:sp>
      <p:grpSp>
        <p:nvGrpSpPr>
          <p:cNvPr id="97" name="Group 96"/>
          <p:cNvGrpSpPr/>
          <p:nvPr/>
        </p:nvGrpSpPr>
        <p:grpSpPr>
          <a:xfrm>
            <a:off x="7624542" y="3048000"/>
            <a:ext cx="1375341" cy="1371600"/>
            <a:chOff x="3527891" y="3581400"/>
            <a:chExt cx="1375341" cy="1371600"/>
          </a:xfrm>
        </p:grpSpPr>
        <p:cxnSp>
          <p:nvCxnSpPr>
            <p:cNvPr id="98" name="Straight Connector 97"/>
            <p:cNvCxnSpPr>
              <a:stCxn id="102" idx="6"/>
              <a:endCxn id="104" idx="2"/>
            </p:cNvCxnSpPr>
            <p:nvPr/>
          </p:nvCxnSpPr>
          <p:spPr>
            <a:xfrm>
              <a:off x="3756491" y="4305300"/>
              <a:ext cx="918141" cy="152400"/>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99" name="Straight Connector 98"/>
            <p:cNvCxnSpPr>
              <a:stCxn id="102" idx="6"/>
              <a:endCxn id="106" idx="2"/>
            </p:cNvCxnSpPr>
            <p:nvPr/>
          </p:nvCxnSpPr>
          <p:spPr>
            <a:xfrm flipV="1">
              <a:off x="3756491" y="3695700"/>
              <a:ext cx="918141" cy="609600"/>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a:stCxn id="102" idx="6"/>
              <a:endCxn id="103" idx="2"/>
            </p:cNvCxnSpPr>
            <p:nvPr/>
          </p:nvCxnSpPr>
          <p:spPr>
            <a:xfrm flipV="1">
              <a:off x="3756491" y="4076700"/>
              <a:ext cx="918141" cy="228600"/>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101" name="Straight Connector 100"/>
            <p:cNvCxnSpPr>
              <a:stCxn id="102" idx="6"/>
              <a:endCxn id="105" idx="2"/>
            </p:cNvCxnSpPr>
            <p:nvPr/>
          </p:nvCxnSpPr>
          <p:spPr>
            <a:xfrm>
              <a:off x="3756491" y="4305300"/>
              <a:ext cx="918141" cy="533400"/>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sp>
          <p:nvSpPr>
            <p:cNvPr id="102" name="Oval 101"/>
            <p:cNvSpPr/>
            <p:nvPr/>
          </p:nvSpPr>
          <p:spPr>
            <a:xfrm>
              <a:off x="3527891" y="419100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z</a:t>
              </a:r>
            </a:p>
          </p:txBody>
        </p:sp>
        <p:sp>
          <p:nvSpPr>
            <p:cNvPr id="103" name="Oval 102"/>
            <p:cNvSpPr/>
            <p:nvPr/>
          </p:nvSpPr>
          <p:spPr>
            <a:xfrm>
              <a:off x="4674632" y="39624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a</a:t>
              </a:r>
            </a:p>
          </p:txBody>
        </p:sp>
        <p:sp>
          <p:nvSpPr>
            <p:cNvPr id="104" name="Oval 103"/>
            <p:cNvSpPr/>
            <p:nvPr/>
          </p:nvSpPr>
          <p:spPr>
            <a:xfrm>
              <a:off x="4674632" y="43434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b</a:t>
              </a:r>
            </a:p>
          </p:txBody>
        </p:sp>
        <p:sp>
          <p:nvSpPr>
            <p:cNvPr id="105" name="Oval 104"/>
            <p:cNvSpPr/>
            <p:nvPr/>
          </p:nvSpPr>
          <p:spPr>
            <a:xfrm>
              <a:off x="4674632" y="47244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c</a:t>
              </a:r>
            </a:p>
          </p:txBody>
        </p:sp>
        <p:sp>
          <p:nvSpPr>
            <p:cNvPr id="106" name="Oval 105"/>
            <p:cNvSpPr/>
            <p:nvPr/>
          </p:nvSpPr>
          <p:spPr>
            <a:xfrm>
              <a:off x="4674632" y="35814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b="1" dirty="0"/>
            </a:p>
          </p:txBody>
        </p:sp>
      </p:grpSp>
      <p:grpSp>
        <p:nvGrpSpPr>
          <p:cNvPr id="107" name="Group 106"/>
          <p:cNvGrpSpPr/>
          <p:nvPr/>
        </p:nvGrpSpPr>
        <p:grpSpPr>
          <a:xfrm>
            <a:off x="6016059" y="3124200"/>
            <a:ext cx="1375341" cy="990600"/>
            <a:chOff x="3527891" y="3581400"/>
            <a:chExt cx="1375341" cy="990600"/>
          </a:xfrm>
        </p:grpSpPr>
        <p:cxnSp>
          <p:nvCxnSpPr>
            <p:cNvPr id="108" name="Straight Connector 107"/>
            <p:cNvCxnSpPr>
              <a:stCxn id="112" idx="6"/>
              <a:endCxn id="114" idx="2"/>
            </p:cNvCxnSpPr>
            <p:nvPr/>
          </p:nvCxnSpPr>
          <p:spPr>
            <a:xfrm>
              <a:off x="3756491" y="4305300"/>
              <a:ext cx="918141" cy="152400"/>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109" name="Straight Connector 108"/>
            <p:cNvCxnSpPr>
              <a:stCxn id="112" idx="6"/>
              <a:endCxn id="116" idx="2"/>
            </p:cNvCxnSpPr>
            <p:nvPr/>
          </p:nvCxnSpPr>
          <p:spPr>
            <a:xfrm flipV="1">
              <a:off x="3756491" y="3695700"/>
              <a:ext cx="918141" cy="609600"/>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cxnSp>
          <p:nvCxnSpPr>
            <p:cNvPr id="110" name="Straight Connector 109"/>
            <p:cNvCxnSpPr>
              <a:stCxn id="112" idx="6"/>
              <a:endCxn id="113" idx="2"/>
            </p:cNvCxnSpPr>
            <p:nvPr/>
          </p:nvCxnSpPr>
          <p:spPr>
            <a:xfrm flipV="1">
              <a:off x="3756491" y="4076700"/>
              <a:ext cx="918141" cy="228600"/>
            </a:xfrm>
            <a:prstGeom prst="line">
              <a:avLst/>
            </a:prstGeom>
            <a:ln w="22225" cmpd="sng">
              <a:solidFill>
                <a:schemeClr val="bg1">
                  <a:lumMod val="50000"/>
                </a:schemeClr>
              </a:solidFill>
              <a:tailEnd type="arrow" w="sm" len="lg"/>
            </a:ln>
          </p:spPr>
          <p:style>
            <a:lnRef idx="1">
              <a:schemeClr val="accent1"/>
            </a:lnRef>
            <a:fillRef idx="0">
              <a:schemeClr val="accent1"/>
            </a:fillRef>
            <a:effectRef idx="0">
              <a:schemeClr val="accent1"/>
            </a:effectRef>
            <a:fontRef idx="minor">
              <a:schemeClr val="tx1"/>
            </a:fontRef>
          </p:style>
        </p:cxnSp>
        <p:sp>
          <p:nvSpPr>
            <p:cNvPr id="112" name="Oval 111"/>
            <p:cNvSpPr/>
            <p:nvPr/>
          </p:nvSpPr>
          <p:spPr>
            <a:xfrm>
              <a:off x="3527891" y="4191000"/>
              <a:ext cx="228600" cy="228600"/>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y</a:t>
              </a:r>
            </a:p>
          </p:txBody>
        </p:sp>
        <p:sp>
          <p:nvSpPr>
            <p:cNvPr id="113" name="Oval 112"/>
            <p:cNvSpPr/>
            <p:nvPr/>
          </p:nvSpPr>
          <p:spPr>
            <a:xfrm>
              <a:off x="4674632" y="39624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b</a:t>
              </a:r>
            </a:p>
          </p:txBody>
        </p:sp>
        <p:sp>
          <p:nvSpPr>
            <p:cNvPr id="114" name="Oval 113"/>
            <p:cNvSpPr/>
            <p:nvPr/>
          </p:nvSpPr>
          <p:spPr>
            <a:xfrm>
              <a:off x="4674632" y="43434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c</a:t>
              </a:r>
            </a:p>
          </p:txBody>
        </p:sp>
        <p:sp>
          <p:nvSpPr>
            <p:cNvPr id="116" name="Oval 115"/>
            <p:cNvSpPr/>
            <p:nvPr/>
          </p:nvSpPr>
          <p:spPr>
            <a:xfrm>
              <a:off x="4674632" y="3581400"/>
              <a:ext cx="228600" cy="228600"/>
            </a:xfrm>
            <a:prstGeom prst="ellipse">
              <a:avLst/>
            </a:prstGeom>
            <a:solidFill>
              <a:srgbClr val="0000FF"/>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b="1" dirty="0"/>
                <a:t>a</a:t>
              </a:r>
            </a:p>
          </p:txBody>
        </p:sp>
      </p:grpSp>
    </p:spTree>
    <p:extLst>
      <p:ext uri="{BB962C8B-B14F-4D97-AF65-F5344CB8AC3E}">
        <p14:creationId xmlns:p14="http://schemas.microsoft.com/office/powerpoint/2010/main" val="25915699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7"/>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animBg="1"/>
      <p:bldP spid="64" grpId="0" animBg="1"/>
      <p:bldP spid="65" grpId="0"/>
      <p:bldP spid="66" grpId="0"/>
      <p:bldP spid="10" grpId="0"/>
      <p:bldP spid="11" grpId="0"/>
      <p:bldP spid="13"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a:t>
            </a:r>
          </a:p>
        </p:txBody>
      </p:sp>
      <p:sp>
        <p:nvSpPr>
          <p:cNvPr id="101" name="Content Placeholder 100"/>
          <p:cNvSpPr>
            <a:spLocks noGrp="1"/>
          </p:cNvSpPr>
          <p:nvPr>
            <p:ph idx="1"/>
          </p:nvPr>
        </p:nvSpPr>
        <p:spPr>
          <a:xfrm>
            <a:off x="2819400" y="1295400"/>
            <a:ext cx="6248400" cy="5257801"/>
          </a:xfrm>
        </p:spPr>
        <p:txBody>
          <a:bodyPr/>
          <a:lstStyle/>
          <a:p>
            <a:r>
              <a:rPr lang="en-US" b="1" dirty="0">
                <a:solidFill>
                  <a:srgbClr val="0000FF"/>
                </a:solidFill>
              </a:rPr>
              <a:t>Support threshold s=2</a:t>
            </a:r>
          </a:p>
          <a:p>
            <a:pPr lvl="1"/>
            <a:r>
              <a:rPr lang="en-US" b="1" dirty="0"/>
              <a:t>{</a:t>
            </a:r>
            <a:r>
              <a:rPr lang="en-US" b="1" dirty="0" err="1"/>
              <a:t>b,d</a:t>
            </a:r>
            <a:r>
              <a:rPr lang="en-US" b="1" dirty="0"/>
              <a:t>}</a:t>
            </a:r>
            <a:r>
              <a:rPr lang="en-US" dirty="0"/>
              <a:t>: support 3</a:t>
            </a:r>
          </a:p>
          <a:p>
            <a:pPr lvl="1"/>
            <a:r>
              <a:rPr lang="en-US" b="1" dirty="0"/>
              <a:t>{</a:t>
            </a:r>
            <a:r>
              <a:rPr lang="en-US" b="1" dirty="0" err="1"/>
              <a:t>e,f</a:t>
            </a:r>
            <a:r>
              <a:rPr lang="en-US" b="1" dirty="0"/>
              <a:t>}</a:t>
            </a:r>
            <a:r>
              <a:rPr lang="en-US" dirty="0"/>
              <a:t>: support 2</a:t>
            </a:r>
          </a:p>
          <a:p>
            <a:r>
              <a:rPr lang="en-US" b="1" dirty="0"/>
              <a:t>And we just found 2 bipartite </a:t>
            </a:r>
            <a:r>
              <a:rPr lang="en-US" b="1" dirty="0" err="1"/>
              <a:t>subgraphs</a:t>
            </a:r>
            <a:r>
              <a:rPr lang="en-US" b="1" dirty="0"/>
              <a:t>:</a:t>
            </a:r>
          </a:p>
          <a:p>
            <a:endParaRPr lang="en-US" dirty="0"/>
          </a:p>
        </p:txBody>
      </p:sp>
      <p:cxnSp>
        <p:nvCxnSpPr>
          <p:cNvPr id="3" name="Straight Arrow Connector 2"/>
          <p:cNvCxnSpPr>
            <a:stCxn id="9" idx="5"/>
            <a:endCxn id="11" idx="1"/>
          </p:cNvCxnSpPr>
          <p:nvPr/>
        </p:nvCxnSpPr>
        <p:spPr>
          <a:xfrm>
            <a:off x="687674" y="1708150"/>
            <a:ext cx="1360604" cy="79728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4" name="Straight Arrow Connector 3"/>
          <p:cNvCxnSpPr>
            <a:stCxn id="8" idx="7"/>
            <a:endCxn id="10" idx="2"/>
          </p:cNvCxnSpPr>
          <p:nvPr/>
        </p:nvCxnSpPr>
        <p:spPr>
          <a:xfrm flipV="1">
            <a:off x="687674" y="1497657"/>
            <a:ext cx="1396070" cy="66771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 name="Straight Arrow Connector 4"/>
          <p:cNvCxnSpPr>
            <a:stCxn id="10" idx="4"/>
            <a:endCxn id="11" idx="0"/>
          </p:cNvCxnSpPr>
          <p:nvPr/>
        </p:nvCxnSpPr>
        <p:spPr>
          <a:xfrm flipH="1">
            <a:off x="2177594" y="1680537"/>
            <a:ext cx="89030" cy="77133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6" name="Straight Arrow Connector 5"/>
          <p:cNvCxnSpPr>
            <a:stCxn id="11" idx="2"/>
            <a:endCxn id="8" idx="5"/>
          </p:cNvCxnSpPr>
          <p:nvPr/>
        </p:nvCxnSpPr>
        <p:spPr>
          <a:xfrm flipH="1" flipV="1">
            <a:off x="687674" y="2424007"/>
            <a:ext cx="1307040" cy="210740"/>
          </a:xfrm>
          <a:prstGeom prst="straightConnector1">
            <a:avLst/>
          </a:prstGeom>
          <a:ln w="28575">
            <a:headEnd type="arrow"/>
            <a:tailEnd type="none"/>
          </a:ln>
        </p:spPr>
        <p:style>
          <a:lnRef idx="1">
            <a:schemeClr val="dk1"/>
          </a:lnRef>
          <a:fillRef idx="0">
            <a:schemeClr val="dk1"/>
          </a:fillRef>
          <a:effectRef idx="0">
            <a:schemeClr val="dk1"/>
          </a:effectRef>
          <a:fontRef idx="minor">
            <a:schemeClr val="tx1"/>
          </a:fontRef>
        </p:style>
      </p:cxnSp>
      <p:cxnSp>
        <p:nvCxnSpPr>
          <p:cNvPr id="7" name="Straight Arrow Connector 6"/>
          <p:cNvCxnSpPr>
            <a:stCxn id="9" idx="4"/>
            <a:endCxn id="8" idx="0"/>
          </p:cNvCxnSpPr>
          <p:nvPr/>
        </p:nvCxnSpPr>
        <p:spPr>
          <a:xfrm>
            <a:off x="558358" y="1761714"/>
            <a:ext cx="0" cy="350097"/>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3" name="Straight Arrow Connector 12"/>
          <p:cNvCxnSpPr>
            <a:stCxn id="8" idx="4"/>
            <a:endCxn id="36" idx="0"/>
          </p:cNvCxnSpPr>
          <p:nvPr/>
        </p:nvCxnSpPr>
        <p:spPr>
          <a:xfrm>
            <a:off x="558358" y="2477571"/>
            <a:ext cx="98425" cy="76378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5" name="Straight Arrow Connector 14"/>
          <p:cNvCxnSpPr>
            <a:stCxn id="10" idx="1"/>
            <a:endCxn id="9" idx="6"/>
          </p:cNvCxnSpPr>
          <p:nvPr/>
        </p:nvCxnSpPr>
        <p:spPr>
          <a:xfrm flipH="1">
            <a:off x="741238" y="1368341"/>
            <a:ext cx="1396070" cy="210493"/>
          </a:xfrm>
          <a:prstGeom prst="straightConnector1">
            <a:avLst/>
          </a:prstGeom>
          <a:ln w="28575">
            <a:headEnd type="arrow"/>
            <a:tailEnd type="none"/>
          </a:ln>
        </p:spPr>
        <p:style>
          <a:lnRef idx="1">
            <a:schemeClr val="dk1"/>
          </a:lnRef>
          <a:fillRef idx="0">
            <a:schemeClr val="dk1"/>
          </a:fillRef>
          <a:effectRef idx="0">
            <a:schemeClr val="dk1"/>
          </a:effectRef>
          <a:fontRef idx="minor">
            <a:schemeClr val="tx1"/>
          </a:fontRef>
        </p:style>
      </p:cxnSp>
      <p:cxnSp>
        <p:nvCxnSpPr>
          <p:cNvPr id="29" name="Straight Arrow Connector 28"/>
          <p:cNvCxnSpPr>
            <a:stCxn id="11" idx="3"/>
            <a:endCxn id="36" idx="6"/>
          </p:cNvCxnSpPr>
          <p:nvPr/>
        </p:nvCxnSpPr>
        <p:spPr>
          <a:xfrm flipH="1">
            <a:off x="839663" y="2764063"/>
            <a:ext cx="1208615" cy="66017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30" name="Straight Arrow Connector 29"/>
          <p:cNvCxnSpPr>
            <a:stCxn id="8" idx="5"/>
            <a:endCxn id="35" idx="1"/>
          </p:cNvCxnSpPr>
          <p:nvPr/>
        </p:nvCxnSpPr>
        <p:spPr>
          <a:xfrm>
            <a:off x="687674" y="2424007"/>
            <a:ext cx="830343" cy="105379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53" name="Straight Arrow Connector 52"/>
          <p:cNvCxnSpPr>
            <a:stCxn id="11" idx="4"/>
            <a:endCxn id="35" idx="7"/>
          </p:cNvCxnSpPr>
          <p:nvPr/>
        </p:nvCxnSpPr>
        <p:spPr>
          <a:xfrm flipH="1">
            <a:off x="1776649" y="2817627"/>
            <a:ext cx="400945" cy="66017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8" name="Oval 7"/>
          <p:cNvSpPr/>
          <p:nvPr/>
        </p:nvSpPr>
        <p:spPr>
          <a:xfrm>
            <a:off x="375478" y="2111811"/>
            <a:ext cx="365760" cy="36576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c</a:t>
            </a:r>
          </a:p>
        </p:txBody>
      </p:sp>
      <p:sp>
        <p:nvSpPr>
          <p:cNvPr id="9" name="Oval 8"/>
          <p:cNvSpPr/>
          <p:nvPr/>
        </p:nvSpPr>
        <p:spPr>
          <a:xfrm>
            <a:off x="375478" y="1395954"/>
            <a:ext cx="365760" cy="36576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a</a:t>
            </a:r>
          </a:p>
        </p:txBody>
      </p:sp>
      <p:sp>
        <p:nvSpPr>
          <p:cNvPr id="10" name="Oval 9"/>
          <p:cNvSpPr/>
          <p:nvPr/>
        </p:nvSpPr>
        <p:spPr>
          <a:xfrm>
            <a:off x="2083744" y="1314777"/>
            <a:ext cx="365760" cy="36576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b</a:t>
            </a:r>
          </a:p>
        </p:txBody>
      </p:sp>
      <p:sp>
        <p:nvSpPr>
          <p:cNvPr id="11" name="Oval 10"/>
          <p:cNvSpPr/>
          <p:nvPr/>
        </p:nvSpPr>
        <p:spPr>
          <a:xfrm>
            <a:off x="1994714" y="2451867"/>
            <a:ext cx="365760" cy="36576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d</a:t>
            </a:r>
          </a:p>
        </p:txBody>
      </p:sp>
      <p:sp>
        <p:nvSpPr>
          <p:cNvPr id="35" name="Oval 34"/>
          <p:cNvSpPr/>
          <p:nvPr/>
        </p:nvSpPr>
        <p:spPr>
          <a:xfrm>
            <a:off x="1464453" y="3424234"/>
            <a:ext cx="365760" cy="36576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f</a:t>
            </a:r>
          </a:p>
        </p:txBody>
      </p:sp>
      <p:sp>
        <p:nvSpPr>
          <p:cNvPr id="56" name="TextBox 55"/>
          <p:cNvSpPr txBox="1"/>
          <p:nvPr/>
        </p:nvSpPr>
        <p:spPr>
          <a:xfrm>
            <a:off x="381000" y="3733800"/>
            <a:ext cx="2012089" cy="3108543"/>
          </a:xfrm>
          <a:prstGeom prst="rect">
            <a:avLst/>
          </a:prstGeom>
          <a:noFill/>
        </p:spPr>
        <p:txBody>
          <a:bodyPr wrap="none" rtlCol="0">
            <a:spAutoFit/>
          </a:bodyPr>
          <a:lstStyle/>
          <a:p>
            <a:r>
              <a:rPr lang="en-US" sz="2800" b="1" dirty="0" err="1">
                <a:latin typeface="Arial" pitchFamily="34" charset="0"/>
                <a:cs typeface="Arial" pitchFamily="34" charset="0"/>
              </a:rPr>
              <a:t>Itemsets</a:t>
            </a:r>
            <a:r>
              <a:rPr lang="en-US" sz="2800" b="1" dirty="0">
                <a:latin typeface="Arial" pitchFamily="34" charset="0"/>
                <a:cs typeface="Arial" pitchFamily="34" charset="0"/>
              </a:rPr>
              <a:t>:</a:t>
            </a:r>
          </a:p>
          <a:p>
            <a:r>
              <a:rPr lang="en-US" sz="2800" dirty="0">
                <a:latin typeface="Arial" pitchFamily="34" charset="0"/>
                <a:cs typeface="Arial" pitchFamily="34" charset="0"/>
              </a:rPr>
              <a:t>a = {</a:t>
            </a:r>
            <a:r>
              <a:rPr lang="en-US" sz="2800" dirty="0" err="1">
                <a:latin typeface="Arial" pitchFamily="34" charset="0"/>
                <a:cs typeface="Arial" pitchFamily="34" charset="0"/>
              </a:rPr>
              <a:t>b,c,d</a:t>
            </a:r>
            <a:r>
              <a:rPr lang="en-US" sz="2800" dirty="0">
                <a:latin typeface="Arial" pitchFamily="34" charset="0"/>
                <a:cs typeface="Arial" pitchFamily="34" charset="0"/>
              </a:rPr>
              <a:t>}</a:t>
            </a:r>
          </a:p>
          <a:p>
            <a:r>
              <a:rPr lang="en-US" sz="2800" dirty="0">
                <a:latin typeface="Arial" pitchFamily="34" charset="0"/>
                <a:cs typeface="Arial" pitchFamily="34" charset="0"/>
              </a:rPr>
              <a:t>b = {d}</a:t>
            </a:r>
          </a:p>
          <a:p>
            <a:r>
              <a:rPr lang="en-US" sz="2800" dirty="0">
                <a:latin typeface="Arial" pitchFamily="34" charset="0"/>
                <a:cs typeface="Arial" pitchFamily="34" charset="0"/>
              </a:rPr>
              <a:t>c = {</a:t>
            </a:r>
            <a:r>
              <a:rPr lang="en-US" sz="2800" dirty="0" err="1">
                <a:latin typeface="Arial" pitchFamily="34" charset="0"/>
                <a:cs typeface="Arial" pitchFamily="34" charset="0"/>
              </a:rPr>
              <a:t>b,d,e,f</a:t>
            </a:r>
            <a:r>
              <a:rPr lang="en-US" sz="2800" dirty="0">
                <a:latin typeface="Arial" pitchFamily="34" charset="0"/>
                <a:cs typeface="Arial" pitchFamily="34" charset="0"/>
              </a:rPr>
              <a:t>}</a:t>
            </a:r>
          </a:p>
          <a:p>
            <a:r>
              <a:rPr lang="en-US" sz="2800" dirty="0">
                <a:latin typeface="Arial" pitchFamily="34" charset="0"/>
                <a:cs typeface="Arial" pitchFamily="34" charset="0"/>
              </a:rPr>
              <a:t>d = {</a:t>
            </a:r>
            <a:r>
              <a:rPr lang="en-US" sz="2800" dirty="0" err="1">
                <a:latin typeface="Arial" pitchFamily="34" charset="0"/>
                <a:cs typeface="Arial" pitchFamily="34" charset="0"/>
              </a:rPr>
              <a:t>e,f</a:t>
            </a:r>
            <a:r>
              <a:rPr lang="en-US" sz="2800" dirty="0">
                <a:latin typeface="Arial" pitchFamily="34" charset="0"/>
                <a:cs typeface="Arial" pitchFamily="34" charset="0"/>
              </a:rPr>
              <a:t>}</a:t>
            </a:r>
          </a:p>
          <a:p>
            <a:r>
              <a:rPr lang="en-US" sz="2800" dirty="0">
                <a:latin typeface="Arial" pitchFamily="34" charset="0"/>
                <a:cs typeface="Arial" pitchFamily="34" charset="0"/>
              </a:rPr>
              <a:t>e = {</a:t>
            </a:r>
            <a:r>
              <a:rPr lang="en-US" sz="2800" dirty="0" err="1">
                <a:latin typeface="Arial" pitchFamily="34" charset="0"/>
                <a:cs typeface="Arial" pitchFamily="34" charset="0"/>
              </a:rPr>
              <a:t>b,d</a:t>
            </a:r>
            <a:r>
              <a:rPr lang="en-US" sz="2800" dirty="0">
                <a:latin typeface="Arial" pitchFamily="34" charset="0"/>
                <a:cs typeface="Arial" pitchFamily="34" charset="0"/>
              </a:rPr>
              <a:t>}</a:t>
            </a:r>
          </a:p>
          <a:p>
            <a:r>
              <a:rPr lang="en-US" sz="2800" dirty="0">
                <a:latin typeface="Arial" pitchFamily="34" charset="0"/>
                <a:cs typeface="Arial" pitchFamily="34" charset="0"/>
              </a:rPr>
              <a:t>f  = {}</a:t>
            </a:r>
          </a:p>
        </p:txBody>
      </p:sp>
      <p:cxnSp>
        <p:nvCxnSpPr>
          <p:cNvPr id="74" name="Straight Arrow Connector 73"/>
          <p:cNvCxnSpPr/>
          <p:nvPr/>
        </p:nvCxnSpPr>
        <p:spPr>
          <a:xfrm flipV="1">
            <a:off x="807720" y="2712720"/>
            <a:ext cx="1211580" cy="63246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77" name="Straight Arrow Connector 76"/>
          <p:cNvCxnSpPr>
            <a:endCxn id="10" idx="3"/>
          </p:cNvCxnSpPr>
          <p:nvPr/>
        </p:nvCxnSpPr>
        <p:spPr>
          <a:xfrm flipV="1">
            <a:off x="747999" y="1626973"/>
            <a:ext cx="1389309" cy="164508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36" name="Oval 35"/>
          <p:cNvSpPr/>
          <p:nvPr/>
        </p:nvSpPr>
        <p:spPr>
          <a:xfrm>
            <a:off x="473903" y="3241354"/>
            <a:ext cx="365760" cy="36576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e</a:t>
            </a:r>
          </a:p>
        </p:txBody>
      </p:sp>
      <p:cxnSp>
        <p:nvCxnSpPr>
          <p:cNvPr id="110" name="Straight Arrow Connector 109"/>
          <p:cNvCxnSpPr>
            <a:stCxn id="115" idx="5"/>
            <a:endCxn id="117" idx="1"/>
          </p:cNvCxnSpPr>
          <p:nvPr/>
        </p:nvCxnSpPr>
        <p:spPr>
          <a:xfrm>
            <a:off x="3588796" y="4578036"/>
            <a:ext cx="1360604" cy="79728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11" name="Straight Arrow Connector 110"/>
          <p:cNvCxnSpPr>
            <a:stCxn id="114" idx="7"/>
            <a:endCxn id="116" idx="2"/>
          </p:cNvCxnSpPr>
          <p:nvPr/>
        </p:nvCxnSpPr>
        <p:spPr>
          <a:xfrm flipV="1">
            <a:off x="3588796" y="4367543"/>
            <a:ext cx="1396070" cy="667718"/>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12" name="Straight Arrow Connector 111"/>
          <p:cNvCxnSpPr>
            <a:stCxn id="117" idx="2"/>
            <a:endCxn id="114" idx="5"/>
          </p:cNvCxnSpPr>
          <p:nvPr/>
        </p:nvCxnSpPr>
        <p:spPr>
          <a:xfrm flipH="1" flipV="1">
            <a:off x="3588796" y="5293893"/>
            <a:ext cx="1307040" cy="210740"/>
          </a:xfrm>
          <a:prstGeom prst="straightConnector1">
            <a:avLst/>
          </a:prstGeom>
          <a:ln w="28575">
            <a:headEnd type="arrow"/>
            <a:tailEnd type="none"/>
          </a:ln>
        </p:spPr>
        <p:style>
          <a:lnRef idx="1">
            <a:schemeClr val="dk1"/>
          </a:lnRef>
          <a:fillRef idx="0">
            <a:schemeClr val="dk1"/>
          </a:fillRef>
          <a:effectRef idx="0">
            <a:schemeClr val="dk1"/>
          </a:effectRef>
          <a:fontRef idx="minor">
            <a:schemeClr val="tx1"/>
          </a:fontRef>
        </p:style>
      </p:cxnSp>
      <p:cxnSp>
        <p:nvCxnSpPr>
          <p:cNvPr id="113" name="Straight Arrow Connector 112"/>
          <p:cNvCxnSpPr>
            <a:stCxn id="116" idx="1"/>
            <a:endCxn id="115" idx="6"/>
          </p:cNvCxnSpPr>
          <p:nvPr/>
        </p:nvCxnSpPr>
        <p:spPr>
          <a:xfrm flipH="1">
            <a:off x="3642360" y="4238227"/>
            <a:ext cx="1396070" cy="210493"/>
          </a:xfrm>
          <a:prstGeom prst="straightConnector1">
            <a:avLst/>
          </a:prstGeom>
          <a:ln w="28575">
            <a:headEnd type="arrow"/>
            <a:tailEnd type="none"/>
          </a:ln>
        </p:spPr>
        <p:style>
          <a:lnRef idx="1">
            <a:schemeClr val="dk1"/>
          </a:lnRef>
          <a:fillRef idx="0">
            <a:schemeClr val="dk1"/>
          </a:fillRef>
          <a:effectRef idx="0">
            <a:schemeClr val="dk1"/>
          </a:effectRef>
          <a:fontRef idx="minor">
            <a:schemeClr val="tx1"/>
          </a:fontRef>
        </p:style>
      </p:cxnSp>
      <p:sp>
        <p:nvSpPr>
          <p:cNvPr id="114" name="Oval 113"/>
          <p:cNvSpPr/>
          <p:nvPr/>
        </p:nvSpPr>
        <p:spPr>
          <a:xfrm>
            <a:off x="3276600" y="4981697"/>
            <a:ext cx="365760" cy="36576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c</a:t>
            </a:r>
          </a:p>
        </p:txBody>
      </p:sp>
      <p:sp>
        <p:nvSpPr>
          <p:cNvPr id="115" name="Oval 114"/>
          <p:cNvSpPr/>
          <p:nvPr/>
        </p:nvSpPr>
        <p:spPr>
          <a:xfrm>
            <a:off x="3276600" y="4265840"/>
            <a:ext cx="365760" cy="36576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a</a:t>
            </a:r>
          </a:p>
        </p:txBody>
      </p:sp>
      <p:sp>
        <p:nvSpPr>
          <p:cNvPr id="116" name="Oval 115"/>
          <p:cNvSpPr/>
          <p:nvPr/>
        </p:nvSpPr>
        <p:spPr>
          <a:xfrm>
            <a:off x="4984866" y="4184663"/>
            <a:ext cx="365760" cy="36576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b</a:t>
            </a:r>
          </a:p>
        </p:txBody>
      </p:sp>
      <p:sp>
        <p:nvSpPr>
          <p:cNvPr id="117" name="Oval 116"/>
          <p:cNvSpPr/>
          <p:nvPr/>
        </p:nvSpPr>
        <p:spPr>
          <a:xfrm>
            <a:off x="4895836" y="5321753"/>
            <a:ext cx="365760" cy="36576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d</a:t>
            </a:r>
          </a:p>
        </p:txBody>
      </p:sp>
      <p:cxnSp>
        <p:nvCxnSpPr>
          <p:cNvPr id="118" name="Straight Arrow Connector 117"/>
          <p:cNvCxnSpPr/>
          <p:nvPr/>
        </p:nvCxnSpPr>
        <p:spPr>
          <a:xfrm flipV="1">
            <a:off x="3708842" y="5582606"/>
            <a:ext cx="1211580" cy="632460"/>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19" name="Straight Arrow Connector 118"/>
          <p:cNvCxnSpPr>
            <a:endCxn id="116" idx="3"/>
          </p:cNvCxnSpPr>
          <p:nvPr/>
        </p:nvCxnSpPr>
        <p:spPr>
          <a:xfrm flipV="1">
            <a:off x="3649121" y="4496859"/>
            <a:ext cx="1389309" cy="1645085"/>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20" name="Oval 119"/>
          <p:cNvSpPr/>
          <p:nvPr/>
        </p:nvSpPr>
        <p:spPr>
          <a:xfrm>
            <a:off x="3375025" y="6111240"/>
            <a:ext cx="365760" cy="36576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e</a:t>
            </a:r>
          </a:p>
        </p:txBody>
      </p:sp>
      <p:cxnSp>
        <p:nvCxnSpPr>
          <p:cNvPr id="121" name="Straight Arrow Connector 120"/>
          <p:cNvCxnSpPr>
            <a:stCxn id="125" idx="4"/>
            <a:endCxn id="128" idx="0"/>
          </p:cNvCxnSpPr>
          <p:nvPr/>
        </p:nvCxnSpPr>
        <p:spPr>
          <a:xfrm>
            <a:off x="6732284" y="4632960"/>
            <a:ext cx="98425" cy="763783"/>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22" name="Straight Arrow Connector 121"/>
          <p:cNvCxnSpPr>
            <a:stCxn id="126" idx="3"/>
            <a:endCxn id="128" idx="6"/>
          </p:cNvCxnSpPr>
          <p:nvPr/>
        </p:nvCxnSpPr>
        <p:spPr>
          <a:xfrm flipH="1">
            <a:off x="7013589" y="4919452"/>
            <a:ext cx="1208615" cy="66017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23" name="Straight Arrow Connector 122"/>
          <p:cNvCxnSpPr>
            <a:stCxn id="125" idx="5"/>
            <a:endCxn id="127" idx="1"/>
          </p:cNvCxnSpPr>
          <p:nvPr/>
        </p:nvCxnSpPr>
        <p:spPr>
          <a:xfrm>
            <a:off x="6861600" y="4579396"/>
            <a:ext cx="830343" cy="105379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cxnSp>
        <p:nvCxnSpPr>
          <p:cNvPr id="124" name="Straight Arrow Connector 123"/>
          <p:cNvCxnSpPr>
            <a:stCxn id="126" idx="4"/>
            <a:endCxn id="127" idx="7"/>
          </p:cNvCxnSpPr>
          <p:nvPr/>
        </p:nvCxnSpPr>
        <p:spPr>
          <a:xfrm flipH="1">
            <a:off x="7950575" y="4973016"/>
            <a:ext cx="400945" cy="660171"/>
          </a:xfrm>
          <a:prstGeom prst="straightConnector1">
            <a:avLst/>
          </a:prstGeom>
          <a:ln w="28575">
            <a:tailEnd type="arrow"/>
          </a:ln>
        </p:spPr>
        <p:style>
          <a:lnRef idx="1">
            <a:schemeClr val="dk1"/>
          </a:lnRef>
          <a:fillRef idx="0">
            <a:schemeClr val="dk1"/>
          </a:fillRef>
          <a:effectRef idx="0">
            <a:schemeClr val="dk1"/>
          </a:effectRef>
          <a:fontRef idx="minor">
            <a:schemeClr val="tx1"/>
          </a:fontRef>
        </p:style>
      </p:cxnSp>
      <p:sp>
        <p:nvSpPr>
          <p:cNvPr id="125" name="Oval 124"/>
          <p:cNvSpPr/>
          <p:nvPr/>
        </p:nvSpPr>
        <p:spPr>
          <a:xfrm>
            <a:off x="6549404" y="4267200"/>
            <a:ext cx="365760" cy="36576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c</a:t>
            </a:r>
          </a:p>
        </p:txBody>
      </p:sp>
      <p:sp>
        <p:nvSpPr>
          <p:cNvPr id="126" name="Oval 125"/>
          <p:cNvSpPr/>
          <p:nvPr/>
        </p:nvSpPr>
        <p:spPr>
          <a:xfrm>
            <a:off x="8168640" y="4607256"/>
            <a:ext cx="365760" cy="36576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d</a:t>
            </a:r>
          </a:p>
        </p:txBody>
      </p:sp>
      <p:sp>
        <p:nvSpPr>
          <p:cNvPr id="127" name="Oval 126"/>
          <p:cNvSpPr/>
          <p:nvPr/>
        </p:nvSpPr>
        <p:spPr>
          <a:xfrm>
            <a:off x="7638379" y="5579623"/>
            <a:ext cx="365760" cy="36576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f</a:t>
            </a:r>
          </a:p>
        </p:txBody>
      </p:sp>
      <p:sp>
        <p:nvSpPr>
          <p:cNvPr id="128" name="Oval 127"/>
          <p:cNvSpPr/>
          <p:nvPr/>
        </p:nvSpPr>
        <p:spPr>
          <a:xfrm>
            <a:off x="6647829" y="5396743"/>
            <a:ext cx="365760" cy="365760"/>
          </a:xfrm>
          <a:prstGeom prst="ellipse">
            <a:avLst/>
          </a:prstGeom>
          <a:solidFill>
            <a:srgbClr val="FF0000"/>
          </a:solid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2000" b="1" dirty="0"/>
              <a:t>e</a:t>
            </a:r>
          </a:p>
        </p:txBody>
      </p:sp>
    </p:spTree>
    <p:extLst>
      <p:ext uri="{BB962C8B-B14F-4D97-AF65-F5344CB8AC3E}">
        <p14:creationId xmlns:p14="http://schemas.microsoft.com/office/powerpoint/2010/main" val="5739413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Networks &amp; Communities</a:t>
            </a:r>
          </a:p>
        </p:txBody>
      </p:sp>
      <p:sp>
        <p:nvSpPr>
          <p:cNvPr id="3" name="Content Placeholder 2"/>
          <p:cNvSpPr>
            <a:spLocks noGrp="1"/>
          </p:cNvSpPr>
          <p:nvPr>
            <p:ph idx="1"/>
          </p:nvPr>
        </p:nvSpPr>
        <p:spPr/>
        <p:txBody>
          <a:bodyPr>
            <a:normAutofit/>
          </a:bodyPr>
          <a:lstStyle/>
          <a:p>
            <a:r>
              <a:rPr lang="en-US" b="1" dirty="0"/>
              <a:t>We often think of networks being organized into </a:t>
            </a:r>
            <a:r>
              <a:rPr lang="en-US" b="1" dirty="0">
                <a:solidFill>
                  <a:srgbClr val="D60093"/>
                </a:solidFill>
              </a:rPr>
              <a:t>modules, cluster, communities:</a:t>
            </a:r>
          </a:p>
          <a:p>
            <a:endParaRPr lang="en-US" b="1" dirty="0">
              <a:solidFill>
                <a:srgbClr val="D60093"/>
              </a:solidFill>
            </a:endParaRPr>
          </a:p>
          <a:p>
            <a:endParaRPr lang="en-US" b="1" dirty="0">
              <a:solidFill>
                <a:srgbClr val="D60093"/>
              </a:solidFill>
            </a:endParaRPr>
          </a:p>
          <a:p>
            <a:endParaRPr lang="en-US" b="1" dirty="0">
              <a:solidFill>
                <a:srgbClr val="D60093"/>
              </a:solidFill>
            </a:endParaRPr>
          </a:p>
          <a:p>
            <a:endParaRPr lang="en-US" b="1" dirty="0">
              <a:solidFill>
                <a:srgbClr val="D60093"/>
              </a:solidFill>
            </a:endParaRPr>
          </a:p>
          <a:p>
            <a:endParaRPr lang="en-US" b="1" dirty="0">
              <a:solidFill>
                <a:srgbClr val="D60093"/>
              </a:solidFill>
            </a:endParaRPr>
          </a:p>
          <a:p>
            <a:endParaRPr lang="en-US" b="1" dirty="0">
              <a:solidFill>
                <a:srgbClr val="D60093"/>
              </a:solidFill>
            </a:endParaRPr>
          </a:p>
          <a:p>
            <a:pPr marL="118872" indent="0">
              <a:buNone/>
            </a:pPr>
            <a:endParaRPr lang="en-US" b="1" dirty="0">
              <a:solidFill>
                <a:srgbClr val="D60093"/>
              </a:solidFill>
            </a:endParaRPr>
          </a:p>
        </p:txBody>
      </p:sp>
      <p:pic>
        <p:nvPicPr>
          <p:cNvPr id="8" name="Picture 2"/>
          <p:cNvPicPr>
            <a:picLocks noChangeAspect="1" noChangeArrowheads="1"/>
          </p:cNvPicPr>
          <p:nvPr/>
        </p:nvPicPr>
        <p:blipFill>
          <a:blip r:embed="rId2" cstate="print"/>
          <a:srcRect/>
          <a:stretch>
            <a:fillRect/>
          </a:stretch>
        </p:blipFill>
        <p:spPr bwMode="auto">
          <a:xfrm>
            <a:off x="2133600" y="2475698"/>
            <a:ext cx="4947873" cy="4077502"/>
          </a:xfrm>
          <a:prstGeom prst="rect">
            <a:avLst/>
          </a:prstGeom>
          <a:noFill/>
          <a:ln w="9525">
            <a:noFill/>
            <a:miter lim="800000"/>
            <a:headEnd/>
            <a:tailEnd/>
          </a:ln>
          <a:effectLst/>
        </p:spPr>
      </p:pic>
    </p:spTree>
    <p:extLst>
      <p:ext uri="{BB962C8B-B14F-4D97-AF65-F5344CB8AC3E}">
        <p14:creationId xmlns:p14="http://schemas.microsoft.com/office/powerpoint/2010/main" val="3886797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F5EE7-753C-46E4-9C2D-3C834CD20890}"/>
              </a:ext>
            </a:extLst>
          </p:cNvPr>
          <p:cNvSpPr>
            <a:spLocks noGrp="1"/>
          </p:cNvSpPr>
          <p:nvPr>
            <p:ph type="title"/>
          </p:nvPr>
        </p:nvSpPr>
        <p:spPr/>
        <p:txBody>
          <a:bodyPr/>
          <a:lstStyle/>
          <a:p>
            <a:r>
              <a:rPr lang="en-US" dirty="0"/>
              <a:t>Varieties of Social Network</a:t>
            </a:r>
          </a:p>
        </p:txBody>
      </p:sp>
      <p:sp>
        <p:nvSpPr>
          <p:cNvPr id="3" name="Content Placeholder 2">
            <a:extLst>
              <a:ext uri="{FF2B5EF4-FFF2-40B4-BE49-F238E27FC236}">
                <a16:creationId xmlns:a16="http://schemas.microsoft.com/office/drawing/2014/main" id="{CF735291-2559-44EA-A690-C2005930727F}"/>
              </a:ext>
            </a:extLst>
          </p:cNvPr>
          <p:cNvSpPr>
            <a:spLocks noGrp="1"/>
          </p:cNvSpPr>
          <p:nvPr>
            <p:ph idx="1"/>
          </p:nvPr>
        </p:nvSpPr>
        <p:spPr/>
        <p:txBody>
          <a:bodyPr>
            <a:normAutofit lnSpcReduction="10000"/>
          </a:bodyPr>
          <a:lstStyle/>
          <a:p>
            <a:r>
              <a:rPr lang="en-US" dirty="0"/>
              <a:t>Telephone Networks</a:t>
            </a:r>
          </a:p>
          <a:p>
            <a:r>
              <a:rPr lang="en-US" dirty="0"/>
              <a:t>Email Networks </a:t>
            </a:r>
          </a:p>
          <a:p>
            <a:r>
              <a:rPr lang="en-US" dirty="0"/>
              <a:t>Collaboration Networks</a:t>
            </a:r>
          </a:p>
          <a:p>
            <a:r>
              <a:rPr lang="en-US" dirty="0"/>
              <a:t>Information networks (documents, web graphs, patents)</a:t>
            </a:r>
          </a:p>
          <a:p>
            <a:r>
              <a:rPr lang="en-US" dirty="0"/>
              <a:t>Infrastructure networks (roads, planes, water pipes, </a:t>
            </a:r>
            <a:r>
              <a:rPr lang="en-US" dirty="0" err="1"/>
              <a:t>powergrids</a:t>
            </a:r>
            <a:r>
              <a:rPr lang="en-US" dirty="0"/>
              <a:t>)</a:t>
            </a:r>
          </a:p>
          <a:p>
            <a:r>
              <a:rPr lang="en-US" dirty="0"/>
              <a:t>Biological networks (genes, proteins, food-webs of animals eating each other)</a:t>
            </a:r>
          </a:p>
          <a:p>
            <a:r>
              <a:rPr lang="en-US" dirty="0"/>
              <a:t>Product co-purchasing networks (e.g., Groupon)</a:t>
            </a:r>
          </a:p>
        </p:txBody>
      </p:sp>
    </p:spTree>
    <p:extLst>
      <p:ext uri="{BB962C8B-B14F-4D97-AF65-F5344CB8AC3E}">
        <p14:creationId xmlns:p14="http://schemas.microsoft.com/office/powerpoint/2010/main" val="29180500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686800" cy="987552"/>
          </a:xfrm>
        </p:spPr>
        <p:txBody>
          <a:bodyPr>
            <a:normAutofit/>
          </a:bodyPr>
          <a:lstStyle/>
          <a:p>
            <a:r>
              <a:rPr lang="en-US" dirty="0"/>
              <a:t>Goal: Find Densely Linked Clusters</a:t>
            </a:r>
          </a:p>
        </p:txBody>
      </p:sp>
      <p:pic>
        <p:nvPicPr>
          <p:cNvPr id="593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199" y="1447800"/>
            <a:ext cx="8932863"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7122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6338" name="Rectangle 2"/>
          <p:cNvSpPr>
            <a:spLocks noGrp="1" noChangeArrowheads="1"/>
          </p:cNvSpPr>
          <p:nvPr>
            <p:ph type="title"/>
          </p:nvPr>
        </p:nvSpPr>
        <p:spPr>
          <a:xfrm>
            <a:off x="76200" y="76200"/>
            <a:ext cx="9067800" cy="987552"/>
          </a:xfrm>
        </p:spPr>
        <p:txBody>
          <a:bodyPr>
            <a:normAutofit/>
          </a:bodyPr>
          <a:lstStyle/>
          <a:p>
            <a:r>
              <a:rPr lang="en-US" dirty="0"/>
              <a:t>Applications-1</a:t>
            </a:r>
          </a:p>
        </p:txBody>
      </p:sp>
      <p:sp>
        <p:nvSpPr>
          <p:cNvPr id="2" name="Content Placeholder 1"/>
          <p:cNvSpPr>
            <a:spLocks noGrp="1"/>
          </p:cNvSpPr>
          <p:nvPr>
            <p:ph idx="1"/>
          </p:nvPr>
        </p:nvSpPr>
        <p:spPr/>
        <p:txBody>
          <a:bodyPr/>
          <a:lstStyle/>
          <a:p>
            <a:r>
              <a:rPr lang="en-US" b="1" dirty="0">
                <a:solidFill>
                  <a:srgbClr val="0000FF"/>
                </a:solidFill>
              </a:rPr>
              <a:t>Find micro-markets by partitioning the query-to-advertiser graph:</a:t>
            </a:r>
          </a:p>
          <a:p>
            <a:endParaRPr lang="en-US" dirty="0"/>
          </a:p>
        </p:txBody>
      </p:sp>
      <p:pic>
        <p:nvPicPr>
          <p:cNvPr id="1166340" name="Picture 4" descr="betcord-ann2"/>
          <p:cNvPicPr>
            <a:picLocks noChangeAspect="1" noChangeArrowheads="1"/>
          </p:cNvPicPr>
          <p:nvPr/>
        </p:nvPicPr>
        <p:blipFill>
          <a:blip r:embed="rId3" cstate="print"/>
          <a:srcRect/>
          <a:stretch>
            <a:fillRect/>
          </a:stretch>
        </p:blipFill>
        <p:spPr bwMode="auto">
          <a:xfrm>
            <a:off x="2298700" y="2649537"/>
            <a:ext cx="4483100" cy="3325812"/>
          </a:xfrm>
          <a:prstGeom prst="rect">
            <a:avLst/>
          </a:prstGeom>
          <a:noFill/>
          <a:ln w="22225">
            <a:solidFill>
              <a:schemeClr val="tx1"/>
            </a:solidFill>
            <a:miter lim="800000"/>
            <a:headEnd/>
            <a:tailEnd/>
          </a:ln>
        </p:spPr>
      </p:pic>
      <p:sp>
        <p:nvSpPr>
          <p:cNvPr id="1166341" name="Text Box 5"/>
          <p:cNvSpPr txBox="1">
            <a:spLocks noChangeArrowheads="1"/>
          </p:cNvSpPr>
          <p:nvPr/>
        </p:nvSpPr>
        <p:spPr bwMode="auto">
          <a:xfrm>
            <a:off x="4187825" y="5943600"/>
            <a:ext cx="1323975" cy="304800"/>
          </a:xfrm>
          <a:prstGeom prst="rect">
            <a:avLst/>
          </a:prstGeom>
          <a:noFill/>
          <a:ln w="9525">
            <a:noFill/>
            <a:miter lim="800000"/>
            <a:headEnd/>
            <a:tailEnd/>
          </a:ln>
          <a:effectLst/>
        </p:spPr>
        <p:txBody>
          <a:bodyPr>
            <a:spAutoFit/>
          </a:bodyPr>
          <a:lstStyle/>
          <a:p>
            <a:r>
              <a:rPr lang="en-US" sz="1400" b="1">
                <a:latin typeface="Arial" charset="0"/>
                <a:cs typeface="Arial" charset="0"/>
              </a:rPr>
              <a:t>advertiser</a:t>
            </a:r>
          </a:p>
        </p:txBody>
      </p:sp>
      <p:sp>
        <p:nvSpPr>
          <p:cNvPr id="1166342" name="Text Box 6"/>
          <p:cNvSpPr txBox="1">
            <a:spLocks noChangeArrowheads="1"/>
          </p:cNvSpPr>
          <p:nvPr/>
        </p:nvSpPr>
        <p:spPr bwMode="auto">
          <a:xfrm rot="16200000">
            <a:off x="1786731" y="3845719"/>
            <a:ext cx="668337" cy="304800"/>
          </a:xfrm>
          <a:prstGeom prst="rect">
            <a:avLst/>
          </a:prstGeom>
          <a:noFill/>
          <a:ln w="9525">
            <a:noFill/>
            <a:miter lim="800000"/>
            <a:headEnd/>
            <a:tailEnd/>
          </a:ln>
          <a:effectLst/>
        </p:spPr>
        <p:txBody>
          <a:bodyPr wrap="none">
            <a:spAutoFit/>
          </a:bodyPr>
          <a:lstStyle/>
          <a:p>
            <a:r>
              <a:rPr lang="en-US" sz="1400" b="1">
                <a:latin typeface="Arial" charset="0"/>
                <a:cs typeface="Arial" charset="0"/>
              </a:rPr>
              <a:t>query</a:t>
            </a:r>
          </a:p>
        </p:txBody>
      </p:sp>
      <p:sp>
        <p:nvSpPr>
          <p:cNvPr id="11" name="TextBox 10"/>
          <p:cNvSpPr txBox="1"/>
          <p:nvPr/>
        </p:nvSpPr>
        <p:spPr>
          <a:xfrm>
            <a:off x="2133600" y="6367046"/>
            <a:ext cx="5035353" cy="338554"/>
          </a:xfrm>
          <a:prstGeom prst="rect">
            <a:avLst/>
          </a:prstGeom>
          <a:noFill/>
        </p:spPr>
        <p:txBody>
          <a:bodyPr wrap="none" rtlCol="0">
            <a:spAutoFit/>
          </a:bodyPr>
          <a:lstStyle/>
          <a:p>
            <a:r>
              <a:rPr lang="en-US" sz="1600" dirty="0">
                <a:solidFill>
                  <a:schemeClr val="bg1">
                    <a:lumMod val="50000"/>
                  </a:schemeClr>
                </a:solidFill>
                <a:latin typeface="Arial" pitchFamily="34" charset="0"/>
                <a:cs typeface="Arial" pitchFamily="34" charset="0"/>
              </a:rPr>
              <a:t>[Andersen, Lang: Communities from seed sets, 2006]</a:t>
            </a:r>
          </a:p>
        </p:txBody>
      </p:sp>
    </p:spTree>
    <p:extLst>
      <p:ext uri="{BB962C8B-B14F-4D97-AF65-F5344CB8AC3E}">
        <p14:creationId xmlns:p14="http://schemas.microsoft.com/office/powerpoint/2010/main" val="1038476211"/>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Applications-2</a:t>
            </a:r>
          </a:p>
        </p:txBody>
      </p:sp>
      <p:sp>
        <p:nvSpPr>
          <p:cNvPr id="3" name="Content Placeholder 2"/>
          <p:cNvSpPr>
            <a:spLocks noGrp="1"/>
          </p:cNvSpPr>
          <p:nvPr>
            <p:ph idx="1"/>
          </p:nvPr>
        </p:nvSpPr>
        <p:spPr/>
        <p:txBody>
          <a:bodyPr/>
          <a:lstStyle/>
          <a:p>
            <a:r>
              <a:rPr lang="en-US" b="1" dirty="0">
                <a:solidFill>
                  <a:srgbClr val="0000FF"/>
                </a:solidFill>
              </a:rPr>
              <a:t>Clusters in Movies-to-Actors graph:</a:t>
            </a:r>
          </a:p>
        </p:txBody>
      </p:sp>
      <p:pic>
        <p:nvPicPr>
          <p:cNvPr id="665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8944" y="1905000"/>
            <a:ext cx="6819900" cy="476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TextBox 8"/>
          <p:cNvSpPr txBox="1"/>
          <p:nvPr/>
        </p:nvSpPr>
        <p:spPr>
          <a:xfrm>
            <a:off x="914400" y="6367046"/>
            <a:ext cx="5035353" cy="338554"/>
          </a:xfrm>
          <a:prstGeom prst="rect">
            <a:avLst/>
          </a:prstGeom>
          <a:solidFill>
            <a:schemeClr val="bg1"/>
          </a:solidFill>
        </p:spPr>
        <p:txBody>
          <a:bodyPr wrap="none" rtlCol="0">
            <a:spAutoFit/>
          </a:bodyPr>
          <a:lstStyle/>
          <a:p>
            <a:r>
              <a:rPr lang="en-US" sz="1600" dirty="0">
                <a:solidFill>
                  <a:schemeClr val="bg1">
                    <a:lumMod val="50000"/>
                  </a:schemeClr>
                </a:solidFill>
                <a:latin typeface="Arial" pitchFamily="34" charset="0"/>
                <a:cs typeface="Arial" pitchFamily="34" charset="0"/>
              </a:rPr>
              <a:t>[Andersen, Lang: Communities from seed sets, 2006]</a:t>
            </a:r>
          </a:p>
        </p:txBody>
      </p:sp>
    </p:spTree>
    <p:extLst>
      <p:ext uri="{BB962C8B-B14F-4D97-AF65-F5344CB8AC3E}">
        <p14:creationId xmlns:p14="http://schemas.microsoft.com/office/powerpoint/2010/main" val="29116457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Application-3</a:t>
            </a:r>
          </a:p>
        </p:txBody>
      </p:sp>
      <p:sp>
        <p:nvSpPr>
          <p:cNvPr id="3" name="Content Placeholder 2"/>
          <p:cNvSpPr>
            <a:spLocks noGrp="1"/>
          </p:cNvSpPr>
          <p:nvPr>
            <p:ph idx="1"/>
          </p:nvPr>
        </p:nvSpPr>
        <p:spPr/>
        <p:txBody>
          <a:bodyPr>
            <a:normAutofit/>
          </a:bodyPr>
          <a:lstStyle/>
          <a:p>
            <a:r>
              <a:rPr lang="en-US" b="1" dirty="0">
                <a:solidFill>
                  <a:srgbClr val="0000FF"/>
                </a:solidFill>
              </a:rPr>
              <a:t>Discovering social circles, circles of trust:</a:t>
            </a: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1981200"/>
            <a:ext cx="7905750" cy="4473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8" name="TextBox 7"/>
          <p:cNvSpPr txBox="1"/>
          <p:nvPr/>
        </p:nvSpPr>
        <p:spPr>
          <a:xfrm>
            <a:off x="593748" y="6412468"/>
            <a:ext cx="6518900" cy="338554"/>
          </a:xfrm>
          <a:prstGeom prst="rect">
            <a:avLst/>
          </a:prstGeom>
          <a:noFill/>
        </p:spPr>
        <p:txBody>
          <a:bodyPr wrap="none" rtlCol="0">
            <a:spAutoFit/>
          </a:bodyPr>
          <a:lstStyle/>
          <a:p>
            <a:r>
              <a:rPr lang="en-US" sz="1600" dirty="0">
                <a:solidFill>
                  <a:schemeClr val="bg1">
                    <a:lumMod val="50000"/>
                  </a:schemeClr>
                </a:solidFill>
                <a:latin typeface="Arial" pitchFamily="34" charset="0"/>
                <a:cs typeface="Arial" pitchFamily="34" charset="0"/>
              </a:rPr>
              <a:t>[</a:t>
            </a:r>
            <a:r>
              <a:rPr lang="en-US" sz="1600" dirty="0" err="1">
                <a:solidFill>
                  <a:schemeClr val="bg1">
                    <a:lumMod val="50000"/>
                  </a:schemeClr>
                </a:solidFill>
                <a:latin typeface="Arial" pitchFamily="34" charset="0"/>
                <a:cs typeface="Arial" pitchFamily="34" charset="0"/>
              </a:rPr>
              <a:t>McAuley</a:t>
            </a:r>
            <a:r>
              <a:rPr lang="en-US" sz="1600" dirty="0">
                <a:solidFill>
                  <a:schemeClr val="bg1">
                    <a:lumMod val="50000"/>
                  </a:schemeClr>
                </a:solidFill>
                <a:latin typeface="Arial" pitchFamily="34" charset="0"/>
                <a:cs typeface="Arial" pitchFamily="34" charset="0"/>
              </a:rPr>
              <a:t>, </a:t>
            </a:r>
            <a:r>
              <a:rPr lang="en-US" sz="1600" dirty="0" err="1">
                <a:solidFill>
                  <a:schemeClr val="bg1">
                    <a:lumMod val="50000"/>
                  </a:schemeClr>
                </a:solidFill>
                <a:latin typeface="Arial" pitchFamily="34" charset="0"/>
                <a:cs typeface="Arial" pitchFamily="34" charset="0"/>
              </a:rPr>
              <a:t>Leskovec</a:t>
            </a:r>
            <a:r>
              <a:rPr lang="en-US" sz="1600" dirty="0">
                <a:solidFill>
                  <a:schemeClr val="bg1">
                    <a:lumMod val="50000"/>
                  </a:schemeClr>
                </a:solidFill>
                <a:latin typeface="Arial" pitchFamily="34" charset="0"/>
                <a:cs typeface="Arial" pitchFamily="34" charset="0"/>
              </a:rPr>
              <a:t>: Discovering social circles in ego networks, 2012]</a:t>
            </a:r>
          </a:p>
        </p:txBody>
      </p:sp>
    </p:spTree>
    <p:extLst>
      <p:ext uri="{BB962C8B-B14F-4D97-AF65-F5344CB8AC3E}">
        <p14:creationId xmlns:p14="http://schemas.microsoft.com/office/powerpoint/2010/main" val="20155937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3F93A2-3BEF-41D9-B6DD-C8E52C8074C9}"/>
              </a:ext>
            </a:extLst>
          </p:cNvPr>
          <p:cNvSpPr>
            <a:spLocks noGrp="1"/>
          </p:cNvSpPr>
          <p:nvPr>
            <p:ph type="title"/>
          </p:nvPr>
        </p:nvSpPr>
        <p:spPr/>
        <p:txBody>
          <a:bodyPr/>
          <a:lstStyle/>
          <a:p>
            <a:r>
              <a:rPr lang="en-US" dirty="0"/>
              <a:t>Social Network as Graph</a:t>
            </a:r>
          </a:p>
        </p:txBody>
      </p:sp>
      <p:sp>
        <p:nvSpPr>
          <p:cNvPr id="3" name="Content Placeholder 2">
            <a:extLst>
              <a:ext uri="{FF2B5EF4-FFF2-40B4-BE49-F238E27FC236}">
                <a16:creationId xmlns:a16="http://schemas.microsoft.com/office/drawing/2014/main" id="{D058F6C0-3A28-4E55-A2F2-5B68343EEFF5}"/>
              </a:ext>
            </a:extLst>
          </p:cNvPr>
          <p:cNvSpPr>
            <a:spLocks noGrp="1"/>
          </p:cNvSpPr>
          <p:nvPr>
            <p:ph idx="1"/>
          </p:nvPr>
        </p:nvSpPr>
        <p:spPr/>
        <p:txBody>
          <a:bodyPr>
            <a:normAutofit fontScale="92500" lnSpcReduction="20000"/>
          </a:bodyPr>
          <a:lstStyle/>
          <a:p>
            <a:r>
              <a:rPr lang="en-US" dirty="0"/>
              <a:t>Social networks are naturally modeled as graphs, which we sometimes refer to as a social graph.</a:t>
            </a:r>
          </a:p>
          <a:p>
            <a:r>
              <a:rPr lang="en-US" dirty="0"/>
              <a:t>Difference between Facebook and Twitter graph?</a:t>
            </a:r>
          </a:p>
          <a:p>
            <a:r>
              <a:rPr lang="en-US" dirty="0"/>
              <a:t>Different graph types with several node types.</a:t>
            </a:r>
          </a:p>
          <a:p>
            <a:r>
              <a:rPr lang="en-US" dirty="0"/>
              <a:t>Example: In Collaboration Networks </a:t>
            </a:r>
          </a:p>
          <a:p>
            <a:pPr lvl="1"/>
            <a:r>
              <a:rPr lang="en-US" dirty="0"/>
              <a:t>Nodes represent individuals who have published research papers. </a:t>
            </a:r>
          </a:p>
          <a:p>
            <a:pPr lvl="2"/>
            <a:r>
              <a:rPr lang="en-US" dirty="0"/>
              <a:t>There is an edge between two individuals who published one or more papers jointly.  The communities in this network are authors working on a particular topic. </a:t>
            </a:r>
          </a:p>
          <a:p>
            <a:pPr lvl="1"/>
            <a:r>
              <a:rPr lang="en-US" dirty="0"/>
              <a:t>An alternative view of the same data is as a graph in which the nodes are papers. </a:t>
            </a:r>
          </a:p>
          <a:p>
            <a:pPr lvl="2"/>
            <a:r>
              <a:rPr lang="en-US" dirty="0"/>
              <a:t>Two papers are connected by an edge if they have at least one author in common. Now, we form communities that are collections of papers on the same topic.</a:t>
            </a:r>
          </a:p>
        </p:txBody>
      </p:sp>
    </p:spTree>
    <p:extLst>
      <p:ext uri="{BB962C8B-B14F-4D97-AF65-F5344CB8AC3E}">
        <p14:creationId xmlns:p14="http://schemas.microsoft.com/office/powerpoint/2010/main" val="2978133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odule">
  <a:themeElements>
    <a:clrScheme name="Module">
      <a:dk1>
        <a:sysClr val="windowText" lastClr="000000"/>
      </a:dk1>
      <a:lt1>
        <a:sysClr val="window" lastClr="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Module">
      <a:maj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rbel"/>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Modul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7500"/>
                <a:satMod val="137000"/>
              </a:schemeClr>
            </a:gs>
            <a:gs pos="55000">
              <a:schemeClr val="phClr">
                <a:shade val="69000"/>
                <a:satMod val="137000"/>
              </a:schemeClr>
            </a:gs>
            <a:gs pos="100000">
              <a:schemeClr val="phClr">
                <a:shade val="98000"/>
                <a:satMod val="137000"/>
              </a:schemeClr>
            </a:gs>
          </a:gsLst>
          <a:lin ang="16200000" scaled="0"/>
        </a:gradFill>
      </a:fillStyleLst>
      <a:lnStyleLst>
        <a:ln w="6350" cap="rnd" cmpd="sng" algn="ctr">
          <a:solidFill>
            <a:schemeClr val="phClr">
              <a:shade val="95000"/>
              <a:satMod val="105000"/>
            </a:schemeClr>
          </a:solidFill>
          <a:prstDash val="solid"/>
        </a:ln>
        <a:ln w="48000" cap="flat" cmpd="thickThin" algn="ctr">
          <a:solidFill>
            <a:schemeClr val="phClr"/>
          </a:solidFill>
          <a:prstDash val="solid"/>
        </a:ln>
        <a:ln w="48500" cap="flat" cmpd="thickThin" algn="ctr">
          <a:solidFill>
            <a:schemeClr val="phClr"/>
          </a:solidFill>
          <a:prstDash val="solid"/>
        </a:ln>
      </a:lnStyleLst>
      <a:effectStyleLst>
        <a:effectStyle>
          <a:effectLst>
            <a:outerShdw blurRad="45000" dist="25000" dir="5400000" rotWithShape="0">
              <a:srgbClr val="000000">
                <a:alpha val="38000"/>
              </a:srgbClr>
            </a:outerShdw>
          </a:effectLst>
        </a:effectStyle>
        <a:effectStyle>
          <a:effectLst>
            <a:outerShdw blurRad="39000" dist="25400" dir="5400000" rotWithShape="0">
              <a:srgbClr val="000000">
                <a:alpha val="38000"/>
              </a:srgbClr>
            </a:outerShdw>
          </a:effectLst>
        </a:effectStyle>
        <a:effectStyle>
          <a:effectLst>
            <a:outerShdw blurRad="39000" dist="25400" dir="5400000" rotWithShape="0">
              <a:srgbClr val="000000">
                <a:alpha val="38000"/>
              </a:srgbClr>
            </a:outerShdw>
          </a:effectLst>
          <a:scene3d>
            <a:camera prst="orthographicFront" fov="0">
              <a:rot lat="0" lon="0" rev="0"/>
            </a:camera>
            <a:lightRig rig="threePt" dir="t">
              <a:rot lat="0" lon="0" rev="1800000"/>
            </a:lightRig>
          </a:scene3d>
          <a:sp3d prstMaterial="matte">
            <a:bevelT h="20000"/>
          </a:sp3d>
        </a:effectStyle>
      </a:effectStyleLst>
      <a:bgFillStyleLst>
        <a:solidFill>
          <a:schemeClr val="phClr"/>
        </a:solidFill>
        <a:gradFill rotWithShape="1">
          <a:gsLst>
            <a:gs pos="0">
              <a:schemeClr val="phClr">
                <a:tint val="48000"/>
                <a:satMod val="300000"/>
              </a:schemeClr>
            </a:gs>
            <a:gs pos="12000">
              <a:schemeClr val="phClr">
                <a:tint val="48000"/>
                <a:satMod val="300000"/>
              </a:schemeClr>
            </a:gs>
            <a:gs pos="20000">
              <a:schemeClr val="phClr">
                <a:tint val="49000"/>
                <a:satMod val="300000"/>
              </a:schemeClr>
            </a:gs>
            <a:gs pos="100000">
              <a:schemeClr val="phClr">
                <a:shade val="30000"/>
              </a:schemeClr>
            </a:gs>
          </a:gsLst>
          <a:path path="circle">
            <a:fillToRect l="10000" t="-25000" r="10000" b="125000"/>
          </a:path>
        </a:gradFill>
        <a:blipFill>
          <a:blip xmlns:r="http://schemas.openxmlformats.org/officeDocument/2006/relationships" r:embed="rId1">
            <a:duotone>
              <a:schemeClr val="phClr">
                <a:shade val="75000"/>
                <a:satMod val="105000"/>
              </a:schemeClr>
              <a:schemeClr val="phClr">
                <a:tint val="95000"/>
                <a:satMod val="105000"/>
              </a:schemeClr>
            </a:duotone>
          </a:blip>
          <a:tile tx="0" ty="0" sx="38000" sy="38000" flip="none" algn="tl"/>
        </a:blipFill>
      </a:bgFillStyleLst>
    </a:fmtScheme>
  </a:themeElements>
  <a:objectDefaults>
    <a:spDef>
      <a:spPr>
        <a:ln w="38100">
          <a:solidFill>
            <a:srgbClr val="008000"/>
          </a:solidFill>
        </a:ln>
      </a:spPr>
      <a:bodyPr rtlCol="0" anchor="ctr"/>
      <a:lstStyle>
        <a:defPPr algn="ctr">
          <a:defRPr/>
        </a:defPPr>
      </a:lstStyle>
      <a:style>
        <a:lnRef idx="1">
          <a:schemeClr val="dk1"/>
        </a:lnRef>
        <a:fillRef idx="0">
          <a:schemeClr val="dk1"/>
        </a:fillRef>
        <a:effectRef idx="0">
          <a:schemeClr val="dk1"/>
        </a:effectRef>
        <a:fontRef idx="minor">
          <a:schemeClr val="tx1"/>
        </a:fontRef>
      </a:style>
    </a:spDef>
    <a:lnDef>
      <a:spPr>
        <a:ln w="28575"/>
      </a:spPr>
      <a:bodyPr/>
      <a:lstStyle/>
      <a:style>
        <a:lnRef idx="1">
          <a:schemeClr val="dk1"/>
        </a:lnRef>
        <a:fillRef idx="0">
          <a:schemeClr val="dk1"/>
        </a:fillRef>
        <a:effectRef idx="0">
          <a:schemeClr val="dk1"/>
        </a:effectRef>
        <a:fontRef idx="minor">
          <a:schemeClr val="tx1"/>
        </a:fontRef>
      </a:style>
    </a:lnDef>
    <a:txDef>
      <a:spPr>
        <a:noFill/>
      </a:spPr>
      <a:bodyPr wrap="none" rtlCol="0">
        <a:spAutoFit/>
      </a:bodyPr>
      <a:lstStyle>
        <a:defPPr>
          <a:defRPr dirty="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F49DA6B423D6B4EA69DC3BDFB03C2AB" ma:contentTypeVersion="2" ma:contentTypeDescription="Create a new document." ma:contentTypeScope="" ma:versionID="de0dc28e8b493aca8dcfd50d15d931f2">
  <xsd:schema xmlns:xsd="http://www.w3.org/2001/XMLSchema" xmlns:xs="http://www.w3.org/2001/XMLSchema" xmlns:p="http://schemas.microsoft.com/office/2006/metadata/properties" xmlns:ns2="cc45394a-453a-4c4e-acb7-71f8df37133e" targetNamespace="http://schemas.microsoft.com/office/2006/metadata/properties" ma:root="true" ma:fieldsID="c2d3e14bd6fea5f210798a0c1b896066" ns2:_="">
    <xsd:import namespace="cc45394a-453a-4c4e-acb7-71f8df37133e"/>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c45394a-453a-4c4e-acb7-71f8df37133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FD39A6ED-5990-444A-BCB9-037B4A786B47}"/>
</file>

<file path=customXml/itemProps2.xml><?xml version="1.0" encoding="utf-8"?>
<ds:datastoreItem xmlns:ds="http://schemas.openxmlformats.org/officeDocument/2006/customXml" ds:itemID="{4D71A504-D635-4267-AD17-5F5FB141A443}"/>
</file>

<file path=customXml/itemProps3.xml><?xml version="1.0" encoding="utf-8"?>
<ds:datastoreItem xmlns:ds="http://schemas.openxmlformats.org/officeDocument/2006/customXml" ds:itemID="{11ED60B4-6D1C-4D6F-8D4F-21EDD3F75D76}"/>
</file>

<file path=docProps/app.xml><?xml version="1.0" encoding="utf-8"?>
<Properties xmlns="http://schemas.openxmlformats.org/officeDocument/2006/extended-properties" xmlns:vt="http://schemas.openxmlformats.org/officeDocument/2006/docPropsVTypes">
  <Template>Module</Template>
  <TotalTime>33376</TotalTime>
  <Words>1508</Words>
  <Application>Microsoft Office PowerPoint</Application>
  <PresentationFormat>On-screen Show (4:3)</PresentationFormat>
  <Paragraphs>241</Paragraphs>
  <Slides>28</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Arial</vt:lpstr>
      <vt:lpstr>Calibri</vt:lpstr>
      <vt:lpstr>Corbel</vt:lpstr>
      <vt:lpstr>Times New Roman</vt:lpstr>
      <vt:lpstr>Wingdings</vt:lpstr>
      <vt:lpstr>Wingdings 2</vt:lpstr>
      <vt:lpstr>Module</vt:lpstr>
      <vt:lpstr>6.3- Mining Social Network Graphs: Social Networks as Graphs, Clustering of Social-Network Graphs, Direct Discovery of Communities in a social graph.</vt:lpstr>
      <vt:lpstr>What is Social Network?</vt:lpstr>
      <vt:lpstr>Networks &amp; Communities</vt:lpstr>
      <vt:lpstr>Varieties of Social Network</vt:lpstr>
      <vt:lpstr>Goal: Find Densely Linked Clusters</vt:lpstr>
      <vt:lpstr>Applications-1</vt:lpstr>
      <vt:lpstr>Applications-2</vt:lpstr>
      <vt:lpstr>Application-3</vt:lpstr>
      <vt:lpstr>Social Network as Graph</vt:lpstr>
      <vt:lpstr>Clustering of Social Network Graphs </vt:lpstr>
      <vt:lpstr>Problems with standard techniques</vt:lpstr>
      <vt:lpstr>Betweenness</vt:lpstr>
      <vt:lpstr>Betweenness - Example</vt:lpstr>
      <vt:lpstr>Girvan-Newman Algorithm</vt:lpstr>
      <vt:lpstr>Girvan-Newman: Example</vt:lpstr>
      <vt:lpstr>Girvan-Newman: Example</vt:lpstr>
      <vt:lpstr>Girvan-Newman: Results</vt:lpstr>
      <vt:lpstr>Girvan-Newman: Example</vt:lpstr>
      <vt:lpstr>Girvan-Newman: Example</vt:lpstr>
      <vt:lpstr>Girvan-Newman: Example</vt:lpstr>
      <vt:lpstr>Girvan-Newman: Final Solution</vt:lpstr>
      <vt:lpstr>Direct Discovery of Communities</vt:lpstr>
      <vt:lpstr>Trawling</vt:lpstr>
      <vt:lpstr>Searching for Small Communities</vt:lpstr>
      <vt:lpstr>Frequent Itemset Enumeration</vt:lpstr>
      <vt:lpstr>From Itemsets to Bipartite Ks,t</vt:lpstr>
      <vt:lpstr>From Itemsets to Bipartite Ks,t</vt:lpstr>
      <vt:lpstr>Example </vt:lpstr>
    </vt:vector>
  </TitlesOfParts>
  <Company>Carnegie Mellon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jure</dc:creator>
  <cp:lastModifiedBy>Pankaj Vanwari</cp:lastModifiedBy>
  <cp:revision>1712</cp:revision>
  <cp:lastPrinted>2014-02-12T18:03:05Z</cp:lastPrinted>
  <dcterms:created xsi:type="dcterms:W3CDTF">2009-06-12T17:14:38Z</dcterms:created>
  <dcterms:modified xsi:type="dcterms:W3CDTF">2020-11-06T08:00:09Z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0x0101005F49DA6B423D6B4EA69DC3BDFB03C2AB</vt:lpwstr>
  </property>
</Properties>
</file>