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309" r:id="rId6"/>
    <p:sldId id="277" r:id="rId7"/>
    <p:sldId id="278" r:id="rId8"/>
    <p:sldId id="373" r:id="rId9"/>
    <p:sldId id="275" r:id="rId10"/>
    <p:sldId id="372" r:id="rId11"/>
    <p:sldId id="279" r:id="rId12"/>
    <p:sldId id="280" r:id="rId13"/>
    <p:sldId id="374" r:id="rId14"/>
    <p:sldId id="281" r:id="rId15"/>
    <p:sldId id="282" r:id="rId16"/>
    <p:sldId id="283" r:id="rId17"/>
    <p:sldId id="284" r:id="rId18"/>
    <p:sldId id="285" r:id="rId19"/>
    <p:sldId id="286" r:id="rId20"/>
    <p:sldId id="287" r:id="rId21"/>
    <p:sldId id="297" r:id="rId22"/>
    <p:sldId id="298" r:id="rId23"/>
    <p:sldId id="288" r:id="rId24"/>
    <p:sldId id="299" r:id="rId25"/>
    <p:sldId id="289" r:id="rId26"/>
    <p:sldId id="291" r:id="rId27"/>
    <p:sldId id="292" r:id="rId28"/>
    <p:sldId id="293" r:id="rId29"/>
    <p:sldId id="294" r:id="rId30"/>
    <p:sldId id="295" r:id="rId31"/>
    <p:sldId id="296" r:id="rId32"/>
    <p:sldId id="300" r:id="rId33"/>
    <p:sldId id="301" r:id="rId34"/>
    <p:sldId id="302" r:id="rId35"/>
    <p:sldId id="303" r:id="rId36"/>
    <p:sldId id="304" r:id="rId37"/>
    <p:sldId id="305" r:id="rId38"/>
    <p:sldId id="306" r:id="rId39"/>
    <p:sldId id="307" r:id="rId40"/>
    <p:sldId id="30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5A7C51-1C44-42A0-B39E-9E0EA856A6C6}" v="1" dt="2024-08-24T05:57:51.240"/>
    <p1510:client id="{6FB89BBE-0271-C110-2CFE-10FF6A721BD7}" v="2" dt="2024-08-24T09:57:34.804"/>
    <p1510:client id="{B3B3C05B-B4E9-6365-2905-1A7C9CE84CA9}" v="1" dt="2024-08-25T05:53:09.656"/>
    <p1510:client id="{DEFFE036-7636-CE18-1258-360BE8759DE4}" v="1" dt="2024-08-25T06:33:03.835"/>
    <p1510:client id="{EB6A7AAA-E502-53B4-1B0B-F25E8770F8D9}" v="2" dt="2024-08-25T13:41:50.7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et Bole" userId="S::sanket.bole@vit.edu.in::15fdbb27-bf8c-4ca7-8ac2-18dc0fd1fbbb" providerId="AD" clId="Web-{EB6A7AAA-E502-53B4-1B0B-F25E8770F8D9}"/>
    <pc:docChg chg="modSld">
      <pc:chgData name="Sanket Bole" userId="S::sanket.bole@vit.edu.in::15fdbb27-bf8c-4ca7-8ac2-18dc0fd1fbbb" providerId="AD" clId="Web-{EB6A7AAA-E502-53B4-1B0B-F25E8770F8D9}" dt="2024-08-25T13:41:50.715" v="1" actId="1076"/>
      <pc:docMkLst>
        <pc:docMk/>
      </pc:docMkLst>
      <pc:sldChg chg="modSp">
        <pc:chgData name="Sanket Bole" userId="S::sanket.bole@vit.edu.in::15fdbb27-bf8c-4ca7-8ac2-18dc0fd1fbbb" providerId="AD" clId="Web-{EB6A7AAA-E502-53B4-1B0B-F25E8770F8D9}" dt="2024-08-25T13:41:50.715" v="1" actId="1076"/>
        <pc:sldMkLst>
          <pc:docMk/>
          <pc:sldMk cId="3737946060" sldId="300"/>
        </pc:sldMkLst>
        <pc:picChg chg="mod">
          <ac:chgData name="Sanket Bole" userId="S::sanket.bole@vit.edu.in::15fdbb27-bf8c-4ca7-8ac2-18dc0fd1fbbb" providerId="AD" clId="Web-{EB6A7AAA-E502-53B4-1B0B-F25E8770F8D9}" dt="2024-08-25T13:41:50.715" v="1" actId="1076"/>
          <ac:picMkLst>
            <pc:docMk/>
            <pc:sldMk cId="3737946060" sldId="300"/>
            <ac:picMk id="7" creationId="{18536BE3-2BBD-26C3-F15C-DDFFC074135E}"/>
          </ac:picMkLst>
        </pc:picChg>
      </pc:sldChg>
    </pc:docChg>
  </pc:docChgLst>
  <pc:docChgLst>
    <pc:chgData name="Sayali Tawade" userId="S::sayali.tawade@vit.edu.in::4a488356-b6bd-4631-9d7f-4ff3f9e3893e" providerId="AD" clId="Web-{CE94E029-C435-0007-3052-910BAC167279}"/>
    <pc:docChg chg="delSld">
      <pc:chgData name="Sayali Tawade" userId="S::sayali.tawade@vit.edu.in::4a488356-b6bd-4631-9d7f-4ff3f9e3893e" providerId="AD" clId="Web-{CE94E029-C435-0007-3052-910BAC167279}" dt="2024-08-21T09:53:40.714" v="0"/>
      <pc:docMkLst>
        <pc:docMk/>
      </pc:docMkLst>
      <pc:sldChg chg="del">
        <pc:chgData name="Sayali Tawade" userId="S::sayali.tawade@vit.edu.in::4a488356-b6bd-4631-9d7f-4ff3f9e3893e" providerId="AD" clId="Web-{CE94E029-C435-0007-3052-910BAC167279}" dt="2024-08-21T09:53:40.714" v="0"/>
        <pc:sldMkLst>
          <pc:docMk/>
          <pc:sldMk cId="1080415577" sldId="256"/>
        </pc:sldMkLst>
      </pc:sldChg>
    </pc:docChg>
  </pc:docChgLst>
  <pc:docChgLst>
    <pc:chgData name="Noel Lawrence" userId="S::noel.lawrence@vit.edu.in::a5f03430-2f62-4f0c-ac86-196085a75caf" providerId="AD" clId="Web-{B3B3C05B-B4E9-6365-2905-1A7C9CE84CA9}"/>
    <pc:docChg chg="modSld">
      <pc:chgData name="Noel Lawrence" userId="S::noel.lawrence@vit.edu.in::a5f03430-2f62-4f0c-ac86-196085a75caf" providerId="AD" clId="Web-{B3B3C05B-B4E9-6365-2905-1A7C9CE84CA9}" dt="2024-08-25T05:53:09.656" v="0" actId="14100"/>
      <pc:docMkLst>
        <pc:docMk/>
      </pc:docMkLst>
      <pc:sldChg chg="modSp">
        <pc:chgData name="Noel Lawrence" userId="S::noel.lawrence@vit.edu.in::a5f03430-2f62-4f0c-ac86-196085a75caf" providerId="AD" clId="Web-{B3B3C05B-B4E9-6365-2905-1A7C9CE84CA9}" dt="2024-08-25T05:53:09.656" v="0" actId="14100"/>
        <pc:sldMkLst>
          <pc:docMk/>
          <pc:sldMk cId="2146624274" sldId="282"/>
        </pc:sldMkLst>
        <pc:spChg chg="mod">
          <ac:chgData name="Noel Lawrence" userId="S::noel.lawrence@vit.edu.in::a5f03430-2f62-4f0c-ac86-196085a75caf" providerId="AD" clId="Web-{B3B3C05B-B4E9-6365-2905-1A7C9CE84CA9}" dt="2024-08-25T05:53:09.656" v="0" actId="14100"/>
          <ac:spMkLst>
            <pc:docMk/>
            <pc:sldMk cId="2146624274" sldId="282"/>
            <ac:spMk id="4" creationId="{C893C19B-9E71-4476-992F-4CEAB167DF99}"/>
          </ac:spMkLst>
        </pc:spChg>
      </pc:sldChg>
    </pc:docChg>
  </pc:docChgLst>
  <pc:docChgLst>
    <pc:chgData name="Priyanka Kamble" userId="S::priyanka.kamble21@vit.edu.in::ea04a8be-ab93-418b-aa3f-51e7dcd32b2a" providerId="AD" clId="Web-{6FB89BBE-0271-C110-2CFE-10FF6A721BD7}"/>
    <pc:docChg chg="addSld">
      <pc:chgData name="Priyanka Kamble" userId="S::priyanka.kamble21@vit.edu.in::ea04a8be-ab93-418b-aa3f-51e7dcd32b2a" providerId="AD" clId="Web-{6FB89BBE-0271-C110-2CFE-10FF6A721BD7}" dt="2024-08-24T09:57:34.804" v="1"/>
      <pc:docMkLst>
        <pc:docMk/>
      </pc:docMkLst>
      <pc:sldChg chg="new">
        <pc:chgData name="Priyanka Kamble" userId="S::priyanka.kamble21@vit.edu.in::ea04a8be-ab93-418b-aa3f-51e7dcd32b2a" providerId="AD" clId="Web-{6FB89BBE-0271-C110-2CFE-10FF6A721BD7}" dt="2024-08-24T08:06:11.905" v="0"/>
        <pc:sldMkLst>
          <pc:docMk/>
          <pc:sldMk cId="2464547552" sldId="373"/>
        </pc:sldMkLst>
      </pc:sldChg>
      <pc:sldChg chg="new">
        <pc:chgData name="Priyanka Kamble" userId="S::priyanka.kamble21@vit.edu.in::ea04a8be-ab93-418b-aa3f-51e7dcd32b2a" providerId="AD" clId="Web-{6FB89BBE-0271-C110-2CFE-10FF6A721BD7}" dt="2024-08-24T09:57:34.804" v="1"/>
        <pc:sldMkLst>
          <pc:docMk/>
          <pc:sldMk cId="3106524649" sldId="374"/>
        </pc:sldMkLst>
      </pc:sldChg>
    </pc:docChg>
  </pc:docChgLst>
  <pc:docChgLst>
    <pc:chgData name="Pranav Redij" userId="S::pranav.redij@vit.edu.in::dfe47c53-176a-4eec-ae09-51e09052d445" providerId="AD" clId="Web-{655A7C51-1C44-42A0-B39E-9E0EA856A6C6}"/>
    <pc:docChg chg="modSld">
      <pc:chgData name="Pranav Redij" userId="S::pranav.redij@vit.edu.in::dfe47c53-176a-4eec-ae09-51e09052d445" providerId="AD" clId="Web-{655A7C51-1C44-42A0-B39E-9E0EA856A6C6}" dt="2024-08-24T05:57:51.240" v="0" actId="1076"/>
      <pc:docMkLst>
        <pc:docMk/>
      </pc:docMkLst>
      <pc:sldChg chg="modSp">
        <pc:chgData name="Pranav Redij" userId="S::pranav.redij@vit.edu.in::dfe47c53-176a-4eec-ae09-51e09052d445" providerId="AD" clId="Web-{655A7C51-1C44-42A0-B39E-9E0EA856A6C6}" dt="2024-08-24T05:57:51.240" v="0" actId="1076"/>
        <pc:sldMkLst>
          <pc:docMk/>
          <pc:sldMk cId="1431956685" sldId="309"/>
        </pc:sldMkLst>
        <pc:spChg chg="mod">
          <ac:chgData name="Pranav Redij" userId="S::pranav.redij@vit.edu.in::dfe47c53-176a-4eec-ae09-51e09052d445" providerId="AD" clId="Web-{655A7C51-1C44-42A0-B39E-9E0EA856A6C6}" dt="2024-08-24T05:57:51.240" v="0" actId="1076"/>
          <ac:spMkLst>
            <pc:docMk/>
            <pc:sldMk cId="1431956685" sldId="309"/>
            <ac:spMk id="2" creationId="{00000000-0000-0000-0000-000000000000}"/>
          </ac:spMkLst>
        </pc:spChg>
      </pc:sldChg>
    </pc:docChg>
  </pc:docChgLst>
  <pc:docChgLst>
    <pc:chgData name="Prathamesh Swar" userId="S::prathamesh.swar@vit.edu.in::9c41f5e4-c667-432a-9792-64374d70d215" providerId="AD" clId="Web-{DEFFE036-7636-CE18-1258-360BE8759DE4}"/>
    <pc:docChg chg="modSld">
      <pc:chgData name="Prathamesh Swar" userId="S::prathamesh.swar@vit.edu.in::9c41f5e4-c667-432a-9792-64374d70d215" providerId="AD" clId="Web-{DEFFE036-7636-CE18-1258-360BE8759DE4}" dt="2024-08-25T06:33:03.835" v="0" actId="1076"/>
      <pc:docMkLst>
        <pc:docMk/>
      </pc:docMkLst>
      <pc:sldChg chg="modSp">
        <pc:chgData name="Prathamesh Swar" userId="S::prathamesh.swar@vit.edu.in::9c41f5e4-c667-432a-9792-64374d70d215" providerId="AD" clId="Web-{DEFFE036-7636-CE18-1258-360BE8759DE4}" dt="2024-08-25T06:33:03.835" v="0" actId="1076"/>
        <pc:sldMkLst>
          <pc:docMk/>
          <pc:sldMk cId="1431956685" sldId="309"/>
        </pc:sldMkLst>
        <pc:spChg chg="mod">
          <ac:chgData name="Prathamesh Swar" userId="S::prathamesh.swar@vit.edu.in::9c41f5e4-c667-432a-9792-64374d70d215" providerId="AD" clId="Web-{DEFFE036-7636-CE18-1258-360BE8759DE4}" dt="2024-08-25T06:33:03.835" v="0" actId="1076"/>
          <ac:spMkLst>
            <pc:docMk/>
            <pc:sldMk cId="1431956685" sldId="309"/>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8868461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C3286530-7611-430E-9C44-7C9A25B39370}" type="datetime1">
              <a:rPr lang="en-US" smtClean="0"/>
              <a:t>8/25/2024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709979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endParaRPr lang="en-US"/>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36708F44-37CB-4E2A-9FF9-323E6CEA5E70}" type="datetime1">
              <a:rPr lang="en-US" smtClean="0"/>
              <a:t>8/25/2024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042494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A28ABDE-A89D-4912-B953-11D5E3BE7169}" type="datetime1">
              <a:rPr lang="en-US" smtClean="0"/>
              <a:t>8/25/2024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4690172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0448CEB-7C3C-4B20-B773-C36BF9B9D2DF}" type="datetime1">
              <a:rPr lang="en-US" smtClean="0"/>
              <a:t>8/25/2024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500651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8C53DCEA-A006-4DFF-9B5C-369434D32781}" type="datetime1">
              <a:rPr lang="en-US" smtClean="0"/>
              <a:t>8/25/2024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298389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Prepared By: Prof. Swapnil S. Sonawane</a:t>
            </a:r>
            <a:endParaRPr/>
          </a:p>
        </p:txBody>
      </p:sp>
      <p:sp>
        <p:nvSpPr>
          <p:cNvPr id="7" name="Date Placeholder 6"/>
          <p:cNvSpPr>
            <a:spLocks noGrp="1"/>
          </p:cNvSpPr>
          <p:nvPr>
            <p:ph type="dt" sz="half" idx="10"/>
          </p:nvPr>
        </p:nvSpPr>
        <p:spPr/>
        <p:txBody>
          <a:bodyPr/>
          <a:lstStyle/>
          <a:p>
            <a:fld id="{CEE6BAD5-0C80-4B70-89F8-F11D23AACF39}" type="datetime1">
              <a:rPr lang="en-US" smtClean="0"/>
              <a:t>8/25/2024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913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r>
              <a:rPr lang="en-US"/>
              <a:t>Prepared By: Prof. Swapnil S. Sonawane</a:t>
            </a:r>
            <a:endParaRPr/>
          </a:p>
        </p:txBody>
      </p:sp>
      <p:sp>
        <p:nvSpPr>
          <p:cNvPr id="3" name="Date Placeholder 2"/>
          <p:cNvSpPr>
            <a:spLocks noGrp="1"/>
          </p:cNvSpPr>
          <p:nvPr>
            <p:ph type="dt" sz="half" idx="10"/>
          </p:nvPr>
        </p:nvSpPr>
        <p:spPr/>
        <p:txBody>
          <a:bodyPr/>
          <a:lstStyle/>
          <a:p>
            <a:fld id="{8B828E8C-CD5C-4124-98C6-302D20FBBA75}" type="datetime1">
              <a:rPr lang="en-US" smtClean="0"/>
              <a:t>8/25/2024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999123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Prepared By: Prof. Swapnil S. Sonawane</a:t>
            </a:r>
            <a:endParaRPr/>
          </a:p>
        </p:txBody>
      </p:sp>
      <p:sp>
        <p:nvSpPr>
          <p:cNvPr id="2" name="Date Placeholder 1"/>
          <p:cNvSpPr>
            <a:spLocks noGrp="1"/>
          </p:cNvSpPr>
          <p:nvPr>
            <p:ph type="dt" sz="half" idx="10"/>
          </p:nvPr>
        </p:nvSpPr>
        <p:spPr/>
        <p:txBody>
          <a:bodyPr/>
          <a:lstStyle/>
          <a:p>
            <a:fld id="{48AB1847-938A-4AF9-A066-50BCA8294D17}" type="datetime1">
              <a:rPr lang="en-US" smtClean="0"/>
              <a:t>8/25/2024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16349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409F7DF-9892-418E-92FF-9768939F07F7}" type="datetime1">
              <a:rPr lang="en-US" smtClean="0"/>
              <a:t>8/25/2024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513553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B743571-19BF-4038-A353-0FB6DFC8B141}" type="datetime1">
              <a:rPr lang="en-US" smtClean="0"/>
              <a:t>8/25/2024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5123153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Prepared By: Prof. Swapnil S. Sonawane</a:t>
            </a:r>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80CBDC18-5ECD-4347-AB77-701C1298D736}" type="datetime1">
              <a:rPr lang="en-US" smtClean="0"/>
              <a:t>8/25/2024</a:t>
            </a:fld>
            <a:endParaRPr lang="en-US"/>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37950437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839070"/>
            <a:ext cx="9143998" cy="1020762"/>
          </a:xfrm>
        </p:spPr>
        <p:txBody>
          <a:bodyPr anchor="b">
            <a:normAutofit/>
          </a:bodyPr>
          <a:lstStyle/>
          <a:p>
            <a:pPr algn="ctr"/>
            <a:r>
              <a:rPr lang="en-US" sz="5400">
                <a:solidFill>
                  <a:schemeClr val="accent1">
                    <a:lumMod val="60000"/>
                    <a:lumOff val="40000"/>
                  </a:schemeClr>
                </a:solidFill>
                <a:latin typeface="Algerian" panose="04020705040A02060702" pitchFamily="82" charset="0"/>
              </a:rPr>
              <a:t>BLOCKCHAIN TECHNOLOGY</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7" name="Content Placeholder 6">
            <a:extLst>
              <a:ext uri="{FF2B5EF4-FFF2-40B4-BE49-F238E27FC236}">
                <a16:creationId xmlns:a16="http://schemas.microsoft.com/office/drawing/2014/main" id="{D40E1265-75BF-ED07-EAB5-FD7661558E91}"/>
              </a:ext>
            </a:extLst>
          </p:cNvPr>
          <p:cNvSpPr>
            <a:spLocks noGrp="1"/>
          </p:cNvSpPr>
          <p:nvPr>
            <p:ph idx="1"/>
          </p:nvPr>
        </p:nvSpPr>
        <p:spPr>
          <a:xfrm>
            <a:off x="1524001" y="3319368"/>
            <a:ext cx="9144000" cy="3103240"/>
          </a:xfrm>
        </p:spPr>
        <p:txBody>
          <a:bodyPr>
            <a:normAutofit/>
          </a:bodyPr>
          <a:lstStyle/>
          <a:p>
            <a:pPr marL="0" indent="0" algn="ctr">
              <a:buNone/>
            </a:pPr>
            <a:r>
              <a:rPr lang="en-US" sz="4000">
                <a:latin typeface="Algerian" panose="04020705040A02060702" pitchFamily="82" charset="0"/>
              </a:rPr>
              <a:t>Computer Engineering</a:t>
            </a:r>
          </a:p>
          <a:p>
            <a:pPr marL="0" indent="0" algn="ctr">
              <a:buNone/>
            </a:pPr>
            <a:r>
              <a:rPr lang="en-US" sz="4000">
                <a:latin typeface="Algerian" panose="04020705040A02060702" pitchFamily="82" charset="0"/>
              </a:rPr>
              <a:t>BE Semester VII</a:t>
            </a:r>
          </a:p>
          <a:p>
            <a:pPr marL="0" indent="0" algn="ctr">
              <a:buNone/>
            </a:pPr>
            <a:r>
              <a:rPr lang="en-US" sz="4000">
                <a:solidFill>
                  <a:schemeClr val="accent5">
                    <a:lumMod val="40000"/>
                    <a:lumOff val="60000"/>
                  </a:schemeClr>
                </a:solidFill>
                <a:latin typeface="Algerian" panose="04020705040A02060702" pitchFamily="82" charset="0"/>
              </a:rPr>
              <a:t>Prof. Swapnil Sonawane</a:t>
            </a:r>
            <a:endParaRPr lang="en-IN" sz="4000">
              <a:solidFill>
                <a:schemeClr val="accent5">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ED38-6999-5813-CA56-EE6F1D7F8F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2F16F3-6C62-F76C-7FD3-0E4E3BB1F67F}"/>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0139E796-8ECC-351C-917E-C36BFE36625F}"/>
              </a:ext>
            </a:extLst>
          </p:cNvPr>
          <p:cNvSpPr>
            <a:spLocks noGrp="1"/>
          </p:cNvSpPr>
          <p:nvPr>
            <p:ph type="ftr" sz="quarter" idx="11"/>
          </p:nvPr>
        </p:nvSpPr>
        <p:spPr/>
        <p:txBody>
          <a:bodyPr/>
          <a:lstStyle/>
          <a:p>
            <a:r>
              <a:rPr lang="en-US"/>
              <a:t>Prepared By: Prof. Swapnil S. Sonawane</a:t>
            </a:r>
          </a:p>
        </p:txBody>
      </p:sp>
    </p:spTree>
    <p:extLst>
      <p:ext uri="{BB962C8B-B14F-4D97-AF65-F5344CB8AC3E}">
        <p14:creationId xmlns:p14="http://schemas.microsoft.com/office/powerpoint/2010/main" val="3106524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263480"/>
          </a:xfrm>
        </p:spPr>
        <p:txBody>
          <a:bodyPr>
            <a:normAutofit lnSpcReduction="1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2. Ledger:</a:t>
            </a:r>
          </a:p>
          <a:p>
            <a:pPr marL="0" indent="0" algn="just">
              <a:lnSpc>
                <a:spcPct val="100000"/>
              </a:lnSpc>
              <a:buNone/>
            </a:pPr>
            <a:r>
              <a:rPr lang="en-IN" sz="3200">
                <a:latin typeface="Times New Roman" panose="02020603050405020304" pitchFamily="18" charset="0"/>
                <a:cs typeface="Times New Roman" panose="02020603050405020304" pitchFamily="18" charset="0"/>
              </a:rPr>
              <a:t>It is digital database of information that is immutable</a:t>
            </a:r>
          </a:p>
          <a:p>
            <a:pPr marL="0" indent="0" algn="just">
              <a:lnSpc>
                <a:spcPct val="100000"/>
              </a:lnSpc>
              <a:buNone/>
            </a:pPr>
            <a:r>
              <a:rPr lang="en-IN" sz="3200">
                <a:latin typeface="Times New Roman" panose="02020603050405020304" pitchFamily="18" charset="0"/>
                <a:cs typeface="Times New Roman" panose="02020603050405020304" pitchFamily="18" charset="0"/>
              </a:rPr>
              <a:t>Its properties are:</a:t>
            </a:r>
          </a:p>
          <a:p>
            <a:pPr marL="514350" indent="-514350" algn="just">
              <a:lnSpc>
                <a:spcPct val="100000"/>
              </a:lnSpc>
              <a:buAutoNum type="alphaLcPeriod"/>
            </a:pPr>
            <a:r>
              <a:rPr lang="en-IN" sz="3200">
                <a:solidFill>
                  <a:srgbClr val="92D050"/>
                </a:solidFill>
                <a:latin typeface="Times New Roman" panose="02020603050405020304" pitchFamily="18" charset="0"/>
                <a:cs typeface="Times New Roman" panose="02020603050405020304" pitchFamily="18" charset="0"/>
              </a:rPr>
              <a:t>Ledger is public </a:t>
            </a:r>
            <a:r>
              <a:rPr lang="en-IN" sz="3200">
                <a:latin typeface="Times New Roman" panose="02020603050405020304" pitchFamily="18" charset="0"/>
                <a:cs typeface="Times New Roman" panose="02020603050405020304" pitchFamily="18" charset="0"/>
              </a:rPr>
              <a:t>as anyone can access the ledger and can read or verify the transactions</a:t>
            </a:r>
          </a:p>
          <a:p>
            <a:pPr marL="514350" indent="-514350" algn="just">
              <a:lnSpc>
                <a:spcPct val="100000"/>
              </a:lnSpc>
              <a:buAutoNum type="alphaLcPeriod"/>
            </a:pPr>
            <a:r>
              <a:rPr lang="en-IN" sz="3200">
                <a:solidFill>
                  <a:srgbClr val="92D050"/>
                </a:solidFill>
                <a:latin typeface="Times New Roman" panose="02020603050405020304" pitchFamily="18" charset="0"/>
                <a:cs typeface="Times New Roman" panose="02020603050405020304" pitchFamily="18" charset="0"/>
              </a:rPr>
              <a:t>Ledger is distributed </a:t>
            </a:r>
            <a:r>
              <a:rPr lang="en-IN" sz="3200">
                <a:latin typeface="Times New Roman" panose="02020603050405020304" pitchFamily="18" charset="0"/>
                <a:cs typeface="Times New Roman" panose="02020603050405020304" pitchFamily="18" charset="0"/>
              </a:rPr>
              <a:t>because all the nodes in the blockchain have a copy of blockchain ledger</a:t>
            </a:r>
          </a:p>
          <a:p>
            <a:pPr marL="514350" indent="-514350" algn="just">
              <a:lnSpc>
                <a:spcPct val="100000"/>
              </a:lnSpc>
              <a:buAutoNum type="alphaLcPeriod"/>
            </a:pPr>
            <a:r>
              <a:rPr lang="en-IN" sz="3200">
                <a:solidFill>
                  <a:srgbClr val="92D050"/>
                </a:solidFill>
                <a:latin typeface="Times New Roman" panose="02020603050405020304" pitchFamily="18" charset="0"/>
                <a:cs typeface="Times New Roman" panose="02020603050405020304" pitchFamily="18" charset="0"/>
              </a:rPr>
              <a:t>Ledger is decentralized </a:t>
            </a:r>
            <a:r>
              <a:rPr lang="en-IN" sz="3200">
                <a:latin typeface="Times New Roman" panose="02020603050405020304" pitchFamily="18" charset="0"/>
                <a:cs typeface="Times New Roman" panose="02020603050405020304" pitchFamily="18" charset="0"/>
              </a:rPr>
              <a:t>so no node have excessive control over ledger and hence no single point of failure</a:t>
            </a:r>
          </a:p>
          <a:p>
            <a:pPr marL="0" indent="0" algn="just">
              <a:lnSpc>
                <a:spcPct val="100000"/>
              </a:lnSpc>
              <a:buNone/>
            </a:pPr>
            <a:endParaRPr lang="en-IN" sz="3200">
              <a:latin typeface="Times New Roman" panose="02020603050405020304" pitchFamily="18" charset="0"/>
              <a:cs typeface="Times New Roman" panose="02020603050405020304" pitchFamily="18" charset="0"/>
            </a:endParaRPr>
          </a:p>
          <a:p>
            <a:pPr marL="0" indent="0" algn="just">
              <a:lnSpc>
                <a:spcPct val="100000"/>
              </a:lnSpc>
              <a:buNone/>
            </a:pP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1473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400379"/>
            <a:ext cx="10276630" cy="27664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124744"/>
            <a:ext cx="10585176" cy="5552282"/>
          </a:xfrm>
        </p:spPr>
        <p:txBody>
          <a:bodyPr>
            <a:normAutofit fontScale="70000" lnSpcReduction="2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3. Wallet:</a:t>
            </a:r>
          </a:p>
          <a:p>
            <a:pPr marL="0" indent="0" algn="just">
              <a:lnSpc>
                <a:spcPct val="120000"/>
              </a:lnSpc>
              <a:buNone/>
            </a:pPr>
            <a:r>
              <a:rPr lang="en-IN" sz="3200">
                <a:latin typeface="Times New Roman" panose="02020603050405020304" pitchFamily="18" charset="0"/>
                <a:cs typeface="Times New Roman" panose="02020603050405020304" pitchFamily="18" charset="0"/>
              </a:rPr>
              <a:t>It is a digital wallet that allows user to manage cryptocurrency like bitcoin, ether etc. One can send and receive cryptocurrency using wallet</a:t>
            </a:r>
          </a:p>
          <a:p>
            <a:pPr marL="0" indent="0" algn="just">
              <a:lnSpc>
                <a:spcPct val="120000"/>
              </a:lnSpc>
              <a:buNone/>
            </a:pPr>
            <a:r>
              <a:rPr lang="en-IN" sz="3200">
                <a:latin typeface="Times New Roman" panose="02020603050405020304" pitchFamily="18" charset="0"/>
                <a:cs typeface="Times New Roman" panose="02020603050405020304" pitchFamily="18" charset="0"/>
              </a:rPr>
              <a:t>Its features are:</a:t>
            </a:r>
          </a:p>
          <a:p>
            <a:pPr marL="514350" indent="-514350" algn="just">
              <a:lnSpc>
                <a:spcPct val="120000"/>
              </a:lnSpc>
              <a:buAutoNum type="alphaLcPeriod"/>
            </a:pPr>
            <a:r>
              <a:rPr lang="en-IN" sz="3200">
                <a:solidFill>
                  <a:srgbClr val="92D050"/>
                </a:solidFill>
                <a:latin typeface="Times New Roman" panose="02020603050405020304" pitchFamily="18" charset="0"/>
                <a:cs typeface="Times New Roman" panose="02020603050405020304" pitchFamily="18" charset="0"/>
              </a:rPr>
              <a:t>Privacy is maintained: </a:t>
            </a:r>
            <a:r>
              <a:rPr lang="en-IN" sz="3200">
                <a:latin typeface="Times New Roman" panose="02020603050405020304" pitchFamily="18" charset="0"/>
                <a:cs typeface="Times New Roman" panose="02020603050405020304" pitchFamily="18" charset="0"/>
              </a:rPr>
              <a:t>When wallet is created, user's public and private key also generated. We need to share public key to receive funds</a:t>
            </a:r>
          </a:p>
          <a:p>
            <a:pPr marL="514350" indent="-514350" algn="just">
              <a:lnSpc>
                <a:spcPct val="120000"/>
              </a:lnSpc>
              <a:buAutoNum type="alphaLcPeriod"/>
            </a:pPr>
            <a:r>
              <a:rPr lang="en-IN" sz="3200">
                <a:solidFill>
                  <a:srgbClr val="92D050"/>
                </a:solidFill>
                <a:latin typeface="Times New Roman" panose="02020603050405020304" pitchFamily="18" charset="0"/>
                <a:cs typeface="Times New Roman" panose="02020603050405020304" pitchFamily="18" charset="0"/>
              </a:rPr>
              <a:t>Transactions are secured:</a:t>
            </a:r>
            <a:r>
              <a:rPr lang="en-IN" sz="3200">
                <a:latin typeface="Times New Roman" panose="02020603050405020304" pitchFamily="18" charset="0"/>
                <a:cs typeface="Times New Roman" panose="02020603050405020304" pitchFamily="18" charset="0"/>
              </a:rPr>
              <a:t> Private key is used to send funds as well as open encrypted message</a:t>
            </a:r>
          </a:p>
          <a:p>
            <a:pPr marL="514350" indent="-514350" algn="just">
              <a:lnSpc>
                <a:spcPct val="120000"/>
              </a:lnSpc>
              <a:buAutoNum type="alphaLcPeriod"/>
            </a:pPr>
            <a:r>
              <a:rPr lang="en-IN" sz="3200">
                <a:solidFill>
                  <a:srgbClr val="92D050"/>
                </a:solidFill>
                <a:latin typeface="Times New Roman" panose="02020603050405020304" pitchFamily="18" charset="0"/>
                <a:cs typeface="Times New Roman" panose="02020603050405020304" pitchFamily="18" charset="0"/>
              </a:rPr>
              <a:t>Ease of usage: </a:t>
            </a:r>
            <a:r>
              <a:rPr lang="en-IN" sz="3200">
                <a:latin typeface="Times New Roman" panose="02020603050405020304" pitchFamily="18" charset="0"/>
                <a:cs typeface="Times New Roman" panose="02020603050405020304" pitchFamily="18" charset="0"/>
              </a:rPr>
              <a:t>Wallets can be installed and accessed from web, desktop or mobile device without intermediatory like banks</a:t>
            </a:r>
          </a:p>
          <a:p>
            <a:pPr marL="514350" indent="-514350" algn="just">
              <a:lnSpc>
                <a:spcPct val="120000"/>
              </a:lnSpc>
              <a:buAutoNum type="alphaLcPeriod"/>
            </a:pPr>
            <a:r>
              <a:rPr lang="en-IN" sz="3200">
                <a:solidFill>
                  <a:srgbClr val="92D050"/>
                </a:solidFill>
                <a:latin typeface="Times New Roman" panose="02020603050405020304" pitchFamily="18" charset="0"/>
                <a:cs typeface="Times New Roman" panose="02020603050405020304" pitchFamily="18" charset="0"/>
              </a:rPr>
              <a:t>Currency conversion: </a:t>
            </a:r>
            <a:r>
              <a:rPr lang="en-IN" sz="3200">
                <a:latin typeface="Times New Roman" panose="02020603050405020304" pitchFamily="18" charset="0"/>
                <a:cs typeface="Times New Roman" panose="02020603050405020304" pitchFamily="18" charset="0"/>
              </a:rPr>
              <a:t>We can transact over various types of cryptocurrencies like BTC, ETH, LTC etc.   </a:t>
            </a:r>
          </a:p>
          <a:p>
            <a:pPr marL="0" indent="0" algn="just">
              <a:lnSpc>
                <a:spcPct val="100000"/>
              </a:lnSpc>
              <a:buNone/>
            </a:pP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6242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052736"/>
            <a:ext cx="10585176" cy="5119464"/>
          </a:xfrm>
        </p:spPr>
        <p:txBody>
          <a:bodyPr>
            <a:normAutofit fontScale="77500" lnSpcReduction="2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4. Nonce:</a:t>
            </a:r>
          </a:p>
          <a:p>
            <a:pPr marL="0" indent="0" algn="just">
              <a:lnSpc>
                <a:spcPct val="120000"/>
              </a:lnSpc>
              <a:buNone/>
            </a:pPr>
            <a:r>
              <a:rPr lang="en-IN" sz="3200">
                <a:latin typeface="Times New Roman" panose="02020603050405020304" pitchFamily="18" charset="0"/>
                <a:cs typeface="Times New Roman" panose="02020603050405020304" pitchFamily="18" charset="0"/>
              </a:rPr>
              <a:t>It is an arbitrary number generated randomly that can be used while block is added. It is a key for creating block in blockchain</a:t>
            </a:r>
          </a:p>
          <a:p>
            <a:pPr marL="0" indent="0" algn="just">
              <a:lnSpc>
                <a:spcPct val="100000"/>
              </a:lnSpc>
              <a:buNone/>
            </a:pPr>
            <a:r>
              <a:rPr lang="en-IN" sz="3200">
                <a:solidFill>
                  <a:schemeClr val="accent1"/>
                </a:solidFill>
                <a:latin typeface="Times New Roman" panose="02020603050405020304" pitchFamily="18" charset="0"/>
                <a:cs typeface="Times New Roman" panose="02020603050405020304" pitchFamily="18" charset="0"/>
              </a:rPr>
              <a:t>5. Hash:</a:t>
            </a:r>
          </a:p>
          <a:p>
            <a:pPr marL="0" indent="0" algn="just">
              <a:lnSpc>
                <a:spcPct val="120000"/>
              </a:lnSpc>
              <a:buNone/>
            </a:pPr>
            <a:r>
              <a:rPr lang="en-IN" sz="3200">
                <a:latin typeface="Times New Roman" panose="02020603050405020304" pitchFamily="18" charset="0"/>
                <a:cs typeface="Times New Roman" panose="02020603050405020304" pitchFamily="18" charset="0"/>
              </a:rPr>
              <a:t>A hash function can take data of any size, perform an operation on it and return a “hash” of that data of fixed size. It has following characteristics:</a:t>
            </a:r>
          </a:p>
          <a:p>
            <a:pPr marL="514350" indent="-514350" algn="just">
              <a:lnSpc>
                <a:spcPct val="100000"/>
              </a:lnSpc>
              <a:buAutoNum type="alphaLcPeriod"/>
            </a:pPr>
            <a:r>
              <a:rPr lang="en-IN" sz="3200">
                <a:latin typeface="Times New Roman" panose="02020603050405020304" pitchFamily="18" charset="0"/>
                <a:cs typeface="Times New Roman" panose="02020603050405020304" pitchFamily="18" charset="0"/>
              </a:rPr>
              <a:t>It creates unique hash for data</a:t>
            </a:r>
          </a:p>
          <a:p>
            <a:pPr marL="514350" indent="-514350" algn="just">
              <a:lnSpc>
                <a:spcPct val="100000"/>
              </a:lnSpc>
              <a:buAutoNum type="alphaLcPeriod"/>
            </a:pPr>
            <a:r>
              <a:rPr lang="en-IN" sz="3200">
                <a:latin typeface="Times New Roman" panose="02020603050405020304" pitchFamily="18" charset="0"/>
                <a:cs typeface="Times New Roman" panose="02020603050405020304" pitchFamily="18" charset="0"/>
              </a:rPr>
              <a:t>It is one dimensional, means we can not recreate data from its hash</a:t>
            </a:r>
          </a:p>
          <a:p>
            <a:pPr marL="514350" indent="-514350" algn="just">
              <a:lnSpc>
                <a:spcPct val="100000"/>
              </a:lnSpc>
              <a:buAutoNum type="alphaLcPeriod"/>
            </a:pPr>
            <a:r>
              <a:rPr lang="en-IN" sz="3200">
                <a:latin typeface="Times New Roman" panose="02020603050405020304" pitchFamily="18" charset="0"/>
                <a:cs typeface="Times New Roman" panose="02020603050405020304" pitchFamily="18" charset="0"/>
              </a:rPr>
              <a:t>A very minute change in data gives different hash</a:t>
            </a:r>
          </a:p>
          <a:p>
            <a:pPr marL="514350" indent="-514350" algn="just">
              <a:lnSpc>
                <a:spcPct val="100000"/>
              </a:lnSpc>
              <a:buAutoNum type="alphaLcPeriod"/>
            </a:pPr>
            <a:r>
              <a:rPr lang="en-IN" sz="3200">
                <a:latin typeface="Times New Roman" panose="02020603050405020304" pitchFamily="18" charset="0"/>
                <a:cs typeface="Times New Roman" panose="02020603050405020304" pitchFamily="18" charset="0"/>
              </a:rPr>
              <a:t>It keeps database small</a:t>
            </a:r>
          </a:p>
          <a:p>
            <a:pPr marL="0" indent="0" algn="just">
              <a:lnSpc>
                <a:spcPct val="100000"/>
              </a:lnSpc>
              <a:buNone/>
            </a:pP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2284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263480"/>
          </a:xfrm>
        </p:spPr>
        <p:txBody>
          <a:bodyPr>
            <a:normAutofit/>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6. Mining:</a:t>
            </a:r>
          </a:p>
          <a:p>
            <a:pPr marL="0" indent="0" algn="just">
              <a:lnSpc>
                <a:spcPct val="100000"/>
              </a:lnSpc>
              <a:buNone/>
            </a:pPr>
            <a:r>
              <a:rPr lang="en-IN" sz="3200">
                <a:latin typeface="Times New Roman" panose="02020603050405020304" pitchFamily="18" charset="0"/>
                <a:cs typeface="Times New Roman" panose="02020603050405020304" pitchFamily="18" charset="0"/>
              </a:rPr>
              <a:t>It is the mechanism, where miners or forgers validate new transactions and add them to the blockchain ledger.</a:t>
            </a:r>
          </a:p>
          <a:p>
            <a:pPr marL="0" indent="0" algn="just">
              <a:lnSpc>
                <a:spcPct val="100000"/>
              </a:lnSpc>
              <a:buNone/>
            </a:pPr>
            <a:r>
              <a:rPr lang="en-US" sz="3200">
                <a:latin typeface="Times New Roman" panose="02020603050405020304" pitchFamily="18" charset="0"/>
                <a:cs typeface="Times New Roman" panose="02020603050405020304" pitchFamily="18" charset="0"/>
              </a:rPr>
              <a:t>It is done by solving complex cryptographic hash puzzles to verify blocks of transactions that are updated on the decentralized blockchain ledger.</a:t>
            </a:r>
          </a:p>
          <a:p>
            <a:pPr marL="0" indent="0" algn="just">
              <a:lnSpc>
                <a:spcPct val="100000"/>
              </a:lnSpc>
              <a:buNone/>
            </a:pPr>
            <a:r>
              <a:rPr lang="en-US" sz="3200">
                <a:latin typeface="Times New Roman" panose="02020603050405020304" pitchFamily="18" charset="0"/>
                <a:cs typeface="Times New Roman" panose="02020603050405020304" pitchFamily="18" charset="0"/>
              </a:rPr>
              <a:t>Solving these puzzles requires powerful computing power and sophisticated equipment. In return, miners are rewarded with bitcoins.</a:t>
            </a:r>
            <a:endParaRPr lang="en-IN" sz="3200">
              <a:latin typeface="Times New Roman" panose="02020603050405020304" pitchFamily="18" charset="0"/>
              <a:cs typeface="Times New Roman" panose="02020603050405020304" pitchFamily="18" charset="0"/>
            </a:endParaRPr>
          </a:p>
          <a:p>
            <a:pPr marL="0" indent="0" algn="just">
              <a:lnSpc>
                <a:spcPct val="100000"/>
              </a:lnSpc>
              <a:buNone/>
            </a:pP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0069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263480"/>
          </a:xfrm>
        </p:spPr>
        <p:txBody>
          <a:bodyPr>
            <a:normAutofit/>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7. Consensus protocol:</a:t>
            </a:r>
          </a:p>
          <a:p>
            <a:pPr marL="0" indent="0" algn="just">
              <a:lnSpc>
                <a:spcPct val="100000"/>
              </a:lnSpc>
              <a:buNone/>
            </a:pPr>
            <a:r>
              <a:rPr lang="en-US" sz="3200">
                <a:latin typeface="Times New Roman" panose="02020603050405020304" pitchFamily="18" charset="0"/>
                <a:cs typeface="Times New Roman" panose="02020603050405020304" pitchFamily="18" charset="0"/>
              </a:rPr>
              <a:t>Consensus for blockchain is a procedure in which the peers of a Blockchain network reach agreement about the present state of the data in the network. </a:t>
            </a:r>
          </a:p>
          <a:p>
            <a:pPr marL="0" indent="0" algn="just">
              <a:lnSpc>
                <a:spcPct val="100000"/>
              </a:lnSpc>
              <a:buNone/>
            </a:pPr>
            <a:r>
              <a:rPr lang="en-US" sz="3200">
                <a:latin typeface="Times New Roman" panose="02020603050405020304" pitchFamily="18" charset="0"/>
                <a:cs typeface="Times New Roman" panose="02020603050405020304" pitchFamily="18" charset="0"/>
              </a:rPr>
              <a:t>Through this, consensus algorithms establish reliability and trust in the Blockchain network. </a:t>
            </a:r>
          </a:p>
          <a:p>
            <a:pPr marL="0" indent="0" algn="just">
              <a:lnSpc>
                <a:spcPct val="100000"/>
              </a:lnSpc>
              <a:buNone/>
            </a:pPr>
            <a:r>
              <a:rPr lang="en-US" sz="3200">
                <a:latin typeface="Times New Roman" panose="02020603050405020304" pitchFamily="18" charset="0"/>
                <a:cs typeface="Times New Roman" panose="02020603050405020304" pitchFamily="18" charset="0"/>
              </a:rPr>
              <a:t>Example: Proof-of-work, Proof-of-stake etc.</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6973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Block in blockchain</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5A1CBADF-F730-4A04-882A-EA364DA34752}"/>
              </a:ext>
            </a:extLst>
          </p:cNvPr>
          <p:cNvSpPr>
            <a:spLocks noGrp="1"/>
          </p:cNvSpPr>
          <p:nvPr>
            <p:ph idx="1"/>
          </p:nvPr>
        </p:nvSpPr>
        <p:spPr/>
        <p:txBody>
          <a:bodyPr/>
          <a:lstStyle/>
          <a:p>
            <a:pPr marL="0" indent="0">
              <a:buNone/>
            </a:pPr>
            <a:r>
              <a:rPr lang="en-US" sz="2800">
                <a:latin typeface="Times New Roman" panose="02020603050405020304" pitchFamily="18" charset="0"/>
                <a:cs typeface="Times New Roman" panose="02020603050405020304" pitchFamily="18" charset="0"/>
              </a:rPr>
              <a:t>Each block containing the data, its own hash value and a pointer to the hash of the previous block</a:t>
            </a:r>
          </a:p>
          <a:p>
            <a:pPr marL="0" indent="0">
              <a:buNone/>
            </a:pPr>
            <a:endParaRPr lang="en-IN"/>
          </a:p>
        </p:txBody>
      </p:sp>
      <p:pic>
        <p:nvPicPr>
          <p:cNvPr id="5" name="Picture 2" descr="Clear Explanation of How the Blockchain Works">
            <a:extLst>
              <a:ext uri="{FF2B5EF4-FFF2-40B4-BE49-F238E27FC236}">
                <a16:creationId xmlns:a16="http://schemas.microsoft.com/office/drawing/2014/main" id="{0BE7778C-1CE8-4BA5-8F52-40E34BA8A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2903781"/>
            <a:ext cx="9144000"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628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5A1CBADF-F730-4A04-882A-EA364DA34752}"/>
              </a:ext>
            </a:extLst>
          </p:cNvPr>
          <p:cNvSpPr>
            <a:spLocks noGrp="1"/>
          </p:cNvSpPr>
          <p:nvPr>
            <p:ph idx="1"/>
          </p:nvPr>
        </p:nvSpPr>
        <p:spPr/>
        <p:txBody>
          <a:bodyPr/>
          <a:lstStyle/>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IN"/>
          </a:p>
        </p:txBody>
      </p:sp>
      <p:pic>
        <p:nvPicPr>
          <p:cNvPr id="8" name="Picture 2" descr="Build your first blockchain with nodeJS - Coding is Love">
            <a:extLst>
              <a:ext uri="{FF2B5EF4-FFF2-40B4-BE49-F238E27FC236}">
                <a16:creationId xmlns:a16="http://schemas.microsoft.com/office/drawing/2014/main" id="{B196E9CE-EFCC-4650-A1BB-FD364436C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800436"/>
            <a:ext cx="9433048"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821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85176" cy="4543400"/>
          </a:xfrm>
        </p:spPr>
        <p:txBody>
          <a:bodyPr>
            <a:normAutofit fontScale="92500" lnSpcReduction="10000"/>
          </a:bodyPr>
          <a:lstStyle/>
          <a:p>
            <a:pPr marL="0" indent="0" algn="just">
              <a:lnSpc>
                <a:spcPct val="100000"/>
              </a:lnSpc>
              <a:buNone/>
            </a:pPr>
            <a:r>
              <a:rPr lang="en-US" sz="3200">
                <a:latin typeface="Times New Roman" panose="02020603050405020304" pitchFamily="18" charset="0"/>
                <a:cs typeface="Times New Roman" panose="02020603050405020304" pitchFamily="18" charset="0"/>
              </a:rPr>
              <a:t>A block is a place in a blockchain where information is stored and encrypted.</a:t>
            </a:r>
          </a:p>
          <a:p>
            <a:pPr marL="0" indent="0" algn="just">
              <a:lnSpc>
                <a:spcPct val="100000"/>
              </a:lnSpc>
              <a:buNone/>
            </a:pPr>
            <a:r>
              <a:rPr lang="en-US" sz="3200">
                <a:latin typeface="Times New Roman" panose="02020603050405020304" pitchFamily="18" charset="0"/>
                <a:cs typeface="Times New Roman" panose="02020603050405020304" pitchFamily="18" charset="0"/>
              </a:rPr>
              <a:t>Blocks are identified by long numbers that include encrypted transaction information from previous blocks and new transaction information.</a:t>
            </a:r>
          </a:p>
          <a:p>
            <a:pPr marL="0" indent="0" algn="just">
              <a:lnSpc>
                <a:spcPct val="100000"/>
              </a:lnSpc>
              <a:buNone/>
            </a:pPr>
            <a:r>
              <a:rPr lang="en-US" sz="3200">
                <a:latin typeface="Times New Roman" panose="02020603050405020304" pitchFamily="18" charset="0"/>
                <a:cs typeface="Times New Roman" panose="02020603050405020304" pitchFamily="18" charset="0"/>
              </a:rPr>
              <a:t>Blocks and the information within them must be verified by a network before new blocks can be created.</a:t>
            </a:r>
          </a:p>
          <a:p>
            <a:pPr marL="0" indent="0" algn="just">
              <a:lnSpc>
                <a:spcPct val="100000"/>
              </a:lnSpc>
              <a:buNone/>
            </a:pPr>
            <a:r>
              <a:rPr lang="en-US" sz="3200">
                <a:latin typeface="Times New Roman" panose="02020603050405020304" pitchFamily="18" charset="0"/>
                <a:cs typeface="Times New Roman" panose="02020603050405020304" pitchFamily="18" charset="0"/>
              </a:rPr>
              <a:t>Blocks and blockchains are not used solely by cryptocurrencies. They also have many other uses.</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640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836712"/>
            <a:ext cx="10585176" cy="5335488"/>
          </a:xfrm>
        </p:spPr>
        <p:txBody>
          <a:bodyPr>
            <a:normAutofit/>
          </a:bodyPr>
          <a:lstStyle/>
          <a:p>
            <a:pPr marL="0" indent="0" algn="just">
              <a:lnSpc>
                <a:spcPct val="100000"/>
              </a:lnSpc>
              <a:buNone/>
            </a:pPr>
            <a:r>
              <a:rPr lang="en-US" sz="3200">
                <a:latin typeface="Times New Roman" panose="02020603050405020304" pitchFamily="18" charset="0"/>
                <a:cs typeface="Times New Roman" panose="02020603050405020304" pitchFamily="18" charset="0"/>
              </a:rPr>
              <a:t>The header of the block is divided into six components:</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The version number of the software</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The hash of the previous block</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The root hash of the Merkle tree</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The time in seconds since 1970–01–01 00:00 UTC</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The goal of the current difficulty</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The nonce</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151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3894" y="2914231"/>
            <a:ext cx="9143998" cy="2165994"/>
          </a:xfrm>
        </p:spPr>
        <p:txBody>
          <a:bodyPr anchor="b">
            <a:normAutofit fontScale="90000"/>
          </a:bodyPr>
          <a:lstStyle/>
          <a:p>
            <a:pPr algn="ctr"/>
            <a:r>
              <a:rPr lang="en-US" sz="5400">
                <a:solidFill>
                  <a:schemeClr val="accent1">
                    <a:lumMod val="60000"/>
                    <a:lumOff val="40000"/>
                  </a:schemeClr>
                </a:solidFill>
                <a:latin typeface="Algerian" panose="04020705040A02060702" pitchFamily="82" charset="0"/>
              </a:rPr>
              <a:t>Module 1:</a:t>
            </a:r>
            <a:br>
              <a:rPr lang="en-US" sz="5400">
                <a:solidFill>
                  <a:schemeClr val="accent1">
                    <a:lumMod val="60000"/>
                    <a:lumOff val="40000"/>
                  </a:schemeClr>
                </a:solidFill>
                <a:latin typeface="Algerian" panose="04020705040A02060702" pitchFamily="82" charset="0"/>
              </a:rPr>
            </a:br>
            <a:br>
              <a:rPr lang="en-US" sz="5400">
                <a:solidFill>
                  <a:schemeClr val="accent1">
                    <a:lumMod val="60000"/>
                    <a:lumOff val="40000"/>
                  </a:schemeClr>
                </a:solidFill>
                <a:latin typeface="Algerian" panose="04020705040A02060702" pitchFamily="82" charset="0"/>
              </a:rPr>
            </a:br>
            <a:r>
              <a:rPr lang="en-US" sz="5400">
                <a:solidFill>
                  <a:schemeClr val="accent1">
                    <a:lumMod val="60000"/>
                    <a:lumOff val="40000"/>
                  </a:schemeClr>
                </a:solidFill>
                <a:latin typeface="Algerian" panose="04020705040A02060702" pitchFamily="82" charset="0"/>
              </a:rPr>
              <a:t>introduction to blockchain</a:t>
            </a:r>
            <a:br>
              <a:rPr lang="en-US" sz="5400">
                <a:solidFill>
                  <a:schemeClr val="accent1">
                    <a:lumMod val="60000"/>
                    <a:lumOff val="40000"/>
                  </a:schemeClr>
                </a:solidFill>
                <a:latin typeface="Algerian" panose="04020705040A02060702" pitchFamily="82" charset="0"/>
              </a:rPr>
            </a:br>
            <a:endParaRPr lang="en-US" sz="5400">
              <a:solidFill>
                <a:schemeClr val="accent1">
                  <a:lumMod val="60000"/>
                  <a:lumOff val="40000"/>
                </a:schemeClr>
              </a:solidFill>
              <a:latin typeface="Algerian" panose="04020705040A02060702" pitchFamily="82" charset="0"/>
            </a:endParaRP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5" name="Content Placeholder 4">
            <a:extLst>
              <a:ext uri="{FF2B5EF4-FFF2-40B4-BE49-F238E27FC236}">
                <a16:creationId xmlns:a16="http://schemas.microsoft.com/office/drawing/2014/main" id="{ED734CB3-9FFB-2A57-2728-5F6237AB13AA}"/>
              </a:ext>
            </a:extLst>
          </p:cNvPr>
          <p:cNvSpPr>
            <a:spLocks noGrp="1"/>
          </p:cNvSpPr>
          <p:nvPr>
            <p:ph idx="1"/>
          </p:nvPr>
        </p:nvSpPr>
        <p:spPr>
          <a:xfrm>
            <a:off x="1539181" y="3425592"/>
            <a:ext cx="9144000" cy="4267200"/>
          </a:xfrm>
        </p:spPr>
        <p:txBody>
          <a:bodyPr/>
          <a:lstStyle/>
          <a:p>
            <a:pPr marL="0" indent="0">
              <a:buNone/>
            </a:pPr>
            <a:r>
              <a:rPr lang="en-IN"/>
              <a:t> </a:t>
            </a:r>
          </a:p>
        </p:txBody>
      </p:sp>
    </p:spTree>
    <p:extLst>
      <p:ext uri="{BB962C8B-B14F-4D97-AF65-F5344CB8AC3E}">
        <p14:creationId xmlns:p14="http://schemas.microsoft.com/office/powerpoint/2010/main" val="14319566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Merkle tree</a:t>
            </a:r>
          </a:p>
        </p:txBody>
      </p:sp>
      <p:sp>
        <p:nvSpPr>
          <p:cNvPr id="3" name="Content Placeholder 2">
            <a:extLst>
              <a:ext uri="{FF2B5EF4-FFF2-40B4-BE49-F238E27FC236}">
                <a16:creationId xmlns:a16="http://schemas.microsoft.com/office/drawing/2014/main" id="{5A1CBADF-F730-4A04-882A-EA364DA34752}"/>
              </a:ext>
            </a:extLst>
          </p:cNvPr>
          <p:cNvSpPr>
            <a:spLocks noGrp="1"/>
          </p:cNvSpPr>
          <p:nvPr>
            <p:ph idx="1"/>
          </p:nvPr>
        </p:nvSpPr>
        <p:spPr/>
        <p:txBody>
          <a:bodyPr/>
          <a:lstStyle/>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IN"/>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09321"/>
            <a:ext cx="10332639" cy="367915"/>
          </a:xfrm>
        </p:spPr>
        <p:txBody>
          <a:bodyPr/>
          <a:lstStyle/>
          <a:p>
            <a:pPr algn="r"/>
            <a:r>
              <a:rPr lang="en-US" sz="1400">
                <a:solidFill>
                  <a:prstClr val="white">
                    <a:tint val="75000"/>
                  </a:prstClr>
                </a:solidFill>
                <a:latin typeface="Corbel"/>
              </a:rPr>
              <a:t>Prepared By: Prof. Swapnil S. Sonawane</a:t>
            </a:r>
          </a:p>
        </p:txBody>
      </p:sp>
      <p:pic>
        <p:nvPicPr>
          <p:cNvPr id="14" name="Picture 4">
            <a:extLst>
              <a:ext uri="{FF2B5EF4-FFF2-40B4-BE49-F238E27FC236}">
                <a16:creationId xmlns:a16="http://schemas.microsoft.com/office/drawing/2014/main" id="{E0DE37D1-F488-429A-858B-B384ECB97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764567"/>
            <a:ext cx="9143997"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4336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85176" cy="4543400"/>
          </a:xfrm>
        </p:spPr>
        <p:txBody>
          <a:bodyPr>
            <a:normAutofit lnSpcReduction="10000"/>
          </a:bodyPr>
          <a:lstStyle/>
          <a:p>
            <a:pPr marL="0" indent="0" algn="just">
              <a:lnSpc>
                <a:spcPct val="100000"/>
              </a:lnSpc>
              <a:buNone/>
            </a:pPr>
            <a:r>
              <a:rPr lang="en-US" sz="3200">
                <a:latin typeface="Times New Roman" panose="02020603050405020304" pitchFamily="18" charset="0"/>
                <a:cs typeface="Times New Roman" panose="02020603050405020304" pitchFamily="18" charset="0"/>
              </a:rPr>
              <a:t>Merkle trees, also known as Binary hash trees, are a prevalent sort of data structure in computer science.</a:t>
            </a:r>
          </a:p>
          <a:p>
            <a:pPr marL="0" indent="0" algn="just">
              <a:lnSpc>
                <a:spcPct val="100000"/>
              </a:lnSpc>
              <a:buNone/>
            </a:pPr>
            <a:r>
              <a:rPr lang="en-US" sz="3200">
                <a:latin typeface="Times New Roman" panose="02020603050405020304" pitchFamily="18" charset="0"/>
                <a:cs typeface="Times New Roman" panose="02020603050405020304" pitchFamily="18" charset="0"/>
              </a:rPr>
              <a:t>In bitcoin and other cryptocurrencies, they're used to encrypt blockchain data more efficiently and securely.</a:t>
            </a:r>
          </a:p>
          <a:p>
            <a:pPr marL="0" indent="0" algn="just">
              <a:lnSpc>
                <a:spcPct val="100000"/>
              </a:lnSpc>
              <a:buNone/>
            </a:pPr>
            <a:r>
              <a:rPr lang="en-US" sz="3200">
                <a:latin typeface="Times New Roman" panose="02020603050405020304" pitchFamily="18" charset="0"/>
                <a:cs typeface="Times New Roman" panose="02020603050405020304" pitchFamily="18" charset="0"/>
              </a:rPr>
              <a:t>It's a mathematical data structure made up of hashes of various data blocks that summarize all the transactions in a block.</a:t>
            </a:r>
          </a:p>
          <a:p>
            <a:pPr marL="0" indent="0" algn="just">
              <a:lnSpc>
                <a:spcPct val="100000"/>
              </a:lnSpc>
              <a:buNone/>
            </a:pPr>
            <a:r>
              <a:rPr lang="en-US" sz="3200">
                <a:latin typeface="Times New Roman" panose="02020603050405020304" pitchFamily="18" charset="0"/>
                <a:cs typeface="Times New Roman" panose="02020603050405020304" pitchFamily="18" charset="0"/>
              </a:rPr>
              <a:t>It also enables quick and secure content verification across big datasets and verifies the consistency and content of the data.</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735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CBADF-F730-4A04-882A-EA364DA34752}"/>
              </a:ext>
            </a:extLst>
          </p:cNvPr>
          <p:cNvSpPr>
            <a:spLocks noGrp="1"/>
          </p:cNvSpPr>
          <p:nvPr>
            <p:ph idx="1"/>
          </p:nvPr>
        </p:nvSpPr>
        <p:spPr/>
        <p:txBody>
          <a:bodyPr/>
          <a:lstStyle/>
          <a:p>
            <a:pPr marL="0" indent="0">
              <a:buNone/>
            </a:pPr>
            <a:endParaRPr lang="en-US" sz="2800">
              <a:latin typeface="Times New Roman" panose="02020603050405020304" pitchFamily="18" charset="0"/>
              <a:cs typeface="Times New Roman" panose="02020603050405020304" pitchFamily="18" charset="0"/>
            </a:endParaRPr>
          </a:p>
          <a:p>
            <a:pPr marL="0" indent="0">
              <a:buNone/>
            </a:pPr>
            <a:endParaRPr lang="en-IN"/>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09321"/>
            <a:ext cx="10332639" cy="367915"/>
          </a:xfrm>
        </p:spPr>
        <p:txBody>
          <a:bodyPr/>
          <a:lstStyle/>
          <a:p>
            <a:pPr algn="r"/>
            <a:r>
              <a:rPr lang="en-US" sz="1400">
                <a:solidFill>
                  <a:prstClr val="white">
                    <a:tint val="75000"/>
                  </a:prstClr>
                </a:solidFill>
                <a:latin typeface="Corbel"/>
              </a:rPr>
              <a:t>Prepared By: Prof. Swapnil S. Sonawane</a:t>
            </a:r>
          </a:p>
        </p:txBody>
      </p:sp>
      <p:pic>
        <p:nvPicPr>
          <p:cNvPr id="5" name="Picture 2" descr="What is a Merkle Tree? Hashing and How Blockchain Verification Works">
            <a:extLst>
              <a:ext uri="{FF2B5EF4-FFF2-40B4-BE49-F238E27FC236}">
                <a16:creationId xmlns:a16="http://schemas.microsoft.com/office/drawing/2014/main" id="{FFAEEBCF-08FE-4C34-B28F-C9AC2CE04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1" y="1484784"/>
            <a:ext cx="8892479" cy="466726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31963D4B-DD7B-2B76-307E-20CA320D86E4}"/>
              </a:ext>
            </a:extLst>
          </p:cNvPr>
          <p:cNvSpPr>
            <a:spLocks noGrp="1"/>
          </p:cNvSpPr>
          <p:nvPr>
            <p:ph type="title"/>
          </p:nvPr>
        </p:nvSpPr>
        <p:spPr/>
        <p:txBody>
          <a:bodyPr/>
          <a:lstStyle/>
          <a:p>
            <a:r>
              <a:rPr lang="en-US"/>
              <a:t> </a:t>
            </a:r>
            <a:endParaRPr lang="en-IN"/>
          </a:p>
        </p:txBody>
      </p:sp>
    </p:spTree>
    <p:extLst>
      <p:ext uri="{BB962C8B-B14F-4D97-AF65-F5344CB8AC3E}">
        <p14:creationId xmlns:p14="http://schemas.microsoft.com/office/powerpoint/2010/main" val="2592467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Types of BLOCKCHAIN</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556792"/>
            <a:ext cx="10585176" cy="4615408"/>
          </a:xfrm>
        </p:spPr>
        <p:txBody>
          <a:bodyPr>
            <a:normAutofit/>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Public Blockchain:</a:t>
            </a:r>
          </a:p>
          <a:p>
            <a:pPr marL="0" indent="0" algn="just">
              <a:lnSpc>
                <a:spcPct val="100000"/>
              </a:lnSpc>
              <a:buNone/>
            </a:pPr>
            <a:r>
              <a:rPr lang="en-US" sz="3200">
                <a:latin typeface="Times New Roman" panose="02020603050405020304" pitchFamily="18" charset="0"/>
                <a:cs typeface="Times New Roman" panose="02020603050405020304" pitchFamily="18" charset="0"/>
              </a:rPr>
              <a:t>It is public permissionless blockchain</a:t>
            </a:r>
          </a:p>
          <a:p>
            <a:pPr marL="0" indent="0" algn="just">
              <a:lnSpc>
                <a:spcPct val="100000"/>
              </a:lnSpc>
              <a:buNone/>
            </a:pPr>
            <a:r>
              <a:rPr lang="en-US" sz="3200">
                <a:latin typeface="Times New Roman" panose="02020603050405020304" pitchFamily="18" charset="0"/>
                <a:cs typeface="Times New Roman" panose="02020603050405020304" pitchFamily="18" charset="0"/>
              </a:rPr>
              <a:t>In public blockchain, anyone in the world can access the blockchain, download a copy and run the node. </a:t>
            </a:r>
          </a:p>
          <a:p>
            <a:pPr marL="0" indent="0" algn="just">
              <a:lnSpc>
                <a:spcPct val="100000"/>
              </a:lnSpc>
              <a:buNone/>
            </a:pPr>
            <a:r>
              <a:rPr lang="en-US" sz="3200">
                <a:latin typeface="Times New Roman" panose="02020603050405020304" pitchFamily="18" charset="0"/>
                <a:cs typeface="Times New Roman" panose="02020603050405020304" pitchFamily="18" charset="0"/>
              </a:rPr>
              <a:t>One does not need any permission to read/access a transaction, initiate the transaction or participate in the consensus process to create a block.</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648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80728"/>
            <a:ext cx="10585176" cy="5191472"/>
          </a:xfrm>
        </p:spPr>
        <p:txBody>
          <a:bodyPr>
            <a:normAutofit fontScale="85000" lnSpcReduction="10000"/>
          </a:bodyPr>
          <a:lstStyle/>
          <a:p>
            <a:pPr marL="0" indent="0" algn="just">
              <a:lnSpc>
                <a:spcPct val="100000"/>
              </a:lnSpc>
              <a:buNone/>
            </a:pPr>
            <a:r>
              <a:rPr lang="en-US" sz="3200">
                <a:latin typeface="Times New Roman" panose="02020603050405020304" pitchFamily="18" charset="0"/>
                <a:cs typeface="Times New Roman" panose="02020603050405020304" pitchFamily="18" charset="0"/>
              </a:rPr>
              <a:t>Features of public blockchain:</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Anyone can join the network and be the participant</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No permissions are required for anyone to read/send transactions</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The standard consensus algorithm used is Proof-of-Work (</a:t>
            </a:r>
            <a:r>
              <a:rPr lang="en-US" sz="3200" err="1">
                <a:latin typeface="Times New Roman" panose="02020603050405020304" pitchFamily="18" charset="0"/>
                <a:cs typeface="Times New Roman" panose="02020603050405020304" pitchFamily="18" charset="0"/>
              </a:rPr>
              <a:t>PoW</a:t>
            </a:r>
            <a:r>
              <a:rPr lang="en-US" sz="3200">
                <a:latin typeface="Times New Roman" panose="02020603050405020304" pitchFamily="18" charset="0"/>
                <a:cs typeface="Times New Roman" panose="02020603050405020304" pitchFamily="18" charset="0"/>
              </a:rPr>
              <a:t>) where nodes (miners) solve the hash puzzle and submit their resultant block to the rest of the network participants for consensus</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High cryptographic methods are used to secure data</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It has low transaction processing speed</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Consensus mechanism requires an immense amount of energy and computation power</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4011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263480"/>
          </a:xfrm>
        </p:spPr>
        <p:txBody>
          <a:bodyPr>
            <a:normAutofit/>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Private Blockchain:</a:t>
            </a:r>
          </a:p>
          <a:p>
            <a:pPr marL="0" indent="0" algn="just">
              <a:lnSpc>
                <a:spcPct val="100000"/>
              </a:lnSpc>
              <a:buNone/>
            </a:pPr>
            <a:r>
              <a:rPr lang="en-US" sz="3200">
                <a:latin typeface="Times New Roman" panose="02020603050405020304" pitchFamily="18" charset="0"/>
                <a:cs typeface="Times New Roman" panose="02020603050405020304" pitchFamily="18" charset="0"/>
              </a:rPr>
              <a:t>It is private permissioned blockchain</a:t>
            </a:r>
          </a:p>
          <a:p>
            <a:pPr marL="0" indent="0" algn="just">
              <a:lnSpc>
                <a:spcPct val="100000"/>
              </a:lnSpc>
              <a:buNone/>
            </a:pPr>
            <a:r>
              <a:rPr lang="en-US" sz="3200">
                <a:latin typeface="Times New Roman" panose="02020603050405020304" pitchFamily="18" charset="0"/>
                <a:cs typeface="Times New Roman" panose="02020603050405020304" pitchFamily="18" charset="0"/>
              </a:rPr>
              <a:t>The network is not open to anyone.</a:t>
            </a:r>
          </a:p>
          <a:p>
            <a:pPr marL="0" indent="0" algn="just">
              <a:lnSpc>
                <a:spcPct val="100000"/>
              </a:lnSpc>
              <a:buNone/>
            </a:pPr>
            <a:r>
              <a:rPr lang="en-US" sz="3200">
                <a:latin typeface="Times New Roman" panose="02020603050405020304" pitchFamily="18" charset="0"/>
                <a:cs typeface="Times New Roman" panose="02020603050405020304" pitchFamily="18" charset="0"/>
              </a:rPr>
              <a:t>Features of decentralization and openness is lost as all the permissions are controlled by few nodes in organization</a:t>
            </a:r>
          </a:p>
          <a:p>
            <a:pPr marL="0" indent="0" algn="just">
              <a:lnSpc>
                <a:spcPct val="100000"/>
              </a:lnSpc>
              <a:buNone/>
            </a:pPr>
            <a:r>
              <a:rPr lang="en-US" sz="3200">
                <a:latin typeface="Times New Roman" panose="02020603050405020304" pitchFamily="18" charset="0"/>
                <a:cs typeface="Times New Roman" panose="02020603050405020304" pitchFamily="18" charset="0"/>
              </a:rPr>
              <a:t>Here owner has sole control over who can read, write or validate the data, it stands to reason why many may not consider it to be a real blockchain</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1863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80728"/>
            <a:ext cx="10585176" cy="5191472"/>
          </a:xfrm>
        </p:spPr>
        <p:txBody>
          <a:bodyPr>
            <a:normAutofit fontScale="92500" lnSpcReduction="10000"/>
          </a:bodyPr>
          <a:lstStyle/>
          <a:p>
            <a:pPr marL="0" indent="0" algn="just">
              <a:lnSpc>
                <a:spcPct val="100000"/>
              </a:lnSpc>
              <a:buNone/>
            </a:pPr>
            <a:r>
              <a:rPr lang="en-US" sz="3200">
                <a:latin typeface="Times New Roman" panose="02020603050405020304" pitchFamily="18" charset="0"/>
                <a:cs typeface="Times New Roman" panose="02020603050405020304" pitchFamily="18" charset="0"/>
              </a:rPr>
              <a:t>Features of private blockchain:</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It is not open to public</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All participants are pre-approved by the organization</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The owner or central authority controls the permission to read, write or audit the ledger</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It has high transaction processing speed</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A central authority means single point of failure</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The organization must agree on who has the highest power to be the central authority.</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9654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263480"/>
          </a:xfrm>
        </p:spPr>
        <p:txBody>
          <a:bodyPr>
            <a:normAutofit/>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Consortium Blockchain:</a:t>
            </a:r>
          </a:p>
          <a:p>
            <a:pPr marL="0" indent="0" algn="just">
              <a:lnSpc>
                <a:spcPct val="100000"/>
              </a:lnSpc>
              <a:buNone/>
            </a:pPr>
            <a:r>
              <a:rPr lang="en-US" sz="3200">
                <a:latin typeface="Times New Roman" panose="02020603050405020304" pitchFamily="18" charset="0"/>
                <a:cs typeface="Times New Roman" panose="02020603050405020304" pitchFamily="18" charset="0"/>
              </a:rPr>
              <a:t>It is also known as Federated blockchain</a:t>
            </a:r>
          </a:p>
          <a:p>
            <a:pPr marL="0" indent="0" algn="just">
              <a:lnSpc>
                <a:spcPct val="100000"/>
              </a:lnSpc>
              <a:buNone/>
            </a:pPr>
            <a:r>
              <a:rPr lang="en-US" sz="3200">
                <a:latin typeface="Times New Roman" panose="02020603050405020304" pitchFamily="18" charset="0"/>
                <a:cs typeface="Times New Roman" panose="02020603050405020304" pitchFamily="18" charset="0"/>
              </a:rPr>
              <a:t>It is permissioned blockchain and considered to be hybrid between public and private blockchain</a:t>
            </a:r>
          </a:p>
          <a:p>
            <a:pPr marL="0" indent="0" algn="just">
              <a:lnSpc>
                <a:spcPct val="100000"/>
              </a:lnSpc>
              <a:buNone/>
            </a:pPr>
            <a:r>
              <a:rPr lang="en-US" sz="3200">
                <a:latin typeface="Times New Roman" panose="02020603050405020304" pitchFamily="18" charset="0"/>
                <a:cs typeface="Times New Roman" panose="02020603050405020304" pitchFamily="18" charset="0"/>
              </a:rPr>
              <a:t>It is a distributed ledger that anyone can download, or access and the consensus process is not controlled by one company but by the predetermined consortium of companies or representative individuals.</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044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263480"/>
          </a:xfrm>
        </p:spPr>
        <p:txBody>
          <a:bodyPr>
            <a:normAutofit/>
          </a:bodyPr>
          <a:lstStyle/>
          <a:p>
            <a:pPr marL="0" indent="0" algn="just">
              <a:lnSpc>
                <a:spcPct val="100000"/>
              </a:lnSpc>
              <a:buNone/>
            </a:pPr>
            <a:r>
              <a:rPr lang="en-US" sz="3200">
                <a:latin typeface="Times New Roman" panose="02020603050405020304" pitchFamily="18" charset="0"/>
                <a:cs typeface="Times New Roman" panose="02020603050405020304" pitchFamily="18" charset="0"/>
              </a:rPr>
              <a:t>Features of consortium blockchain:</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Any member node can initiate and receive transactions but permission to audit the ledger is done by pre-approved individuals only</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They are faster as compared with public blockchain</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They are not fully decentralized</a:t>
            </a:r>
          </a:p>
          <a:p>
            <a:pPr marL="514350" indent="-514350" algn="just">
              <a:lnSpc>
                <a:spcPct val="100000"/>
              </a:lnSpc>
              <a:buFont typeface="+mj-lt"/>
              <a:buAutoNum type="arabicPeriod"/>
            </a:pPr>
            <a:r>
              <a:rPr lang="en-US" sz="3200">
                <a:latin typeface="Times New Roman" panose="02020603050405020304" pitchFamily="18" charset="0"/>
                <a:cs typeface="Times New Roman" panose="02020603050405020304" pitchFamily="18" charset="0"/>
              </a:rPr>
              <a:t>Agreement on a standard set of rules may get challenging </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5878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88" y="274639"/>
            <a:ext cx="9144000" cy="130175"/>
          </a:xfrm>
        </p:spPr>
        <p:txBody>
          <a:bodyPr anchor="b">
            <a:normAutofit fontScale="90000"/>
          </a:bodyPr>
          <a:lstStyle/>
          <a:p>
            <a:pPr algn="ctr"/>
            <a:r>
              <a:rPr lang="en-US" sz="4000">
                <a:solidFill>
                  <a:srgbClr val="FFC000"/>
                </a:solidFill>
                <a:latin typeface="Algerian" panose="04020705040A02060702" pitchFamily="82" charset="0"/>
              </a:rPr>
              <a:t> </a:t>
            </a:r>
          </a:p>
        </p:txBody>
      </p:sp>
      <p:pic>
        <p:nvPicPr>
          <p:cNvPr id="7" name="Picture 6">
            <a:extLst>
              <a:ext uri="{FF2B5EF4-FFF2-40B4-BE49-F238E27FC236}">
                <a16:creationId xmlns:a16="http://schemas.microsoft.com/office/drawing/2014/main" id="{18536BE3-2BBD-26C3-F15C-DDFFC0741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16633"/>
            <a:ext cx="9144000" cy="6611193"/>
          </a:xfrm>
          <a:prstGeom prst="rect">
            <a:avLst/>
          </a:prstGeom>
        </p:spPr>
      </p:pic>
    </p:spTree>
    <p:extLst>
      <p:ext uri="{BB962C8B-B14F-4D97-AF65-F5344CB8AC3E}">
        <p14:creationId xmlns:p14="http://schemas.microsoft.com/office/powerpoint/2010/main" val="37379460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BLOCKCHAIN structure</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pic>
        <p:nvPicPr>
          <p:cNvPr id="1026" name="Picture 2" descr="Blockchain P2P Network. | Download Scientific Diagram">
            <a:extLst>
              <a:ext uri="{FF2B5EF4-FFF2-40B4-BE49-F238E27FC236}">
                <a16:creationId xmlns:a16="http://schemas.microsoft.com/office/drawing/2014/main" id="{D91E6609-9E53-45E0-BD32-FF1624F887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1984" y="1613084"/>
            <a:ext cx="5832648" cy="46321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a:extLst>
              <a:ext uri="{FF2B5EF4-FFF2-40B4-BE49-F238E27FC236}">
                <a16:creationId xmlns:a16="http://schemas.microsoft.com/office/drawing/2014/main" id="{04245B78-81EA-4EF7-84FD-32F21B33A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1" y="1613084"/>
            <a:ext cx="4895701" cy="4120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7829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Consensus algorithms</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85176" cy="4543400"/>
          </a:xfrm>
        </p:spPr>
        <p:txBody>
          <a:bodyPr>
            <a:normAutofit fontScale="85000" lnSpcReduction="2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Proof of Work:</a:t>
            </a:r>
          </a:p>
          <a:p>
            <a:pPr marL="0" indent="0" algn="just">
              <a:lnSpc>
                <a:spcPct val="110000"/>
              </a:lnSpc>
              <a:buNone/>
            </a:pPr>
            <a:r>
              <a:rPr lang="en-US" sz="3200">
                <a:latin typeface="Times New Roman" panose="02020603050405020304" pitchFamily="18" charset="0"/>
                <a:cs typeface="Times New Roman" panose="02020603050405020304" pitchFamily="18" charset="0"/>
              </a:rPr>
              <a:t>Proof of Work(</a:t>
            </a:r>
            <a:r>
              <a:rPr lang="en-US" sz="3200" err="1">
                <a:latin typeface="Times New Roman" panose="02020603050405020304" pitchFamily="18" charset="0"/>
                <a:cs typeface="Times New Roman" panose="02020603050405020304" pitchFamily="18" charset="0"/>
              </a:rPr>
              <a:t>PoW</a:t>
            </a:r>
            <a:r>
              <a:rPr lang="en-US" sz="3200">
                <a:latin typeface="Times New Roman" panose="02020603050405020304" pitchFamily="18" charset="0"/>
                <a:cs typeface="Times New Roman" panose="02020603050405020304" pitchFamily="18" charset="0"/>
              </a:rPr>
              <a:t>) is the original consensus algorithm in a blockchain network. </a:t>
            </a:r>
          </a:p>
          <a:p>
            <a:pPr marL="0" indent="0" algn="just">
              <a:lnSpc>
                <a:spcPct val="110000"/>
              </a:lnSpc>
              <a:buNone/>
            </a:pPr>
            <a:r>
              <a:rPr lang="en-US" sz="3200">
                <a:latin typeface="Times New Roman" panose="02020603050405020304" pitchFamily="18" charset="0"/>
                <a:cs typeface="Times New Roman" panose="02020603050405020304" pitchFamily="18" charset="0"/>
              </a:rPr>
              <a:t>The algorithm is used to confirm the transaction and creates a new block to the chain. In this algorithm, minors (a group of people) compete against each other to complete the transaction on the network. </a:t>
            </a:r>
          </a:p>
          <a:p>
            <a:pPr marL="0" indent="0" algn="just">
              <a:lnSpc>
                <a:spcPct val="110000"/>
              </a:lnSpc>
              <a:buNone/>
            </a:pPr>
            <a:r>
              <a:rPr lang="en-US" sz="3200">
                <a:latin typeface="Times New Roman" panose="02020603050405020304" pitchFamily="18" charset="0"/>
                <a:cs typeface="Times New Roman" panose="02020603050405020304" pitchFamily="18" charset="0"/>
              </a:rPr>
              <a:t>The process of competing against each other is called mining. As soon as miners successfully created a valid block, he gets rewarded. </a:t>
            </a:r>
          </a:p>
          <a:p>
            <a:pPr marL="0" indent="0" algn="just">
              <a:lnSpc>
                <a:spcPct val="110000"/>
              </a:lnSpc>
              <a:buNone/>
            </a:pPr>
            <a:r>
              <a:rPr lang="en-US" sz="3200">
                <a:latin typeface="Times New Roman" panose="02020603050405020304" pitchFamily="18" charset="0"/>
                <a:cs typeface="Times New Roman" panose="02020603050405020304" pitchFamily="18" charset="0"/>
              </a:rPr>
              <a:t>The most famous application of Proof of Work(</a:t>
            </a:r>
            <a:r>
              <a:rPr lang="en-US" sz="3200" err="1">
                <a:latin typeface="Times New Roman" panose="02020603050405020304" pitchFamily="18" charset="0"/>
                <a:cs typeface="Times New Roman" panose="02020603050405020304" pitchFamily="18" charset="0"/>
              </a:rPr>
              <a:t>PoW</a:t>
            </a:r>
            <a:r>
              <a:rPr lang="en-US" sz="3200">
                <a:latin typeface="Times New Roman" panose="02020603050405020304" pitchFamily="18" charset="0"/>
                <a:cs typeface="Times New Roman" panose="02020603050405020304" pitchFamily="18" charset="0"/>
              </a:rPr>
              <a:t>) is Bitcoin.</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708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124744"/>
            <a:ext cx="10585176" cy="5458618"/>
          </a:xfrm>
        </p:spPr>
        <p:txBody>
          <a:bodyPr>
            <a:normAutofit fontScale="70000" lnSpcReduction="2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Proof of Elapsed Time:</a:t>
            </a:r>
          </a:p>
          <a:p>
            <a:pPr marL="0" indent="0" algn="just">
              <a:lnSpc>
                <a:spcPct val="120000"/>
              </a:lnSpc>
              <a:buNone/>
            </a:pPr>
            <a:r>
              <a:rPr lang="en-US" sz="3200">
                <a:latin typeface="Times New Roman" panose="02020603050405020304" pitchFamily="18" charset="0"/>
                <a:cs typeface="Times New Roman" panose="02020603050405020304" pitchFamily="18" charset="0"/>
              </a:rPr>
              <a:t>Proof of elapsed time (</a:t>
            </a:r>
            <a:r>
              <a:rPr lang="en-US" sz="3200" err="1">
                <a:latin typeface="Times New Roman" panose="02020603050405020304" pitchFamily="18" charset="0"/>
                <a:cs typeface="Times New Roman" panose="02020603050405020304" pitchFamily="18" charset="0"/>
              </a:rPr>
              <a:t>PoET</a:t>
            </a:r>
            <a:r>
              <a:rPr lang="en-US" sz="3200">
                <a:latin typeface="Times New Roman" panose="02020603050405020304" pitchFamily="18" charset="0"/>
                <a:cs typeface="Times New Roman" panose="02020603050405020304" pitchFamily="18" charset="0"/>
              </a:rPr>
              <a:t>) is a consensus algorithm developed by Intel Corporation that enables permissioned blockchain networks to determine who creates the next block.</a:t>
            </a:r>
          </a:p>
          <a:p>
            <a:pPr marL="0" indent="0" algn="just">
              <a:lnSpc>
                <a:spcPct val="120000"/>
              </a:lnSpc>
              <a:buNone/>
            </a:pPr>
            <a:r>
              <a:rPr lang="en-US" sz="3200" err="1">
                <a:latin typeface="Times New Roman" panose="02020603050405020304" pitchFamily="18" charset="0"/>
                <a:cs typeface="Times New Roman" panose="02020603050405020304" pitchFamily="18" charset="0"/>
              </a:rPr>
              <a:t>PoET</a:t>
            </a:r>
            <a:r>
              <a:rPr lang="en-US" sz="3200">
                <a:latin typeface="Times New Roman" panose="02020603050405020304" pitchFamily="18" charset="0"/>
                <a:cs typeface="Times New Roman" panose="02020603050405020304" pitchFamily="18" charset="0"/>
              </a:rPr>
              <a:t> follows a lottery system that spreads the chances of winning equally across network participants, giving every node the same chance.</a:t>
            </a:r>
          </a:p>
          <a:p>
            <a:pPr marL="0" indent="0" algn="just">
              <a:lnSpc>
                <a:spcPct val="120000"/>
              </a:lnSpc>
              <a:buNone/>
            </a:pPr>
            <a:r>
              <a:rPr lang="en-US" sz="3200">
                <a:latin typeface="Times New Roman" panose="02020603050405020304" pitchFamily="18" charset="0"/>
                <a:cs typeface="Times New Roman" panose="02020603050405020304" pitchFamily="18" charset="0"/>
              </a:rPr>
              <a:t>The </a:t>
            </a:r>
            <a:r>
              <a:rPr lang="en-US" sz="3200" err="1">
                <a:latin typeface="Times New Roman" panose="02020603050405020304" pitchFamily="18" charset="0"/>
                <a:cs typeface="Times New Roman" panose="02020603050405020304" pitchFamily="18" charset="0"/>
              </a:rPr>
              <a:t>PoET</a:t>
            </a:r>
            <a:r>
              <a:rPr lang="en-US" sz="3200">
                <a:latin typeface="Times New Roman" panose="02020603050405020304" pitchFamily="18" charset="0"/>
                <a:cs typeface="Times New Roman" panose="02020603050405020304" pitchFamily="18" charset="0"/>
              </a:rPr>
              <a:t> algorithm generates a random wait time for each node in the blockchain network; each node must sleep for that duration.</a:t>
            </a:r>
          </a:p>
          <a:p>
            <a:pPr marL="0" indent="0" algn="just">
              <a:lnSpc>
                <a:spcPct val="120000"/>
              </a:lnSpc>
              <a:buNone/>
            </a:pPr>
            <a:r>
              <a:rPr lang="en-US" sz="3200">
                <a:latin typeface="Times New Roman" panose="02020603050405020304" pitchFamily="18" charset="0"/>
                <a:cs typeface="Times New Roman" panose="02020603050405020304" pitchFamily="18" charset="0"/>
              </a:rPr>
              <a:t>The node with the shortest wait time will wake up first and win the block, thus being allowed to commit a new block to the blockchain.</a:t>
            </a:r>
          </a:p>
          <a:p>
            <a:pPr marL="0" indent="0" algn="just">
              <a:lnSpc>
                <a:spcPct val="120000"/>
              </a:lnSpc>
              <a:buNone/>
            </a:pPr>
            <a:r>
              <a:rPr lang="en-US" sz="3200">
                <a:latin typeface="Times New Roman" panose="02020603050405020304" pitchFamily="18" charset="0"/>
                <a:cs typeface="Times New Roman" panose="02020603050405020304" pitchFamily="18" charset="0"/>
              </a:rPr>
              <a:t>The </a:t>
            </a:r>
            <a:r>
              <a:rPr lang="en-US" sz="3200" err="1">
                <a:latin typeface="Times New Roman" panose="02020603050405020304" pitchFamily="18" charset="0"/>
                <a:cs typeface="Times New Roman" panose="02020603050405020304" pitchFamily="18" charset="0"/>
              </a:rPr>
              <a:t>PoET</a:t>
            </a:r>
            <a:r>
              <a:rPr lang="en-US" sz="3200">
                <a:latin typeface="Times New Roman" panose="02020603050405020304" pitchFamily="18" charset="0"/>
                <a:cs typeface="Times New Roman" panose="02020603050405020304" pitchFamily="18" charset="0"/>
              </a:rPr>
              <a:t> workflow is similar to Bitcoin's proof of work (</a:t>
            </a:r>
            <a:r>
              <a:rPr lang="en-US" sz="3200" err="1">
                <a:latin typeface="Times New Roman" panose="02020603050405020304" pitchFamily="18" charset="0"/>
                <a:cs typeface="Times New Roman" panose="02020603050405020304" pitchFamily="18" charset="0"/>
              </a:rPr>
              <a:t>PoW</a:t>
            </a:r>
            <a:r>
              <a:rPr lang="en-US" sz="3200">
                <a:latin typeface="Times New Roman" panose="02020603050405020304" pitchFamily="18" charset="0"/>
                <a:cs typeface="Times New Roman" panose="02020603050405020304" pitchFamily="18" charset="0"/>
              </a:rPr>
              <a:t>) but consumes less power because it allows a node to sleep and switch to other tasks for the specified time, thereby increasing network energy efficiency.</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9334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052736"/>
            <a:ext cx="10585176" cy="5530626"/>
          </a:xfrm>
        </p:spPr>
        <p:txBody>
          <a:bodyPr>
            <a:normAutofit fontScale="77500" lnSpcReduction="2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Proof of Stake:</a:t>
            </a:r>
          </a:p>
          <a:p>
            <a:pPr marL="0" indent="0" algn="just">
              <a:lnSpc>
                <a:spcPct val="120000"/>
              </a:lnSpc>
              <a:buNone/>
            </a:pPr>
            <a:r>
              <a:rPr lang="en-US" sz="3200">
                <a:latin typeface="Times New Roman" panose="02020603050405020304" pitchFamily="18" charset="0"/>
                <a:cs typeface="Times New Roman" panose="02020603050405020304" pitchFamily="18" charset="0"/>
              </a:rPr>
              <a:t>With proof-of-stake (POS), cryptocurrency owners validate block transactions based on the number of coins a validator stakes.</a:t>
            </a:r>
          </a:p>
          <a:p>
            <a:pPr marL="0" indent="0" algn="just">
              <a:lnSpc>
                <a:spcPct val="120000"/>
              </a:lnSpc>
              <a:buNone/>
            </a:pPr>
            <a:r>
              <a:rPr lang="en-US" sz="3200">
                <a:latin typeface="Times New Roman" panose="02020603050405020304" pitchFamily="18" charset="0"/>
                <a:cs typeface="Times New Roman" panose="02020603050405020304" pitchFamily="18" charset="0"/>
              </a:rPr>
              <a:t>Proof-of-stake (POS) was created as an alternative to Proof-of-work (POW), the original consensus mechanism used to validate a blockchain and add new blocks.</a:t>
            </a:r>
          </a:p>
          <a:p>
            <a:pPr marL="0" indent="0" algn="just">
              <a:lnSpc>
                <a:spcPct val="120000"/>
              </a:lnSpc>
              <a:buNone/>
            </a:pPr>
            <a:r>
              <a:rPr lang="en-US" sz="3200">
                <a:latin typeface="Times New Roman" panose="02020603050405020304" pitchFamily="18" charset="0"/>
                <a:cs typeface="Times New Roman" panose="02020603050405020304" pitchFamily="18" charset="0"/>
              </a:rPr>
              <a:t>An algorithm chooses from the pool of candidates the node which will validate the new block. </a:t>
            </a:r>
          </a:p>
          <a:p>
            <a:pPr marL="0" indent="0" algn="just">
              <a:lnSpc>
                <a:spcPct val="120000"/>
              </a:lnSpc>
              <a:buNone/>
            </a:pPr>
            <a:r>
              <a:rPr lang="en-US" sz="3200">
                <a:latin typeface="Times New Roman" panose="02020603050405020304" pitchFamily="18" charset="0"/>
                <a:cs typeface="Times New Roman" panose="02020603050405020304" pitchFamily="18" charset="0"/>
              </a:rPr>
              <a:t>This selection algorithm of Validators or Forgers combines the quantity of stake (amount of cryptocurrency) with other factors (like coin-age based selection, randomization process) to make the selection fair to everyone on the network.</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773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80728"/>
            <a:ext cx="10585176" cy="5602634"/>
          </a:xfrm>
        </p:spPr>
        <p:txBody>
          <a:bodyPr>
            <a:normAutofit fontScale="85000" lnSpcReduction="1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Delegated Proof of Stake:</a:t>
            </a:r>
          </a:p>
          <a:p>
            <a:pPr marL="0" indent="0" algn="just">
              <a:lnSpc>
                <a:spcPct val="100000"/>
              </a:lnSpc>
              <a:buNone/>
            </a:pPr>
            <a:r>
              <a:rPr lang="en-US" sz="3200">
                <a:latin typeface="Times New Roman" panose="02020603050405020304" pitchFamily="18" charset="0"/>
                <a:cs typeface="Times New Roman" panose="02020603050405020304" pitchFamily="18" charset="0"/>
              </a:rPr>
              <a:t>Delegated Proof of Stake (</a:t>
            </a:r>
            <a:r>
              <a:rPr lang="en-US" sz="3200" err="1">
                <a:latin typeface="Times New Roman" panose="02020603050405020304" pitchFamily="18" charset="0"/>
                <a:cs typeface="Times New Roman" panose="02020603050405020304" pitchFamily="18" charset="0"/>
              </a:rPr>
              <a:t>DPoS</a:t>
            </a:r>
            <a:r>
              <a:rPr lang="en-US" sz="3200">
                <a:latin typeface="Times New Roman" panose="02020603050405020304" pitchFamily="18" charset="0"/>
                <a:cs typeface="Times New Roman" panose="02020603050405020304" pitchFamily="18" charset="0"/>
              </a:rPr>
              <a:t>) is a variation of the POS consensus mechanism. </a:t>
            </a:r>
          </a:p>
          <a:p>
            <a:pPr marL="0" indent="0" algn="just">
              <a:lnSpc>
                <a:spcPct val="100000"/>
              </a:lnSpc>
              <a:buNone/>
            </a:pPr>
            <a:r>
              <a:rPr lang="en-US" sz="3200">
                <a:latin typeface="Times New Roman" panose="02020603050405020304" pitchFamily="18" charset="0"/>
                <a:cs typeface="Times New Roman" panose="02020603050405020304" pitchFamily="18" charset="0"/>
              </a:rPr>
              <a:t>Here, the network participants or nodes use their cryptocurrency or tokens to vote for the delegates. </a:t>
            </a:r>
          </a:p>
          <a:p>
            <a:pPr marL="0" indent="0" algn="just">
              <a:lnSpc>
                <a:spcPct val="100000"/>
              </a:lnSpc>
              <a:buNone/>
            </a:pPr>
            <a:r>
              <a:rPr lang="en-US" sz="3200">
                <a:latin typeface="Times New Roman" panose="02020603050405020304" pitchFamily="18" charset="0"/>
                <a:cs typeface="Times New Roman" panose="02020603050405020304" pitchFamily="18" charset="0"/>
              </a:rPr>
              <a:t>Just as in POS, the delegates are responsible for validating transactions and maintaining the blockchain ledger. These elected delegates are called witnesses. The more the crypto-coins or tokens, the more the voting power.</a:t>
            </a:r>
          </a:p>
          <a:p>
            <a:pPr marL="0" indent="0" algn="just">
              <a:lnSpc>
                <a:spcPct val="100000"/>
              </a:lnSpc>
              <a:buNone/>
            </a:pPr>
            <a:r>
              <a:rPr lang="en-US" sz="3200">
                <a:latin typeface="Times New Roman" panose="02020603050405020304" pitchFamily="18" charset="0"/>
                <a:cs typeface="Times New Roman" panose="02020603050405020304" pitchFamily="18" charset="0"/>
              </a:rPr>
              <a:t>Any fraudulent activity by the witnesses can be easily detected by the voters and penalized. As it is a democratic system, it is not only the rich, but all users have a chance to be elected as witnesses and earn rewards. This makes DPOS more decentralized than either </a:t>
            </a:r>
            <a:r>
              <a:rPr lang="en-US" sz="3200" err="1">
                <a:latin typeface="Times New Roman" panose="02020603050405020304" pitchFamily="18" charset="0"/>
                <a:cs typeface="Times New Roman" panose="02020603050405020304" pitchFamily="18" charset="0"/>
              </a:rPr>
              <a:t>PoS</a:t>
            </a:r>
            <a:r>
              <a:rPr lang="en-US" sz="3200">
                <a:latin typeface="Times New Roman" panose="02020603050405020304" pitchFamily="18" charset="0"/>
                <a:cs typeface="Times New Roman" panose="02020603050405020304" pitchFamily="18" charset="0"/>
              </a:rPr>
              <a:t> or </a:t>
            </a:r>
            <a:r>
              <a:rPr lang="en-US" sz="3200" err="1">
                <a:latin typeface="Times New Roman" panose="02020603050405020304" pitchFamily="18" charset="0"/>
                <a:cs typeface="Times New Roman" panose="02020603050405020304" pitchFamily="18" charset="0"/>
              </a:rPr>
              <a:t>PoW</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02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674642"/>
          </a:xfrm>
        </p:spPr>
        <p:txBody>
          <a:bodyPr>
            <a:normAutofit/>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Proof of Authority:</a:t>
            </a:r>
          </a:p>
          <a:p>
            <a:pPr marL="0" indent="0" algn="just">
              <a:lnSpc>
                <a:spcPct val="100000"/>
              </a:lnSpc>
              <a:buNone/>
            </a:pPr>
            <a:r>
              <a:rPr lang="en-US" sz="3200">
                <a:latin typeface="Times New Roman" panose="02020603050405020304" pitchFamily="18" charset="0"/>
                <a:cs typeface="Times New Roman" panose="02020603050405020304" pitchFamily="18" charset="0"/>
              </a:rPr>
              <a:t>In </a:t>
            </a:r>
            <a:r>
              <a:rPr lang="en-US" sz="3200" err="1">
                <a:latin typeface="Times New Roman" panose="02020603050405020304" pitchFamily="18" charset="0"/>
                <a:cs typeface="Times New Roman" panose="02020603050405020304" pitchFamily="18" charset="0"/>
              </a:rPr>
              <a:t>PoA</a:t>
            </a:r>
            <a:r>
              <a:rPr lang="en-US" sz="3200">
                <a:latin typeface="Times New Roman" panose="02020603050405020304" pitchFamily="18" charset="0"/>
                <a:cs typeface="Times New Roman" panose="02020603050405020304" pitchFamily="18" charset="0"/>
              </a:rPr>
              <a:t>, rights to generate new blocks are awarded to nodes that have proven their authority to do so. </a:t>
            </a:r>
          </a:p>
          <a:p>
            <a:pPr marL="0" indent="0" algn="just">
              <a:lnSpc>
                <a:spcPct val="100000"/>
              </a:lnSpc>
              <a:buNone/>
            </a:pPr>
            <a:r>
              <a:rPr lang="en-US" sz="3200">
                <a:latin typeface="Times New Roman" panose="02020603050405020304" pitchFamily="18" charset="0"/>
                <a:cs typeface="Times New Roman" panose="02020603050405020304" pitchFamily="18" charset="0"/>
              </a:rPr>
              <a:t>These nodes are referred to as “Validators” and they run software allowing them to put transactions in blocks. </a:t>
            </a:r>
          </a:p>
          <a:p>
            <a:pPr marL="0" indent="0" algn="just">
              <a:lnSpc>
                <a:spcPct val="100000"/>
              </a:lnSpc>
              <a:buNone/>
            </a:pPr>
            <a:r>
              <a:rPr lang="en-US" sz="3200">
                <a:latin typeface="Times New Roman" panose="02020603050405020304" pitchFamily="18" charset="0"/>
                <a:cs typeface="Times New Roman" panose="02020603050405020304" pitchFamily="18" charset="0"/>
              </a:rPr>
              <a:t>These validators are pre-approved and trusted by the network, ensuring that the process is fast and efficient. Unlike other algorithms, </a:t>
            </a:r>
            <a:r>
              <a:rPr lang="en-US" sz="3200" err="1">
                <a:latin typeface="Times New Roman" panose="02020603050405020304" pitchFamily="18" charset="0"/>
                <a:cs typeface="Times New Roman" panose="02020603050405020304" pitchFamily="18" charset="0"/>
              </a:rPr>
              <a:t>PoA</a:t>
            </a:r>
            <a:r>
              <a:rPr lang="en-US" sz="3200">
                <a:latin typeface="Times New Roman" panose="02020603050405020304" pitchFamily="18" charset="0"/>
                <a:cs typeface="Times New Roman" panose="02020603050405020304" pitchFamily="18" charset="0"/>
              </a:rPr>
              <a:t> relies on the reputation and identity of validators rather than computational power or stake, making it suitable for private or consortium blockchains.</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1534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706090"/>
          </a:xfrm>
        </p:spPr>
        <p:txBody>
          <a:bodyPr anchor="b">
            <a:normAutofit/>
          </a:bodyPr>
          <a:lstStyle/>
          <a:p>
            <a:pPr algn="ctr"/>
            <a:r>
              <a:rPr lang="en-US" sz="4000">
                <a:solidFill>
                  <a:srgbClr val="FFC000"/>
                </a:solidFill>
                <a:latin typeface="Algerian" panose="04020705040A02060702" pitchFamily="82" charset="0"/>
              </a:rPr>
              <a:t>Pros and cons of blockchain</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052737"/>
            <a:ext cx="10585176" cy="5624290"/>
          </a:xfrm>
        </p:spPr>
        <p:txBody>
          <a:bodyPr>
            <a:normAutofit fontScale="70000" lnSpcReduction="20000"/>
          </a:bodyPr>
          <a:lstStyle/>
          <a:p>
            <a:pPr marL="0" indent="0" algn="just">
              <a:lnSpc>
                <a:spcPct val="120000"/>
              </a:lnSpc>
              <a:spcBef>
                <a:spcPts val="600"/>
              </a:spcBef>
              <a:buNone/>
            </a:pPr>
            <a:r>
              <a:rPr lang="en-US" sz="3200">
                <a:solidFill>
                  <a:schemeClr val="accent1"/>
                </a:solidFill>
                <a:latin typeface="Times New Roman" panose="02020603050405020304" pitchFamily="18" charset="0"/>
                <a:cs typeface="Times New Roman" panose="02020603050405020304" pitchFamily="18" charset="0"/>
              </a:rPr>
              <a:t>Decentralized and Distributed:</a:t>
            </a:r>
          </a:p>
          <a:p>
            <a:pPr marL="0" indent="0" algn="just">
              <a:lnSpc>
                <a:spcPct val="120000"/>
              </a:lnSpc>
              <a:spcBef>
                <a:spcPts val="600"/>
              </a:spcBef>
              <a:buNone/>
            </a:pPr>
            <a:r>
              <a:rPr lang="en-US" sz="3200">
                <a:latin typeface="Times New Roman" panose="02020603050405020304" pitchFamily="18" charset="0"/>
                <a:cs typeface="Times New Roman" panose="02020603050405020304" pitchFamily="18" charset="0"/>
              </a:rPr>
              <a:t>Blockchain technology works on the principle of ledger data distributed to all nodes that are non-hierarchical with no single central control.</a:t>
            </a:r>
          </a:p>
          <a:p>
            <a:pPr marL="0" indent="0" algn="just">
              <a:lnSpc>
                <a:spcPct val="120000"/>
              </a:lnSpc>
              <a:spcBef>
                <a:spcPts val="600"/>
              </a:spcBef>
              <a:buNone/>
            </a:pPr>
            <a:r>
              <a:rPr lang="en-US" sz="3200">
                <a:solidFill>
                  <a:srgbClr val="FFFF00"/>
                </a:solidFill>
                <a:latin typeface="Times New Roman" panose="02020603050405020304" pitchFamily="18" charset="0"/>
                <a:cs typeface="Times New Roman" panose="02020603050405020304" pitchFamily="18" charset="0"/>
              </a:rPr>
              <a:t>Pros:</a:t>
            </a:r>
          </a:p>
          <a:p>
            <a:pPr algn="just">
              <a:lnSpc>
                <a:spcPct val="120000"/>
              </a:lnSpc>
              <a:spcBef>
                <a:spcPts val="600"/>
              </a:spcBef>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Removes any single point of failure</a:t>
            </a:r>
          </a:p>
          <a:p>
            <a:pPr algn="just">
              <a:lnSpc>
                <a:spcPct val="120000"/>
              </a:lnSpc>
              <a:spcBef>
                <a:spcPts val="600"/>
              </a:spcBef>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Fosters transparency, faster consensus and synching of data</a:t>
            </a:r>
          </a:p>
          <a:p>
            <a:pPr algn="just">
              <a:lnSpc>
                <a:spcPct val="120000"/>
              </a:lnSpc>
              <a:spcBef>
                <a:spcPts val="600"/>
              </a:spcBef>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More engagement as everyone is involved in the decision-making process</a:t>
            </a:r>
          </a:p>
          <a:p>
            <a:pPr marL="0" indent="0" algn="just">
              <a:lnSpc>
                <a:spcPct val="120000"/>
              </a:lnSpc>
              <a:spcBef>
                <a:spcPts val="600"/>
              </a:spcBef>
              <a:buNone/>
            </a:pPr>
            <a:r>
              <a:rPr lang="en-US" sz="3200">
                <a:solidFill>
                  <a:srgbClr val="FFFF00"/>
                </a:solidFill>
                <a:latin typeface="Times New Roman" panose="02020603050405020304" pitchFamily="18" charset="0"/>
                <a:cs typeface="Times New Roman" panose="02020603050405020304" pitchFamily="18" charset="0"/>
              </a:rPr>
              <a:t>Cons:</a:t>
            </a:r>
          </a:p>
          <a:p>
            <a:pPr algn="just">
              <a:lnSpc>
                <a:spcPct val="120000"/>
              </a:lnSpc>
              <a:spcBef>
                <a:spcPts val="600"/>
              </a:spcBef>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In some cases, the traditional database may be more suited and do the work a lot faster and cheaper</a:t>
            </a:r>
          </a:p>
          <a:p>
            <a:pPr algn="just">
              <a:lnSpc>
                <a:spcPct val="120000"/>
              </a:lnSpc>
              <a:spcBef>
                <a:spcPts val="600"/>
              </a:spcBef>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If a time-tested and fully functional database and the operational network are already in place, the benefits of replacing or introducing blockchain may not produce the required return on investment.</a:t>
            </a:r>
          </a:p>
          <a:p>
            <a:pPr algn="just">
              <a:lnSpc>
                <a:spcPct val="120000"/>
              </a:lnSpc>
              <a:spcBef>
                <a:spcPts val="600"/>
              </a:spcBef>
              <a:buFont typeface="Wingdings" panose="05000000000000000000" pitchFamily="2" charset="2"/>
              <a:buChar char="ü"/>
            </a:pPr>
            <a:r>
              <a:rPr lang="en-US" sz="3200">
                <a:latin typeface="Times New Roman" panose="02020603050405020304" pitchFamily="18" charset="0"/>
                <a:cs typeface="Times New Roman" panose="02020603050405020304" pitchFamily="18" charset="0"/>
              </a:rPr>
              <a:t>Stronger players can take control of the network, impacting decentralization</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7405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476672"/>
            <a:ext cx="10585176" cy="6200355"/>
          </a:xfrm>
        </p:spPr>
        <p:txBody>
          <a:bodyPr>
            <a:normAutofit fontScale="92500"/>
          </a:bodyPr>
          <a:lstStyle/>
          <a:p>
            <a:pPr marL="0" indent="0" algn="just">
              <a:lnSpc>
                <a:spcPct val="120000"/>
              </a:lnSpc>
              <a:spcBef>
                <a:spcPts val="600"/>
              </a:spcBef>
              <a:buNone/>
            </a:pPr>
            <a:r>
              <a:rPr lang="en-US">
                <a:solidFill>
                  <a:schemeClr val="accent1"/>
                </a:solidFill>
                <a:latin typeface="Times New Roman" panose="02020603050405020304" pitchFamily="18" charset="0"/>
                <a:cs typeface="Times New Roman" panose="02020603050405020304" pitchFamily="18" charset="0"/>
              </a:rPr>
              <a:t>Trust-lessness:</a:t>
            </a:r>
          </a:p>
          <a:p>
            <a:pPr marL="0" indent="0" algn="just">
              <a:lnSpc>
                <a:spcPct val="120000"/>
              </a:lnSpc>
              <a:spcBef>
                <a:spcPts val="600"/>
              </a:spcBef>
              <a:buNone/>
            </a:pPr>
            <a:r>
              <a:rPr lang="en-US">
                <a:latin typeface="Times New Roman" panose="02020603050405020304" pitchFamily="18" charset="0"/>
                <a:cs typeface="Times New Roman" panose="02020603050405020304" pitchFamily="18" charset="0"/>
              </a:rPr>
              <a:t>In the blockchain, cryptography completely replaces the need for third parties to ensure trust.</a:t>
            </a:r>
          </a:p>
          <a:p>
            <a:pPr marL="0" indent="0" algn="just">
              <a:lnSpc>
                <a:spcPct val="120000"/>
              </a:lnSpc>
              <a:spcBef>
                <a:spcPts val="600"/>
              </a:spcBef>
              <a:buNone/>
            </a:pPr>
            <a:r>
              <a:rPr lang="en-US">
                <a:solidFill>
                  <a:srgbClr val="FFFF00"/>
                </a:solidFill>
                <a:latin typeface="Times New Roman" panose="02020603050405020304" pitchFamily="18" charset="0"/>
                <a:cs typeface="Times New Roman" panose="02020603050405020304" pitchFamily="18" charset="0"/>
              </a:rPr>
              <a:t>Pros:</a:t>
            </a:r>
          </a:p>
          <a:p>
            <a:pPr algn="just">
              <a:lnSpc>
                <a:spcPct val="120000"/>
              </a:lnSpc>
              <a:spcBef>
                <a:spcPts val="600"/>
              </a:spcBef>
              <a:buFont typeface="Wingdings" panose="05000000000000000000" pitchFamily="2" charset="2"/>
              <a:buChar char="ü"/>
            </a:pPr>
            <a:r>
              <a:rPr lang="en-US">
                <a:latin typeface="Times New Roman" panose="02020603050405020304" pitchFamily="18" charset="0"/>
                <a:cs typeface="Times New Roman" panose="02020603050405020304" pitchFamily="18" charset="0"/>
              </a:rPr>
              <a:t>Allows for multiple entities or key players who do not trust each other to transact directly with one another. </a:t>
            </a:r>
          </a:p>
          <a:p>
            <a:pPr algn="just">
              <a:lnSpc>
                <a:spcPct val="120000"/>
              </a:lnSpc>
              <a:spcBef>
                <a:spcPts val="600"/>
              </a:spcBef>
              <a:buFont typeface="Wingdings" panose="05000000000000000000" pitchFamily="2" charset="2"/>
              <a:buChar char="ü"/>
            </a:pPr>
            <a:r>
              <a:rPr lang="en-US">
                <a:latin typeface="Times New Roman" panose="02020603050405020304" pitchFamily="18" charset="0"/>
                <a:cs typeface="Times New Roman" panose="02020603050405020304" pitchFamily="18" charset="0"/>
              </a:rPr>
              <a:t>Ensures valid and accurate data</a:t>
            </a:r>
          </a:p>
          <a:p>
            <a:pPr algn="just">
              <a:lnSpc>
                <a:spcPct val="120000"/>
              </a:lnSpc>
              <a:spcBef>
                <a:spcPts val="600"/>
              </a:spcBef>
              <a:buFont typeface="Wingdings" panose="05000000000000000000" pitchFamily="2" charset="2"/>
              <a:buChar char="ü"/>
            </a:pPr>
            <a:r>
              <a:rPr lang="en-US">
                <a:latin typeface="Times New Roman" panose="02020603050405020304" pitchFamily="18" charset="0"/>
                <a:cs typeface="Times New Roman" panose="02020603050405020304" pitchFamily="18" charset="0"/>
              </a:rPr>
              <a:t>Disintermediation (removal of the middleman) reduces the overall cost of transacting. </a:t>
            </a:r>
          </a:p>
          <a:p>
            <a:pPr marL="0" indent="0" algn="just">
              <a:lnSpc>
                <a:spcPct val="120000"/>
              </a:lnSpc>
              <a:spcBef>
                <a:spcPts val="600"/>
              </a:spcBef>
              <a:buNone/>
            </a:pPr>
            <a:r>
              <a:rPr lang="en-US">
                <a:solidFill>
                  <a:srgbClr val="FFFF00"/>
                </a:solidFill>
                <a:latin typeface="Times New Roman" panose="02020603050405020304" pitchFamily="18" charset="0"/>
                <a:cs typeface="Times New Roman" panose="02020603050405020304" pitchFamily="18" charset="0"/>
              </a:rPr>
              <a:t>Cons:</a:t>
            </a:r>
          </a:p>
          <a:p>
            <a:pPr algn="just">
              <a:lnSpc>
                <a:spcPct val="120000"/>
              </a:lnSpc>
              <a:spcBef>
                <a:spcPts val="600"/>
              </a:spcBef>
              <a:buFont typeface="Wingdings" panose="05000000000000000000" pitchFamily="2" charset="2"/>
              <a:buChar char="ü"/>
            </a:pPr>
            <a:r>
              <a:rPr lang="en-US">
                <a:latin typeface="Times New Roman" panose="02020603050405020304" pitchFamily="18" charset="0"/>
                <a:cs typeface="Times New Roman" panose="02020603050405020304" pitchFamily="18" charset="0"/>
              </a:rPr>
              <a:t>Every node needs to run the blockchain to verify transactions and maintain consensus. </a:t>
            </a:r>
          </a:p>
          <a:p>
            <a:pPr algn="just">
              <a:lnSpc>
                <a:spcPct val="120000"/>
              </a:lnSpc>
              <a:spcBef>
                <a:spcPts val="600"/>
              </a:spcBef>
              <a:buFont typeface="Wingdings" panose="05000000000000000000" pitchFamily="2" charset="2"/>
              <a:buChar char="ü"/>
            </a:pPr>
            <a:r>
              <a:rPr lang="en-US">
                <a:latin typeface="Times New Roman" panose="02020603050405020304" pitchFamily="18" charset="0"/>
                <a:cs typeface="Times New Roman" panose="02020603050405020304" pitchFamily="18" charset="0"/>
              </a:rPr>
              <a:t>Significant computing power is expended by miners leading to substantial energy  consumption and wastage. </a:t>
            </a:r>
          </a:p>
          <a:p>
            <a:pPr algn="just">
              <a:lnSpc>
                <a:spcPct val="120000"/>
              </a:lnSpc>
              <a:spcBef>
                <a:spcPts val="600"/>
              </a:spcBef>
              <a:buFont typeface="Wingdings" panose="05000000000000000000" pitchFamily="2" charset="2"/>
              <a:buChar char="ü"/>
            </a:pPr>
            <a:r>
              <a:rPr lang="en-US">
                <a:latin typeface="Times New Roman" panose="02020603050405020304" pitchFamily="18" charset="0"/>
                <a:cs typeface="Times New Roman" panose="02020603050405020304" pitchFamily="18" charset="0"/>
              </a:rPr>
              <a:t>Nodes may prioritize transactions with higher rewards.</a:t>
            </a: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15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476672"/>
            <a:ext cx="10585176" cy="6200354"/>
          </a:xfrm>
        </p:spPr>
        <p:txBody>
          <a:bodyPr>
            <a:normAutofit/>
          </a:bodyPr>
          <a:lstStyle/>
          <a:p>
            <a:pPr marL="0" indent="0" algn="just">
              <a:lnSpc>
                <a:spcPct val="120000"/>
              </a:lnSpc>
              <a:spcBef>
                <a:spcPts val="600"/>
              </a:spcBef>
              <a:buNone/>
            </a:pPr>
            <a:r>
              <a:rPr lang="en-US">
                <a:solidFill>
                  <a:schemeClr val="accent1"/>
                </a:solidFill>
                <a:latin typeface="Times New Roman" panose="02020603050405020304" pitchFamily="18" charset="0"/>
                <a:cs typeface="Times New Roman" panose="02020603050405020304" pitchFamily="18" charset="0"/>
              </a:rPr>
              <a:t>Immutability:</a:t>
            </a:r>
          </a:p>
          <a:p>
            <a:pPr marL="0" indent="0" algn="just">
              <a:lnSpc>
                <a:spcPct val="120000"/>
              </a:lnSpc>
              <a:spcBef>
                <a:spcPts val="600"/>
              </a:spcBef>
              <a:buNone/>
            </a:pPr>
            <a:r>
              <a:rPr lang="en-US">
                <a:latin typeface="Times New Roman" panose="02020603050405020304" pitchFamily="18" charset="0"/>
                <a:cs typeface="Times New Roman" panose="02020603050405020304" pitchFamily="18" charset="0"/>
              </a:rPr>
              <a:t>In blockchain technology, one cannot modify data or transactions once they are recorded in the blockchain database. </a:t>
            </a:r>
          </a:p>
          <a:p>
            <a:pPr marL="0" indent="0" algn="just">
              <a:lnSpc>
                <a:spcPct val="120000"/>
              </a:lnSpc>
              <a:spcBef>
                <a:spcPts val="600"/>
              </a:spcBef>
              <a:buNone/>
            </a:pPr>
            <a:r>
              <a:rPr lang="en-US">
                <a:solidFill>
                  <a:srgbClr val="FFFF00"/>
                </a:solidFill>
                <a:latin typeface="Times New Roman" panose="02020603050405020304" pitchFamily="18" charset="0"/>
                <a:cs typeface="Times New Roman" panose="02020603050405020304" pitchFamily="18" charset="0"/>
              </a:rPr>
              <a:t>Pros:</a:t>
            </a:r>
          </a:p>
          <a:p>
            <a:pPr algn="just">
              <a:lnSpc>
                <a:spcPct val="120000"/>
              </a:lnSpc>
              <a:spcBef>
                <a:spcPts val="600"/>
              </a:spcBef>
              <a:buFont typeface="Wingdings" panose="05000000000000000000" pitchFamily="2" charset="2"/>
              <a:buChar char="ü"/>
            </a:pPr>
            <a:r>
              <a:rPr lang="en-US">
                <a:latin typeface="Times New Roman" panose="02020603050405020304" pitchFamily="18" charset="0"/>
                <a:cs typeface="Times New Roman" panose="02020603050405020304" pitchFamily="18" charset="0"/>
              </a:rPr>
              <a:t>Contains a verifiable record of all transactions made that is auditable </a:t>
            </a:r>
          </a:p>
          <a:p>
            <a:pPr algn="just">
              <a:lnSpc>
                <a:spcPct val="120000"/>
              </a:lnSpc>
              <a:spcBef>
                <a:spcPts val="600"/>
              </a:spcBef>
              <a:buFont typeface="Wingdings" panose="05000000000000000000" pitchFamily="2" charset="2"/>
              <a:buChar char="ü"/>
            </a:pPr>
            <a:r>
              <a:rPr lang="en-US">
                <a:latin typeface="Times New Roman" panose="02020603050405020304" pitchFamily="18" charset="0"/>
                <a:cs typeface="Times New Roman" panose="02020603050405020304" pitchFamily="18" charset="0"/>
              </a:rPr>
              <a:t>Consensus algorithms mitigate the risk of double-spending, fraud, and manipulation of data.</a:t>
            </a:r>
          </a:p>
          <a:p>
            <a:pPr algn="just">
              <a:lnSpc>
                <a:spcPct val="120000"/>
              </a:lnSpc>
              <a:spcBef>
                <a:spcPts val="600"/>
              </a:spcBef>
              <a:buFont typeface="Wingdings" panose="05000000000000000000" pitchFamily="2" charset="2"/>
              <a:buChar char="ü"/>
            </a:pPr>
            <a:r>
              <a:rPr lang="en-US">
                <a:latin typeface="Times New Roman" panose="02020603050405020304" pitchFamily="18" charset="0"/>
                <a:cs typeface="Times New Roman" panose="02020603050405020304" pitchFamily="18" charset="0"/>
              </a:rPr>
              <a:t>There is provenance, i.e., ability to track transaction or product movement across accounts.</a:t>
            </a:r>
          </a:p>
          <a:p>
            <a:pPr marL="0" indent="0" algn="just">
              <a:lnSpc>
                <a:spcPct val="120000"/>
              </a:lnSpc>
              <a:spcBef>
                <a:spcPts val="600"/>
              </a:spcBef>
              <a:buNone/>
            </a:pPr>
            <a:r>
              <a:rPr lang="en-US">
                <a:solidFill>
                  <a:srgbClr val="FFFF00"/>
                </a:solidFill>
                <a:latin typeface="Times New Roman" panose="02020603050405020304" pitchFamily="18" charset="0"/>
                <a:cs typeface="Times New Roman" panose="02020603050405020304" pitchFamily="18" charset="0"/>
              </a:rPr>
              <a:t>Cons:</a:t>
            </a:r>
          </a:p>
          <a:p>
            <a:pPr algn="just">
              <a:lnSpc>
                <a:spcPct val="120000"/>
              </a:lnSpc>
              <a:spcBef>
                <a:spcPts val="600"/>
              </a:spcBef>
              <a:buFont typeface="Wingdings" panose="05000000000000000000" pitchFamily="2" charset="2"/>
              <a:buChar char="ü"/>
            </a:pPr>
            <a:r>
              <a:rPr lang="en-US">
                <a:latin typeface="Times New Roman" panose="02020603050405020304" pitchFamily="18" charset="0"/>
                <a:cs typeface="Times New Roman" panose="02020603050405020304" pitchFamily="18" charset="0"/>
              </a:rPr>
              <a:t>Not every node has the capacity to maintain and run a full copy of the blockchain.</a:t>
            </a:r>
          </a:p>
          <a:p>
            <a:pPr algn="just">
              <a:lnSpc>
                <a:spcPct val="120000"/>
              </a:lnSpc>
              <a:spcBef>
                <a:spcPts val="600"/>
              </a:spcBef>
              <a:buFont typeface="Wingdings" panose="05000000000000000000" pitchFamily="2" charset="2"/>
              <a:buChar char="ü"/>
            </a:pPr>
            <a:r>
              <a:rPr lang="en-US">
                <a:latin typeface="Times New Roman" panose="02020603050405020304" pitchFamily="18" charset="0"/>
                <a:cs typeface="Times New Roman" panose="02020603050405020304" pitchFamily="18" charset="0"/>
              </a:rPr>
              <a:t>In smaller blockchains, there is a risk of a 51% attack.</a:t>
            </a:r>
          </a:p>
        </p:txBody>
      </p:sp>
    </p:spTree>
    <p:extLst>
      <p:ext uri="{BB962C8B-B14F-4D97-AF65-F5344CB8AC3E}">
        <p14:creationId xmlns:p14="http://schemas.microsoft.com/office/powerpoint/2010/main" val="40722328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Definition of BLOCKCHAIN</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905000"/>
            <a:ext cx="10585176" cy="4267200"/>
          </a:xfrm>
        </p:spPr>
        <p:txBody>
          <a:bodyPr>
            <a:normAutofit/>
          </a:bodyPr>
          <a:lstStyle/>
          <a:p>
            <a:pPr marL="0" indent="0" algn="just">
              <a:lnSpc>
                <a:spcPct val="100000"/>
              </a:lnSpc>
              <a:buNone/>
            </a:pPr>
            <a:r>
              <a:rPr lang="en-US" sz="3200">
                <a:latin typeface="Times New Roman" panose="02020603050405020304" pitchFamily="18" charset="0"/>
                <a:cs typeface="Times New Roman" panose="02020603050405020304" pitchFamily="18" charset="0"/>
              </a:rPr>
              <a:t>Blockchain is defined as a </a:t>
            </a:r>
            <a:r>
              <a:rPr lang="en-US" sz="3200">
                <a:solidFill>
                  <a:schemeClr val="accent1"/>
                </a:solidFill>
                <a:latin typeface="Times New Roman" panose="02020603050405020304" pitchFamily="18" charset="0"/>
                <a:cs typeface="Times New Roman" panose="02020603050405020304" pitchFamily="18" charset="0"/>
              </a:rPr>
              <a:t>distributed, replicated and peer-to-peer network</a:t>
            </a:r>
            <a:r>
              <a:rPr lang="en-US" sz="3200">
                <a:latin typeface="Times New Roman" panose="02020603050405020304" pitchFamily="18" charset="0"/>
                <a:cs typeface="Times New Roman" panose="02020603050405020304" pitchFamily="18" charset="0"/>
              </a:rPr>
              <a:t> of databases that allows multiple non-trusting parties to transact without a trusted intermediary and maintains an </a:t>
            </a:r>
            <a:r>
              <a:rPr lang="en-US" sz="3200">
                <a:solidFill>
                  <a:schemeClr val="accent1"/>
                </a:solidFill>
                <a:latin typeface="Times New Roman" panose="02020603050405020304" pitchFamily="18" charset="0"/>
                <a:cs typeface="Times New Roman" panose="02020603050405020304" pitchFamily="18" charset="0"/>
              </a:rPr>
              <a:t>ever-growing, append-only, temper-resistant </a:t>
            </a:r>
            <a:r>
              <a:rPr lang="en-US" sz="3200">
                <a:latin typeface="Times New Roman" panose="02020603050405020304" pitchFamily="18" charset="0"/>
                <a:cs typeface="Times New Roman" panose="02020603050405020304" pitchFamily="18" charset="0"/>
              </a:rPr>
              <a:t>list of </a:t>
            </a:r>
            <a:r>
              <a:rPr lang="en-US" sz="3200">
                <a:solidFill>
                  <a:schemeClr val="accent1"/>
                </a:solidFill>
                <a:latin typeface="Times New Roman" panose="02020603050405020304" pitchFamily="18" charset="0"/>
                <a:cs typeface="Times New Roman" panose="02020603050405020304" pitchFamily="18" charset="0"/>
              </a:rPr>
              <a:t>time-sequenced</a:t>
            </a:r>
            <a:r>
              <a:rPr lang="en-US" sz="3200">
                <a:latin typeface="Times New Roman" panose="02020603050405020304" pitchFamily="18" charset="0"/>
                <a:cs typeface="Times New Roman" panose="02020603050405020304" pitchFamily="18" charset="0"/>
              </a:rPr>
              <a:t> records.</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2183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32E22-4D1E-C43B-040C-DD14535D33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5AA9DC-A358-8B68-CF23-8B8C1AF9211E}"/>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BB5E20D6-953C-4ECA-E37A-D062CFF57382}"/>
              </a:ext>
            </a:extLst>
          </p:cNvPr>
          <p:cNvSpPr>
            <a:spLocks noGrp="1"/>
          </p:cNvSpPr>
          <p:nvPr>
            <p:ph type="ftr" sz="quarter" idx="11"/>
          </p:nvPr>
        </p:nvSpPr>
        <p:spPr/>
        <p:txBody>
          <a:bodyPr/>
          <a:lstStyle/>
          <a:p>
            <a:r>
              <a:rPr lang="en-US"/>
              <a:t>Prepared By: Prof. Swapnil S. Sonawane</a:t>
            </a:r>
          </a:p>
        </p:txBody>
      </p:sp>
    </p:spTree>
    <p:extLst>
      <p:ext uri="{BB962C8B-B14F-4D97-AF65-F5344CB8AC3E}">
        <p14:creationId xmlns:p14="http://schemas.microsoft.com/office/powerpoint/2010/main" val="2464547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274638"/>
            <a:ext cx="9540552" cy="1020762"/>
          </a:xfrm>
        </p:spPr>
        <p:txBody>
          <a:bodyPr anchor="b">
            <a:normAutofit/>
          </a:bodyPr>
          <a:lstStyle/>
          <a:p>
            <a:pPr algn="ctr"/>
            <a:r>
              <a:rPr lang="en-US" sz="4000">
                <a:solidFill>
                  <a:srgbClr val="FFC000"/>
                </a:solidFill>
                <a:latin typeface="Algerian" panose="04020705040A02060702" pitchFamily="82" charset="0"/>
              </a:rPr>
              <a:t>Basic operations on BLOCKCHAIN</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C22FD696-4716-4A8F-B9CC-3CAF413AEED4}"/>
              </a:ext>
            </a:extLst>
          </p:cNvPr>
          <p:cNvSpPr>
            <a:spLocks noGrp="1"/>
          </p:cNvSpPr>
          <p:nvPr>
            <p:ph idx="1"/>
          </p:nvPr>
        </p:nvSpPr>
        <p:spPr/>
        <p:txBody>
          <a:bodyPr>
            <a:normAutofit/>
          </a:bodyPr>
          <a:lstStyle/>
          <a:p>
            <a:pPr>
              <a:lnSpc>
                <a:spcPct val="150000"/>
              </a:lnSpc>
              <a:buFont typeface="Wingdings" panose="05000000000000000000" pitchFamily="2" charset="2"/>
              <a:buChar char="ü"/>
            </a:pPr>
            <a:r>
              <a:rPr lang="en-IN" sz="2800">
                <a:latin typeface="Times New Roman" panose="02020603050405020304" pitchFamily="18" charset="0"/>
                <a:cs typeface="Times New Roman" panose="02020603050405020304" pitchFamily="18" charset="0"/>
              </a:rPr>
              <a:t>Broadcasting transactions</a:t>
            </a:r>
          </a:p>
          <a:p>
            <a:pPr>
              <a:lnSpc>
                <a:spcPct val="150000"/>
              </a:lnSpc>
              <a:buFont typeface="Wingdings" panose="05000000000000000000" pitchFamily="2" charset="2"/>
              <a:buChar char="ü"/>
            </a:pPr>
            <a:r>
              <a:rPr lang="en-IN" sz="2800">
                <a:latin typeface="Times New Roman" panose="02020603050405020304" pitchFamily="18" charset="0"/>
                <a:cs typeface="Times New Roman" panose="02020603050405020304" pitchFamily="18" charset="0"/>
              </a:rPr>
              <a:t>Validation of transactions</a:t>
            </a:r>
          </a:p>
          <a:p>
            <a:pPr>
              <a:lnSpc>
                <a:spcPct val="150000"/>
              </a:lnSpc>
              <a:buFont typeface="Wingdings" panose="05000000000000000000" pitchFamily="2" charset="2"/>
              <a:buChar char="ü"/>
            </a:pPr>
            <a:r>
              <a:rPr lang="en-IN" sz="2800">
                <a:latin typeface="Times New Roman" panose="02020603050405020304" pitchFamily="18" charset="0"/>
                <a:cs typeface="Times New Roman" panose="02020603050405020304" pitchFamily="18" charset="0"/>
              </a:rPr>
              <a:t>Gathering transactions for a block</a:t>
            </a:r>
          </a:p>
          <a:p>
            <a:pPr>
              <a:lnSpc>
                <a:spcPct val="150000"/>
              </a:lnSpc>
              <a:buFont typeface="Wingdings" panose="05000000000000000000" pitchFamily="2" charset="2"/>
              <a:buChar char="ü"/>
            </a:pPr>
            <a:r>
              <a:rPr lang="en-IN" sz="2800">
                <a:latin typeface="Times New Roman" panose="02020603050405020304" pitchFamily="18" charset="0"/>
                <a:cs typeface="Times New Roman" panose="02020603050405020304" pitchFamily="18" charset="0"/>
              </a:rPr>
              <a:t>Consensus on new block creation</a:t>
            </a:r>
          </a:p>
          <a:p>
            <a:pPr>
              <a:lnSpc>
                <a:spcPct val="150000"/>
              </a:lnSpc>
              <a:buFont typeface="Wingdings" panose="05000000000000000000" pitchFamily="2" charset="2"/>
              <a:buChar char="ü"/>
            </a:pPr>
            <a:r>
              <a:rPr lang="en-IN" sz="2800">
                <a:latin typeface="Times New Roman" panose="02020603050405020304" pitchFamily="18" charset="0"/>
                <a:cs typeface="Times New Roman" panose="02020603050405020304" pitchFamily="18" charset="0"/>
              </a:rPr>
              <a:t>Chaining blocks</a:t>
            </a:r>
          </a:p>
        </p:txBody>
      </p:sp>
    </p:spTree>
    <p:extLst>
      <p:ext uri="{BB962C8B-B14F-4D97-AF65-F5344CB8AC3E}">
        <p14:creationId xmlns:p14="http://schemas.microsoft.com/office/powerpoint/2010/main" val="38018370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ctr"/>
            <a:r>
              <a:rPr lang="en-US" sz="4000">
                <a:solidFill>
                  <a:srgbClr val="FFC000"/>
                </a:solidFill>
                <a:latin typeface="Algerian" panose="04020705040A02060702" pitchFamily="82" charset="0"/>
              </a:rPr>
              <a:t>How BLOCKCHAIN technology works</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A7D12765-2942-E3C6-0B76-7B07CE77FBB4}"/>
              </a:ext>
            </a:extLst>
          </p:cNvPr>
          <p:cNvSpPr>
            <a:spLocks noGrp="1"/>
          </p:cNvSpPr>
          <p:nvPr>
            <p:ph idx="1"/>
          </p:nvPr>
        </p:nvSpPr>
        <p:spPr/>
        <p:txBody>
          <a:bodyPr/>
          <a:lstStyle/>
          <a:p>
            <a:pPr marL="457200" indent="-457200" algn="just">
              <a:buFont typeface="+mj-lt"/>
              <a:buAutoNum type="arabicPeriod"/>
            </a:pPr>
            <a:r>
              <a:rPr lang="en-IN">
                <a:latin typeface="Times New Roman" panose="02020603050405020304" pitchFamily="18" charset="0"/>
                <a:cs typeface="Times New Roman" panose="02020603050405020304" pitchFamily="18" charset="0"/>
              </a:rPr>
              <a:t>A transaction is initiated</a:t>
            </a:r>
          </a:p>
          <a:p>
            <a:pPr marL="457200" indent="-457200" algn="just">
              <a:buFont typeface="+mj-lt"/>
              <a:buAutoNum type="arabicPeriod"/>
            </a:pPr>
            <a:r>
              <a:rPr lang="en-IN">
                <a:latin typeface="Times New Roman" panose="02020603050405020304" pitchFamily="18" charset="0"/>
                <a:cs typeface="Times New Roman" panose="02020603050405020304" pitchFamily="18" charset="0"/>
              </a:rPr>
              <a:t>A transaction is broadcasted to peer-to-peer network</a:t>
            </a:r>
          </a:p>
          <a:p>
            <a:pPr marL="457200" indent="-457200" algn="just">
              <a:buFont typeface="+mj-lt"/>
              <a:buAutoNum type="arabicPeriod"/>
            </a:pPr>
            <a:r>
              <a:rPr lang="en-IN">
                <a:latin typeface="Times New Roman" panose="02020603050405020304" pitchFamily="18" charset="0"/>
                <a:cs typeface="Times New Roman" panose="02020603050405020304" pitchFamily="18" charset="0"/>
              </a:rPr>
              <a:t>A network of node validate transaction</a:t>
            </a:r>
          </a:p>
          <a:p>
            <a:pPr marL="457200" indent="-457200" algn="just">
              <a:buFont typeface="+mj-lt"/>
              <a:buAutoNum type="arabicPeriod"/>
            </a:pPr>
            <a:r>
              <a:rPr lang="en-IN">
                <a:latin typeface="Times New Roman" panose="02020603050405020304" pitchFamily="18" charset="0"/>
                <a:cs typeface="Times New Roman" panose="02020603050405020304" pitchFamily="18" charset="0"/>
              </a:rPr>
              <a:t>A verified transaction can involve cryptocurrency, contact, record or any transaction</a:t>
            </a:r>
          </a:p>
          <a:p>
            <a:pPr marL="457200" indent="-457200" algn="just">
              <a:buFont typeface="+mj-lt"/>
              <a:buAutoNum type="arabicPeriod"/>
            </a:pPr>
            <a:r>
              <a:rPr lang="en-IN">
                <a:latin typeface="Times New Roman" panose="02020603050405020304" pitchFamily="18" charset="0"/>
                <a:cs typeface="Times New Roman" panose="02020603050405020304" pitchFamily="18" charset="0"/>
              </a:rPr>
              <a:t>A transaction is combined with other transactions and keep in a block</a:t>
            </a:r>
          </a:p>
          <a:p>
            <a:pPr marL="457200" indent="-457200" algn="just">
              <a:buFont typeface="+mj-lt"/>
              <a:buAutoNum type="arabicPeriod"/>
            </a:pPr>
            <a:r>
              <a:rPr lang="en-IN">
                <a:latin typeface="Times New Roman" panose="02020603050405020304" pitchFamily="18" charset="0"/>
                <a:cs typeface="Times New Roman" panose="02020603050405020304" pitchFamily="18" charset="0"/>
              </a:rPr>
              <a:t>A miner uses consensus algorithm to add new block in blockchain</a:t>
            </a:r>
          </a:p>
          <a:p>
            <a:pPr marL="457200" indent="-457200" algn="just">
              <a:buFont typeface="+mj-lt"/>
              <a:buAutoNum type="arabicPeriod"/>
            </a:pPr>
            <a:r>
              <a:rPr lang="en-IN">
                <a:latin typeface="Times New Roman" panose="02020603050405020304" pitchFamily="18" charset="0"/>
                <a:cs typeface="Times New Roman" panose="02020603050405020304" pitchFamily="18" charset="0"/>
              </a:rPr>
              <a:t>A transaction is now called as finished and hence immutable</a:t>
            </a:r>
          </a:p>
          <a:p>
            <a:pPr marL="0" indent="0">
              <a:buNone/>
            </a:pPr>
            <a:endParaRPr lang="en-IN">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a:p>
            <a:pPr marL="0" indent="0">
              <a:buNone/>
            </a:pPr>
            <a:endParaRPr lang="en-IN">
              <a:latin typeface="Times New Roman" panose="02020603050405020304" pitchFamily="18" charset="0"/>
              <a:cs typeface="Times New Roman" panose="02020603050405020304" pitchFamily="18" charset="0"/>
            </a:endParaRPr>
          </a:p>
          <a:p>
            <a:pPr marL="457200" indent="-457200">
              <a:buAutoNum type="arabicPeriod"/>
            </a:pPr>
            <a:endParaRPr lang="en-IN"/>
          </a:p>
        </p:txBody>
      </p:sp>
    </p:spTree>
    <p:extLst>
      <p:ext uri="{BB962C8B-B14F-4D97-AF65-F5344CB8AC3E}">
        <p14:creationId xmlns:p14="http://schemas.microsoft.com/office/powerpoint/2010/main" val="2837499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components of BLOCKCHAIN</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85176" cy="4543400"/>
          </a:xfrm>
        </p:spPr>
        <p:txBody>
          <a:bodyPr>
            <a:normAutofit/>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1. Node:</a:t>
            </a:r>
          </a:p>
          <a:p>
            <a:pPr marL="0" indent="0" algn="just">
              <a:lnSpc>
                <a:spcPct val="100000"/>
              </a:lnSpc>
              <a:buNone/>
            </a:pPr>
            <a:r>
              <a:rPr lang="en-IN" sz="3200">
                <a:latin typeface="Times New Roman" panose="02020603050405020304" pitchFamily="18" charset="0"/>
                <a:cs typeface="Times New Roman" panose="02020603050405020304" pitchFamily="18" charset="0"/>
              </a:rPr>
              <a:t>A node is an electronic device (computer or mobile device) that are connected to the internet.</a:t>
            </a:r>
          </a:p>
          <a:p>
            <a:pPr marL="0" indent="0" algn="just">
              <a:lnSpc>
                <a:spcPct val="100000"/>
              </a:lnSpc>
              <a:buNone/>
            </a:pPr>
            <a:r>
              <a:rPr lang="en-IN" sz="3200">
                <a:latin typeface="Times New Roman" panose="02020603050405020304" pitchFamily="18" charset="0"/>
                <a:cs typeface="Times New Roman" panose="02020603050405020304" pitchFamily="18" charset="0"/>
              </a:rPr>
              <a:t>In blockchain, any computer or hardware device that is connected to blockchain network is called as a node.</a:t>
            </a:r>
          </a:p>
          <a:p>
            <a:pPr marL="0" indent="0" algn="just">
              <a:lnSpc>
                <a:spcPct val="100000"/>
              </a:lnSpc>
              <a:buNone/>
            </a:pPr>
            <a:r>
              <a:rPr lang="en-IN" sz="3200">
                <a:latin typeface="Times New Roman" panose="02020603050405020304" pitchFamily="18" charset="0"/>
                <a:cs typeface="Times New Roman" panose="02020603050405020304" pitchFamily="18" charset="0"/>
              </a:rPr>
              <a:t>All the nodes in the network have a copy of blockchain ledger and are interconnected</a:t>
            </a:r>
          </a:p>
          <a:p>
            <a:pPr marL="0" indent="0" algn="just">
              <a:lnSpc>
                <a:spcPct val="100000"/>
              </a:lnSpc>
              <a:buNone/>
            </a:pP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1439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623392" y="980728"/>
            <a:ext cx="11089232" cy="5191472"/>
          </a:xfrm>
        </p:spPr>
        <p:txBody>
          <a:bodyPr>
            <a:normAutofit fontScale="92500" lnSpcReduction="20000"/>
          </a:bodyPr>
          <a:lstStyle/>
          <a:p>
            <a:pPr marL="0" indent="0" algn="just">
              <a:lnSpc>
                <a:spcPct val="100000"/>
              </a:lnSpc>
              <a:buNone/>
            </a:pPr>
            <a:r>
              <a:rPr lang="en-US" sz="3200">
                <a:latin typeface="Times New Roman" panose="02020603050405020304" pitchFamily="18" charset="0"/>
                <a:cs typeface="Times New Roman" panose="02020603050405020304" pitchFamily="18" charset="0"/>
              </a:rPr>
              <a:t>A node can be:</a:t>
            </a:r>
          </a:p>
          <a:p>
            <a:pPr marL="0" indent="0" algn="just">
              <a:lnSpc>
                <a:spcPct val="110000"/>
              </a:lnSpc>
              <a:buNone/>
            </a:pPr>
            <a:r>
              <a:rPr lang="en-US" sz="3200">
                <a:solidFill>
                  <a:srgbClr val="92D050"/>
                </a:solidFill>
                <a:latin typeface="Times New Roman" panose="02020603050405020304" pitchFamily="18" charset="0"/>
                <a:cs typeface="Times New Roman" panose="02020603050405020304" pitchFamily="18" charset="0"/>
              </a:rPr>
              <a:t>A. Full Node:</a:t>
            </a:r>
          </a:p>
          <a:p>
            <a:pPr marL="0" indent="0" algn="just">
              <a:lnSpc>
                <a:spcPct val="110000"/>
              </a:lnSpc>
              <a:buNone/>
            </a:pPr>
            <a:r>
              <a:rPr lang="en-IN" sz="3200">
                <a:latin typeface="Times New Roman" panose="02020603050405020304" pitchFamily="18" charset="0"/>
                <a:cs typeface="Times New Roman" panose="02020603050405020304" pitchFamily="18" charset="0"/>
              </a:rPr>
              <a:t>A node maintains a full copy of the transaction history of the blockchain. They also help the network by processing and accepting transactions or blocks, validating those transactions or blocks and then broadcasting them to the network.</a:t>
            </a:r>
          </a:p>
          <a:p>
            <a:pPr marL="0" indent="0" algn="just">
              <a:lnSpc>
                <a:spcPct val="110000"/>
              </a:lnSpc>
              <a:buNone/>
            </a:pPr>
            <a:r>
              <a:rPr lang="en-IN" sz="3200">
                <a:solidFill>
                  <a:srgbClr val="92D050"/>
                </a:solidFill>
                <a:latin typeface="Times New Roman" panose="02020603050405020304" pitchFamily="18" charset="0"/>
                <a:cs typeface="Times New Roman" panose="02020603050405020304" pitchFamily="18" charset="0"/>
              </a:rPr>
              <a:t>B. Partial/ Lightweight/ Light Node:</a:t>
            </a:r>
          </a:p>
          <a:p>
            <a:pPr marL="0" indent="0" algn="just">
              <a:lnSpc>
                <a:spcPct val="110000"/>
              </a:lnSpc>
              <a:buNone/>
            </a:pPr>
            <a:r>
              <a:rPr lang="en-IN" sz="3200">
                <a:latin typeface="Times New Roman" panose="02020603050405020304" pitchFamily="18" charset="0"/>
                <a:cs typeface="Times New Roman" panose="02020603050405020304" pitchFamily="18" charset="0"/>
              </a:rPr>
              <a:t>It maintains only partial copy of a blockchain and normally used when user do not have sufficient disk space for full blockchain. They only download the block headers to see transactions.</a:t>
            </a:r>
          </a:p>
          <a:p>
            <a:pPr marL="0" indent="0" algn="just">
              <a:lnSpc>
                <a:spcPct val="100000"/>
              </a:lnSpc>
              <a:buNone/>
            </a:pPr>
            <a:endParaRPr lang="en-IN" sz="3200">
              <a:latin typeface="Times New Roman" panose="02020603050405020304" pitchFamily="18" charset="0"/>
              <a:cs typeface="Times New Roman" panose="02020603050405020304" pitchFamily="18" charset="0"/>
            </a:endParaRPr>
          </a:p>
          <a:p>
            <a:pPr marL="0" indent="0" algn="just">
              <a:lnSpc>
                <a:spcPct val="100000"/>
              </a:lnSpc>
              <a:buNone/>
            </a:pPr>
            <a:endParaRPr lang="en-IN" sz="320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A6A46C78-BD6F-8A28-7359-7A80B9505139}"/>
              </a:ext>
            </a:extLst>
          </p:cNvPr>
          <p:cNvSpPr>
            <a:spLocks noGrp="1"/>
          </p:cNvSpPr>
          <p:nvPr>
            <p:ph type="title"/>
          </p:nvPr>
        </p:nvSpPr>
        <p:spPr>
          <a:xfrm flipV="1">
            <a:off x="1524002" y="228920"/>
            <a:ext cx="9143998" cy="45719"/>
          </a:xfrm>
        </p:spPr>
        <p:txBody>
          <a:bodyPr>
            <a:normAutofit fontScale="90000"/>
          </a:bodyPr>
          <a:lstStyle/>
          <a:p>
            <a:r>
              <a:rPr lang="en-US"/>
              <a:t> </a:t>
            </a:r>
            <a:endParaRPr lang="en-IN"/>
          </a:p>
        </p:txBody>
      </p:sp>
    </p:spTree>
    <p:extLst>
      <p:ext uri="{BB962C8B-B14F-4D97-AF65-F5344CB8AC3E}">
        <p14:creationId xmlns:p14="http://schemas.microsoft.com/office/powerpoint/2010/main" val="980270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C07EF5965D67418381B8EE023AA3C8" ma:contentTypeVersion="4" ma:contentTypeDescription="Create a new document." ma:contentTypeScope="" ma:versionID="3ab164b4e7c9088c53ae3988b9da877d">
  <xsd:schema xmlns:xsd="http://www.w3.org/2001/XMLSchema" xmlns:xs="http://www.w3.org/2001/XMLSchema" xmlns:p="http://schemas.microsoft.com/office/2006/metadata/properties" xmlns:ns2="e8b82336-c7a5-44d1-b404-2496331212c9" targetNamespace="http://schemas.microsoft.com/office/2006/metadata/properties" ma:root="true" ma:fieldsID="6f7d45fdf937bea7a49b29c20b850a7f" ns2:_="">
    <xsd:import namespace="e8b82336-c7a5-44d1-b404-2496331212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82336-c7a5-44d1-b404-2496331212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4F8307-DB8B-49A9-8B20-3205B2A70F12}">
  <ds:schemaRefs>
    <ds:schemaRef ds:uri="http://schemas.microsoft.com/sharepoint/v3/contenttype/forms"/>
  </ds:schemaRefs>
</ds:datastoreItem>
</file>

<file path=customXml/itemProps2.xml><?xml version="1.0" encoding="utf-8"?>
<ds:datastoreItem xmlns:ds="http://schemas.openxmlformats.org/officeDocument/2006/customXml" ds:itemID="{AFFA041A-D8A0-4D4E-891A-B3F9614F183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2B03B6C0-64FB-4298-AEE7-85B428DE97F2}">
  <ds:schemaRefs>
    <ds:schemaRef ds:uri="e8b82336-c7a5-44d1-b404-2496331212c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37</Slides>
  <Notes>0</Notes>
  <HiddenSlides>0</HiddenSlide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Chalkboard 16x9</vt:lpstr>
      <vt:lpstr>BLOCKCHAIN TECHNOLOGY</vt:lpstr>
      <vt:lpstr>Module 1:  introduction to blockchain </vt:lpstr>
      <vt:lpstr>BLOCKCHAIN structure</vt:lpstr>
      <vt:lpstr>Definition of BLOCKCHAIN</vt:lpstr>
      <vt:lpstr>PowerPoint Presentation</vt:lpstr>
      <vt:lpstr>Basic operations on BLOCKCHAIN</vt:lpstr>
      <vt:lpstr>How BLOCKCHAIN technology works</vt:lpstr>
      <vt:lpstr>components of BLOCKCHAIN</vt:lpstr>
      <vt:lpstr> </vt:lpstr>
      <vt:lpstr>PowerPoint Presentation</vt:lpstr>
      <vt:lpstr> </vt:lpstr>
      <vt:lpstr> </vt:lpstr>
      <vt:lpstr> </vt:lpstr>
      <vt:lpstr> </vt:lpstr>
      <vt:lpstr> </vt:lpstr>
      <vt:lpstr>Block in blockchain</vt:lpstr>
      <vt:lpstr> </vt:lpstr>
      <vt:lpstr> </vt:lpstr>
      <vt:lpstr> </vt:lpstr>
      <vt:lpstr>Merkle tree</vt:lpstr>
      <vt:lpstr> </vt:lpstr>
      <vt:lpstr> </vt:lpstr>
      <vt:lpstr>Types of BLOCKCHAIN</vt:lpstr>
      <vt:lpstr> </vt:lpstr>
      <vt:lpstr> </vt:lpstr>
      <vt:lpstr> </vt:lpstr>
      <vt:lpstr> </vt:lpstr>
      <vt:lpstr> </vt:lpstr>
      <vt:lpstr> </vt:lpstr>
      <vt:lpstr>Consensus algorithms</vt:lpstr>
      <vt:lpstr> </vt:lpstr>
      <vt:lpstr> </vt:lpstr>
      <vt:lpstr> </vt:lpstr>
      <vt:lpstr> </vt:lpstr>
      <vt:lpstr>Pros and cons of blockchain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Swapnil Sonawane</dc:creator>
  <cp:revision>1</cp:revision>
  <dcterms:created xsi:type="dcterms:W3CDTF">2024-07-23T04:42:32Z</dcterms:created>
  <dcterms:modified xsi:type="dcterms:W3CDTF">2024-08-25T13:41:52Z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0x01010086C07EF5965D67418381B8EE023AA3C8</vt:lpwstr>
  </property>
</Properties>
</file>