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handoutMasterIdLst>
    <p:handoutMasterId r:id="rId41"/>
  </p:handoutMasterIdLst>
  <p:sldIdLst>
    <p:sldId id="256" r:id="rId5"/>
    <p:sldId id="344" r:id="rId6"/>
    <p:sldId id="345" r:id="rId7"/>
    <p:sldId id="346" r:id="rId8"/>
    <p:sldId id="348" r:id="rId9"/>
    <p:sldId id="349" r:id="rId10"/>
    <p:sldId id="350" r:id="rId11"/>
    <p:sldId id="351" r:id="rId12"/>
    <p:sldId id="352" r:id="rId13"/>
    <p:sldId id="353" r:id="rId14"/>
    <p:sldId id="354" r:id="rId15"/>
    <p:sldId id="455" r:id="rId16"/>
    <p:sldId id="355" r:id="rId17"/>
    <p:sldId id="456" r:id="rId18"/>
    <p:sldId id="457" r:id="rId19"/>
    <p:sldId id="357" r:id="rId20"/>
    <p:sldId id="358" r:id="rId21"/>
    <p:sldId id="359" r:id="rId22"/>
    <p:sldId id="360" r:id="rId23"/>
    <p:sldId id="361" r:id="rId24"/>
    <p:sldId id="458" r:id="rId25"/>
    <p:sldId id="459" r:id="rId26"/>
    <p:sldId id="460" r:id="rId27"/>
    <p:sldId id="461" r:id="rId28"/>
    <p:sldId id="362" r:id="rId29"/>
    <p:sldId id="363" r:id="rId30"/>
    <p:sldId id="365" r:id="rId31"/>
    <p:sldId id="366" r:id="rId32"/>
    <p:sldId id="367" r:id="rId33"/>
    <p:sldId id="368" r:id="rId34"/>
    <p:sldId id="462" r:id="rId35"/>
    <p:sldId id="369" r:id="rId36"/>
    <p:sldId id="463" r:id="rId37"/>
    <p:sldId id="370" r:id="rId38"/>
    <p:sldId id="464" r:id="rId3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17ED17-E718-B8F6-A465-ED30A9C8259D}" v="2" dt="2024-08-26T02:37:01.963"/>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63" d="100"/>
          <a:sy n="63" d="100"/>
        </p:scale>
        <p:origin x="804" y="5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i  Ganji" userId="S::aditi.ganji@vit.edu.in::7cd9a196-8a61-4d8c-b69f-bdd12a0bd6e5" providerId="AD" clId="Web-{8C17ED17-E718-B8F6-A465-ED30A9C8259D}"/>
    <pc:docChg chg="delSld">
      <pc:chgData name="Aditi  Ganji" userId="S::aditi.ganji@vit.edu.in::7cd9a196-8a61-4d8c-b69f-bdd12a0bd6e5" providerId="AD" clId="Web-{8C17ED17-E718-B8F6-A465-ED30A9C8259D}" dt="2024-08-26T02:37:01.963" v="1"/>
      <pc:docMkLst>
        <pc:docMk/>
      </pc:docMkLst>
      <pc:sldChg chg="del">
        <pc:chgData name="Aditi  Ganji" userId="S::aditi.ganji@vit.edu.in::7cd9a196-8a61-4d8c-b69f-bdd12a0bd6e5" providerId="AD" clId="Web-{8C17ED17-E718-B8F6-A465-ED30A9C8259D}" dt="2024-08-26T02:37:01.963" v="1"/>
        <pc:sldMkLst>
          <pc:docMk/>
          <pc:sldMk cId="2425861684" sldId="371"/>
        </pc:sldMkLst>
      </pc:sldChg>
      <pc:sldChg chg="del">
        <pc:chgData name="Aditi  Ganji" userId="S::aditi.ganji@vit.edu.in::7cd9a196-8a61-4d8c-b69f-bdd12a0bd6e5" providerId="AD" clId="Web-{8C17ED17-E718-B8F6-A465-ED30A9C8259D}" dt="2024-08-26T02:37:01.463" v="0"/>
        <pc:sldMkLst>
          <pc:docMk/>
          <pc:sldMk cId="529385381" sldId="46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8/25/2024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8/25/2024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C3286530-7611-430E-9C44-7C9A25B39370}" type="datetime1">
              <a:rPr lang="en-US" smtClean="0"/>
              <a:t>8/25/2024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36708F44-37CB-4E2A-9FF9-323E6CEA5E70}" type="datetime1">
              <a:rPr lang="en-US" smtClean="0"/>
              <a:t>8/25/2024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dirty="0"/>
          </a:p>
        </p:txBody>
      </p:sp>
      <p:sp>
        <p:nvSpPr>
          <p:cNvPr id="4" name="Date Placeholder 3"/>
          <p:cNvSpPr>
            <a:spLocks noGrp="1"/>
          </p:cNvSpPr>
          <p:nvPr>
            <p:ph type="dt" sz="half" idx="10"/>
          </p:nvPr>
        </p:nvSpPr>
        <p:spPr/>
        <p:txBody>
          <a:bodyPr/>
          <a:lstStyle/>
          <a:p>
            <a:fld id="{6A28ABDE-A89D-4912-B953-11D5E3BE7169}" type="datetime1">
              <a:rPr lang="en-US" smtClean="0"/>
              <a:t>8/25/2024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60448CEB-7C3C-4B20-B773-C36BF9B9D2DF}" type="datetime1">
              <a:rPr lang="en-US" smtClean="0"/>
              <a:t>8/25/2024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8C53DCEA-A006-4DFF-9B5C-369434D32781}" type="datetime1">
              <a:rPr lang="en-US" smtClean="0"/>
              <a:t>8/25/2024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Prepared By: Prof. Swapnil S. Sonawane</a:t>
            </a:r>
            <a:endParaRPr/>
          </a:p>
        </p:txBody>
      </p:sp>
      <p:sp>
        <p:nvSpPr>
          <p:cNvPr id="7" name="Date Placeholder 6"/>
          <p:cNvSpPr>
            <a:spLocks noGrp="1"/>
          </p:cNvSpPr>
          <p:nvPr>
            <p:ph type="dt" sz="half" idx="10"/>
          </p:nvPr>
        </p:nvSpPr>
        <p:spPr/>
        <p:txBody>
          <a:bodyPr/>
          <a:lstStyle/>
          <a:p>
            <a:fld id="{CEE6BAD5-0C80-4B70-89F8-F11D23AACF39}" type="datetime1">
              <a:rPr lang="en-US" smtClean="0"/>
              <a:t>8/25/2024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r>
              <a:rPr lang="en-US"/>
              <a:t>Prepared By: Prof. Swapnil S. Sonawane</a:t>
            </a:r>
            <a:endParaRPr/>
          </a:p>
        </p:txBody>
      </p:sp>
      <p:sp>
        <p:nvSpPr>
          <p:cNvPr id="3" name="Date Placeholder 2"/>
          <p:cNvSpPr>
            <a:spLocks noGrp="1"/>
          </p:cNvSpPr>
          <p:nvPr>
            <p:ph type="dt" sz="half" idx="10"/>
          </p:nvPr>
        </p:nvSpPr>
        <p:spPr/>
        <p:txBody>
          <a:bodyPr/>
          <a:lstStyle/>
          <a:p>
            <a:fld id="{8B828E8C-CD5C-4124-98C6-302D20FBBA75}" type="datetime1">
              <a:rPr lang="en-US" smtClean="0"/>
              <a:t>8/25/2024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Prepared By: Prof. Swapnil S. Sonawane</a:t>
            </a:r>
            <a:endParaRPr/>
          </a:p>
        </p:txBody>
      </p:sp>
      <p:sp>
        <p:nvSpPr>
          <p:cNvPr id="2" name="Date Placeholder 1"/>
          <p:cNvSpPr>
            <a:spLocks noGrp="1"/>
          </p:cNvSpPr>
          <p:nvPr>
            <p:ph type="dt" sz="half" idx="10"/>
          </p:nvPr>
        </p:nvSpPr>
        <p:spPr/>
        <p:txBody>
          <a:bodyPr/>
          <a:lstStyle/>
          <a:p>
            <a:fld id="{48AB1847-938A-4AF9-A066-50BCA8294D17}" type="datetime1">
              <a:rPr lang="en-US" smtClean="0"/>
              <a:t>8/25/2024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409F7DF-9892-418E-92FF-9768939F07F7}" type="datetime1">
              <a:rPr lang="en-US" smtClean="0"/>
              <a:t>8/25/2024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B743571-19BF-4038-A353-0FB6DFC8B141}" type="datetime1">
              <a:rPr lang="en-US" smtClean="0"/>
              <a:t>8/25/2024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Prepared By: Prof. Swapnil S. Sonawane</a:t>
            </a:r>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80CBDC18-5ECD-4347-AB77-701C1298D736}" type="datetime1">
              <a:rPr lang="en-US" smtClean="0"/>
              <a:t>8/25/2024</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1839070"/>
            <a:ext cx="9143998" cy="1020762"/>
          </a:xfrm>
        </p:spPr>
        <p:txBody>
          <a:bodyPr anchor="b">
            <a:normAutofit/>
          </a:bodyPr>
          <a:lstStyle/>
          <a:p>
            <a:pPr algn="ctr"/>
            <a:r>
              <a:rPr lang="en-US" sz="5400" dirty="0">
                <a:solidFill>
                  <a:schemeClr val="accent1">
                    <a:lumMod val="60000"/>
                    <a:lumOff val="40000"/>
                  </a:schemeClr>
                </a:solidFill>
                <a:latin typeface="Algerian" panose="04020705040A02060702" pitchFamily="82" charset="0"/>
              </a:rPr>
              <a:t>BLOCKCHAIN TECHNOLOGY</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7" name="Content Placeholder 6">
            <a:extLst>
              <a:ext uri="{FF2B5EF4-FFF2-40B4-BE49-F238E27FC236}">
                <a16:creationId xmlns:a16="http://schemas.microsoft.com/office/drawing/2014/main" id="{D40E1265-75BF-ED07-EAB5-FD7661558E91}"/>
              </a:ext>
            </a:extLst>
          </p:cNvPr>
          <p:cNvSpPr>
            <a:spLocks noGrp="1"/>
          </p:cNvSpPr>
          <p:nvPr>
            <p:ph idx="1"/>
          </p:nvPr>
        </p:nvSpPr>
        <p:spPr>
          <a:xfrm>
            <a:off x="1522413" y="3319368"/>
            <a:ext cx="9144000" cy="3103240"/>
          </a:xfrm>
        </p:spPr>
        <p:txBody>
          <a:bodyPr>
            <a:normAutofit/>
          </a:bodyPr>
          <a:lstStyle/>
          <a:p>
            <a:pPr marL="0" indent="0" algn="ctr">
              <a:buNone/>
            </a:pPr>
            <a:r>
              <a:rPr lang="en-US" sz="4000" dirty="0">
                <a:latin typeface="Algerian" panose="04020705040A02060702" pitchFamily="82" charset="0"/>
              </a:rPr>
              <a:t>Computer Engineering</a:t>
            </a:r>
          </a:p>
          <a:p>
            <a:pPr marL="0" indent="0" algn="ctr">
              <a:buNone/>
            </a:pPr>
            <a:r>
              <a:rPr lang="en-US" sz="4000" dirty="0">
                <a:latin typeface="Algerian" panose="04020705040A02060702" pitchFamily="82" charset="0"/>
              </a:rPr>
              <a:t>BE Semester VII</a:t>
            </a:r>
          </a:p>
          <a:p>
            <a:pPr marL="0" indent="0" algn="ctr">
              <a:buNone/>
            </a:pPr>
            <a:r>
              <a:rPr lang="en-US" sz="4000" dirty="0">
                <a:solidFill>
                  <a:schemeClr val="accent5">
                    <a:lumMod val="40000"/>
                    <a:lumOff val="60000"/>
                  </a:schemeClr>
                </a:solidFill>
                <a:latin typeface="Algerian" panose="04020705040A02060702" pitchFamily="82" charset="0"/>
              </a:rPr>
              <a:t>Prof. Swapnil Sonawane</a:t>
            </a:r>
            <a:endParaRPr lang="en-IN" sz="4000" dirty="0">
              <a:solidFill>
                <a:schemeClr val="accent5">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Components of Smart contract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85176" cy="5112569"/>
          </a:xfrm>
        </p:spPr>
        <p:txBody>
          <a:bodyPr>
            <a:normAutofit fontScale="70000" lnSpcReduction="20000"/>
          </a:bodyPr>
          <a:lstStyle/>
          <a:p>
            <a:pPr marL="0" indent="0" algn="just">
              <a:lnSpc>
                <a:spcPct val="120000"/>
              </a:lnSpc>
              <a:spcBef>
                <a:spcPts val="600"/>
              </a:spcBef>
              <a:buNone/>
            </a:pPr>
            <a:r>
              <a:rPr lang="en-US" sz="4000" dirty="0">
                <a:solidFill>
                  <a:schemeClr val="accent1"/>
                </a:solidFill>
                <a:latin typeface="Times New Roman" panose="02020603050405020304" pitchFamily="18" charset="0"/>
                <a:cs typeface="Times New Roman" panose="02020603050405020304" pitchFamily="18" charset="0"/>
              </a:rPr>
              <a:t>Variables</a:t>
            </a:r>
          </a:p>
          <a:p>
            <a:pPr marL="0" indent="0" algn="just">
              <a:lnSpc>
                <a:spcPct val="120000"/>
              </a:lnSpc>
              <a:spcBef>
                <a:spcPts val="600"/>
              </a:spcBef>
              <a:buNone/>
            </a:pPr>
            <a:r>
              <a:rPr lang="en-US" sz="4000" dirty="0">
                <a:latin typeface="Times New Roman" panose="02020603050405020304" pitchFamily="18" charset="0"/>
                <a:cs typeface="Times New Roman" panose="02020603050405020304" pitchFamily="18" charset="0"/>
              </a:rPr>
              <a:t>Variables in a smart contract store data that the contract will use or modify. There are different types of variables, each serving a specific purpose:</a:t>
            </a:r>
          </a:p>
          <a:p>
            <a:pPr marL="0" indent="0" algn="just">
              <a:lnSpc>
                <a:spcPct val="120000"/>
              </a:lnSpc>
              <a:spcBef>
                <a:spcPts val="600"/>
              </a:spcBef>
              <a:buNone/>
            </a:pPr>
            <a:r>
              <a:rPr lang="en-US" sz="4000" dirty="0">
                <a:solidFill>
                  <a:srgbClr val="92D050"/>
                </a:solidFill>
                <a:latin typeface="Times New Roman" panose="02020603050405020304" pitchFamily="18" charset="0"/>
                <a:cs typeface="Times New Roman" panose="02020603050405020304" pitchFamily="18" charset="0"/>
              </a:rPr>
              <a:t>State Variables:</a:t>
            </a:r>
          </a:p>
          <a:p>
            <a:pPr marL="0" indent="0" algn="just">
              <a:lnSpc>
                <a:spcPct val="120000"/>
              </a:lnSpc>
              <a:spcBef>
                <a:spcPts val="600"/>
              </a:spcBef>
              <a:buNone/>
            </a:pPr>
            <a:r>
              <a:rPr lang="en-US" sz="4000" dirty="0">
                <a:solidFill>
                  <a:srgbClr val="FFFF00"/>
                </a:solidFill>
                <a:latin typeface="Times New Roman" panose="02020603050405020304" pitchFamily="18" charset="0"/>
                <a:cs typeface="Times New Roman" panose="02020603050405020304" pitchFamily="18" charset="0"/>
              </a:rPr>
              <a:t>What They Are: </a:t>
            </a:r>
            <a:r>
              <a:rPr lang="en-US" sz="4000" dirty="0">
                <a:latin typeface="Times New Roman" panose="02020603050405020304" pitchFamily="18" charset="0"/>
                <a:cs typeface="Times New Roman" panose="02020603050405020304" pitchFamily="18" charset="0"/>
              </a:rPr>
              <a:t>These are variables that hold data which is stored permanently on the blockchain. Every time a state variable is updated, the change is recorded on the blockchain.</a:t>
            </a:r>
          </a:p>
          <a:p>
            <a:pPr marL="0" indent="0" algn="just">
              <a:lnSpc>
                <a:spcPct val="120000"/>
              </a:lnSpc>
              <a:spcBef>
                <a:spcPts val="600"/>
              </a:spcBef>
              <a:buNone/>
            </a:pPr>
            <a:r>
              <a:rPr lang="en-US" sz="4000" dirty="0">
                <a:solidFill>
                  <a:srgbClr val="FFFF00"/>
                </a:solidFill>
                <a:latin typeface="Times New Roman" panose="02020603050405020304" pitchFamily="18" charset="0"/>
                <a:cs typeface="Times New Roman" panose="02020603050405020304" pitchFamily="18" charset="0"/>
              </a:rPr>
              <a:t>Example:</a:t>
            </a:r>
            <a:r>
              <a:rPr lang="en-US" sz="4000" dirty="0">
                <a:latin typeface="Times New Roman" panose="02020603050405020304" pitchFamily="18" charset="0"/>
                <a:cs typeface="Times New Roman" panose="02020603050405020304" pitchFamily="18" charset="0"/>
              </a:rPr>
              <a:t> If you have a smart contract for a crowdfunding campaign, a state variable could be used to store the total amount of money raised.</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08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lnSpcReduction="10000"/>
          </a:bodyPr>
          <a:lstStyle/>
          <a:p>
            <a:pPr marL="0" indent="0" algn="just">
              <a:lnSpc>
                <a:spcPct val="120000"/>
              </a:lnSpc>
              <a:buNone/>
            </a:pPr>
            <a:r>
              <a:rPr lang="en-US" dirty="0">
                <a:solidFill>
                  <a:srgbClr val="92D050"/>
                </a:solidFill>
                <a:latin typeface="Times New Roman" panose="02020603050405020304" pitchFamily="18" charset="0"/>
                <a:cs typeface="Times New Roman" panose="02020603050405020304" pitchFamily="18" charset="0"/>
              </a:rPr>
              <a:t>Local Variables:</a:t>
            </a:r>
          </a:p>
          <a:p>
            <a:pPr marL="0" indent="0" algn="just">
              <a:lnSpc>
                <a:spcPct val="120000"/>
              </a:lnSpc>
              <a:buNone/>
            </a:pPr>
            <a:r>
              <a:rPr lang="en-US" dirty="0">
                <a:solidFill>
                  <a:srgbClr val="FFFF00"/>
                </a:solidFill>
                <a:latin typeface="Times New Roman" panose="02020603050405020304" pitchFamily="18" charset="0"/>
                <a:cs typeface="Times New Roman" panose="02020603050405020304" pitchFamily="18" charset="0"/>
              </a:rPr>
              <a:t>What They Are:</a:t>
            </a:r>
            <a:r>
              <a:rPr lang="en-US" dirty="0">
                <a:latin typeface="Times New Roman" panose="02020603050405020304" pitchFamily="18" charset="0"/>
                <a:cs typeface="Times New Roman" panose="02020603050405020304" pitchFamily="18" charset="0"/>
              </a:rPr>
              <a:t> These are variables used only within a function. They exist temporarily while the function is executing and do not store data permanently.</a:t>
            </a:r>
          </a:p>
          <a:p>
            <a:pPr marL="0" indent="0" algn="just">
              <a:lnSpc>
                <a:spcPct val="120000"/>
              </a:lnSpc>
              <a:buNone/>
            </a:pPr>
            <a:r>
              <a:rPr lang="en-US" dirty="0">
                <a:solidFill>
                  <a:srgbClr val="FFFF00"/>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If a function is calculating the average donation in a crowdfunding contract, it might use a local variable to hold the sum of donations during the calculation.</a:t>
            </a:r>
          </a:p>
          <a:p>
            <a:pPr marL="0" indent="0" algn="just">
              <a:lnSpc>
                <a:spcPct val="120000"/>
              </a:lnSpc>
              <a:buNone/>
            </a:pPr>
            <a:r>
              <a:rPr lang="en-US" dirty="0">
                <a:solidFill>
                  <a:srgbClr val="92D050"/>
                </a:solidFill>
                <a:latin typeface="Times New Roman" panose="02020603050405020304" pitchFamily="18" charset="0"/>
                <a:cs typeface="Times New Roman" panose="02020603050405020304" pitchFamily="18" charset="0"/>
              </a:rPr>
              <a:t>Global Variables:</a:t>
            </a:r>
          </a:p>
          <a:p>
            <a:pPr marL="0" indent="0" algn="just">
              <a:lnSpc>
                <a:spcPct val="120000"/>
              </a:lnSpc>
              <a:buNone/>
            </a:pPr>
            <a:r>
              <a:rPr lang="en-US" dirty="0">
                <a:solidFill>
                  <a:srgbClr val="FFFF00"/>
                </a:solidFill>
                <a:latin typeface="Times New Roman" panose="02020603050405020304" pitchFamily="18" charset="0"/>
                <a:cs typeface="Times New Roman" panose="02020603050405020304" pitchFamily="18" charset="0"/>
              </a:rPr>
              <a:t>What They Are:</a:t>
            </a:r>
            <a:r>
              <a:rPr lang="en-US" dirty="0">
                <a:latin typeface="Times New Roman" panose="02020603050405020304" pitchFamily="18" charset="0"/>
                <a:cs typeface="Times New Roman" panose="02020603050405020304" pitchFamily="18" charset="0"/>
              </a:rPr>
              <a:t> Special variables that provide information about the blockchain environment.</a:t>
            </a:r>
          </a:p>
          <a:p>
            <a:pPr marL="0" indent="0" algn="just">
              <a:lnSpc>
                <a:spcPct val="120000"/>
              </a:lnSpc>
              <a:buNone/>
            </a:pPr>
            <a:r>
              <a:rPr lang="en-US" dirty="0">
                <a:solidFill>
                  <a:srgbClr val="FFFF00"/>
                </a:solidFill>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Global variables might include the address of the sender of a transaction or the current block’s timestamp.</a:t>
            </a:r>
          </a:p>
        </p:txBody>
      </p:sp>
    </p:spTree>
    <p:extLst>
      <p:ext uri="{BB962C8B-B14F-4D97-AF65-F5344CB8AC3E}">
        <p14:creationId xmlns:p14="http://schemas.microsoft.com/office/powerpoint/2010/main" val="415837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fontScale="85000" lnSpcReduction="20000"/>
          </a:bodyPr>
          <a:lstStyle/>
          <a:p>
            <a:pPr marL="0" indent="0" algn="just">
              <a:lnSpc>
                <a:spcPct val="120000"/>
              </a:lnSpc>
              <a:spcBef>
                <a:spcPts val="600"/>
              </a:spcBef>
              <a:buNone/>
            </a:pPr>
            <a:r>
              <a:rPr lang="en-US" sz="2900" dirty="0">
                <a:solidFill>
                  <a:srgbClr val="00B0F0"/>
                </a:solidFill>
                <a:latin typeface="Times New Roman" panose="02020603050405020304" pitchFamily="18" charset="0"/>
                <a:cs typeface="Times New Roman" panose="02020603050405020304" pitchFamily="18" charset="0"/>
              </a:rPr>
              <a:t>Environment Variables</a:t>
            </a:r>
          </a:p>
          <a:p>
            <a:pPr marL="0" indent="0" algn="just">
              <a:lnSpc>
                <a:spcPct val="120000"/>
              </a:lnSpc>
              <a:spcBef>
                <a:spcPts val="600"/>
              </a:spcBef>
              <a:buNone/>
            </a:pPr>
            <a:r>
              <a:rPr lang="en-US" sz="2900" dirty="0">
                <a:latin typeface="Times New Roman" panose="02020603050405020304" pitchFamily="18" charset="0"/>
                <a:cs typeface="Times New Roman" panose="02020603050405020304" pitchFamily="18" charset="0"/>
              </a:rPr>
              <a:t>Environment variables are a special kind of global variable that give the smart contract information about the blockchain context it is operating in:</a:t>
            </a:r>
          </a:p>
          <a:p>
            <a:pPr marL="0" indent="0" algn="just">
              <a:lnSpc>
                <a:spcPct val="120000"/>
              </a:lnSpc>
              <a:spcBef>
                <a:spcPts val="600"/>
              </a:spcBef>
              <a:buNone/>
            </a:pPr>
            <a:r>
              <a:rPr lang="en-US" sz="2900" dirty="0" err="1">
                <a:solidFill>
                  <a:srgbClr val="92D050"/>
                </a:solidFill>
                <a:latin typeface="Times New Roman" panose="02020603050405020304" pitchFamily="18" charset="0"/>
                <a:cs typeface="Times New Roman" panose="02020603050405020304" pitchFamily="18" charset="0"/>
              </a:rPr>
              <a:t>msg.sender</a:t>
            </a:r>
            <a:r>
              <a:rPr lang="en-US" sz="2900" dirty="0">
                <a:solidFill>
                  <a:srgbClr val="92D050"/>
                </a:solidFill>
                <a:latin typeface="Times New Roman" panose="02020603050405020304" pitchFamily="18" charset="0"/>
                <a:cs typeface="Times New Roman" panose="02020603050405020304" pitchFamily="18" charset="0"/>
              </a:rPr>
              <a:t>:</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What It Is: </a:t>
            </a:r>
            <a:r>
              <a:rPr lang="en-US" sz="2900" dirty="0">
                <a:latin typeface="Times New Roman" panose="02020603050405020304" pitchFamily="18" charset="0"/>
                <a:cs typeface="Times New Roman" panose="02020603050405020304" pitchFamily="18" charset="0"/>
              </a:rPr>
              <a:t>Represents the address of the person or contract that is calling a function.</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Example:</a:t>
            </a:r>
            <a:r>
              <a:rPr lang="en-US" sz="2900" dirty="0">
                <a:latin typeface="Times New Roman" panose="02020603050405020304" pitchFamily="18" charset="0"/>
                <a:cs typeface="Times New Roman" panose="02020603050405020304" pitchFamily="18" charset="0"/>
              </a:rPr>
              <a:t> In a payment function, </a:t>
            </a:r>
            <a:r>
              <a:rPr lang="en-US" sz="2900" dirty="0" err="1">
                <a:latin typeface="Times New Roman" panose="02020603050405020304" pitchFamily="18" charset="0"/>
                <a:cs typeface="Times New Roman" panose="02020603050405020304" pitchFamily="18" charset="0"/>
              </a:rPr>
              <a:t>msg.sender</a:t>
            </a:r>
            <a:r>
              <a:rPr lang="en-US" sz="2900" dirty="0">
                <a:latin typeface="Times New Roman" panose="02020603050405020304" pitchFamily="18" charset="0"/>
                <a:cs typeface="Times New Roman" panose="02020603050405020304" pitchFamily="18" charset="0"/>
              </a:rPr>
              <a:t> would be the person sending the payment.</a:t>
            </a:r>
          </a:p>
          <a:p>
            <a:pPr marL="0" indent="0" algn="just">
              <a:lnSpc>
                <a:spcPct val="120000"/>
              </a:lnSpc>
              <a:spcBef>
                <a:spcPts val="600"/>
              </a:spcBef>
              <a:buNone/>
            </a:pPr>
            <a:r>
              <a:rPr lang="en-US" sz="2900" dirty="0" err="1">
                <a:solidFill>
                  <a:srgbClr val="92D050"/>
                </a:solidFill>
                <a:latin typeface="Times New Roman" panose="02020603050405020304" pitchFamily="18" charset="0"/>
                <a:cs typeface="Times New Roman" panose="02020603050405020304" pitchFamily="18" charset="0"/>
              </a:rPr>
              <a:t>msg.value</a:t>
            </a:r>
            <a:r>
              <a:rPr lang="en-US" sz="2900" dirty="0">
                <a:solidFill>
                  <a:srgbClr val="92D050"/>
                </a:solidFill>
                <a:latin typeface="Times New Roman" panose="02020603050405020304" pitchFamily="18" charset="0"/>
                <a:cs typeface="Times New Roman" panose="02020603050405020304" pitchFamily="18" charset="0"/>
              </a:rPr>
              <a:t>:</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What It Is: </a:t>
            </a:r>
            <a:r>
              <a:rPr lang="en-US" sz="2900" dirty="0">
                <a:latin typeface="Times New Roman" panose="02020603050405020304" pitchFamily="18" charset="0"/>
                <a:cs typeface="Times New Roman" panose="02020603050405020304" pitchFamily="18" charset="0"/>
              </a:rPr>
              <a:t>Represents the amount of Ether (the cryptocurrency of Ethereum) that was sent with the transaction.</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Example: </a:t>
            </a:r>
            <a:r>
              <a:rPr lang="en-US" sz="2900" dirty="0">
                <a:latin typeface="Times New Roman" panose="02020603050405020304" pitchFamily="18" charset="0"/>
                <a:cs typeface="Times New Roman" panose="02020603050405020304" pitchFamily="18" charset="0"/>
              </a:rPr>
              <a:t>If a user sends 1 Ether to a crowdfunding contract, </a:t>
            </a:r>
            <a:r>
              <a:rPr lang="en-US" sz="2900" dirty="0" err="1">
                <a:latin typeface="Times New Roman" panose="02020603050405020304" pitchFamily="18" charset="0"/>
                <a:cs typeface="Times New Roman" panose="02020603050405020304" pitchFamily="18" charset="0"/>
              </a:rPr>
              <a:t>msg.value</a:t>
            </a:r>
            <a:r>
              <a:rPr lang="en-US" sz="2900" dirty="0">
                <a:latin typeface="Times New Roman" panose="02020603050405020304" pitchFamily="18" charset="0"/>
                <a:cs typeface="Times New Roman" panose="02020603050405020304" pitchFamily="18" charset="0"/>
              </a:rPr>
              <a:t> would hold that 1 Ether.</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51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a:bodyPr>
          <a:lstStyle/>
          <a:p>
            <a:pPr marL="0" indent="0" algn="just">
              <a:lnSpc>
                <a:spcPct val="120000"/>
              </a:lnSpc>
              <a:spcBef>
                <a:spcPts val="600"/>
              </a:spcBef>
              <a:buNone/>
            </a:pPr>
            <a:r>
              <a:rPr lang="en-US" sz="2900" dirty="0" err="1">
                <a:solidFill>
                  <a:srgbClr val="92D050"/>
                </a:solidFill>
                <a:latin typeface="Times New Roman" panose="02020603050405020304" pitchFamily="18" charset="0"/>
                <a:cs typeface="Times New Roman" panose="02020603050405020304" pitchFamily="18" charset="0"/>
              </a:rPr>
              <a:t>block.timestamp</a:t>
            </a:r>
            <a:r>
              <a:rPr lang="en-US" sz="2900" dirty="0">
                <a:solidFill>
                  <a:srgbClr val="92D050"/>
                </a:solidFill>
                <a:latin typeface="Times New Roman" panose="02020603050405020304" pitchFamily="18" charset="0"/>
                <a:cs typeface="Times New Roman" panose="02020603050405020304" pitchFamily="18" charset="0"/>
              </a:rPr>
              <a:t>:</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What It Is: </a:t>
            </a:r>
            <a:r>
              <a:rPr lang="en-US" sz="2900" dirty="0">
                <a:latin typeface="Times New Roman" panose="02020603050405020304" pitchFamily="18" charset="0"/>
                <a:cs typeface="Times New Roman" panose="02020603050405020304" pitchFamily="18" charset="0"/>
              </a:rPr>
              <a:t>Gives the timestamp of the current block, which can be used to determine when a transaction was mined.</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Example:</a:t>
            </a:r>
            <a:r>
              <a:rPr lang="en-US" sz="2900" dirty="0">
                <a:latin typeface="Times New Roman" panose="02020603050405020304" pitchFamily="18" charset="0"/>
                <a:cs typeface="Times New Roman" panose="02020603050405020304" pitchFamily="18" charset="0"/>
              </a:rPr>
              <a:t> This can be used to set deadlines, like ensuring a payment is made before a specific time.</a:t>
            </a:r>
          </a:p>
          <a:p>
            <a:pPr marL="0" indent="0" algn="just">
              <a:lnSpc>
                <a:spcPct val="120000"/>
              </a:lnSpc>
              <a:spcBef>
                <a:spcPts val="600"/>
              </a:spcBef>
              <a:buNone/>
            </a:pPr>
            <a:r>
              <a:rPr lang="en-US" sz="2900" dirty="0" err="1">
                <a:solidFill>
                  <a:srgbClr val="92D050"/>
                </a:solidFill>
                <a:latin typeface="Times New Roman" panose="02020603050405020304" pitchFamily="18" charset="0"/>
                <a:cs typeface="Times New Roman" panose="02020603050405020304" pitchFamily="18" charset="0"/>
              </a:rPr>
              <a:t>block.number</a:t>
            </a:r>
            <a:r>
              <a:rPr lang="en-US" sz="2900" dirty="0">
                <a:solidFill>
                  <a:srgbClr val="92D050"/>
                </a:solidFill>
                <a:latin typeface="Times New Roman" panose="02020603050405020304" pitchFamily="18" charset="0"/>
                <a:cs typeface="Times New Roman" panose="02020603050405020304" pitchFamily="18" charset="0"/>
              </a:rPr>
              <a:t>:</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What It Is: </a:t>
            </a:r>
            <a:r>
              <a:rPr lang="en-US" sz="2900" dirty="0">
                <a:latin typeface="Times New Roman" panose="02020603050405020304" pitchFamily="18" charset="0"/>
                <a:cs typeface="Times New Roman" panose="02020603050405020304" pitchFamily="18" charset="0"/>
              </a:rPr>
              <a:t>Provides the number of the current block.</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Example:</a:t>
            </a:r>
            <a:r>
              <a:rPr lang="en-US" sz="2900" dirty="0">
                <a:latin typeface="Times New Roman" panose="02020603050405020304" pitchFamily="18" charset="0"/>
                <a:cs typeface="Times New Roman" panose="02020603050405020304" pitchFamily="18" charset="0"/>
              </a:rPr>
              <a:t> It can be used to set certain actions that happen at specific blocks.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84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fontScale="85000" lnSpcReduction="20000"/>
          </a:bodyPr>
          <a:lstStyle/>
          <a:p>
            <a:pPr marL="0" indent="0" algn="just">
              <a:lnSpc>
                <a:spcPct val="120000"/>
              </a:lnSpc>
              <a:spcBef>
                <a:spcPts val="600"/>
              </a:spcBef>
              <a:buNone/>
            </a:pPr>
            <a:r>
              <a:rPr lang="en-US" sz="2900" dirty="0">
                <a:solidFill>
                  <a:schemeClr val="accent1"/>
                </a:solidFill>
                <a:latin typeface="Times New Roman" panose="02020603050405020304" pitchFamily="18" charset="0"/>
                <a:cs typeface="Times New Roman" panose="02020603050405020304" pitchFamily="18" charset="0"/>
              </a:rPr>
              <a:t>Functions</a:t>
            </a:r>
          </a:p>
          <a:p>
            <a:pPr marL="0" indent="0" algn="just">
              <a:lnSpc>
                <a:spcPct val="120000"/>
              </a:lnSpc>
              <a:spcBef>
                <a:spcPts val="600"/>
              </a:spcBef>
              <a:buNone/>
            </a:pPr>
            <a:r>
              <a:rPr lang="en-US" sz="2900" dirty="0">
                <a:latin typeface="Times New Roman" panose="02020603050405020304" pitchFamily="18" charset="0"/>
                <a:cs typeface="Times New Roman" panose="02020603050405020304" pitchFamily="18" charset="0"/>
              </a:rPr>
              <a:t>Functions in a smart contract define what the contract can do. They can perform actions like transferring money, updating a variable, or interacting with other contracts.</a:t>
            </a:r>
          </a:p>
          <a:p>
            <a:pPr marL="0" indent="0" algn="just">
              <a:lnSpc>
                <a:spcPct val="120000"/>
              </a:lnSpc>
              <a:spcBef>
                <a:spcPts val="600"/>
              </a:spcBef>
              <a:buNone/>
            </a:pPr>
            <a:r>
              <a:rPr lang="en-US" sz="2900" dirty="0">
                <a:solidFill>
                  <a:srgbClr val="92D050"/>
                </a:solidFill>
                <a:latin typeface="Times New Roman" panose="02020603050405020304" pitchFamily="18" charset="0"/>
                <a:cs typeface="Times New Roman" panose="02020603050405020304" pitchFamily="18" charset="0"/>
              </a:rPr>
              <a:t>View Functions:</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What They Are: </a:t>
            </a:r>
            <a:r>
              <a:rPr lang="en-US" sz="2900" dirty="0">
                <a:latin typeface="Times New Roman" panose="02020603050405020304" pitchFamily="18" charset="0"/>
                <a:cs typeface="Times New Roman" panose="02020603050405020304" pitchFamily="18" charset="0"/>
              </a:rPr>
              <a:t>Functions that read data from the blockchain but do not modify it. They are marked as view and don’t cost any gas (transaction fee).</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Example: </a:t>
            </a:r>
            <a:r>
              <a:rPr lang="en-US" sz="2900" dirty="0">
                <a:latin typeface="Times New Roman" panose="02020603050405020304" pitchFamily="18" charset="0"/>
                <a:cs typeface="Times New Roman" panose="02020603050405020304" pitchFamily="18" charset="0"/>
              </a:rPr>
              <a:t>A function that returns the current balance of a user’s account.</a:t>
            </a:r>
          </a:p>
          <a:p>
            <a:pPr marL="0" indent="0" algn="just">
              <a:lnSpc>
                <a:spcPct val="120000"/>
              </a:lnSpc>
              <a:spcBef>
                <a:spcPts val="600"/>
              </a:spcBef>
              <a:buNone/>
            </a:pPr>
            <a:r>
              <a:rPr lang="en-US" sz="2900" dirty="0">
                <a:solidFill>
                  <a:srgbClr val="92D050"/>
                </a:solidFill>
                <a:latin typeface="Times New Roman" panose="02020603050405020304" pitchFamily="18" charset="0"/>
                <a:cs typeface="Times New Roman" panose="02020603050405020304" pitchFamily="18" charset="0"/>
              </a:rPr>
              <a:t>Pure Functions:</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What They Are: </a:t>
            </a:r>
            <a:r>
              <a:rPr lang="en-US" sz="2900" dirty="0">
                <a:latin typeface="Times New Roman" panose="02020603050405020304" pitchFamily="18" charset="0"/>
                <a:cs typeface="Times New Roman" panose="02020603050405020304" pitchFamily="18" charset="0"/>
              </a:rPr>
              <a:t>Functions that neither read from nor write to the blockchain. They perform calculations and return results without changing the contract’s state.</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Example: </a:t>
            </a:r>
            <a:r>
              <a:rPr lang="en-US" sz="2900" dirty="0">
                <a:latin typeface="Times New Roman" panose="02020603050405020304" pitchFamily="18" charset="0"/>
                <a:cs typeface="Times New Roman" panose="02020603050405020304" pitchFamily="18" charset="0"/>
              </a:rPr>
              <a:t>A function that adds two numbers together and returns the sum.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66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fontScale="92500"/>
          </a:bodyPr>
          <a:lstStyle/>
          <a:p>
            <a:pPr marL="0" indent="0" algn="just">
              <a:lnSpc>
                <a:spcPct val="120000"/>
              </a:lnSpc>
              <a:spcBef>
                <a:spcPts val="600"/>
              </a:spcBef>
              <a:buNone/>
            </a:pPr>
            <a:r>
              <a:rPr lang="en-US" sz="2900" dirty="0">
                <a:solidFill>
                  <a:srgbClr val="92D050"/>
                </a:solidFill>
                <a:latin typeface="Times New Roman" panose="02020603050405020304" pitchFamily="18" charset="0"/>
                <a:cs typeface="Times New Roman" panose="02020603050405020304" pitchFamily="18" charset="0"/>
              </a:rPr>
              <a:t>Payable Functions:</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What They Are:</a:t>
            </a:r>
            <a:r>
              <a:rPr lang="en-US" sz="2900" dirty="0">
                <a:latin typeface="Times New Roman" panose="02020603050405020304" pitchFamily="18" charset="0"/>
                <a:cs typeface="Times New Roman" panose="02020603050405020304" pitchFamily="18" charset="0"/>
              </a:rPr>
              <a:t> Functions that can accept Ether. They are marked as payable, indicating that the function is meant to handle payments.</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Example:</a:t>
            </a:r>
            <a:r>
              <a:rPr lang="en-US" sz="2900" dirty="0">
                <a:latin typeface="Times New Roman" panose="02020603050405020304" pitchFamily="18" charset="0"/>
                <a:cs typeface="Times New Roman" panose="02020603050405020304" pitchFamily="18" charset="0"/>
              </a:rPr>
              <a:t> A function that allows users to send Ether to the contract to purchase a token or service.</a:t>
            </a:r>
          </a:p>
          <a:p>
            <a:pPr marL="0" indent="0" algn="just">
              <a:lnSpc>
                <a:spcPct val="120000"/>
              </a:lnSpc>
              <a:spcBef>
                <a:spcPts val="600"/>
              </a:spcBef>
              <a:buNone/>
            </a:pPr>
            <a:r>
              <a:rPr lang="en-US" sz="2900" dirty="0">
                <a:solidFill>
                  <a:srgbClr val="92D050"/>
                </a:solidFill>
                <a:latin typeface="Times New Roman" panose="02020603050405020304" pitchFamily="18" charset="0"/>
                <a:cs typeface="Times New Roman" panose="02020603050405020304" pitchFamily="18" charset="0"/>
              </a:rPr>
              <a:t>Modifier Functions:</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What They Are: </a:t>
            </a:r>
            <a:r>
              <a:rPr lang="en-US" sz="2900" dirty="0">
                <a:latin typeface="Times New Roman" panose="02020603050405020304" pitchFamily="18" charset="0"/>
                <a:cs typeface="Times New Roman" panose="02020603050405020304" pitchFamily="18" charset="0"/>
              </a:rPr>
              <a:t>Functions that change the behavior of other functions. They can be used to check conditions before a function executes.</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Example:</a:t>
            </a:r>
            <a:r>
              <a:rPr lang="en-US" sz="2900" dirty="0">
                <a:latin typeface="Times New Roman" panose="02020603050405020304" pitchFamily="18" charset="0"/>
                <a:cs typeface="Times New Roman" panose="02020603050405020304" pitchFamily="18" charset="0"/>
              </a:rPr>
              <a:t> A modifier that checks if the caller is the contract owner before allowing certain actions, like withdrawing funds.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37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a:bodyPr>
          <a:lstStyle/>
          <a:p>
            <a:pPr marL="0" indent="0" algn="just">
              <a:lnSpc>
                <a:spcPct val="120000"/>
              </a:lnSpc>
              <a:buNone/>
            </a:pPr>
            <a:r>
              <a:rPr lang="en-US" dirty="0">
                <a:solidFill>
                  <a:schemeClr val="accent1"/>
                </a:solidFill>
                <a:latin typeface="Times New Roman" panose="02020603050405020304" pitchFamily="18" charset="0"/>
                <a:cs typeface="Times New Roman" panose="02020603050405020304" pitchFamily="18" charset="0"/>
              </a:rPr>
              <a:t>Events</a:t>
            </a:r>
          </a:p>
          <a:p>
            <a:pPr marL="0" indent="0" algn="just">
              <a:lnSpc>
                <a:spcPct val="120000"/>
              </a:lnSpc>
              <a:buNone/>
            </a:pPr>
            <a:r>
              <a:rPr lang="en-US" dirty="0">
                <a:latin typeface="Times New Roman" panose="02020603050405020304" pitchFamily="18" charset="0"/>
                <a:cs typeface="Times New Roman" panose="02020603050405020304" pitchFamily="18" charset="0"/>
              </a:rPr>
              <a:t>Events in smart contracts are like notifications or signals that let people or other programs know when something important happens inside the contract. For example, if someone deposits money, an event can be triggered to announce that this deposit was made. These events help keep a record of actions without storing too much information directly on the blockchain, making it more efficient. They also allow external systems, like websites or apps, to listen for these signals and update information accordingly. In simple terms, events are a way for a smart contract to communicate and log what’s going on.</a:t>
            </a:r>
          </a:p>
        </p:txBody>
      </p:sp>
    </p:spTree>
    <p:extLst>
      <p:ext uri="{BB962C8B-B14F-4D97-AF65-F5344CB8AC3E}">
        <p14:creationId xmlns:p14="http://schemas.microsoft.com/office/powerpoint/2010/main" val="88752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Smart </a:t>
            </a:r>
            <a:r>
              <a:rPr lang="en-US" sz="4000">
                <a:solidFill>
                  <a:srgbClr val="FFC000"/>
                </a:solidFill>
                <a:latin typeface="Algerian" panose="04020705040A02060702" pitchFamily="82" charset="0"/>
              </a:rPr>
              <a:t>contract approach</a:t>
            </a:r>
            <a:endParaRPr lang="en-US" sz="4000"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85176" cy="5112569"/>
          </a:xfrm>
        </p:spPr>
        <p:txBody>
          <a:bodyPr>
            <a:normAutofit fontScale="85000" lnSpcReduction="10000"/>
          </a:bodyPr>
          <a:lstStyle/>
          <a:p>
            <a:pPr marL="0" indent="0" algn="just">
              <a:lnSpc>
                <a:spcPct val="120000"/>
              </a:lnSpc>
              <a:spcBef>
                <a:spcPts val="600"/>
              </a:spcBef>
              <a:buNone/>
            </a:pPr>
            <a:r>
              <a:rPr lang="en-US" sz="3200" dirty="0">
                <a:latin typeface="Times New Roman" panose="02020603050405020304" pitchFamily="18" charset="0"/>
                <a:cs typeface="Times New Roman" panose="02020603050405020304" pitchFamily="18" charset="0"/>
              </a:rPr>
              <a:t>Smart contracts are set of rules and protocols which two parties agree upon and have to follow.</a:t>
            </a:r>
          </a:p>
          <a:p>
            <a:pPr marL="0" indent="0" algn="just">
              <a:lnSpc>
                <a:spcPct val="120000"/>
              </a:lnSpc>
              <a:spcBef>
                <a:spcPts val="600"/>
              </a:spcBef>
              <a:buNone/>
            </a:pPr>
            <a:r>
              <a:rPr lang="en-US" sz="3200" dirty="0">
                <a:solidFill>
                  <a:schemeClr val="accent1"/>
                </a:solidFill>
                <a:latin typeface="Times New Roman" panose="02020603050405020304" pitchFamily="18" charset="0"/>
                <a:cs typeface="Times New Roman" panose="02020603050405020304" pitchFamily="18" charset="0"/>
              </a:rPr>
              <a:t>IDE</a:t>
            </a:r>
          </a:p>
          <a:p>
            <a:pPr marL="0" indent="0" algn="just">
              <a:lnSpc>
                <a:spcPct val="120000"/>
              </a:lnSpc>
              <a:spcBef>
                <a:spcPts val="600"/>
              </a:spcBef>
              <a:buNone/>
            </a:pPr>
            <a:r>
              <a:rPr lang="en-US" sz="3200" dirty="0">
                <a:latin typeface="Times New Roman" panose="02020603050405020304" pitchFamily="18" charset="0"/>
                <a:cs typeface="Times New Roman" panose="02020603050405020304" pitchFamily="18" charset="0"/>
              </a:rPr>
              <a:t>To write and execute solidity codes, the most common IDE used is an online IDE known as REMIX.</a:t>
            </a:r>
          </a:p>
          <a:p>
            <a:pPr marL="0" indent="0" algn="just">
              <a:lnSpc>
                <a:spcPct val="120000"/>
              </a:lnSpc>
              <a:spcBef>
                <a:spcPts val="600"/>
              </a:spcBef>
              <a:buNone/>
            </a:pPr>
            <a:r>
              <a:rPr lang="en-US" sz="3200" dirty="0" err="1">
                <a:solidFill>
                  <a:schemeClr val="accent1"/>
                </a:solidFill>
                <a:latin typeface="Times New Roman" panose="02020603050405020304" pitchFamily="18" charset="0"/>
                <a:cs typeface="Times New Roman" panose="02020603050405020304" pitchFamily="18" charset="0"/>
              </a:rPr>
              <a:t>MetaMask</a:t>
            </a:r>
            <a:r>
              <a:rPr lang="en-US" sz="3200" dirty="0">
                <a:solidFill>
                  <a:schemeClr val="accent1"/>
                </a:solidFill>
                <a:latin typeface="Times New Roman" panose="02020603050405020304" pitchFamily="18" charset="0"/>
                <a:cs typeface="Times New Roman" panose="02020603050405020304" pitchFamily="18" charset="0"/>
              </a:rPr>
              <a:t> </a:t>
            </a:r>
          </a:p>
          <a:p>
            <a:pPr marL="0" indent="0" algn="just">
              <a:lnSpc>
                <a:spcPct val="120000"/>
              </a:lnSpc>
              <a:spcBef>
                <a:spcPts val="600"/>
              </a:spcBef>
              <a:buNone/>
            </a:pPr>
            <a:r>
              <a:rPr lang="en-US" sz="3200" dirty="0" err="1">
                <a:latin typeface="Times New Roman" panose="02020603050405020304" pitchFamily="18" charset="0"/>
                <a:cs typeface="Times New Roman" panose="02020603050405020304" pitchFamily="18" charset="0"/>
              </a:rPr>
              <a:t>MetaMask</a:t>
            </a:r>
            <a:r>
              <a:rPr lang="en-US" sz="3200" dirty="0">
                <a:latin typeface="Times New Roman" panose="02020603050405020304" pitchFamily="18" charset="0"/>
                <a:cs typeface="Times New Roman" panose="02020603050405020304" pitchFamily="18" charset="0"/>
              </a:rPr>
              <a:t> is a type of Ethereum wallet that bridges the gap between the user interfaces for Ethereum and the regular web.</a:t>
            </a:r>
          </a:p>
          <a:p>
            <a:pPr marL="0" indent="0" algn="just">
              <a:lnSpc>
                <a:spcPct val="120000"/>
              </a:lnSpc>
              <a:spcBef>
                <a:spcPts val="600"/>
              </a:spcBef>
              <a:buNone/>
            </a:pPr>
            <a:r>
              <a:rPr lang="en-US" sz="3200" dirty="0" err="1">
                <a:latin typeface="Times New Roman" panose="02020603050405020304" pitchFamily="18" charset="0"/>
                <a:cs typeface="Times New Roman" panose="02020603050405020304" pitchFamily="18" charset="0"/>
              </a:rPr>
              <a:t>MetaMask</a:t>
            </a:r>
            <a:r>
              <a:rPr lang="en-US" sz="3200" dirty="0">
                <a:latin typeface="Times New Roman" panose="02020603050405020304" pitchFamily="18" charset="0"/>
                <a:cs typeface="Times New Roman" panose="02020603050405020304" pitchFamily="18" charset="0"/>
              </a:rPr>
              <a:t> is mainly used as a plugin in chrome. You can add it from </a:t>
            </a:r>
          </a:p>
          <a:p>
            <a:pPr marL="0" indent="0" algn="just">
              <a:lnSpc>
                <a:spcPct val="120000"/>
              </a:lnSpc>
              <a:spcBef>
                <a:spcPts val="600"/>
              </a:spcBef>
              <a:buNone/>
            </a:pPr>
            <a:r>
              <a:rPr lang="en-US" sz="3200" dirty="0">
                <a:latin typeface="Times New Roman" panose="02020603050405020304" pitchFamily="18" charset="0"/>
                <a:cs typeface="Times New Roman" panose="02020603050405020304" pitchFamily="18" charset="0"/>
              </a:rPr>
              <a:t>	https://chrome.google.com/webstore/detail/metamask</a:t>
            </a:r>
          </a:p>
        </p:txBody>
      </p:sp>
    </p:spTree>
    <p:extLst>
      <p:ext uri="{BB962C8B-B14F-4D97-AF65-F5344CB8AC3E}">
        <p14:creationId xmlns:p14="http://schemas.microsoft.com/office/powerpoint/2010/main" val="403456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a:bodyPr>
          <a:lstStyle/>
          <a:p>
            <a:pPr marL="0" indent="0" algn="just">
              <a:lnSpc>
                <a:spcPct val="120000"/>
              </a:lnSpc>
              <a:buNone/>
            </a:pPr>
            <a:r>
              <a:rPr lang="en-US" dirty="0">
                <a:latin typeface="Times New Roman" panose="02020603050405020304" pitchFamily="18" charset="0"/>
                <a:cs typeface="Times New Roman" panose="02020603050405020304" pitchFamily="18" charset="0"/>
              </a:rPr>
              <a:t>After adding </a:t>
            </a:r>
            <a:r>
              <a:rPr lang="en-US" dirty="0" err="1">
                <a:latin typeface="Times New Roman" panose="02020603050405020304" pitchFamily="18" charset="0"/>
                <a:cs typeface="Times New Roman" panose="02020603050405020304" pitchFamily="18" charset="0"/>
              </a:rPr>
              <a:t>MetaMask</a:t>
            </a:r>
            <a:r>
              <a:rPr lang="en-US" dirty="0">
                <a:latin typeface="Times New Roman" panose="02020603050405020304" pitchFamily="18" charset="0"/>
                <a:cs typeface="Times New Roman" panose="02020603050405020304" pitchFamily="18" charset="0"/>
              </a:rPr>
              <a:t> as an extension in chrome and creating an account, set up our account as follows –</a:t>
            </a:r>
          </a:p>
          <a:p>
            <a:pPr marL="0" indent="0" algn="just">
              <a:lnSpc>
                <a:spcPct val="120000"/>
              </a:lnSpc>
              <a:buNone/>
            </a:pPr>
            <a:r>
              <a:rPr lang="en-US" dirty="0">
                <a:solidFill>
                  <a:srgbClr val="92D050"/>
                </a:solidFill>
                <a:latin typeface="Times New Roman" panose="02020603050405020304" pitchFamily="18" charset="0"/>
                <a:cs typeface="Times New Roman" panose="02020603050405020304" pitchFamily="18" charset="0"/>
              </a:rPr>
              <a:t>Step 1: Select </a:t>
            </a:r>
            <a:r>
              <a:rPr lang="en-US" dirty="0" err="1">
                <a:solidFill>
                  <a:srgbClr val="92D050"/>
                </a:solidFill>
                <a:latin typeface="Times New Roman" panose="02020603050405020304" pitchFamily="18" charset="0"/>
                <a:cs typeface="Times New Roman" panose="02020603050405020304" pitchFamily="18" charset="0"/>
              </a:rPr>
              <a:t>Goerli</a:t>
            </a:r>
            <a:r>
              <a:rPr lang="en-US" dirty="0">
                <a:solidFill>
                  <a:srgbClr val="92D050"/>
                </a:solidFill>
                <a:latin typeface="Times New Roman" panose="02020603050405020304" pitchFamily="18" charset="0"/>
                <a:cs typeface="Times New Roman" panose="02020603050405020304" pitchFamily="18" charset="0"/>
              </a:rPr>
              <a:t> Test Network from a list of available networks </a:t>
            </a:r>
          </a:p>
          <a:p>
            <a:pPr marL="0" indent="0" algn="just">
              <a:lnSpc>
                <a:spcPct val="120000"/>
              </a:lnSpc>
              <a:buNone/>
            </a:pPr>
            <a:r>
              <a:rPr lang="en-US" dirty="0">
                <a:solidFill>
                  <a:srgbClr val="92D050"/>
                </a:solidFill>
                <a:latin typeface="Times New Roman" panose="02020603050405020304" pitchFamily="18" charset="0"/>
                <a:cs typeface="Times New Roman" panose="02020603050405020304" pitchFamily="18" charset="0"/>
              </a:rPr>
              <a:t>Step 2: Request test ether </a:t>
            </a:r>
          </a:p>
          <a:p>
            <a:pPr marL="0" indent="0" algn="just">
              <a:lnSpc>
                <a:spcPct val="120000"/>
              </a:lnSpc>
              <a:buNone/>
            </a:pPr>
            <a:r>
              <a:rPr lang="en-US" dirty="0">
                <a:solidFill>
                  <a:srgbClr val="92D050"/>
                </a:solidFill>
                <a:latin typeface="Times New Roman" panose="02020603050405020304" pitchFamily="18" charset="0"/>
                <a:cs typeface="Times New Roman" panose="02020603050405020304" pitchFamily="18" charset="0"/>
              </a:rPr>
              <a:t>Step 3: </a:t>
            </a:r>
            <a:r>
              <a:rPr lang="en-US" dirty="0" err="1">
                <a:solidFill>
                  <a:srgbClr val="92D050"/>
                </a:solidFill>
                <a:latin typeface="Times New Roman" panose="02020603050405020304" pitchFamily="18" charset="0"/>
                <a:cs typeface="Times New Roman" panose="02020603050405020304" pitchFamily="18" charset="0"/>
              </a:rPr>
              <a:t>MetaMask</a:t>
            </a:r>
            <a:r>
              <a:rPr lang="en-US" dirty="0">
                <a:solidFill>
                  <a:srgbClr val="92D050"/>
                </a:solidFill>
                <a:latin typeface="Times New Roman" panose="02020603050405020304" pitchFamily="18" charset="0"/>
                <a:cs typeface="Times New Roman" panose="02020603050405020304" pitchFamily="18" charset="0"/>
              </a:rPr>
              <a:t> is ready for deployment. </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83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Steps to deploy your contract</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Step 1: Open Remix IDE in your browser.</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Step 2: Write code for testing and compile by clicking on the compile button</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Step 3: After compilation, move to deploy section and select Injected Web3 in place of </a:t>
            </a:r>
            <a:r>
              <a:rPr lang="en-US" dirty="0" err="1">
                <a:solidFill>
                  <a:srgbClr val="92D050"/>
                </a:solidFill>
                <a:latin typeface="Times New Roman" panose="02020603050405020304" pitchFamily="18" charset="0"/>
                <a:cs typeface="Times New Roman" panose="02020603050405020304" pitchFamily="18" charset="0"/>
              </a:rPr>
              <a:t>JavaScriptVM</a:t>
            </a:r>
            <a:endParaRPr lang="en-US" dirty="0">
              <a:solidFill>
                <a:srgbClr val="92D050"/>
              </a:solidFill>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Step 4: Now the contract is ready to be deployed. Click on deploy button.</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Step 5: Expand the deployed contract as below and get the output using the </a:t>
            </a:r>
            <a:r>
              <a:rPr lang="en-US" dirty="0" err="1">
                <a:solidFill>
                  <a:srgbClr val="92D050"/>
                </a:solidFill>
                <a:latin typeface="Times New Roman" panose="02020603050405020304" pitchFamily="18" charset="0"/>
                <a:cs typeface="Times New Roman" panose="02020603050405020304" pitchFamily="18" charset="0"/>
              </a:rPr>
              <a:t>get_output</a:t>
            </a:r>
            <a:r>
              <a:rPr lang="en-US" dirty="0">
                <a:solidFill>
                  <a:srgbClr val="92D050"/>
                </a:solidFill>
                <a:latin typeface="Times New Roman" panose="02020603050405020304" pitchFamily="18" charset="0"/>
                <a:cs typeface="Times New Roman" panose="02020603050405020304" pitchFamily="18" charset="0"/>
              </a:rPr>
              <a:t>() function</a:t>
            </a:r>
          </a:p>
          <a:p>
            <a:pPr marL="0" indent="0" algn="just">
              <a:lnSpc>
                <a:spcPct val="120000"/>
              </a:lnSpc>
              <a:spcBef>
                <a:spcPts val="600"/>
              </a:spcBef>
              <a:buNone/>
            </a:pPr>
            <a:r>
              <a:rPr lang="en-US">
                <a:solidFill>
                  <a:srgbClr val="92D050"/>
                </a:solidFill>
                <a:latin typeface="Times New Roman" panose="02020603050405020304" pitchFamily="18" charset="0"/>
                <a:cs typeface="Times New Roman" panose="02020603050405020304" pitchFamily="18" charset="0"/>
              </a:rPr>
              <a:t>Step 6: </a:t>
            </a:r>
            <a:r>
              <a:rPr lang="en-US" dirty="0">
                <a:solidFill>
                  <a:srgbClr val="92D050"/>
                </a:solidFill>
                <a:latin typeface="Times New Roman" panose="02020603050405020304" pitchFamily="18" charset="0"/>
                <a:cs typeface="Times New Roman" panose="02020603050405020304" pitchFamily="18" charset="0"/>
              </a:rPr>
              <a:t>Now, to verify whether the transaction (process) executed successfully, we can check our balance on </a:t>
            </a:r>
            <a:r>
              <a:rPr lang="en-US" dirty="0" err="1">
                <a:solidFill>
                  <a:srgbClr val="92D050"/>
                </a:solidFill>
                <a:latin typeface="Times New Roman" panose="02020603050405020304" pitchFamily="18" charset="0"/>
                <a:cs typeface="Times New Roman" panose="02020603050405020304" pitchFamily="18" charset="0"/>
              </a:rPr>
              <a:t>MetaMask</a:t>
            </a:r>
            <a:r>
              <a:rPr lang="en-US" dirty="0">
                <a:solidFill>
                  <a:srgbClr val="92D05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769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2636912"/>
            <a:ext cx="9143998" cy="2165994"/>
          </a:xfrm>
        </p:spPr>
        <p:txBody>
          <a:bodyPr anchor="b">
            <a:normAutofit fontScale="90000"/>
          </a:bodyPr>
          <a:lstStyle/>
          <a:p>
            <a:pPr algn="ctr"/>
            <a:r>
              <a:rPr lang="en-US" sz="5400" dirty="0">
                <a:solidFill>
                  <a:schemeClr val="accent1">
                    <a:lumMod val="60000"/>
                    <a:lumOff val="40000"/>
                  </a:schemeClr>
                </a:solidFill>
                <a:latin typeface="Algerian" panose="04020705040A02060702" pitchFamily="82" charset="0"/>
              </a:rPr>
              <a:t>Module 3:</a:t>
            </a:r>
            <a:br>
              <a:rPr lang="en-US" sz="5400" dirty="0">
                <a:solidFill>
                  <a:schemeClr val="accent1">
                    <a:lumMod val="60000"/>
                    <a:lumOff val="40000"/>
                  </a:schemeClr>
                </a:solidFill>
                <a:latin typeface="Algerian" panose="04020705040A02060702" pitchFamily="82" charset="0"/>
              </a:rPr>
            </a:br>
            <a:br>
              <a:rPr lang="en-US" sz="5400" dirty="0">
                <a:solidFill>
                  <a:schemeClr val="accent1">
                    <a:lumMod val="60000"/>
                    <a:lumOff val="40000"/>
                  </a:schemeClr>
                </a:solidFill>
                <a:latin typeface="Algerian" panose="04020705040A02060702" pitchFamily="82" charset="0"/>
              </a:rPr>
            </a:br>
            <a:r>
              <a:rPr lang="en-US" sz="5400" dirty="0">
                <a:solidFill>
                  <a:schemeClr val="accent1">
                    <a:lumMod val="60000"/>
                    <a:lumOff val="40000"/>
                  </a:schemeClr>
                </a:solidFill>
                <a:latin typeface="Algerian" panose="04020705040A02060702" pitchFamily="82" charset="0"/>
              </a:rPr>
              <a:t>programming in blockchain</a:t>
            </a:r>
            <a:br>
              <a:rPr lang="en-US" sz="5400" dirty="0">
                <a:solidFill>
                  <a:schemeClr val="accent1">
                    <a:lumMod val="60000"/>
                    <a:lumOff val="40000"/>
                  </a:schemeClr>
                </a:solidFill>
                <a:latin typeface="Algerian" panose="04020705040A02060702" pitchFamily="82" charset="0"/>
              </a:rPr>
            </a:br>
            <a:endParaRPr lang="en-US" sz="5400" dirty="0">
              <a:solidFill>
                <a:schemeClr val="accent1">
                  <a:lumMod val="60000"/>
                  <a:lumOff val="40000"/>
                </a:schemeClr>
              </a:solidFill>
              <a:latin typeface="Algerian" panose="04020705040A02060702" pitchFamily="82" charset="0"/>
            </a:endParaRP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5" name="Content Placeholder 4">
            <a:extLst>
              <a:ext uri="{FF2B5EF4-FFF2-40B4-BE49-F238E27FC236}">
                <a16:creationId xmlns:a16="http://schemas.microsoft.com/office/drawing/2014/main" id="{ED734CB3-9FFB-2A57-2728-5F6237AB13AA}"/>
              </a:ext>
            </a:extLst>
          </p:cNvPr>
          <p:cNvSpPr>
            <a:spLocks noGrp="1"/>
          </p:cNvSpPr>
          <p:nvPr>
            <p:ph idx="1"/>
          </p:nvPr>
        </p:nvSpPr>
        <p:spPr>
          <a:xfrm>
            <a:off x="1537593" y="3425592"/>
            <a:ext cx="9144000" cy="4267200"/>
          </a:xfrm>
        </p:spPr>
        <p:txBody>
          <a:bodyPr/>
          <a:lstStyle/>
          <a:p>
            <a:pPr marL="0" indent="0">
              <a:buNone/>
            </a:pPr>
            <a:r>
              <a:rPr lang="en-IN" dirty="0"/>
              <a:t> </a:t>
            </a:r>
          </a:p>
        </p:txBody>
      </p:sp>
    </p:spTree>
    <p:extLst>
      <p:ext uri="{BB962C8B-B14F-4D97-AF65-F5344CB8AC3E}">
        <p14:creationId xmlns:p14="http://schemas.microsoft.com/office/powerpoint/2010/main" val="44101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Data types in solidity</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fontScale="70000" lnSpcReduction="20000"/>
          </a:bodyPr>
          <a:lstStyle/>
          <a:p>
            <a:pPr marL="0" indent="0" algn="just">
              <a:lnSpc>
                <a:spcPct val="120000"/>
              </a:lnSpc>
              <a:spcBef>
                <a:spcPts val="600"/>
              </a:spcBef>
              <a:buNone/>
            </a:pPr>
            <a:r>
              <a:rPr lang="en-US" sz="3400" dirty="0">
                <a:latin typeface="Times New Roman" panose="02020603050405020304" pitchFamily="18" charset="0"/>
                <a:cs typeface="Times New Roman" panose="02020603050405020304" pitchFamily="18" charset="0"/>
              </a:rPr>
              <a:t>Solidity is a statically typed language, which implies that the type of each of the variables should be specified.</a:t>
            </a: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sz="3200" dirty="0">
                <a:solidFill>
                  <a:schemeClr val="accent1"/>
                </a:solidFill>
                <a:latin typeface="Times New Roman" panose="02020603050405020304" pitchFamily="18" charset="0"/>
                <a:cs typeface="Times New Roman" panose="02020603050405020304" pitchFamily="18" charset="0"/>
              </a:rPr>
              <a:t>Value Types</a:t>
            </a:r>
          </a:p>
          <a:p>
            <a:pPr marL="0" indent="0" algn="just">
              <a:lnSpc>
                <a:spcPct val="120000"/>
              </a:lnSpc>
              <a:spcBef>
                <a:spcPts val="600"/>
              </a:spcBef>
              <a:buNone/>
            </a:pPr>
            <a:r>
              <a:rPr lang="en-US" sz="3200" dirty="0">
                <a:latin typeface="Times New Roman" panose="02020603050405020304" pitchFamily="18" charset="0"/>
                <a:cs typeface="Times New Roman" panose="02020603050405020304" pitchFamily="18" charset="0"/>
              </a:rPr>
              <a:t>Value types are data types that store their value directly in the memory. When you assign a value type to another variable, a copy of the original value is created. This means that changing the value of one variable does not affect the other.</a:t>
            </a:r>
          </a:p>
          <a:p>
            <a:pPr marL="0" indent="0" algn="just">
              <a:lnSpc>
                <a:spcPct val="120000"/>
              </a:lnSpc>
              <a:spcBef>
                <a:spcPts val="600"/>
              </a:spcBef>
              <a:buNone/>
            </a:pPr>
            <a:r>
              <a:rPr lang="en-US" sz="3200" dirty="0">
                <a:solidFill>
                  <a:srgbClr val="92D050"/>
                </a:solidFill>
                <a:latin typeface="Times New Roman" panose="02020603050405020304" pitchFamily="18" charset="0"/>
                <a:cs typeface="Times New Roman" panose="02020603050405020304" pitchFamily="18" charset="0"/>
              </a:rPr>
              <a:t>Common Value Types in Solidity:</a:t>
            </a:r>
          </a:p>
          <a:p>
            <a:pPr marL="0" indent="0" algn="just">
              <a:lnSpc>
                <a:spcPct val="120000"/>
              </a:lnSpc>
              <a:spcBef>
                <a:spcPts val="600"/>
              </a:spcBef>
              <a:buNone/>
            </a:pPr>
            <a:r>
              <a:rPr lang="en-US" sz="3200" dirty="0" err="1">
                <a:solidFill>
                  <a:srgbClr val="FFFF00"/>
                </a:solidFill>
                <a:latin typeface="Times New Roman" panose="02020603050405020304" pitchFamily="18" charset="0"/>
                <a:cs typeface="Times New Roman" panose="02020603050405020304" pitchFamily="18" charset="0"/>
              </a:rPr>
              <a:t>uint</a:t>
            </a:r>
            <a:r>
              <a:rPr lang="en-US" sz="3200" dirty="0">
                <a:solidFill>
                  <a:srgbClr val="FFFF00"/>
                </a:solidFill>
                <a:latin typeface="Times New Roman" panose="02020603050405020304" pitchFamily="18" charset="0"/>
                <a:cs typeface="Times New Roman" panose="02020603050405020304" pitchFamily="18" charset="0"/>
              </a:rPr>
              <a:t> (Unsigned Integer):</a:t>
            </a:r>
          </a:p>
          <a:p>
            <a:pPr marL="0" indent="0" algn="just">
              <a:lnSpc>
                <a:spcPct val="120000"/>
              </a:lnSpc>
              <a:spcBef>
                <a:spcPts val="600"/>
              </a:spcBef>
              <a:buNone/>
            </a:pPr>
            <a:r>
              <a:rPr lang="en-US" sz="3200" dirty="0">
                <a:latin typeface="Times New Roman" panose="02020603050405020304" pitchFamily="18" charset="0"/>
                <a:cs typeface="Times New Roman" panose="02020603050405020304" pitchFamily="18" charset="0"/>
              </a:rPr>
              <a:t>What It Is: A non-negative whole number (no decimals). It’s called "unsigned" because it doesn’t allow negative values.</a:t>
            </a:r>
          </a:p>
          <a:p>
            <a:pPr marL="0" indent="0" algn="just">
              <a:lnSpc>
                <a:spcPct val="120000"/>
              </a:lnSpc>
              <a:spcBef>
                <a:spcPts val="600"/>
              </a:spcBef>
              <a:buNone/>
            </a:pPr>
            <a:r>
              <a:rPr lang="en-US" sz="3200" dirty="0">
                <a:latin typeface="Times New Roman" panose="02020603050405020304" pitchFamily="18" charset="0"/>
                <a:cs typeface="Times New Roman" panose="02020603050405020304" pitchFamily="18" charset="0"/>
              </a:rPr>
              <a:t>Example: </a:t>
            </a:r>
            <a:r>
              <a:rPr lang="en-US" sz="3200" dirty="0" err="1">
                <a:latin typeface="Times New Roman" panose="02020603050405020304" pitchFamily="18" charset="0"/>
                <a:cs typeface="Times New Roman" panose="02020603050405020304" pitchFamily="18" charset="0"/>
              </a:rPr>
              <a:t>uint</a:t>
            </a:r>
            <a:r>
              <a:rPr lang="en-US" sz="3200" dirty="0">
                <a:latin typeface="Times New Roman" panose="02020603050405020304" pitchFamily="18" charset="0"/>
                <a:cs typeface="Times New Roman" panose="02020603050405020304" pitchFamily="18" charset="0"/>
              </a:rPr>
              <a:t> balance = 100; creates a variable called balance that holds the value 100.</a:t>
            </a:r>
          </a:p>
        </p:txBody>
      </p:sp>
    </p:spTree>
    <p:extLst>
      <p:ext uri="{BB962C8B-B14F-4D97-AF65-F5344CB8AC3E}">
        <p14:creationId xmlns:p14="http://schemas.microsoft.com/office/powerpoint/2010/main" val="105890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a:bodyPr>
          <a:lstStyle/>
          <a:p>
            <a:pPr marL="0" indent="0" algn="just" fontAlgn="base">
              <a:lnSpc>
                <a:spcPct val="100000"/>
              </a:lnSpc>
              <a:spcBef>
                <a:spcPts val="600"/>
              </a:spcBef>
              <a:buNone/>
            </a:pPr>
            <a:r>
              <a:rPr lang="en-US" sz="2500" dirty="0">
                <a:solidFill>
                  <a:srgbClr val="FFFF00"/>
                </a:solidFill>
                <a:latin typeface="Times New Roman" panose="02020603050405020304" pitchFamily="18" charset="0"/>
                <a:cs typeface="Times New Roman" panose="02020603050405020304" pitchFamily="18" charset="0"/>
              </a:rPr>
              <a:t>int (Signed Integer):</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What It Is: A whole number that can be positive or negative.</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int temperature = -10; creates a variable called temperature that holds the value -10.</a:t>
            </a:r>
          </a:p>
          <a:p>
            <a:pPr marL="0" indent="0" algn="just" fontAlgn="base">
              <a:lnSpc>
                <a:spcPct val="100000"/>
              </a:lnSpc>
              <a:spcBef>
                <a:spcPts val="600"/>
              </a:spcBef>
              <a:buNone/>
            </a:pPr>
            <a:r>
              <a:rPr lang="en-US" sz="2500" dirty="0">
                <a:solidFill>
                  <a:srgbClr val="FFFF00"/>
                </a:solidFill>
                <a:latin typeface="Times New Roman" panose="02020603050405020304" pitchFamily="18" charset="0"/>
                <a:cs typeface="Times New Roman" panose="02020603050405020304" pitchFamily="18" charset="0"/>
              </a:rPr>
              <a:t>bool (Boolean):</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What It Is: A true/false value.</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bool </a:t>
            </a:r>
            <a:r>
              <a:rPr lang="en-US" sz="2500" dirty="0" err="1">
                <a:latin typeface="Times New Roman" panose="02020603050405020304" pitchFamily="18" charset="0"/>
                <a:cs typeface="Times New Roman" panose="02020603050405020304" pitchFamily="18" charset="0"/>
              </a:rPr>
              <a:t>isOpen</a:t>
            </a:r>
            <a:r>
              <a:rPr lang="en-US" sz="2500" dirty="0">
                <a:latin typeface="Times New Roman" panose="02020603050405020304" pitchFamily="18" charset="0"/>
                <a:cs typeface="Times New Roman" panose="02020603050405020304" pitchFamily="18" charset="0"/>
              </a:rPr>
              <a:t> = true; creates a variable called </a:t>
            </a:r>
            <a:r>
              <a:rPr lang="en-US" sz="2500" dirty="0" err="1">
                <a:latin typeface="Times New Roman" panose="02020603050405020304" pitchFamily="18" charset="0"/>
                <a:cs typeface="Times New Roman" panose="02020603050405020304" pitchFamily="18" charset="0"/>
              </a:rPr>
              <a:t>isOpen</a:t>
            </a:r>
            <a:r>
              <a:rPr lang="en-US" sz="2500" dirty="0">
                <a:latin typeface="Times New Roman" panose="02020603050405020304" pitchFamily="18" charset="0"/>
                <a:cs typeface="Times New Roman" panose="02020603050405020304" pitchFamily="18" charset="0"/>
              </a:rPr>
              <a:t> that holds the value true.</a:t>
            </a:r>
          </a:p>
          <a:p>
            <a:pPr marL="0" indent="0" algn="just" fontAlgn="base">
              <a:lnSpc>
                <a:spcPct val="100000"/>
              </a:lnSpc>
              <a:spcBef>
                <a:spcPts val="600"/>
              </a:spcBef>
              <a:buNone/>
            </a:pPr>
            <a:r>
              <a:rPr lang="en-US" sz="2500" dirty="0">
                <a:solidFill>
                  <a:srgbClr val="FFFF00"/>
                </a:solidFill>
                <a:latin typeface="Times New Roman" panose="02020603050405020304" pitchFamily="18" charset="0"/>
                <a:cs typeface="Times New Roman" panose="02020603050405020304" pitchFamily="18" charset="0"/>
              </a:rPr>
              <a:t>address:</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What It Is: A type that holds Ethereum addresses, which are used to identify accounts and smart contracts.</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address owner = 0x123...; stores an Ethereum address in the owner variable.</a:t>
            </a:r>
          </a:p>
        </p:txBody>
      </p:sp>
    </p:spTree>
    <p:extLst>
      <p:ext uri="{BB962C8B-B14F-4D97-AF65-F5344CB8AC3E}">
        <p14:creationId xmlns:p14="http://schemas.microsoft.com/office/powerpoint/2010/main" val="169622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a:bodyPr>
          <a:lstStyle/>
          <a:p>
            <a:pPr marL="0" indent="0" algn="just" fontAlgn="base">
              <a:lnSpc>
                <a:spcPct val="100000"/>
              </a:lnSpc>
              <a:spcBef>
                <a:spcPts val="600"/>
              </a:spcBef>
              <a:buNone/>
            </a:pPr>
            <a:r>
              <a:rPr lang="en-US" sz="2500" dirty="0">
                <a:solidFill>
                  <a:srgbClr val="FFFF00"/>
                </a:solidFill>
                <a:latin typeface="Times New Roman" panose="02020603050405020304" pitchFamily="18" charset="0"/>
                <a:cs typeface="Times New Roman" panose="02020603050405020304" pitchFamily="18" charset="0"/>
              </a:rPr>
              <a:t>bytes:</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What It Is: A fixed-size array of bytes (e.g., bytes32).</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bytes32 data = "Hello"; creates a variable that stores a 32-byte value, often used for storing hashes.</a:t>
            </a:r>
          </a:p>
        </p:txBody>
      </p:sp>
    </p:spTree>
    <p:extLst>
      <p:ext uri="{BB962C8B-B14F-4D97-AF65-F5344CB8AC3E}">
        <p14:creationId xmlns:p14="http://schemas.microsoft.com/office/powerpoint/2010/main" val="383785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lnSpcReduction="10000"/>
          </a:bodyPr>
          <a:lstStyle/>
          <a:p>
            <a:pPr marL="0" indent="0" algn="just" fontAlgn="base">
              <a:lnSpc>
                <a:spcPct val="100000"/>
              </a:lnSpc>
              <a:spcBef>
                <a:spcPts val="600"/>
              </a:spcBef>
              <a:buNone/>
            </a:pPr>
            <a:r>
              <a:rPr lang="en-US" sz="2500" dirty="0">
                <a:solidFill>
                  <a:srgbClr val="00B0F0"/>
                </a:solidFill>
                <a:latin typeface="Times New Roman" panose="02020603050405020304" pitchFamily="18" charset="0"/>
                <a:cs typeface="Times New Roman" panose="02020603050405020304" pitchFamily="18" charset="0"/>
              </a:rPr>
              <a:t>Reference Type</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Reference types store references (or pointers) to the actual data rather than storing the data itself. This means when you assign a reference type to another variable, they both point to the same data. Changing the data through one variable will affect the other.</a:t>
            </a:r>
          </a:p>
          <a:p>
            <a:pPr marL="0" indent="0" algn="just" fontAlgn="base">
              <a:lnSpc>
                <a:spcPct val="100000"/>
              </a:lnSpc>
              <a:spcBef>
                <a:spcPts val="600"/>
              </a:spcBef>
              <a:buNone/>
            </a:pPr>
            <a:r>
              <a:rPr lang="en-US" sz="2500" dirty="0">
                <a:solidFill>
                  <a:srgbClr val="92D050"/>
                </a:solidFill>
                <a:latin typeface="Times New Roman" panose="02020603050405020304" pitchFamily="18" charset="0"/>
                <a:cs typeface="Times New Roman" panose="02020603050405020304" pitchFamily="18" charset="0"/>
              </a:rPr>
              <a:t>Common Reference Types in Solidity:</a:t>
            </a:r>
          </a:p>
          <a:p>
            <a:pPr marL="0" indent="0" algn="just" fontAlgn="base">
              <a:lnSpc>
                <a:spcPct val="100000"/>
              </a:lnSpc>
              <a:spcBef>
                <a:spcPts val="600"/>
              </a:spcBef>
              <a:buNone/>
            </a:pPr>
            <a:r>
              <a:rPr lang="en-US" sz="2500" dirty="0">
                <a:solidFill>
                  <a:srgbClr val="FFFF00"/>
                </a:solidFill>
                <a:latin typeface="Times New Roman" panose="02020603050405020304" pitchFamily="18" charset="0"/>
                <a:cs typeface="Times New Roman" panose="02020603050405020304" pitchFamily="18" charset="0"/>
              </a:rPr>
              <a:t>string:</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What It Is: A sequence of characters (text).</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string name = "Alice"; stores the text "Alice" in the variable name.</a:t>
            </a:r>
          </a:p>
          <a:p>
            <a:pPr marL="0" indent="0" algn="just" fontAlgn="base">
              <a:lnSpc>
                <a:spcPct val="100000"/>
              </a:lnSpc>
              <a:spcBef>
                <a:spcPts val="600"/>
              </a:spcBef>
              <a:buNone/>
            </a:pPr>
            <a:r>
              <a:rPr lang="en-US" sz="2500" dirty="0">
                <a:solidFill>
                  <a:srgbClr val="FFFF00"/>
                </a:solidFill>
                <a:latin typeface="Times New Roman" panose="02020603050405020304" pitchFamily="18" charset="0"/>
                <a:cs typeface="Times New Roman" panose="02020603050405020304" pitchFamily="18" charset="0"/>
              </a:rPr>
              <a:t>array:</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What It Is: A collection of values of the same type. Arrays can be fixed-size or dynamic (size can change).</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a:t>
            </a:r>
            <a:r>
              <a:rPr lang="en-US" sz="2500" dirty="0" err="1">
                <a:latin typeface="Times New Roman" panose="02020603050405020304" pitchFamily="18" charset="0"/>
                <a:cs typeface="Times New Roman" panose="02020603050405020304" pitchFamily="18" charset="0"/>
              </a:rPr>
              <a:t>uint</a:t>
            </a:r>
            <a:r>
              <a:rPr lang="en-US" sz="2500" dirty="0">
                <a:latin typeface="Times New Roman" panose="02020603050405020304" pitchFamily="18" charset="0"/>
                <a:cs typeface="Times New Roman" panose="02020603050405020304" pitchFamily="18" charset="0"/>
              </a:rPr>
              <a:t>[] numbers = [1, 2, 3]; creates an array of unsigned integers with three elements: 1, 2, and 3.</a:t>
            </a:r>
          </a:p>
        </p:txBody>
      </p:sp>
    </p:spTree>
    <p:extLst>
      <p:ext uri="{BB962C8B-B14F-4D97-AF65-F5344CB8AC3E}">
        <p14:creationId xmlns:p14="http://schemas.microsoft.com/office/powerpoint/2010/main" val="117759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fontScale="92500" lnSpcReduction="20000"/>
          </a:bodyPr>
          <a:lstStyle/>
          <a:p>
            <a:pPr marL="0" indent="0" algn="just" fontAlgn="base">
              <a:lnSpc>
                <a:spcPct val="100000"/>
              </a:lnSpc>
              <a:spcBef>
                <a:spcPts val="600"/>
              </a:spcBef>
              <a:buNone/>
            </a:pPr>
            <a:r>
              <a:rPr lang="en-US" sz="2500" dirty="0">
                <a:solidFill>
                  <a:srgbClr val="FFFF00"/>
                </a:solidFill>
                <a:latin typeface="Times New Roman" panose="02020603050405020304" pitchFamily="18" charset="0"/>
                <a:cs typeface="Times New Roman" panose="02020603050405020304" pitchFamily="18" charset="0"/>
              </a:rPr>
              <a:t>struct:</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What It Is: A custom data structure that groups different types of variables together.</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a:t>
            </a:r>
          </a:p>
          <a:p>
            <a:pPr marL="0" indent="0" algn="just" fontAlgn="base">
              <a:lnSpc>
                <a:spcPct val="100000"/>
              </a:lnSpc>
              <a:spcBef>
                <a:spcPts val="600"/>
              </a:spcBef>
              <a:buNone/>
            </a:pPr>
            <a:r>
              <a:rPr lang="en-US" sz="2500" dirty="0">
                <a:solidFill>
                  <a:srgbClr val="FF0000"/>
                </a:solidFill>
                <a:latin typeface="Times New Roman" panose="02020603050405020304" pitchFamily="18" charset="0"/>
                <a:cs typeface="Times New Roman" panose="02020603050405020304" pitchFamily="18" charset="0"/>
              </a:rPr>
              <a:t>struct Person </a:t>
            </a:r>
          </a:p>
          <a:p>
            <a:pPr marL="0" indent="0" algn="just" fontAlgn="base">
              <a:lnSpc>
                <a:spcPct val="100000"/>
              </a:lnSpc>
              <a:spcBef>
                <a:spcPts val="600"/>
              </a:spcBef>
              <a:buNone/>
            </a:pPr>
            <a:r>
              <a:rPr lang="en-US" sz="2500" dirty="0">
                <a:solidFill>
                  <a:srgbClr val="FF0000"/>
                </a:solidFill>
                <a:latin typeface="Times New Roman" panose="02020603050405020304" pitchFamily="18" charset="0"/>
                <a:cs typeface="Times New Roman" panose="02020603050405020304" pitchFamily="18" charset="0"/>
              </a:rPr>
              <a:t>{    </a:t>
            </a:r>
          </a:p>
          <a:p>
            <a:pPr marL="0" indent="0" algn="just" fontAlgn="base">
              <a:lnSpc>
                <a:spcPct val="100000"/>
              </a:lnSpc>
              <a:spcBef>
                <a:spcPts val="600"/>
              </a:spcBef>
              <a:buNone/>
            </a:pPr>
            <a:r>
              <a:rPr lang="en-US" sz="2500" dirty="0">
                <a:solidFill>
                  <a:srgbClr val="FF0000"/>
                </a:solidFill>
                <a:latin typeface="Times New Roman" panose="02020603050405020304" pitchFamily="18" charset="0"/>
                <a:cs typeface="Times New Roman" panose="02020603050405020304" pitchFamily="18" charset="0"/>
              </a:rPr>
              <a:t>string name;    </a:t>
            </a:r>
          </a:p>
          <a:p>
            <a:pPr marL="0" indent="0" algn="just" fontAlgn="base">
              <a:lnSpc>
                <a:spcPct val="100000"/>
              </a:lnSpc>
              <a:spcBef>
                <a:spcPts val="600"/>
              </a:spcBef>
              <a:buNone/>
            </a:pPr>
            <a:r>
              <a:rPr lang="en-US" sz="2500" dirty="0" err="1">
                <a:solidFill>
                  <a:srgbClr val="FF0000"/>
                </a:solidFill>
                <a:latin typeface="Times New Roman" panose="02020603050405020304" pitchFamily="18" charset="0"/>
                <a:cs typeface="Times New Roman" panose="02020603050405020304" pitchFamily="18" charset="0"/>
              </a:rPr>
              <a:t>uint</a:t>
            </a:r>
            <a:r>
              <a:rPr lang="en-US" sz="2500" dirty="0">
                <a:solidFill>
                  <a:srgbClr val="FF0000"/>
                </a:solidFill>
                <a:latin typeface="Times New Roman" panose="02020603050405020304" pitchFamily="18" charset="0"/>
                <a:cs typeface="Times New Roman" panose="02020603050405020304" pitchFamily="18" charset="0"/>
              </a:rPr>
              <a:t> age;</a:t>
            </a:r>
          </a:p>
          <a:p>
            <a:pPr marL="0" indent="0" algn="just" fontAlgn="base">
              <a:lnSpc>
                <a:spcPct val="100000"/>
              </a:lnSpc>
              <a:spcBef>
                <a:spcPts val="600"/>
              </a:spcBef>
              <a:buNone/>
            </a:pPr>
            <a:r>
              <a:rPr lang="en-US" sz="2500" dirty="0">
                <a:solidFill>
                  <a:srgbClr val="FF0000"/>
                </a:solidFill>
                <a:latin typeface="Times New Roman" panose="02020603050405020304" pitchFamily="18" charset="0"/>
                <a:cs typeface="Times New Roman" panose="02020603050405020304" pitchFamily="18" charset="0"/>
              </a:rPr>
              <a:t>}</a:t>
            </a:r>
          </a:p>
          <a:p>
            <a:pPr marL="0" indent="0" algn="just" fontAlgn="base">
              <a:lnSpc>
                <a:spcPct val="100000"/>
              </a:lnSpc>
              <a:spcBef>
                <a:spcPts val="600"/>
              </a:spcBef>
              <a:buNone/>
            </a:pPr>
            <a:r>
              <a:rPr lang="en-US" sz="2500" dirty="0">
                <a:solidFill>
                  <a:srgbClr val="FF0000"/>
                </a:solidFill>
                <a:latin typeface="Times New Roman" panose="02020603050405020304" pitchFamily="18" charset="0"/>
                <a:cs typeface="Times New Roman" panose="02020603050405020304" pitchFamily="18" charset="0"/>
              </a:rPr>
              <a:t>Person person1 = Person("Alice", 30);</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This creates a Person struct with a name and age.</a:t>
            </a:r>
          </a:p>
          <a:p>
            <a:pPr marL="0" indent="0" algn="just" fontAlgn="base">
              <a:lnSpc>
                <a:spcPct val="100000"/>
              </a:lnSpc>
              <a:spcBef>
                <a:spcPts val="600"/>
              </a:spcBef>
              <a:buNone/>
            </a:pPr>
            <a:r>
              <a:rPr lang="en-US" sz="2500" dirty="0">
                <a:solidFill>
                  <a:srgbClr val="FFFF00"/>
                </a:solidFill>
                <a:latin typeface="Times New Roman" panose="02020603050405020304" pitchFamily="18" charset="0"/>
                <a:cs typeface="Times New Roman" panose="02020603050405020304" pitchFamily="18" charset="0"/>
              </a:rPr>
              <a:t>mapping:</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What It Is: A collection of key-value pairs, similar to a dictionary or hash map.</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a:t>
            </a:r>
          </a:p>
          <a:p>
            <a:pPr marL="0" indent="0" algn="just" fontAlgn="base">
              <a:lnSpc>
                <a:spcPct val="100000"/>
              </a:lnSpc>
              <a:spcBef>
                <a:spcPts val="600"/>
              </a:spcBef>
              <a:buNone/>
            </a:pPr>
            <a:r>
              <a:rPr lang="en-US" sz="2500" dirty="0">
                <a:solidFill>
                  <a:srgbClr val="FF0000"/>
                </a:solidFill>
                <a:latin typeface="Times New Roman" panose="02020603050405020304" pitchFamily="18" charset="0"/>
                <a:cs typeface="Times New Roman" panose="02020603050405020304" pitchFamily="18" charset="0"/>
              </a:rPr>
              <a:t>mapping(address =&gt; </a:t>
            </a:r>
            <a:r>
              <a:rPr lang="en-US" sz="2500" dirty="0" err="1">
                <a:solidFill>
                  <a:srgbClr val="FF0000"/>
                </a:solidFill>
                <a:latin typeface="Times New Roman" panose="02020603050405020304" pitchFamily="18" charset="0"/>
                <a:cs typeface="Times New Roman" panose="02020603050405020304" pitchFamily="18" charset="0"/>
              </a:rPr>
              <a:t>uint</a:t>
            </a:r>
            <a:r>
              <a:rPr lang="en-US" sz="2500" dirty="0">
                <a:solidFill>
                  <a:srgbClr val="FF0000"/>
                </a:solidFill>
                <a:latin typeface="Times New Roman" panose="02020603050405020304" pitchFamily="18" charset="0"/>
                <a:cs typeface="Times New Roman" panose="02020603050405020304" pitchFamily="18" charset="0"/>
              </a:rPr>
              <a:t>) balances;</a:t>
            </a:r>
          </a:p>
          <a:p>
            <a:pPr marL="0" indent="0" algn="just" fontAlgn="base">
              <a:lnSpc>
                <a:spcPct val="100000"/>
              </a:lnSpc>
              <a:spcBef>
                <a:spcPts val="600"/>
              </a:spcBef>
              <a:buNone/>
            </a:pPr>
            <a:r>
              <a:rPr lang="en-US" sz="2500" dirty="0">
                <a:solidFill>
                  <a:srgbClr val="FF0000"/>
                </a:solidFill>
                <a:latin typeface="Times New Roman" panose="02020603050405020304" pitchFamily="18" charset="0"/>
                <a:cs typeface="Times New Roman" panose="02020603050405020304" pitchFamily="18" charset="0"/>
              </a:rPr>
              <a:t>balances[0x123...] = 100;</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This creates a mapping that associates Ethereum addresses with a balance.</a:t>
            </a:r>
          </a:p>
        </p:txBody>
      </p:sp>
    </p:spTree>
    <p:extLst>
      <p:ext uri="{BB962C8B-B14F-4D97-AF65-F5344CB8AC3E}">
        <p14:creationId xmlns:p14="http://schemas.microsoft.com/office/powerpoint/2010/main" val="323228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a:bodyPr>
          <a:lstStyle/>
          <a:p>
            <a:pPr marL="0" indent="0" algn="just" fontAlgn="base">
              <a:lnSpc>
                <a:spcPct val="100000"/>
              </a:lnSpc>
              <a:spcBef>
                <a:spcPts val="600"/>
              </a:spcBef>
              <a:buNone/>
            </a:pPr>
            <a:r>
              <a:rPr lang="en-US" sz="2500" dirty="0">
                <a:solidFill>
                  <a:srgbClr val="92D050"/>
                </a:solidFill>
                <a:latin typeface="Times New Roman" panose="02020603050405020304" pitchFamily="18" charset="0"/>
                <a:cs typeface="Times New Roman" panose="02020603050405020304" pitchFamily="18" charset="0"/>
              </a:rPr>
              <a:t>Enums: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An </a:t>
            </a:r>
            <a:r>
              <a:rPr lang="en-US" sz="2500" dirty="0" err="1">
                <a:latin typeface="Times New Roman" panose="02020603050405020304" pitchFamily="18" charset="0"/>
                <a:cs typeface="Times New Roman" panose="02020603050405020304" pitchFamily="18" charset="0"/>
              </a:rPr>
              <a:t>enum</a:t>
            </a:r>
            <a:r>
              <a:rPr lang="en-US" sz="2500" dirty="0">
                <a:latin typeface="Times New Roman" panose="02020603050405020304" pitchFamily="18" charset="0"/>
                <a:cs typeface="Times New Roman" panose="02020603050405020304" pitchFamily="18" charset="0"/>
              </a:rPr>
              <a:t> in Solidity is a custom data type that lets you define a variable with a limited set of possible values, making your code more readable and safe. For example, if you're tracking the status of an order, you can create an </a:t>
            </a:r>
            <a:r>
              <a:rPr lang="en-US" sz="2500" dirty="0" err="1">
                <a:latin typeface="Times New Roman" panose="02020603050405020304" pitchFamily="18" charset="0"/>
                <a:cs typeface="Times New Roman" panose="02020603050405020304" pitchFamily="18" charset="0"/>
              </a:rPr>
              <a:t>enum</a:t>
            </a:r>
            <a:r>
              <a:rPr lang="en-US" sz="2500" dirty="0">
                <a:latin typeface="Times New Roman" panose="02020603050405020304" pitchFamily="18" charset="0"/>
                <a:cs typeface="Times New Roman" panose="02020603050405020304" pitchFamily="18" charset="0"/>
              </a:rPr>
              <a:t> with values like Pending, Shipped, and Delivered. This ensures the status can only be one of these valid options, preventing errors and making the code easier to understand. Enums are useful when you want to restrict a variable to a specific list of named choices, enhancing both clarity and reliability in your smart contracts.</a:t>
            </a:r>
          </a:p>
        </p:txBody>
      </p:sp>
    </p:spTree>
    <p:extLst>
      <p:ext uri="{BB962C8B-B14F-4D97-AF65-F5344CB8AC3E}">
        <p14:creationId xmlns:p14="http://schemas.microsoft.com/office/powerpoint/2010/main" val="93308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274639"/>
            <a:ext cx="10585450" cy="6252468"/>
          </a:xfrm>
        </p:spPr>
        <p:txBody>
          <a:bodyPr>
            <a:normAutofit/>
          </a:bodyPr>
          <a:lstStyle/>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pragma solidity ^ 0.5.0;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contract Types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bool public </a:t>
            </a:r>
            <a:r>
              <a:rPr lang="en-US" sz="2500" dirty="0" err="1">
                <a:latin typeface="Times New Roman" panose="02020603050405020304" pitchFamily="18" charset="0"/>
                <a:cs typeface="Times New Roman" panose="02020603050405020304" pitchFamily="18" charset="0"/>
              </a:rPr>
              <a:t>boolean</a:t>
            </a:r>
            <a:r>
              <a:rPr lang="en-US" sz="2500" dirty="0">
                <a:latin typeface="Times New Roman" panose="02020603050405020304" pitchFamily="18" charset="0"/>
                <a:cs typeface="Times New Roman" panose="02020603050405020304" pitchFamily="18" charset="0"/>
              </a:rPr>
              <a:t> = false;</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int32 public </a:t>
            </a:r>
            <a:r>
              <a:rPr lang="en-US" sz="2500" dirty="0" err="1">
                <a:latin typeface="Times New Roman" panose="02020603050405020304" pitchFamily="18" charset="0"/>
                <a:cs typeface="Times New Roman" panose="02020603050405020304" pitchFamily="18" charset="0"/>
              </a:rPr>
              <a:t>int_var</a:t>
            </a:r>
            <a:r>
              <a:rPr lang="en-US" sz="2500" dirty="0">
                <a:latin typeface="Times New Roman" panose="02020603050405020304" pitchFamily="18" charset="0"/>
                <a:cs typeface="Times New Roman" panose="02020603050405020304" pitchFamily="18" charset="0"/>
              </a:rPr>
              <a:t> = -60313;</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string public str = “Vidyalankar";</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bytes1 public b = "a";</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enum</a:t>
            </a:r>
            <a:r>
              <a:rPr lang="en-US" sz="2500" dirty="0">
                <a:latin typeface="Times New Roman" panose="02020603050405020304" pitchFamily="18" charset="0"/>
                <a:cs typeface="Times New Roman" panose="02020603050405020304" pitchFamily="18" charset="0"/>
              </a:rPr>
              <a:t> enum1 {apple, orange, mango}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function Enum() public pure returns(enum1)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return enum1.mango;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161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274639"/>
            <a:ext cx="10585450" cy="6252468"/>
          </a:xfrm>
        </p:spPr>
        <p:txBody>
          <a:bodyPr>
            <a:normAutofit fontScale="92500" lnSpcReduction="10000"/>
          </a:bodyPr>
          <a:lstStyle/>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pragma solidity ^0.4.18;</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contract example1</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uint</a:t>
            </a:r>
            <a:r>
              <a:rPr lang="en-US" sz="1800" dirty="0">
                <a:latin typeface="Times New Roman" panose="02020603050405020304" pitchFamily="18" charset="0"/>
                <a:cs typeface="Times New Roman" panose="02020603050405020304" pitchFamily="18" charset="0"/>
              </a:rPr>
              <a:t>[5] public array= [1, 2, 3, 4, 5] ;</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struct student </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string name;</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string subject;</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uint8 marks;</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student public std1;</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function structure() public returns(string memory, string memory, </a:t>
            </a:r>
            <a:r>
              <a:rPr lang="en-US" sz="1800" dirty="0" err="1">
                <a:latin typeface="Times New Roman" panose="02020603050405020304" pitchFamily="18" charset="0"/>
                <a:cs typeface="Times New Roman" panose="02020603050405020304" pitchFamily="18" charset="0"/>
              </a:rPr>
              <a:t>uint</a:t>
            </a:r>
            <a:r>
              <a:rPr lang="en-US" sz="1800" dirty="0">
                <a:latin typeface="Times New Roman" panose="02020603050405020304" pitchFamily="18" charset="0"/>
                <a:cs typeface="Times New Roman" panose="02020603050405020304" pitchFamily="18" charset="0"/>
              </a:rPr>
              <a:t>)</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std1.name = "AAA";</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std1.subject = "Chemistry";</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std1.marks = 88;</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return (std1.name, std1.subject, std1.marks);</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4522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Functions in solidity</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a:bodyPr>
          <a:lstStyle/>
          <a:p>
            <a:pPr marL="0" indent="0" algn="just">
              <a:lnSpc>
                <a:spcPct val="120000"/>
              </a:lnSpc>
              <a:spcBef>
                <a:spcPts val="600"/>
              </a:spcBef>
              <a:buNone/>
            </a:pPr>
            <a:r>
              <a:rPr lang="en-US" sz="3400" dirty="0">
                <a:latin typeface="Times New Roman" panose="02020603050405020304" pitchFamily="18" charset="0"/>
                <a:cs typeface="Times New Roman" panose="02020603050405020304" pitchFamily="18" charset="0"/>
              </a:rPr>
              <a:t>A function is a group of reusable code which can be called anywhere in the program. </a:t>
            </a:r>
          </a:p>
          <a:p>
            <a:pPr marL="0" indent="0" algn="just">
              <a:lnSpc>
                <a:spcPct val="120000"/>
              </a:lnSpc>
              <a:spcBef>
                <a:spcPts val="600"/>
              </a:spcBef>
              <a:buNone/>
            </a:pPr>
            <a:r>
              <a:rPr lang="en-US" sz="3200" dirty="0">
                <a:solidFill>
                  <a:schemeClr val="accent1"/>
                </a:solidFill>
                <a:latin typeface="Times New Roman" panose="02020603050405020304" pitchFamily="18" charset="0"/>
                <a:cs typeface="Times New Roman" panose="02020603050405020304" pitchFamily="18" charset="0"/>
              </a:rPr>
              <a:t>Function Definition</a:t>
            </a:r>
          </a:p>
          <a:p>
            <a:pPr marL="0" indent="0" algn="just">
              <a:lnSpc>
                <a:spcPct val="120000"/>
              </a:lnSpc>
              <a:spcBef>
                <a:spcPts val="600"/>
              </a:spcBef>
              <a:buNone/>
            </a:pPr>
            <a:endParaRPr lang="en-US" sz="3200" dirty="0">
              <a:solidFill>
                <a:schemeClr val="accent1"/>
              </a:solidFill>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endParaRPr lang="en-US" sz="32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A7953862-C4A9-B6C5-8BC7-D3A44A3C78F4}"/>
              </a:ext>
            </a:extLst>
          </p:cNvPr>
          <p:cNvGraphicFramePr>
            <a:graphicFrameLocks noGrp="1"/>
          </p:cNvGraphicFramePr>
          <p:nvPr>
            <p:extLst>
              <p:ext uri="{D42A27DB-BD31-4B8C-83A1-F6EECF244321}">
                <p14:modId xmlns:p14="http://schemas.microsoft.com/office/powerpoint/2010/main" val="2388949613"/>
              </p:ext>
            </p:extLst>
          </p:nvPr>
        </p:nvGraphicFramePr>
        <p:xfrm>
          <a:off x="837828" y="3696892"/>
          <a:ext cx="10702860" cy="3108960"/>
        </p:xfrm>
        <a:graphic>
          <a:graphicData uri="http://schemas.openxmlformats.org/drawingml/2006/table">
            <a:tbl>
              <a:tblPr firstRow="1" bandRow="1">
                <a:tableStyleId>{8EC20E35-A176-4012-BC5E-935CFFF8708E}</a:tableStyleId>
              </a:tblPr>
              <a:tblGrid>
                <a:gridCol w="5351430">
                  <a:extLst>
                    <a:ext uri="{9D8B030D-6E8A-4147-A177-3AD203B41FA5}">
                      <a16:colId xmlns:a16="http://schemas.microsoft.com/office/drawing/2014/main" val="31542159"/>
                    </a:ext>
                  </a:extLst>
                </a:gridCol>
                <a:gridCol w="5351430">
                  <a:extLst>
                    <a:ext uri="{9D8B030D-6E8A-4147-A177-3AD203B41FA5}">
                      <a16:colId xmlns:a16="http://schemas.microsoft.com/office/drawing/2014/main" val="2843474775"/>
                    </a:ext>
                  </a:extLst>
                </a:gridCol>
              </a:tblGrid>
              <a:tr h="401444">
                <a:tc>
                  <a:txBody>
                    <a:bodyPr/>
                    <a:lstStyle/>
                    <a:p>
                      <a:r>
                        <a:rPr lang="en-US" sz="2800" b="0" dirty="0">
                          <a:latin typeface="Times New Roman" panose="02020603050405020304" pitchFamily="18" charset="0"/>
                          <a:cs typeface="Times New Roman" panose="02020603050405020304" pitchFamily="18" charset="0"/>
                        </a:rPr>
                        <a:t>Syntax:</a:t>
                      </a:r>
                    </a:p>
                    <a:p>
                      <a:endParaRPr lang="en-US" sz="2800" b="0" dirty="0">
                        <a:latin typeface="Times New Roman" panose="02020603050405020304" pitchFamily="18" charset="0"/>
                        <a:cs typeface="Times New Roman" panose="02020603050405020304" pitchFamily="18" charset="0"/>
                      </a:endParaRPr>
                    </a:p>
                    <a:p>
                      <a:r>
                        <a:rPr lang="en-US" sz="2800" b="0" dirty="0">
                          <a:latin typeface="Times New Roman" panose="02020603050405020304" pitchFamily="18" charset="0"/>
                          <a:cs typeface="Times New Roman" panose="02020603050405020304" pitchFamily="18" charset="0"/>
                        </a:rPr>
                        <a:t>function function-name(parameter-list) scope returns() </a:t>
                      </a:r>
                    </a:p>
                    <a:p>
                      <a:r>
                        <a:rPr lang="en-US" sz="2800" b="0" dirty="0">
                          <a:latin typeface="Times New Roman" panose="02020603050405020304" pitchFamily="18" charset="0"/>
                          <a:cs typeface="Times New Roman" panose="02020603050405020304" pitchFamily="18" charset="0"/>
                        </a:rPr>
                        <a:t>{</a:t>
                      </a:r>
                    </a:p>
                    <a:p>
                      <a:r>
                        <a:rPr lang="en-US" sz="2800" b="0" dirty="0">
                          <a:latin typeface="Times New Roman" panose="02020603050405020304" pitchFamily="18" charset="0"/>
                          <a:cs typeface="Times New Roman" panose="02020603050405020304" pitchFamily="18" charset="0"/>
                        </a:rPr>
                        <a:t>   //statements</a:t>
                      </a:r>
                    </a:p>
                    <a:p>
                      <a:r>
                        <a:rPr lang="en-US" sz="2800" b="0" dirty="0">
                          <a:latin typeface="Times New Roman" panose="02020603050405020304" pitchFamily="18" charset="0"/>
                          <a:cs typeface="Times New Roman" panose="02020603050405020304" pitchFamily="18" charset="0"/>
                        </a:rPr>
                        <a:t>}</a:t>
                      </a:r>
                      <a:endParaRPr lang="en-IN" sz="2800"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pragma solidity ^0.8.0;</a:t>
                      </a:r>
                    </a:p>
                    <a:p>
                      <a:r>
                        <a:rPr lang="en-US" b="0" dirty="0">
                          <a:latin typeface="Times New Roman" panose="02020603050405020304" pitchFamily="18" charset="0"/>
                          <a:cs typeface="Times New Roman" panose="02020603050405020304" pitchFamily="18" charset="0"/>
                        </a:rPr>
                        <a:t>contract Test </a:t>
                      </a:r>
                    </a:p>
                    <a:p>
                      <a:r>
                        <a:rPr lang="en-US" b="0" dirty="0">
                          <a:latin typeface="Times New Roman" panose="02020603050405020304" pitchFamily="18" charset="0"/>
                          <a:cs typeface="Times New Roman" panose="02020603050405020304" pitchFamily="18" charset="0"/>
                        </a:rPr>
                        <a:t>{</a:t>
                      </a:r>
                    </a:p>
                    <a:p>
                      <a:r>
                        <a:rPr lang="en-US" b="0" dirty="0">
                          <a:latin typeface="Times New Roman" panose="02020603050405020304" pitchFamily="18" charset="0"/>
                          <a:cs typeface="Times New Roman" panose="02020603050405020304" pitchFamily="18" charset="0"/>
                        </a:rPr>
                        <a:t>   function </a:t>
                      </a:r>
                      <a:r>
                        <a:rPr lang="en-US" b="0" dirty="0" err="1">
                          <a:latin typeface="Times New Roman" panose="02020603050405020304" pitchFamily="18" charset="0"/>
                          <a:cs typeface="Times New Roman" panose="02020603050405020304" pitchFamily="18" charset="0"/>
                        </a:rPr>
                        <a:t>getResult</a:t>
                      </a:r>
                      <a:r>
                        <a:rPr lang="en-US" b="0" dirty="0">
                          <a:latin typeface="Times New Roman" panose="02020603050405020304" pitchFamily="18" charset="0"/>
                          <a:cs typeface="Times New Roman" panose="02020603050405020304" pitchFamily="18" charset="0"/>
                        </a:rPr>
                        <a:t>() public view returns(</a:t>
                      </a:r>
                      <a:r>
                        <a:rPr lang="en-US" b="0" dirty="0" err="1">
                          <a:latin typeface="Times New Roman" panose="02020603050405020304" pitchFamily="18" charset="0"/>
                          <a:cs typeface="Times New Roman" panose="02020603050405020304" pitchFamily="18" charset="0"/>
                        </a:rPr>
                        <a:t>uint</a:t>
                      </a:r>
                      <a:r>
                        <a:rPr lang="en-US" b="0" dirty="0">
                          <a:latin typeface="Times New Roman" panose="02020603050405020304" pitchFamily="18" charset="0"/>
                          <a:cs typeface="Times New Roman" panose="02020603050405020304" pitchFamily="18" charset="0"/>
                        </a:rPr>
                        <a:t>)</a:t>
                      </a:r>
                    </a:p>
                    <a:p>
                      <a:r>
                        <a:rPr lang="en-US" b="0" dirty="0">
                          <a:latin typeface="Times New Roman" panose="02020603050405020304" pitchFamily="18" charset="0"/>
                          <a:cs typeface="Times New Roman" panose="02020603050405020304" pitchFamily="18" charset="0"/>
                        </a:rPr>
                        <a:t>  {</a:t>
                      </a:r>
                    </a:p>
                    <a:p>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uint</a:t>
                      </a:r>
                      <a:r>
                        <a:rPr lang="en-US" b="0" dirty="0">
                          <a:latin typeface="Times New Roman" panose="02020603050405020304" pitchFamily="18" charset="0"/>
                          <a:cs typeface="Times New Roman" panose="02020603050405020304" pitchFamily="18" charset="0"/>
                        </a:rPr>
                        <a:t> a = 1; // local variable</a:t>
                      </a:r>
                    </a:p>
                    <a:p>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uint</a:t>
                      </a:r>
                      <a:r>
                        <a:rPr lang="en-US" b="0" dirty="0">
                          <a:latin typeface="Times New Roman" panose="02020603050405020304" pitchFamily="18" charset="0"/>
                          <a:cs typeface="Times New Roman" panose="02020603050405020304" pitchFamily="18" charset="0"/>
                        </a:rPr>
                        <a:t> b = 2;</a:t>
                      </a:r>
                    </a:p>
                    <a:p>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uint</a:t>
                      </a:r>
                      <a:r>
                        <a:rPr lang="en-US" b="0" dirty="0">
                          <a:latin typeface="Times New Roman" panose="02020603050405020304" pitchFamily="18" charset="0"/>
                          <a:cs typeface="Times New Roman" panose="02020603050405020304" pitchFamily="18" charset="0"/>
                        </a:rPr>
                        <a:t> result = a + b;</a:t>
                      </a:r>
                    </a:p>
                    <a:p>
                      <a:r>
                        <a:rPr lang="en-US" b="0" dirty="0">
                          <a:latin typeface="Times New Roman" panose="02020603050405020304" pitchFamily="18" charset="0"/>
                          <a:cs typeface="Times New Roman" panose="02020603050405020304" pitchFamily="18" charset="0"/>
                        </a:rPr>
                        <a:t>      return result;</a:t>
                      </a:r>
                    </a:p>
                    <a:p>
                      <a:r>
                        <a:rPr lang="en-US" b="0" dirty="0">
                          <a:latin typeface="Times New Roman" panose="02020603050405020304" pitchFamily="18" charset="0"/>
                          <a:cs typeface="Times New Roman" panose="02020603050405020304" pitchFamily="18" charset="0"/>
                        </a:rPr>
                        <a:t>   }</a:t>
                      </a:r>
                    </a:p>
                    <a:p>
                      <a:r>
                        <a:rPr lang="en-US" b="0" dirty="0">
                          <a:latin typeface="Times New Roman" panose="02020603050405020304" pitchFamily="18" charset="0"/>
                          <a:cs typeface="Times New Roman" panose="02020603050405020304" pitchFamily="18" charset="0"/>
                        </a:rPr>
                        <a:t>}</a:t>
                      </a:r>
                      <a:endParaRPr lang="en-IN" dirty="0"/>
                    </a:p>
                  </a:txBody>
                  <a:tcPr/>
                </a:tc>
                <a:extLst>
                  <a:ext uri="{0D108BD9-81ED-4DB2-BD59-A6C34878D82A}">
                    <a16:rowId xmlns:a16="http://schemas.microsoft.com/office/drawing/2014/main" val="777639966"/>
                  </a:ext>
                </a:extLst>
              </a:tr>
            </a:tbl>
          </a:graphicData>
        </a:graphic>
      </p:graphicFrame>
    </p:spTree>
    <p:extLst>
      <p:ext uri="{BB962C8B-B14F-4D97-AF65-F5344CB8AC3E}">
        <p14:creationId xmlns:p14="http://schemas.microsoft.com/office/powerpoint/2010/main" val="368244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404665"/>
            <a:ext cx="10585450" cy="6122442"/>
          </a:xfrm>
        </p:spPr>
        <p:txBody>
          <a:bodyPr>
            <a:normAutofit lnSpcReduction="10000"/>
          </a:bodyPr>
          <a:lstStyle/>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View functions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A view function is a type of function in a smart contract (like in Solidity) that only reads data from the blockchain but doesn't change anything.</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We can think of it like checking your bank balance online. You can see how much money you have, but you're not changing anything in your account.</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If you have a smart contract that tracks the number of apples someone owns, a view function might show you how many apples you have. It just looks at the data without altering it.</a:t>
            </a:r>
          </a:p>
          <a:p>
            <a:pPr marL="0" indent="0" algn="just" fontAlgn="base">
              <a:lnSpc>
                <a:spcPct val="100000"/>
              </a:lnSpc>
              <a:spcBef>
                <a:spcPts val="600"/>
              </a:spcBef>
              <a:buNone/>
            </a:pPr>
            <a:endParaRPr lang="en-US" sz="2500" dirty="0">
              <a:latin typeface="Times New Roman" panose="02020603050405020304" pitchFamily="18" charset="0"/>
              <a:cs typeface="Times New Roman" panose="02020603050405020304" pitchFamily="18" charset="0"/>
            </a:endParaRP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Callback functions</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A callback function is a function that is passed as an argument to another function and gets called after that function is done. It's like giving someone your phone number and asking them to call you back after they finish their work.</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In programming, if you ask a smart contract to perform a task (like sending some tokens), you might give it a callback function to execute once the task is complete.</a:t>
            </a:r>
          </a:p>
        </p:txBody>
      </p:sp>
    </p:spTree>
    <p:extLst>
      <p:ext uri="{BB962C8B-B14F-4D97-AF65-F5344CB8AC3E}">
        <p14:creationId xmlns:p14="http://schemas.microsoft.com/office/powerpoint/2010/main" val="338651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Introduction to Smart contract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85176" cy="5048227"/>
          </a:xfrm>
        </p:spPr>
        <p:txBody>
          <a:bodyPr>
            <a:normAutofit fontScale="77500" lnSpcReduction="20000"/>
          </a:bodyPr>
          <a:lstStyle/>
          <a:p>
            <a:pPr marL="0" indent="0" algn="just">
              <a:lnSpc>
                <a:spcPct val="120000"/>
              </a:lnSpc>
              <a:buNone/>
            </a:pPr>
            <a:r>
              <a:rPr lang="en-US" sz="3200" dirty="0">
                <a:latin typeface="Times New Roman" panose="02020603050405020304" pitchFamily="18" charset="0"/>
                <a:cs typeface="Times New Roman" panose="02020603050405020304" pitchFamily="18" charset="0"/>
              </a:rPr>
              <a:t>A Smart Contract is a computer program working on top of a blockchain, which has a set of rules (conditions) based on which, the parties to that Smart Contract, agree to interact with each other.</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The agreement will be automatically executed when the pre-defined rules are met.</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Real-life agreements to record the purchase and sale of assets can be automated using Smart Contracts.</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When the smart contracts are programmed, compiled, and migrated on to the blockchain, they are provided an address depicting the location of the contract on the blockchain, and the application is recorded in a block and distributed across all the nodes. </a:t>
            </a:r>
          </a:p>
        </p:txBody>
      </p:sp>
    </p:spTree>
    <p:extLst>
      <p:ext uri="{BB962C8B-B14F-4D97-AF65-F5344CB8AC3E}">
        <p14:creationId xmlns:p14="http://schemas.microsoft.com/office/powerpoint/2010/main" val="79894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404664"/>
            <a:ext cx="10585450" cy="6336703"/>
          </a:xfrm>
        </p:spPr>
        <p:txBody>
          <a:bodyPr>
            <a:normAutofit fontScale="92500"/>
          </a:bodyPr>
          <a:lstStyle/>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Pure functions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A pure function is a function that doesn't read or change any data outside of itself. It always gives the same result if you provide the same inputs, like a math formula.</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If you have a smart contract with a function that just multiplies two numbers together and gives you the result, that's a pure function. It doesn't care about anything else happening in the blockchain.</a:t>
            </a:r>
          </a:p>
          <a:p>
            <a:pPr marL="0" indent="0" algn="just" fontAlgn="base">
              <a:lnSpc>
                <a:spcPct val="100000"/>
              </a:lnSpc>
              <a:spcBef>
                <a:spcPts val="600"/>
              </a:spcBef>
              <a:buNone/>
            </a:pPr>
            <a:endParaRPr lang="en-US" sz="2500" dirty="0">
              <a:latin typeface="Times New Roman" panose="02020603050405020304" pitchFamily="18" charset="0"/>
              <a:cs typeface="Times New Roman" panose="02020603050405020304" pitchFamily="18" charset="0"/>
            </a:endParaRP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Fallback Function</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A fallback function is like a backup plan in a smart contract. If someone sends Ether to your contract but doesn't specify what to do, or calls a function that doesn't exist, the fallback function automatically runs. It usually just accepts the Ether and adds it to the contract's balance, ensuring the contract doesn't fail.</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Imagine you have a smart contract that acts like a donation box. People can send Ether (cryptocurrency) to it, but they don't need to specify any details. The fallback function automatically takes the Ether and adds it to the total donations. It doesn't need any instructions—just send the Ether, and the fallback function handles the rest.</a:t>
            </a:r>
          </a:p>
        </p:txBody>
      </p:sp>
    </p:spTree>
    <p:extLst>
      <p:ext uri="{BB962C8B-B14F-4D97-AF65-F5344CB8AC3E}">
        <p14:creationId xmlns:p14="http://schemas.microsoft.com/office/powerpoint/2010/main" val="278706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404664"/>
            <a:ext cx="10585450" cy="6336703"/>
          </a:xfrm>
        </p:spPr>
        <p:txBody>
          <a:bodyPr>
            <a:normAutofit/>
          </a:bodyPr>
          <a:lstStyle/>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a:t>
            </a:r>
          </a:p>
          <a:p>
            <a:pPr marL="0" indent="0" algn="just" fontAlgn="base">
              <a:lnSpc>
                <a:spcPct val="100000"/>
              </a:lnSpc>
              <a:spcBef>
                <a:spcPts val="600"/>
              </a:spcBef>
              <a:buNone/>
            </a:pPr>
            <a:endParaRPr lang="en-US" sz="25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2A13A89-0EEC-035E-79DA-0FAA9D6951A0}"/>
              </a:ext>
            </a:extLst>
          </p:cNvPr>
          <p:cNvGraphicFramePr>
            <a:graphicFrameLocks noGrp="1"/>
          </p:cNvGraphicFramePr>
          <p:nvPr>
            <p:extLst>
              <p:ext uri="{D42A27DB-BD31-4B8C-83A1-F6EECF244321}">
                <p14:modId xmlns:p14="http://schemas.microsoft.com/office/powerpoint/2010/main" val="4235327313"/>
              </p:ext>
            </p:extLst>
          </p:nvPr>
        </p:nvGraphicFramePr>
        <p:xfrm>
          <a:off x="801686" y="980728"/>
          <a:ext cx="10837342" cy="5602634"/>
        </p:xfrm>
        <a:graphic>
          <a:graphicData uri="http://schemas.openxmlformats.org/drawingml/2006/table">
            <a:tbl>
              <a:tblPr firstRow="1" bandRow="1">
                <a:tableStyleId>{5940675A-B579-460E-94D1-54222C63F5DA}</a:tableStyleId>
              </a:tblPr>
              <a:tblGrid>
                <a:gridCol w="5418671">
                  <a:extLst>
                    <a:ext uri="{9D8B030D-6E8A-4147-A177-3AD203B41FA5}">
                      <a16:colId xmlns:a16="http://schemas.microsoft.com/office/drawing/2014/main" val="3052976811"/>
                    </a:ext>
                  </a:extLst>
                </a:gridCol>
                <a:gridCol w="5418671">
                  <a:extLst>
                    <a:ext uri="{9D8B030D-6E8A-4147-A177-3AD203B41FA5}">
                      <a16:colId xmlns:a16="http://schemas.microsoft.com/office/drawing/2014/main" val="1876983149"/>
                    </a:ext>
                  </a:extLst>
                </a:gridCol>
              </a:tblGrid>
              <a:tr h="5602634">
                <a:tc>
                  <a:txBody>
                    <a:bodyPr/>
                    <a:lstStyle/>
                    <a:p>
                      <a:r>
                        <a:rPr lang="en-US" sz="2000" dirty="0">
                          <a:latin typeface="Times New Roman" panose="02020603050405020304" pitchFamily="18" charset="0"/>
                          <a:cs typeface="Times New Roman" panose="02020603050405020304" pitchFamily="18" charset="0"/>
                        </a:rPr>
                        <a:t>// SPDX-License-Identifier: MIT</a:t>
                      </a:r>
                    </a:p>
                    <a:p>
                      <a:r>
                        <a:rPr lang="en-US" sz="2000" dirty="0">
                          <a:latin typeface="Times New Roman" panose="02020603050405020304" pitchFamily="18" charset="0"/>
                          <a:cs typeface="Times New Roman" panose="02020603050405020304" pitchFamily="18" charset="0"/>
                        </a:rPr>
                        <a:t>pragma solidity ^0.8.0;</a:t>
                      </a:r>
                    </a:p>
                    <a:p>
                      <a:r>
                        <a:rPr lang="en-US" sz="2000" dirty="0">
                          <a:latin typeface="Times New Roman" panose="02020603050405020304" pitchFamily="18" charset="0"/>
                          <a:cs typeface="Times New Roman" panose="02020603050405020304" pitchFamily="18" charset="0"/>
                        </a:rPr>
                        <a:t>contract </a:t>
                      </a:r>
                      <a:r>
                        <a:rPr lang="en-US" sz="2000" dirty="0" err="1">
                          <a:latin typeface="Times New Roman" panose="02020603050405020304" pitchFamily="18" charset="0"/>
                          <a:cs typeface="Times New Roman" panose="02020603050405020304" pitchFamily="18" charset="0"/>
                        </a:rPr>
                        <a:t>CombinedFunctions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uint</a:t>
                      </a:r>
                      <a:r>
                        <a:rPr lang="en-US" sz="2000" dirty="0">
                          <a:latin typeface="Times New Roman" panose="02020603050405020304" pitchFamily="18" charset="0"/>
                          <a:cs typeface="Times New Roman" panose="02020603050405020304" pitchFamily="18" charset="0"/>
                        </a:rPr>
                        <a:t> public </a:t>
                      </a:r>
                      <a:r>
                        <a:rPr lang="en-US" sz="2000" dirty="0" err="1">
                          <a:latin typeface="Times New Roman" panose="02020603050405020304" pitchFamily="18" charset="0"/>
                          <a:cs typeface="Times New Roman" panose="02020603050405020304" pitchFamily="18" charset="0"/>
                        </a:rPr>
                        <a:t>totalReceived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Pure function: Multiplies two numbers</a:t>
                      </a:r>
                    </a:p>
                    <a:p>
                      <a:r>
                        <a:rPr lang="en-US" sz="2000" dirty="0">
                          <a:latin typeface="Times New Roman" panose="02020603050405020304" pitchFamily="18" charset="0"/>
                          <a:cs typeface="Times New Roman" panose="02020603050405020304" pitchFamily="18" charset="0"/>
                        </a:rPr>
                        <a:t>    function multiply(</a:t>
                      </a:r>
                      <a:r>
                        <a:rPr lang="en-US" sz="2000" dirty="0" err="1">
                          <a:latin typeface="Times New Roman" panose="02020603050405020304" pitchFamily="18" charset="0"/>
                          <a:cs typeface="Times New Roman" panose="02020603050405020304" pitchFamily="18" charset="0"/>
                        </a:rPr>
                        <a:t>uint</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uint</a:t>
                      </a:r>
                      <a:r>
                        <a:rPr lang="en-US" sz="2000" dirty="0">
                          <a:latin typeface="Times New Roman" panose="02020603050405020304" pitchFamily="18" charset="0"/>
                          <a:cs typeface="Times New Roman" panose="02020603050405020304" pitchFamily="18" charset="0"/>
                        </a:rPr>
                        <a:t> b) public pure returns (</a:t>
                      </a:r>
                      <a:r>
                        <a:rPr lang="en-US" sz="2000" dirty="0" err="1">
                          <a:latin typeface="Times New Roman" panose="02020603050405020304" pitchFamily="18" charset="0"/>
                          <a:cs typeface="Times New Roman" panose="02020603050405020304" pitchFamily="18" charset="0"/>
                        </a:rPr>
                        <a:t>uint</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return a * b;</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View function: Returns the total Ether received by the contract</a:t>
                      </a:r>
                    </a:p>
                    <a:p>
                      <a:r>
                        <a:rPr lang="en-US" sz="2000" dirty="0">
                          <a:latin typeface="Times New Roman" panose="02020603050405020304" pitchFamily="18" charset="0"/>
                          <a:cs typeface="Times New Roman" panose="02020603050405020304" pitchFamily="18" charset="0"/>
                        </a:rPr>
                        <a:t>    function </a:t>
                      </a:r>
                      <a:r>
                        <a:rPr lang="en-US" sz="2000" dirty="0" err="1">
                          <a:latin typeface="Times New Roman" panose="02020603050405020304" pitchFamily="18" charset="0"/>
                          <a:cs typeface="Times New Roman" panose="02020603050405020304" pitchFamily="18" charset="0"/>
                        </a:rPr>
                        <a:t>getTotalReceived</a:t>
                      </a:r>
                      <a:r>
                        <a:rPr lang="en-US" sz="2000" dirty="0">
                          <a:latin typeface="Times New Roman" panose="02020603050405020304" pitchFamily="18" charset="0"/>
                          <a:cs typeface="Times New Roman" panose="02020603050405020304" pitchFamily="18" charset="0"/>
                        </a:rPr>
                        <a:t>() public view returns (</a:t>
                      </a:r>
                      <a:r>
                        <a:rPr lang="en-US" sz="2000" dirty="0" err="1">
                          <a:latin typeface="Times New Roman" panose="02020603050405020304" pitchFamily="18" charset="0"/>
                          <a:cs typeface="Times New Roman" panose="02020603050405020304" pitchFamily="18" charset="0"/>
                        </a:rPr>
                        <a:t>uint</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totalReceived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txBody>
                  <a:tcPr/>
                </a:tc>
                <a:tc>
                  <a:txBody>
                    <a:bodyPr/>
                    <a:lstStyle/>
                    <a:p>
                      <a:r>
                        <a:rPr lang="en-US" sz="2000" dirty="0">
                          <a:solidFill>
                            <a:srgbClr val="FF0000"/>
                          </a:solidFill>
                          <a:latin typeface="Times New Roman" panose="02020603050405020304" pitchFamily="18" charset="0"/>
                          <a:cs typeface="Times New Roman" panose="02020603050405020304" pitchFamily="18" charset="0"/>
                        </a:rPr>
                        <a:t>// Function that accepts a callback function and calls it</a:t>
                      </a:r>
                    </a:p>
                    <a:p>
                      <a:r>
                        <a:rPr lang="en-US" sz="2000" dirty="0">
                          <a:latin typeface="Times New Roman" panose="02020603050405020304" pitchFamily="18" charset="0"/>
                          <a:cs typeface="Times New Roman" panose="02020603050405020304" pitchFamily="18" charset="0"/>
                        </a:rPr>
                        <a:t>    function </a:t>
                      </a:r>
                      <a:r>
                        <a:rPr lang="en-US" sz="2000" dirty="0" err="1">
                          <a:latin typeface="Times New Roman" panose="02020603050405020304" pitchFamily="18" charset="0"/>
                          <a:cs typeface="Times New Roman" panose="02020603050405020304" pitchFamily="18" charset="0"/>
                        </a:rPr>
                        <a:t>doSomethingAndCallBack</a:t>
                      </a:r>
                      <a:r>
                        <a:rPr lang="en-US" sz="2000" dirty="0">
                          <a:latin typeface="Times New Roman" panose="02020603050405020304" pitchFamily="18" charset="0"/>
                          <a:cs typeface="Times New Roman" panose="02020603050405020304" pitchFamily="18" charset="0"/>
                        </a:rPr>
                        <a:t>(function() external callback) public {</a:t>
                      </a:r>
                    </a:p>
                    <a:p>
                      <a:r>
                        <a:rPr lang="en-US" sz="2000" dirty="0">
                          <a:latin typeface="Times New Roman" panose="02020603050405020304" pitchFamily="18" charset="0"/>
                          <a:cs typeface="Times New Roman" panose="02020603050405020304" pitchFamily="18" charset="0"/>
                        </a:rPr>
                        <a:t>        // Imagine we do something here...Call the callback function</a:t>
                      </a:r>
                    </a:p>
                    <a:p>
                      <a:r>
                        <a:rPr lang="en-US" sz="2000" dirty="0">
                          <a:latin typeface="Times New Roman" panose="02020603050405020304" pitchFamily="18" charset="0"/>
                          <a:cs typeface="Times New Roman" panose="02020603050405020304" pitchFamily="18" charset="0"/>
                        </a:rPr>
                        <a:t>        callback();</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Fallback function: Adds received Ether to </a:t>
                      </a:r>
                      <a:r>
                        <a:rPr lang="en-US" sz="2000" dirty="0" err="1">
                          <a:solidFill>
                            <a:srgbClr val="FF0000"/>
                          </a:solidFill>
                          <a:latin typeface="Times New Roman" panose="02020603050405020304" pitchFamily="18" charset="0"/>
                          <a:cs typeface="Times New Roman" panose="02020603050405020304" pitchFamily="18" charset="0"/>
                        </a:rPr>
                        <a:t>totalReceived</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fallback() external payable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totalReceived</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msg.value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954838026"/>
                  </a:ext>
                </a:extLst>
              </a:tr>
            </a:tbl>
          </a:graphicData>
        </a:graphic>
      </p:graphicFrame>
    </p:spTree>
    <p:extLst>
      <p:ext uri="{BB962C8B-B14F-4D97-AF65-F5344CB8AC3E}">
        <p14:creationId xmlns:p14="http://schemas.microsoft.com/office/powerpoint/2010/main" val="194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Visibility Quantifiers</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fontScale="55000" lnSpcReduction="20000"/>
          </a:bodyPr>
          <a:lstStyle/>
          <a:p>
            <a:pPr marL="0" indent="0" algn="just">
              <a:lnSpc>
                <a:spcPct val="120000"/>
              </a:lnSpc>
              <a:spcBef>
                <a:spcPts val="600"/>
              </a:spcBef>
              <a:buNone/>
            </a:pPr>
            <a:r>
              <a:rPr lang="en-US" sz="4400" dirty="0">
                <a:latin typeface="Times New Roman" panose="02020603050405020304" pitchFamily="18" charset="0"/>
                <a:cs typeface="Times New Roman" panose="02020603050405020304" pitchFamily="18" charset="0"/>
              </a:rPr>
              <a:t>Following are various visibility quantifiers for functions/state variables of a contract.</a:t>
            </a:r>
          </a:p>
          <a:p>
            <a:pPr marL="0" indent="0" algn="just">
              <a:lnSpc>
                <a:spcPct val="120000"/>
              </a:lnSpc>
              <a:spcBef>
                <a:spcPts val="600"/>
              </a:spcBef>
              <a:buNone/>
            </a:pPr>
            <a:r>
              <a:rPr lang="en-US" sz="4400" dirty="0">
                <a:solidFill>
                  <a:srgbClr val="92D050"/>
                </a:solidFill>
                <a:latin typeface="Times New Roman" panose="02020603050405020304" pitchFamily="18" charset="0"/>
                <a:cs typeface="Times New Roman" panose="02020603050405020304" pitchFamily="18" charset="0"/>
              </a:rPr>
              <a:t>external:</a:t>
            </a:r>
            <a:r>
              <a:rPr lang="en-US" sz="4400" dirty="0">
                <a:latin typeface="Times New Roman" panose="02020603050405020304" pitchFamily="18" charset="0"/>
                <a:cs typeface="Times New Roman" panose="02020603050405020304" pitchFamily="18" charset="0"/>
              </a:rPr>
              <a:t> External functions are meant to be called by other contracts. They cannot be used for internal call. State variables cannot be marked as external.</a:t>
            </a:r>
          </a:p>
          <a:p>
            <a:pPr marL="0" indent="0" algn="just">
              <a:lnSpc>
                <a:spcPct val="120000"/>
              </a:lnSpc>
              <a:spcBef>
                <a:spcPts val="1200"/>
              </a:spcBef>
              <a:buNone/>
            </a:pPr>
            <a:r>
              <a:rPr lang="en-US" sz="4400" dirty="0">
                <a:solidFill>
                  <a:srgbClr val="92D050"/>
                </a:solidFill>
                <a:latin typeface="Times New Roman" panose="02020603050405020304" pitchFamily="18" charset="0"/>
                <a:cs typeface="Times New Roman" panose="02020603050405020304" pitchFamily="18" charset="0"/>
              </a:rPr>
              <a:t>public: </a:t>
            </a:r>
            <a:r>
              <a:rPr lang="en-US" sz="4400" dirty="0">
                <a:latin typeface="Times New Roman" panose="02020603050405020304" pitchFamily="18" charset="0"/>
                <a:cs typeface="Times New Roman" panose="02020603050405020304" pitchFamily="18" charset="0"/>
              </a:rPr>
              <a:t>Public functions/ Variables can be used both externally and internally. For public state variable, Solidity automatically creates a getter function.</a:t>
            </a:r>
          </a:p>
          <a:p>
            <a:pPr marL="0" indent="0" algn="just">
              <a:lnSpc>
                <a:spcPct val="120000"/>
              </a:lnSpc>
              <a:spcBef>
                <a:spcPts val="1200"/>
              </a:spcBef>
              <a:buNone/>
            </a:pPr>
            <a:r>
              <a:rPr lang="en-US" sz="4400" dirty="0">
                <a:solidFill>
                  <a:srgbClr val="92D050"/>
                </a:solidFill>
                <a:latin typeface="Times New Roman" panose="02020603050405020304" pitchFamily="18" charset="0"/>
                <a:cs typeface="Times New Roman" panose="02020603050405020304" pitchFamily="18" charset="0"/>
              </a:rPr>
              <a:t>internal: </a:t>
            </a:r>
            <a:r>
              <a:rPr lang="en-US" sz="4400" dirty="0">
                <a:latin typeface="Times New Roman" panose="02020603050405020304" pitchFamily="18" charset="0"/>
                <a:cs typeface="Times New Roman" panose="02020603050405020304" pitchFamily="18" charset="0"/>
              </a:rPr>
              <a:t>Internal functions/ Variables can only be used internally or by derived contracts.</a:t>
            </a:r>
          </a:p>
          <a:p>
            <a:pPr marL="0" indent="0" algn="just">
              <a:lnSpc>
                <a:spcPct val="120000"/>
              </a:lnSpc>
              <a:spcBef>
                <a:spcPts val="1200"/>
              </a:spcBef>
              <a:buNone/>
            </a:pPr>
            <a:r>
              <a:rPr lang="en-US" sz="4400" dirty="0">
                <a:solidFill>
                  <a:srgbClr val="92D050"/>
                </a:solidFill>
                <a:latin typeface="Times New Roman" panose="02020603050405020304" pitchFamily="18" charset="0"/>
                <a:cs typeface="Times New Roman" panose="02020603050405020304" pitchFamily="18" charset="0"/>
              </a:rPr>
              <a:t>private: </a:t>
            </a:r>
            <a:r>
              <a:rPr lang="en-US" sz="4400" dirty="0">
                <a:latin typeface="Times New Roman" panose="02020603050405020304" pitchFamily="18" charset="0"/>
                <a:cs typeface="Times New Roman" panose="02020603050405020304" pitchFamily="18" charset="0"/>
              </a:rPr>
              <a:t>Private functions/ Variables can only be used internally and not even by derived contracts.</a:t>
            </a:r>
            <a:endParaRPr lang="en-US" sz="4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21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404664"/>
            <a:ext cx="10585450" cy="6336703"/>
          </a:xfrm>
        </p:spPr>
        <p:txBody>
          <a:bodyPr>
            <a:normAutofit/>
          </a:bodyPr>
          <a:lstStyle/>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a:t>
            </a:r>
          </a:p>
          <a:p>
            <a:pPr marL="0" indent="0" algn="just" fontAlgn="base">
              <a:lnSpc>
                <a:spcPct val="100000"/>
              </a:lnSpc>
              <a:spcBef>
                <a:spcPts val="600"/>
              </a:spcBef>
              <a:buNone/>
            </a:pPr>
            <a:endParaRPr lang="en-US" sz="25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2A13A89-0EEC-035E-79DA-0FAA9D6951A0}"/>
              </a:ext>
            </a:extLst>
          </p:cNvPr>
          <p:cNvGraphicFramePr>
            <a:graphicFrameLocks noGrp="1"/>
          </p:cNvGraphicFramePr>
          <p:nvPr>
            <p:extLst>
              <p:ext uri="{D42A27DB-BD31-4B8C-83A1-F6EECF244321}">
                <p14:modId xmlns:p14="http://schemas.microsoft.com/office/powerpoint/2010/main" val="2479883877"/>
              </p:ext>
            </p:extLst>
          </p:nvPr>
        </p:nvGraphicFramePr>
        <p:xfrm>
          <a:off x="801686" y="980728"/>
          <a:ext cx="10837342" cy="5852160"/>
        </p:xfrm>
        <a:graphic>
          <a:graphicData uri="http://schemas.openxmlformats.org/drawingml/2006/table">
            <a:tbl>
              <a:tblPr firstRow="1" bandRow="1">
                <a:tableStyleId>{5940675A-B579-460E-94D1-54222C63F5DA}</a:tableStyleId>
              </a:tblPr>
              <a:tblGrid>
                <a:gridCol w="5418671">
                  <a:extLst>
                    <a:ext uri="{9D8B030D-6E8A-4147-A177-3AD203B41FA5}">
                      <a16:colId xmlns:a16="http://schemas.microsoft.com/office/drawing/2014/main" val="3052976811"/>
                    </a:ext>
                  </a:extLst>
                </a:gridCol>
                <a:gridCol w="5418671">
                  <a:extLst>
                    <a:ext uri="{9D8B030D-6E8A-4147-A177-3AD203B41FA5}">
                      <a16:colId xmlns:a16="http://schemas.microsoft.com/office/drawing/2014/main" val="1876983149"/>
                    </a:ext>
                  </a:extLst>
                </a:gridCol>
              </a:tblGrid>
              <a:tr h="5602634">
                <a:tc>
                  <a:txBody>
                    <a:bodyPr/>
                    <a:lstStyle/>
                    <a:p>
                      <a:r>
                        <a:rPr lang="en-US" sz="1800" dirty="0">
                          <a:latin typeface="Times New Roman" panose="02020603050405020304" pitchFamily="18" charset="0"/>
                          <a:cs typeface="Times New Roman" panose="02020603050405020304" pitchFamily="18" charset="0"/>
                        </a:rPr>
                        <a:t>// SPDX-License-Identifier: MIT</a:t>
                      </a:r>
                    </a:p>
                    <a:p>
                      <a:r>
                        <a:rPr lang="en-US" sz="1800" dirty="0">
                          <a:latin typeface="Times New Roman" panose="02020603050405020304" pitchFamily="18" charset="0"/>
                          <a:cs typeface="Times New Roman" panose="02020603050405020304" pitchFamily="18" charset="0"/>
                        </a:rPr>
                        <a:t>pragma solidity ^0.8.0;</a:t>
                      </a:r>
                    </a:p>
                    <a:p>
                      <a:r>
                        <a:rPr lang="en-US" sz="1800" dirty="0">
                          <a:latin typeface="Times New Roman" panose="02020603050405020304" pitchFamily="18" charset="0"/>
                          <a:cs typeface="Times New Roman" panose="02020603050405020304" pitchFamily="18" charset="0"/>
                        </a:rPr>
                        <a:t>contract </a:t>
                      </a:r>
                      <a:r>
                        <a:rPr lang="en-US" sz="1800" dirty="0" err="1">
                          <a:latin typeface="Times New Roman" panose="02020603050405020304" pitchFamily="18" charset="0"/>
                          <a:cs typeface="Times New Roman" panose="02020603050405020304" pitchFamily="18" charset="0"/>
                        </a:rPr>
                        <a:t>VisibilityExample</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 Private function: Can only be called within this contract</a:t>
                      </a:r>
                    </a:p>
                    <a:p>
                      <a:r>
                        <a:rPr lang="en-US" sz="1800" dirty="0">
                          <a:latin typeface="Times New Roman" panose="02020603050405020304" pitchFamily="18" charset="0"/>
                          <a:cs typeface="Times New Roman" panose="02020603050405020304" pitchFamily="18" charset="0"/>
                        </a:rPr>
                        <a:t>    function </a:t>
                      </a:r>
                      <a:r>
                        <a:rPr lang="en-US" sz="1800" dirty="0" err="1">
                          <a:latin typeface="Times New Roman" panose="02020603050405020304" pitchFamily="18" charset="0"/>
                          <a:cs typeface="Times New Roman" panose="02020603050405020304" pitchFamily="18" charset="0"/>
                        </a:rPr>
                        <a:t>privateFunction</a:t>
                      </a:r>
                      <a:r>
                        <a:rPr lang="en-US" sz="1800" dirty="0">
                          <a:latin typeface="Times New Roman" panose="02020603050405020304" pitchFamily="18" charset="0"/>
                          <a:cs typeface="Times New Roman" panose="02020603050405020304" pitchFamily="18" charset="0"/>
                        </a:rPr>
                        <a:t>() private pure returns (string memory) {</a:t>
                      </a:r>
                    </a:p>
                    <a:p>
                      <a:r>
                        <a:rPr lang="en-US" sz="1800" dirty="0">
                          <a:latin typeface="Times New Roman" panose="02020603050405020304" pitchFamily="18" charset="0"/>
                          <a:cs typeface="Times New Roman" panose="02020603050405020304" pitchFamily="18" charset="0"/>
                        </a:rPr>
                        <a:t>        return "I am private";</a:t>
                      </a:r>
                    </a:p>
                    <a:p>
                      <a:r>
                        <a:rPr lang="en-US" sz="1800" dirty="0">
                          <a:latin typeface="Times New Roman" panose="02020603050405020304" pitchFamily="18" charset="0"/>
                          <a:cs typeface="Times New Roman" panose="02020603050405020304" pitchFamily="18" charset="0"/>
                        </a:rPr>
                        <a:t>    }</a:t>
                      </a:r>
                    </a:p>
                    <a:p>
                      <a:r>
                        <a:rPr lang="en-US" sz="1800" dirty="0">
                          <a:solidFill>
                            <a:srgbClr val="FF0000"/>
                          </a:solidFill>
                          <a:latin typeface="Times New Roman" panose="02020603050405020304" pitchFamily="18" charset="0"/>
                          <a:cs typeface="Times New Roman" panose="02020603050405020304" pitchFamily="18" charset="0"/>
                        </a:rPr>
                        <a:t>    // Internal function: Can be called within this contract and derived contracts</a:t>
                      </a:r>
                    </a:p>
                    <a:p>
                      <a:r>
                        <a:rPr lang="en-US" sz="1800" dirty="0">
                          <a:latin typeface="Times New Roman" panose="02020603050405020304" pitchFamily="18" charset="0"/>
                          <a:cs typeface="Times New Roman" panose="02020603050405020304" pitchFamily="18" charset="0"/>
                        </a:rPr>
                        <a:t>    function </a:t>
                      </a:r>
                      <a:r>
                        <a:rPr lang="en-US" sz="1800" dirty="0" err="1">
                          <a:latin typeface="Times New Roman" panose="02020603050405020304" pitchFamily="18" charset="0"/>
                          <a:cs typeface="Times New Roman" panose="02020603050405020304" pitchFamily="18" charset="0"/>
                        </a:rPr>
                        <a:t>internalFunction</a:t>
                      </a:r>
                      <a:r>
                        <a:rPr lang="en-US" sz="1800" dirty="0">
                          <a:latin typeface="Times New Roman" panose="02020603050405020304" pitchFamily="18" charset="0"/>
                          <a:cs typeface="Times New Roman" panose="02020603050405020304" pitchFamily="18" charset="0"/>
                        </a:rPr>
                        <a:t>() internal pure returns (string memory) {</a:t>
                      </a:r>
                    </a:p>
                    <a:p>
                      <a:r>
                        <a:rPr lang="en-US" sz="1800" dirty="0">
                          <a:latin typeface="Times New Roman" panose="02020603050405020304" pitchFamily="18" charset="0"/>
                          <a:cs typeface="Times New Roman" panose="02020603050405020304" pitchFamily="18" charset="0"/>
                        </a:rPr>
                        <a:t>        return "I am internal";</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 Public function: Can be called from anywhere, including external calls</a:t>
                      </a:r>
                    </a:p>
                    <a:p>
                      <a:r>
                        <a:rPr lang="en-US" sz="1800" dirty="0">
                          <a:latin typeface="Times New Roman" panose="02020603050405020304" pitchFamily="18" charset="0"/>
                          <a:cs typeface="Times New Roman" panose="02020603050405020304" pitchFamily="18" charset="0"/>
                        </a:rPr>
                        <a:t>    function </a:t>
                      </a:r>
                      <a:r>
                        <a:rPr lang="en-US" sz="1800" dirty="0" err="1">
                          <a:latin typeface="Times New Roman" panose="02020603050405020304" pitchFamily="18" charset="0"/>
                          <a:cs typeface="Times New Roman" panose="02020603050405020304" pitchFamily="18" charset="0"/>
                        </a:rPr>
                        <a:t>publicFunction</a:t>
                      </a:r>
                      <a:r>
                        <a:rPr lang="en-US" sz="1800" dirty="0">
                          <a:latin typeface="Times New Roman" panose="02020603050405020304" pitchFamily="18" charset="0"/>
                          <a:cs typeface="Times New Roman" panose="02020603050405020304" pitchFamily="18" charset="0"/>
                        </a:rPr>
                        <a:t>() public pure returns (string memory) {</a:t>
                      </a:r>
                    </a:p>
                    <a:p>
                      <a:r>
                        <a:rPr lang="en-US" sz="1800" dirty="0">
                          <a:latin typeface="Times New Roman" panose="02020603050405020304" pitchFamily="18" charset="0"/>
                          <a:cs typeface="Times New Roman" panose="02020603050405020304" pitchFamily="18" charset="0"/>
                        </a:rPr>
                        <a:t>        return "I am public";</a:t>
                      </a:r>
                    </a:p>
                    <a:p>
                      <a:r>
                        <a:rPr lang="en-US" sz="1800" dirty="0">
                          <a:latin typeface="Times New Roman" panose="02020603050405020304" pitchFamily="18" charset="0"/>
                          <a:cs typeface="Times New Roman" panose="02020603050405020304" pitchFamily="18" charset="0"/>
                        </a:rPr>
                        <a:t>    }</a:t>
                      </a:r>
                    </a:p>
                  </a:txBody>
                  <a:tcPr/>
                </a:tc>
                <a:tc>
                  <a:txBody>
                    <a:bodyPr/>
                    <a:lstStyle/>
                    <a:p>
                      <a:r>
                        <a:rPr lang="en-US" sz="1800" dirty="0">
                          <a:solidFill>
                            <a:srgbClr val="FF0000"/>
                          </a:solidFill>
                          <a:latin typeface="Times New Roman" panose="02020603050405020304" pitchFamily="18" charset="0"/>
                          <a:cs typeface="Times New Roman" panose="02020603050405020304" pitchFamily="18" charset="0"/>
                        </a:rPr>
                        <a:t>// External function: Can only be called from outside the contract</a:t>
                      </a:r>
                    </a:p>
                    <a:p>
                      <a:r>
                        <a:rPr lang="en-US" sz="1800" dirty="0">
                          <a:solidFill>
                            <a:schemeClr val="tx1"/>
                          </a:solidFill>
                          <a:latin typeface="Times New Roman" panose="02020603050405020304" pitchFamily="18" charset="0"/>
                          <a:cs typeface="Times New Roman" panose="02020603050405020304" pitchFamily="18" charset="0"/>
                        </a:rPr>
                        <a:t>    function </a:t>
                      </a:r>
                      <a:r>
                        <a:rPr lang="en-US" sz="1800" dirty="0" err="1">
                          <a:solidFill>
                            <a:schemeClr val="tx1"/>
                          </a:solidFill>
                          <a:latin typeface="Times New Roman" panose="02020603050405020304" pitchFamily="18" charset="0"/>
                          <a:cs typeface="Times New Roman" panose="02020603050405020304" pitchFamily="18" charset="0"/>
                        </a:rPr>
                        <a:t>externalFunction</a:t>
                      </a:r>
                      <a:r>
                        <a:rPr lang="en-US" sz="1800" dirty="0">
                          <a:solidFill>
                            <a:schemeClr val="tx1"/>
                          </a:solidFill>
                          <a:latin typeface="Times New Roman" panose="02020603050405020304" pitchFamily="18" charset="0"/>
                          <a:cs typeface="Times New Roman" panose="02020603050405020304" pitchFamily="18" charset="0"/>
                        </a:rPr>
                        <a:t>() external pure returns (string memory) {</a:t>
                      </a:r>
                    </a:p>
                    <a:p>
                      <a:r>
                        <a:rPr lang="en-US" sz="1800" dirty="0">
                          <a:solidFill>
                            <a:schemeClr val="tx1"/>
                          </a:solidFill>
                          <a:latin typeface="Times New Roman" panose="02020603050405020304" pitchFamily="18" charset="0"/>
                          <a:cs typeface="Times New Roman" panose="02020603050405020304" pitchFamily="18" charset="0"/>
                        </a:rPr>
                        <a:t>        return "I am external";</a:t>
                      </a:r>
                    </a:p>
                    <a:p>
                      <a:r>
                        <a:rPr lang="en-US" sz="1800" dirty="0">
                          <a:solidFill>
                            <a:schemeClr val="tx1"/>
                          </a:solidFill>
                          <a:latin typeface="Times New Roman" panose="02020603050405020304" pitchFamily="18" charset="0"/>
                          <a:cs typeface="Times New Roman" panose="02020603050405020304" pitchFamily="18" charset="0"/>
                        </a:rPr>
                        <a:t>    }</a:t>
                      </a:r>
                    </a:p>
                    <a:p>
                      <a:r>
                        <a:rPr lang="en-US" sz="1800" dirty="0">
                          <a:solidFill>
                            <a:srgbClr val="FF0000"/>
                          </a:solidFill>
                          <a:latin typeface="Times New Roman" panose="02020603050405020304" pitchFamily="18" charset="0"/>
                          <a:cs typeface="Times New Roman" panose="02020603050405020304" pitchFamily="18" charset="0"/>
                        </a:rPr>
                        <a:t>    // Example of using internal and private functions within the contract</a:t>
                      </a:r>
                    </a:p>
                    <a:p>
                      <a:r>
                        <a:rPr lang="en-US" sz="1800" dirty="0">
                          <a:solidFill>
                            <a:schemeClr val="tx1"/>
                          </a:solidFill>
                          <a:latin typeface="Times New Roman" panose="02020603050405020304" pitchFamily="18" charset="0"/>
                          <a:cs typeface="Times New Roman" panose="02020603050405020304" pitchFamily="18" charset="0"/>
                        </a:rPr>
                        <a:t>    function </a:t>
                      </a:r>
                      <a:r>
                        <a:rPr lang="en-US" sz="1800" dirty="0" err="1">
                          <a:solidFill>
                            <a:schemeClr val="tx1"/>
                          </a:solidFill>
                          <a:latin typeface="Times New Roman" panose="02020603050405020304" pitchFamily="18" charset="0"/>
                          <a:cs typeface="Times New Roman" panose="02020603050405020304" pitchFamily="18" charset="0"/>
                        </a:rPr>
                        <a:t>testFunctions</a:t>
                      </a:r>
                      <a:r>
                        <a:rPr lang="en-US" sz="1800" dirty="0">
                          <a:solidFill>
                            <a:schemeClr val="tx1"/>
                          </a:solidFill>
                          <a:latin typeface="Times New Roman" panose="02020603050405020304" pitchFamily="18" charset="0"/>
                          <a:cs typeface="Times New Roman" panose="02020603050405020304" pitchFamily="18" charset="0"/>
                        </a:rPr>
                        <a:t>() public view returns (string memory, string memory, string memory) </a:t>
                      </a:r>
                    </a:p>
                    <a:p>
                      <a:r>
                        <a:rPr lang="en-US" sz="1800" dirty="0">
                          <a:solidFill>
                            <a:schemeClr val="tx1"/>
                          </a:solidFill>
                          <a:latin typeface="Times New Roman" panose="02020603050405020304" pitchFamily="18" charset="0"/>
                          <a:cs typeface="Times New Roman" panose="02020603050405020304" pitchFamily="18" charset="0"/>
                        </a:rPr>
                        <a:t>{</a:t>
                      </a:r>
                    </a:p>
                    <a:p>
                      <a:r>
                        <a:rPr lang="en-US" sz="1800" dirty="0">
                          <a:solidFill>
                            <a:schemeClr val="tx1"/>
                          </a:solidFill>
                          <a:latin typeface="Times New Roman" panose="02020603050405020304" pitchFamily="18" charset="0"/>
                          <a:cs typeface="Times New Roman" panose="02020603050405020304" pitchFamily="18" charset="0"/>
                        </a:rPr>
                        <a:t>        string memory </a:t>
                      </a:r>
                      <a:r>
                        <a:rPr lang="en-US" sz="1800" dirty="0" err="1">
                          <a:solidFill>
                            <a:schemeClr val="tx1"/>
                          </a:solidFill>
                          <a:latin typeface="Times New Roman" panose="02020603050405020304" pitchFamily="18" charset="0"/>
                          <a:cs typeface="Times New Roman" panose="02020603050405020304" pitchFamily="18" charset="0"/>
                        </a:rPr>
                        <a:t>priv</a:t>
                      </a:r>
                      <a:r>
                        <a:rPr lang="en-US" sz="1800" dirty="0">
                          <a:solidFill>
                            <a:schemeClr val="tx1"/>
                          </a:solidFill>
                          <a:latin typeface="Times New Roman" panose="02020603050405020304" pitchFamily="18" charset="0"/>
                          <a:cs typeface="Times New Roman" panose="02020603050405020304" pitchFamily="18" charset="0"/>
                        </a:rPr>
                        <a:t> = </a:t>
                      </a:r>
                      <a:r>
                        <a:rPr lang="en-US" sz="1800" dirty="0" err="1">
                          <a:solidFill>
                            <a:schemeClr val="tx1"/>
                          </a:solidFill>
                          <a:latin typeface="Times New Roman" panose="02020603050405020304" pitchFamily="18" charset="0"/>
                          <a:cs typeface="Times New Roman" panose="02020603050405020304" pitchFamily="18" charset="0"/>
                        </a:rPr>
                        <a:t>privateFunction</a:t>
                      </a:r>
                      <a:r>
                        <a:rPr lang="en-US" sz="1800" dirty="0">
                          <a:solidFill>
                            <a:schemeClr val="tx1"/>
                          </a:solidFill>
                          <a:latin typeface="Times New Roman" panose="02020603050405020304" pitchFamily="18" charset="0"/>
                          <a:cs typeface="Times New Roman" panose="02020603050405020304" pitchFamily="18" charset="0"/>
                        </a:rPr>
                        <a:t>(); // </a:t>
                      </a:r>
                      <a:r>
                        <a:rPr lang="en-US" sz="1800" dirty="0">
                          <a:solidFill>
                            <a:schemeClr val="accent5">
                              <a:lumMod val="60000"/>
                              <a:lumOff val="40000"/>
                            </a:schemeClr>
                          </a:solidFill>
                          <a:latin typeface="Times New Roman" panose="02020603050405020304" pitchFamily="18" charset="0"/>
                          <a:cs typeface="Times New Roman" panose="02020603050405020304" pitchFamily="18" charset="0"/>
                        </a:rPr>
                        <a:t>Calling private function</a:t>
                      </a:r>
                    </a:p>
                    <a:p>
                      <a:r>
                        <a:rPr lang="en-US" sz="1800" dirty="0">
                          <a:solidFill>
                            <a:schemeClr val="tx1"/>
                          </a:solidFill>
                          <a:latin typeface="Times New Roman" panose="02020603050405020304" pitchFamily="18" charset="0"/>
                          <a:cs typeface="Times New Roman" panose="02020603050405020304" pitchFamily="18" charset="0"/>
                        </a:rPr>
                        <a:t>        string memory intern = </a:t>
                      </a:r>
                      <a:r>
                        <a:rPr lang="en-US" sz="1800" dirty="0" err="1">
                          <a:solidFill>
                            <a:schemeClr val="tx1"/>
                          </a:solidFill>
                          <a:latin typeface="Times New Roman" panose="02020603050405020304" pitchFamily="18" charset="0"/>
                          <a:cs typeface="Times New Roman" panose="02020603050405020304" pitchFamily="18" charset="0"/>
                        </a:rPr>
                        <a:t>internalFunction</a:t>
                      </a:r>
                      <a:r>
                        <a:rPr lang="en-US" sz="1800" dirty="0">
                          <a:solidFill>
                            <a:schemeClr val="tx1"/>
                          </a:solidFill>
                          <a:latin typeface="Times New Roman" panose="02020603050405020304" pitchFamily="18" charset="0"/>
                          <a:cs typeface="Times New Roman" panose="02020603050405020304" pitchFamily="18" charset="0"/>
                        </a:rPr>
                        <a:t>(); // </a:t>
                      </a:r>
                      <a:r>
                        <a:rPr lang="en-US" sz="1800" dirty="0">
                          <a:solidFill>
                            <a:schemeClr val="accent5">
                              <a:lumMod val="60000"/>
                              <a:lumOff val="40000"/>
                            </a:schemeClr>
                          </a:solidFill>
                          <a:latin typeface="Times New Roman" panose="02020603050405020304" pitchFamily="18" charset="0"/>
                          <a:cs typeface="Times New Roman" panose="02020603050405020304" pitchFamily="18" charset="0"/>
                        </a:rPr>
                        <a:t>Calling internal function</a:t>
                      </a:r>
                    </a:p>
                    <a:p>
                      <a:r>
                        <a:rPr lang="en-US" sz="1800" dirty="0">
                          <a:solidFill>
                            <a:schemeClr val="tx1"/>
                          </a:solidFill>
                          <a:latin typeface="Times New Roman" panose="02020603050405020304" pitchFamily="18" charset="0"/>
                          <a:cs typeface="Times New Roman" panose="02020603050405020304" pitchFamily="18" charset="0"/>
                        </a:rPr>
                        <a:t>        string memory pub = </a:t>
                      </a:r>
                      <a:r>
                        <a:rPr lang="en-US" sz="1800" dirty="0" err="1">
                          <a:solidFill>
                            <a:schemeClr val="tx1"/>
                          </a:solidFill>
                          <a:latin typeface="Times New Roman" panose="02020603050405020304" pitchFamily="18" charset="0"/>
                          <a:cs typeface="Times New Roman" panose="02020603050405020304" pitchFamily="18" charset="0"/>
                        </a:rPr>
                        <a:t>publicFunction</a:t>
                      </a:r>
                      <a:r>
                        <a:rPr lang="en-US" sz="1800" dirty="0">
                          <a:solidFill>
                            <a:schemeClr val="tx1"/>
                          </a:solidFill>
                          <a:latin typeface="Times New Roman" panose="02020603050405020304" pitchFamily="18" charset="0"/>
                          <a:cs typeface="Times New Roman" panose="02020603050405020304" pitchFamily="18" charset="0"/>
                        </a:rPr>
                        <a:t>(); // </a:t>
                      </a:r>
                      <a:r>
                        <a:rPr lang="en-US" sz="1800" dirty="0">
                          <a:solidFill>
                            <a:schemeClr val="accent5">
                              <a:lumMod val="60000"/>
                              <a:lumOff val="40000"/>
                            </a:schemeClr>
                          </a:solidFill>
                          <a:latin typeface="Times New Roman" panose="02020603050405020304" pitchFamily="18" charset="0"/>
                          <a:cs typeface="Times New Roman" panose="02020603050405020304" pitchFamily="18" charset="0"/>
                        </a:rPr>
                        <a:t>Calling public function</a:t>
                      </a:r>
                    </a:p>
                    <a:p>
                      <a:r>
                        <a:rPr lang="en-US" sz="1800" dirty="0">
                          <a:solidFill>
                            <a:schemeClr val="tx1"/>
                          </a:solidFill>
                          <a:latin typeface="Times New Roman" panose="02020603050405020304" pitchFamily="18" charset="0"/>
                          <a:cs typeface="Times New Roman" panose="02020603050405020304" pitchFamily="18" charset="0"/>
                        </a:rPr>
                        <a:t>        return (</a:t>
                      </a:r>
                      <a:r>
                        <a:rPr lang="en-US" sz="1800" dirty="0" err="1">
                          <a:solidFill>
                            <a:schemeClr val="tx1"/>
                          </a:solidFill>
                          <a:latin typeface="Times New Roman" panose="02020603050405020304" pitchFamily="18" charset="0"/>
                          <a:cs typeface="Times New Roman" panose="02020603050405020304" pitchFamily="18" charset="0"/>
                        </a:rPr>
                        <a:t>priv</a:t>
                      </a:r>
                      <a:r>
                        <a:rPr lang="en-US" sz="1800" dirty="0">
                          <a:solidFill>
                            <a:schemeClr val="tx1"/>
                          </a:solidFill>
                          <a:latin typeface="Times New Roman" panose="02020603050405020304" pitchFamily="18" charset="0"/>
                          <a:cs typeface="Times New Roman" panose="02020603050405020304" pitchFamily="18" charset="0"/>
                        </a:rPr>
                        <a:t>, intern, pub);</a:t>
                      </a:r>
                    </a:p>
                    <a:p>
                      <a:r>
                        <a:rPr lang="en-US" sz="1800" dirty="0">
                          <a:solidFill>
                            <a:schemeClr val="tx1"/>
                          </a:solidFill>
                          <a:latin typeface="Times New Roman" panose="02020603050405020304" pitchFamily="18" charset="0"/>
                          <a:cs typeface="Times New Roman" panose="02020603050405020304" pitchFamily="18" charset="0"/>
                        </a:rPr>
                        <a:t>    }</a:t>
                      </a:r>
                    </a:p>
                    <a:p>
                      <a:r>
                        <a:rPr lang="en-US" sz="1800" dirty="0">
                          <a:solidFill>
                            <a:schemeClr val="tx1"/>
                          </a:solidFill>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954838026"/>
                  </a:ext>
                </a:extLst>
              </a:tr>
            </a:tbl>
          </a:graphicData>
        </a:graphic>
      </p:graphicFrame>
    </p:spTree>
    <p:extLst>
      <p:ext uri="{BB962C8B-B14F-4D97-AF65-F5344CB8AC3E}">
        <p14:creationId xmlns:p14="http://schemas.microsoft.com/office/powerpoint/2010/main" val="72828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inheritance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Inheritance is a way to extend functionality of a contract. Solidity supports both single as well as multiple inheritance.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A derived contract can access all non-private members including internal methods and state variables. </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Function overriding is allowed provided function signature remains same.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We can call a super contract's function using super keyword or using super contract name.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In case of multiple inheritance, function call using super gives preference to most derived contract.</a:t>
            </a:r>
          </a:p>
        </p:txBody>
      </p:sp>
    </p:spTree>
    <p:extLst>
      <p:ext uri="{BB962C8B-B14F-4D97-AF65-F5344CB8AC3E}">
        <p14:creationId xmlns:p14="http://schemas.microsoft.com/office/powerpoint/2010/main" val="170174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404664"/>
            <a:ext cx="10585450" cy="6336703"/>
          </a:xfrm>
        </p:spPr>
        <p:txBody>
          <a:bodyPr>
            <a:normAutofit/>
          </a:bodyPr>
          <a:lstStyle/>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a:t>
            </a:r>
          </a:p>
          <a:p>
            <a:pPr marL="0" indent="0" algn="just" fontAlgn="base">
              <a:lnSpc>
                <a:spcPct val="100000"/>
              </a:lnSpc>
              <a:spcBef>
                <a:spcPts val="600"/>
              </a:spcBef>
              <a:buNone/>
            </a:pPr>
            <a:endParaRPr lang="en-US" sz="25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2A13A89-0EEC-035E-79DA-0FAA9D6951A0}"/>
              </a:ext>
            </a:extLst>
          </p:cNvPr>
          <p:cNvGraphicFramePr>
            <a:graphicFrameLocks noGrp="1"/>
          </p:cNvGraphicFramePr>
          <p:nvPr>
            <p:extLst>
              <p:ext uri="{D42A27DB-BD31-4B8C-83A1-F6EECF244321}">
                <p14:modId xmlns:p14="http://schemas.microsoft.com/office/powerpoint/2010/main" val="2309478722"/>
              </p:ext>
            </p:extLst>
          </p:nvPr>
        </p:nvGraphicFramePr>
        <p:xfrm>
          <a:off x="801686" y="980728"/>
          <a:ext cx="10837342" cy="5602634"/>
        </p:xfrm>
        <a:graphic>
          <a:graphicData uri="http://schemas.openxmlformats.org/drawingml/2006/table">
            <a:tbl>
              <a:tblPr firstRow="1" bandRow="1">
                <a:tableStyleId>{5940675A-B579-460E-94D1-54222C63F5DA}</a:tableStyleId>
              </a:tblPr>
              <a:tblGrid>
                <a:gridCol w="5418671">
                  <a:extLst>
                    <a:ext uri="{9D8B030D-6E8A-4147-A177-3AD203B41FA5}">
                      <a16:colId xmlns:a16="http://schemas.microsoft.com/office/drawing/2014/main" val="3052976811"/>
                    </a:ext>
                  </a:extLst>
                </a:gridCol>
                <a:gridCol w="5418671">
                  <a:extLst>
                    <a:ext uri="{9D8B030D-6E8A-4147-A177-3AD203B41FA5}">
                      <a16:colId xmlns:a16="http://schemas.microsoft.com/office/drawing/2014/main" val="1876983149"/>
                    </a:ext>
                  </a:extLst>
                </a:gridCol>
              </a:tblGrid>
              <a:tr h="5602634">
                <a:tc>
                  <a:txBody>
                    <a:bodyPr/>
                    <a:lstStyle/>
                    <a:p>
                      <a:r>
                        <a:rPr lang="en-US" sz="2000" dirty="0">
                          <a:latin typeface="Times New Roman" panose="02020603050405020304" pitchFamily="18" charset="0"/>
                          <a:cs typeface="Times New Roman" panose="02020603050405020304" pitchFamily="18" charset="0"/>
                        </a:rPr>
                        <a:t>// SPDX-License-Identifier: MIT</a:t>
                      </a:r>
                    </a:p>
                    <a:p>
                      <a:r>
                        <a:rPr lang="en-US" sz="2000" dirty="0">
                          <a:latin typeface="Times New Roman" panose="02020603050405020304" pitchFamily="18" charset="0"/>
                          <a:cs typeface="Times New Roman" panose="02020603050405020304" pitchFamily="18" charset="0"/>
                        </a:rPr>
                        <a:t>pragma solidity ^0.8.0;</a:t>
                      </a:r>
                    </a:p>
                    <a:p>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 Parent contract</a:t>
                      </a:r>
                    </a:p>
                    <a:p>
                      <a:r>
                        <a:rPr lang="en-US" sz="2000" dirty="0">
                          <a:latin typeface="Times New Roman" panose="02020603050405020304" pitchFamily="18" charset="0"/>
                          <a:cs typeface="Times New Roman" panose="02020603050405020304" pitchFamily="18" charset="0"/>
                        </a:rPr>
                        <a:t>contract Animal {</a:t>
                      </a:r>
                    </a:p>
                    <a:p>
                      <a:r>
                        <a:rPr lang="en-US" sz="2000" dirty="0">
                          <a:latin typeface="Times New Roman" panose="02020603050405020304" pitchFamily="18" charset="0"/>
                          <a:cs typeface="Times New Roman" panose="02020603050405020304" pitchFamily="18" charset="0"/>
                        </a:rPr>
                        <a:t>    string public species;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Constructor to set species</a:t>
                      </a:r>
                    </a:p>
                    <a:p>
                      <a:r>
                        <a:rPr lang="en-US" sz="2000" dirty="0">
                          <a:latin typeface="Times New Roman" panose="02020603050405020304" pitchFamily="18" charset="0"/>
                          <a:cs typeface="Times New Roman" panose="02020603050405020304" pitchFamily="18" charset="0"/>
                        </a:rPr>
                        <a:t>    constructor(string memory _species) {</a:t>
                      </a:r>
                    </a:p>
                    <a:p>
                      <a:r>
                        <a:rPr lang="en-US" sz="2000" dirty="0">
                          <a:latin typeface="Times New Roman" panose="02020603050405020304" pitchFamily="18" charset="0"/>
                          <a:cs typeface="Times New Roman" panose="02020603050405020304" pitchFamily="18" charset="0"/>
                        </a:rPr>
                        <a:t>        species = _species;</a:t>
                      </a: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Public function in parent contract</a:t>
                      </a:r>
                    </a:p>
                    <a:p>
                      <a:r>
                        <a:rPr lang="en-US" sz="2000" dirty="0">
                          <a:latin typeface="Times New Roman" panose="02020603050405020304" pitchFamily="18" charset="0"/>
                          <a:cs typeface="Times New Roman" panose="02020603050405020304" pitchFamily="18" charset="0"/>
                        </a:rPr>
                        <a:t>    function sound() public pure returns (string memory) {</a:t>
                      </a:r>
                    </a:p>
                    <a:p>
                      <a:r>
                        <a:rPr lang="en-US" sz="2000" dirty="0">
                          <a:latin typeface="Times New Roman" panose="02020603050405020304" pitchFamily="18" charset="0"/>
                          <a:cs typeface="Times New Roman" panose="02020603050405020304" pitchFamily="18" charset="0"/>
                        </a:rPr>
                        <a:t>        return "Some generic animal sound";</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txBody>
                  <a:tcPr/>
                </a:tc>
                <a:tc>
                  <a:txBody>
                    <a:bodyPr/>
                    <a:lstStyle/>
                    <a:p>
                      <a:r>
                        <a:rPr lang="en-US" sz="2000" dirty="0">
                          <a:solidFill>
                            <a:srgbClr val="FF0000"/>
                          </a:solidFill>
                          <a:latin typeface="Times New Roman" panose="02020603050405020304" pitchFamily="18" charset="0"/>
                          <a:cs typeface="Times New Roman" panose="02020603050405020304" pitchFamily="18" charset="0"/>
                        </a:rPr>
                        <a:t>// Child contract inheriting from Animal</a:t>
                      </a:r>
                    </a:p>
                    <a:p>
                      <a:r>
                        <a:rPr lang="en-US" sz="2000" dirty="0">
                          <a:solidFill>
                            <a:schemeClr val="tx1"/>
                          </a:solidFill>
                          <a:latin typeface="Times New Roman" panose="02020603050405020304" pitchFamily="18" charset="0"/>
                          <a:cs typeface="Times New Roman" panose="02020603050405020304" pitchFamily="18" charset="0"/>
                        </a:rPr>
                        <a:t>contract Dog is Animal {</a:t>
                      </a:r>
                    </a:p>
                    <a:p>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rgbClr val="FF0000"/>
                          </a:solidFill>
                          <a:latin typeface="Times New Roman" panose="02020603050405020304" pitchFamily="18" charset="0"/>
                          <a:cs typeface="Times New Roman" panose="02020603050405020304" pitchFamily="18" charset="0"/>
                        </a:rPr>
                        <a:t>    // Constructor for Dog, passes the species to the parent constructor</a:t>
                      </a:r>
                    </a:p>
                    <a:p>
                      <a:r>
                        <a:rPr lang="en-US" sz="2000" dirty="0">
                          <a:solidFill>
                            <a:schemeClr val="tx1"/>
                          </a:solidFill>
                          <a:latin typeface="Times New Roman" panose="02020603050405020304" pitchFamily="18" charset="0"/>
                          <a:cs typeface="Times New Roman" panose="02020603050405020304" pitchFamily="18" charset="0"/>
                        </a:rPr>
                        <a:t>    constructor() Animal("Dog") {}</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Overriding the sound function in the child contract</a:t>
                      </a:r>
                    </a:p>
                    <a:p>
                      <a:r>
                        <a:rPr lang="en-US" sz="2000" dirty="0">
                          <a:solidFill>
                            <a:schemeClr val="tx1"/>
                          </a:solidFill>
                          <a:latin typeface="Times New Roman" panose="02020603050405020304" pitchFamily="18" charset="0"/>
                          <a:cs typeface="Times New Roman" panose="02020603050405020304" pitchFamily="18" charset="0"/>
                        </a:rPr>
                        <a:t>    function sound() public pure override returns (string memory) {</a:t>
                      </a:r>
                    </a:p>
                    <a:p>
                      <a:r>
                        <a:rPr lang="en-US" sz="2000" dirty="0">
                          <a:solidFill>
                            <a:schemeClr val="tx1"/>
                          </a:solidFill>
                          <a:latin typeface="Times New Roman" panose="02020603050405020304" pitchFamily="18" charset="0"/>
                          <a:cs typeface="Times New Roman" panose="02020603050405020304" pitchFamily="18" charset="0"/>
                        </a:rPr>
                        <a:t>        return "Woof!";</a:t>
                      </a:r>
                    </a:p>
                    <a:p>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954838026"/>
                  </a:ext>
                </a:extLst>
              </a:tr>
            </a:tbl>
          </a:graphicData>
        </a:graphic>
      </p:graphicFrame>
    </p:spTree>
    <p:extLst>
      <p:ext uri="{BB962C8B-B14F-4D97-AF65-F5344CB8AC3E}">
        <p14:creationId xmlns:p14="http://schemas.microsoft.com/office/powerpoint/2010/main" val="38768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556791"/>
            <a:ext cx="10585176" cy="5120235"/>
          </a:xfrm>
        </p:spPr>
        <p:txBody>
          <a:bodyPr>
            <a:normAutofit fontScale="77500" lnSpcReduction="20000"/>
          </a:bodyPr>
          <a:lstStyle/>
          <a:p>
            <a:pPr marL="0" indent="0" algn="just">
              <a:lnSpc>
                <a:spcPct val="120000"/>
              </a:lnSpc>
              <a:buNone/>
            </a:pPr>
            <a:r>
              <a:rPr lang="en-US" sz="3200" dirty="0">
                <a:latin typeface="Times New Roman" panose="02020603050405020304" pitchFamily="18" charset="0"/>
                <a:cs typeface="Times New Roman" panose="02020603050405020304" pitchFamily="18" charset="0"/>
              </a:rPr>
              <a:t>Hence, the applications are called decentralized applications. Decentralized applications interact with external users through a web browser.</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A Smart Contract reduces transaction costs drastically, including cost of Reaching an agreement, Formalizing an agreement and Enforcing an agreement</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The benefits of smart contracts are: </a:t>
            </a:r>
          </a:p>
          <a:p>
            <a:pPr algn="just">
              <a:lnSpc>
                <a:spcPct val="12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Simple, faster to execute, and availability of updates in real-time</a:t>
            </a:r>
          </a:p>
          <a:p>
            <a:pPr algn="just">
              <a:lnSpc>
                <a:spcPct val="12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No requirement of mediators and centralized entities </a:t>
            </a:r>
          </a:p>
          <a:p>
            <a:pPr algn="just">
              <a:lnSpc>
                <a:spcPct val="12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Lesser cost because there is no need to pay fees to middlemen</a:t>
            </a:r>
          </a:p>
          <a:p>
            <a:pPr algn="just">
              <a:lnSpc>
                <a:spcPct val="12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There is no delay in delivering outcomes.</a:t>
            </a:r>
          </a:p>
          <a:p>
            <a:pPr marL="0" indent="0" algn="just">
              <a:lnSpc>
                <a:spcPct val="120000"/>
              </a:lnSpc>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Structure of Smart contract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85176" cy="5048227"/>
          </a:xfrm>
        </p:spPr>
        <p:txBody>
          <a:bodyPr>
            <a:normAutofit fontScale="62500" lnSpcReduction="20000"/>
          </a:bodyPr>
          <a:lstStyle/>
          <a:p>
            <a:pPr marL="0" indent="0" algn="just">
              <a:lnSpc>
                <a:spcPct val="120000"/>
              </a:lnSpc>
              <a:buNone/>
            </a:pPr>
            <a:r>
              <a:rPr lang="en-US" sz="4500" dirty="0">
                <a:solidFill>
                  <a:schemeClr val="accent1"/>
                </a:solidFill>
                <a:latin typeface="Times New Roman" panose="02020603050405020304" pitchFamily="18" charset="0"/>
                <a:cs typeface="Times New Roman" panose="02020603050405020304" pitchFamily="18" charset="0"/>
              </a:rPr>
              <a:t>How Smart Contract Work</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A smart contract works through automated conditional performance. When obligation is met, the corresponding obligation is triggered.</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For example, an obligation could be triggered by:</a:t>
            </a:r>
          </a:p>
          <a:p>
            <a:pPr algn="just">
              <a:lnSpc>
                <a:spcPct val="12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specific event ("if X happens, then action Y") </a:t>
            </a:r>
          </a:p>
          <a:p>
            <a:pPr algn="just">
              <a:lnSpc>
                <a:spcPct val="12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specific date or at the expiration of time ("at X date, </a:t>
            </a:r>
            <a:r>
              <a:rPr lang="en-US" sz="3200" dirty="0" err="1">
                <a:latin typeface="Times New Roman" panose="02020603050405020304" pitchFamily="18" charset="0"/>
                <a:cs typeface="Times New Roman" panose="02020603050405020304" pitchFamily="18" charset="0"/>
              </a:rPr>
              <a:t>actionY</a:t>
            </a:r>
            <a:r>
              <a:rPr lang="en-US" sz="3200" dirty="0">
                <a:latin typeface="Times New Roman" panose="02020603050405020304" pitchFamily="18" charset="0"/>
                <a:cs typeface="Times New Roman" panose="02020603050405020304" pitchFamily="18" charset="0"/>
              </a:rPr>
              <a:t>")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Different platforms can host smart contracts, but generally, smart contracts are implemented on a blockchain where the validation logic sits inside a "block". All the messages needed for a smart contract are bundled within the block.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High-level programming languages like Solidity are used to create applications to automate business processes and record them on the blockchain in the form of smart contracts. </a:t>
            </a:r>
          </a:p>
        </p:txBody>
      </p:sp>
    </p:spTree>
    <p:extLst>
      <p:ext uri="{BB962C8B-B14F-4D97-AF65-F5344CB8AC3E}">
        <p14:creationId xmlns:p14="http://schemas.microsoft.com/office/powerpoint/2010/main" val="424226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333772" y="548680"/>
            <a:ext cx="11521280" cy="6120680"/>
          </a:xfrm>
        </p:spPr>
        <p:txBody>
          <a:bodyPr>
            <a:normAutofit fontScale="70000" lnSpcReduction="20000"/>
          </a:bodyPr>
          <a:lstStyle/>
          <a:p>
            <a:pPr marL="0" indent="0" algn="just">
              <a:lnSpc>
                <a:spcPct val="120000"/>
              </a:lnSpc>
              <a:buNone/>
            </a:pPr>
            <a:r>
              <a:rPr lang="en-US" sz="3200" dirty="0">
                <a:latin typeface="Times New Roman" panose="02020603050405020304" pitchFamily="18" charset="0"/>
                <a:cs typeface="Times New Roman" panose="02020603050405020304" pitchFamily="18" charset="0"/>
              </a:rPr>
              <a:t>Blockchain technologies use public-key encryption infrastructure (PKI). The initiator who wishes to participate in a smart contract hosted on a permissionless blockchain can download the software from open sources and publish the public key on the system (software) publicly.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When publishing the public key, the blockchain will also generate a corresponding private key for the initiator's address.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If the initiator wants to trigger a smart contract transaction on the relevant ledger, the software will use its address to send an initiating message, encrypted with its private key to the other active participants.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That message is picked up by the nodes; however, it can be signed only by nodes having the private key. Participants with access to the public key received from the software can use it to verify the smart contract transaction and also to authenticate the message contents.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Whenever a sufficient number of other participants or nodes is reached in a permissionless blockchain (typically more than 50%), the consensus protocol determines that message related to the smart contract should be added to the blockchain. </a:t>
            </a:r>
          </a:p>
        </p:txBody>
      </p:sp>
    </p:spTree>
    <p:extLst>
      <p:ext uri="{BB962C8B-B14F-4D97-AF65-F5344CB8AC3E}">
        <p14:creationId xmlns:p14="http://schemas.microsoft.com/office/powerpoint/2010/main" val="391533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Types of Smart contract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85176" cy="5048227"/>
          </a:xfrm>
        </p:spPr>
        <p:txBody>
          <a:bodyPr>
            <a:normAutofit fontScale="85000" lnSpcReduction="10000"/>
          </a:bodyPr>
          <a:lstStyle/>
          <a:p>
            <a:pPr marL="0" indent="0" algn="just">
              <a:lnSpc>
                <a:spcPct val="120000"/>
              </a:lnSpc>
              <a:buNone/>
            </a:pPr>
            <a:r>
              <a:rPr lang="en-US" sz="3200" dirty="0">
                <a:latin typeface="Times New Roman" panose="02020603050405020304" pitchFamily="18" charset="0"/>
                <a:cs typeface="Times New Roman" panose="02020603050405020304" pitchFamily="18" charset="0"/>
              </a:rPr>
              <a:t>Smart contracts have the potential to influence many industries. Smart Contracts can be categorized into four types based on the applications</a:t>
            </a:r>
          </a:p>
          <a:p>
            <a:pPr marL="0" indent="0" algn="just">
              <a:lnSpc>
                <a:spcPct val="120000"/>
              </a:lnSpc>
              <a:buNone/>
            </a:pPr>
            <a:r>
              <a:rPr lang="en-US" sz="3200" dirty="0">
                <a:solidFill>
                  <a:schemeClr val="accent1"/>
                </a:solidFill>
                <a:latin typeface="Times New Roman" panose="02020603050405020304" pitchFamily="18" charset="0"/>
                <a:cs typeface="Times New Roman" panose="02020603050405020304" pitchFamily="18" charset="0"/>
              </a:rPr>
              <a:t>1. Smart Legal Contracts</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Imagine a regular legal contract, like an agreement you sign for a job or renting an apartment. Now, think of it as a digital version that automatically enforces the rules. Smart legal contracts are digital agreements that automatically execute actions (like transferring money) when certain conditions are met. For example, if you rent a house, the smart contract can automatically send the rent to the landlord every month without you needing to do anything.</a:t>
            </a:r>
          </a:p>
        </p:txBody>
      </p:sp>
    </p:spTree>
    <p:extLst>
      <p:ext uri="{BB962C8B-B14F-4D97-AF65-F5344CB8AC3E}">
        <p14:creationId xmlns:p14="http://schemas.microsoft.com/office/powerpoint/2010/main" val="51524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980727"/>
            <a:ext cx="10585176" cy="5696299"/>
          </a:xfrm>
        </p:spPr>
        <p:txBody>
          <a:bodyPr>
            <a:normAutofit fontScale="77500" lnSpcReduction="20000"/>
          </a:bodyPr>
          <a:lstStyle/>
          <a:p>
            <a:pPr marL="0" indent="0" algn="just">
              <a:lnSpc>
                <a:spcPct val="120000"/>
              </a:lnSpc>
              <a:buNone/>
            </a:pPr>
            <a:r>
              <a:rPr lang="en-US" sz="3200" dirty="0">
                <a:solidFill>
                  <a:schemeClr val="accent1"/>
                </a:solidFill>
                <a:latin typeface="Times New Roman" panose="02020603050405020304" pitchFamily="18" charset="0"/>
                <a:cs typeface="Times New Roman" panose="02020603050405020304" pitchFamily="18" charset="0"/>
              </a:rPr>
              <a:t>2. </a:t>
            </a:r>
            <a:r>
              <a:rPr lang="en-US" sz="3200" dirty="0" err="1">
                <a:solidFill>
                  <a:schemeClr val="accent1"/>
                </a:solidFill>
                <a:latin typeface="Times New Roman" panose="02020603050405020304" pitchFamily="18" charset="0"/>
                <a:cs typeface="Times New Roman" panose="02020603050405020304" pitchFamily="18" charset="0"/>
              </a:rPr>
              <a:t>DApps</a:t>
            </a:r>
            <a:r>
              <a:rPr lang="en-US" sz="3200" dirty="0">
                <a:solidFill>
                  <a:schemeClr val="accent1"/>
                </a:solidFill>
                <a:latin typeface="Times New Roman" panose="02020603050405020304" pitchFamily="18" charset="0"/>
                <a:cs typeface="Times New Roman" panose="02020603050405020304" pitchFamily="18" charset="0"/>
              </a:rPr>
              <a:t> (Decentralized Applications)</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Think of </a:t>
            </a:r>
            <a:r>
              <a:rPr lang="en-US" sz="3200" dirty="0" err="1">
                <a:latin typeface="Times New Roman" panose="02020603050405020304" pitchFamily="18" charset="0"/>
                <a:cs typeface="Times New Roman" panose="02020603050405020304" pitchFamily="18" charset="0"/>
              </a:rPr>
              <a:t>Dapps</a:t>
            </a:r>
            <a:r>
              <a:rPr lang="en-US" sz="3200" dirty="0">
                <a:latin typeface="Times New Roman" panose="02020603050405020304" pitchFamily="18" charset="0"/>
                <a:cs typeface="Times New Roman" panose="02020603050405020304" pitchFamily="18" charset="0"/>
              </a:rPr>
              <a:t> like regular apps on your phone, but with a twist—they run on a blockchain instead of a single server. This means they are decentralized, meaning no one person or company controls them. They use smart contracts to run their functions, and once they are launched, they keep working on their own without needing a central authority to manage them.</a:t>
            </a:r>
          </a:p>
          <a:p>
            <a:pPr marL="0" indent="0" algn="just">
              <a:lnSpc>
                <a:spcPct val="120000"/>
              </a:lnSpc>
              <a:buNone/>
            </a:pPr>
            <a:r>
              <a:rPr lang="en-US" sz="3200" dirty="0">
                <a:solidFill>
                  <a:schemeClr val="accent1"/>
                </a:solidFill>
                <a:latin typeface="Times New Roman" panose="02020603050405020304" pitchFamily="18" charset="0"/>
                <a:cs typeface="Times New Roman" panose="02020603050405020304" pitchFamily="18" charset="0"/>
              </a:rPr>
              <a:t>3. DAO (Distributed Autonomous Organization)</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Imagine a company that runs itself without a boss. That’s what a DAO is. It’s an organization that operates based on rules encoded in smart contracts. People can join the DAO, vote on decisions, and the rules are automatically enforced by the smart contracts. Everything is transparent and happens automatically, so there’s no need for a central leader or manager.</a:t>
            </a:r>
          </a:p>
        </p:txBody>
      </p:sp>
    </p:spTree>
    <p:extLst>
      <p:ext uri="{BB962C8B-B14F-4D97-AF65-F5344CB8AC3E}">
        <p14:creationId xmlns:p14="http://schemas.microsoft.com/office/powerpoint/2010/main" val="329004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908719"/>
            <a:ext cx="10585176" cy="5768307"/>
          </a:xfrm>
        </p:spPr>
        <p:txBody>
          <a:bodyPr>
            <a:normAutofit/>
          </a:bodyPr>
          <a:lstStyle/>
          <a:p>
            <a:pPr marL="0" indent="0" algn="just">
              <a:lnSpc>
                <a:spcPct val="120000"/>
              </a:lnSpc>
              <a:buNone/>
            </a:pPr>
            <a:r>
              <a:rPr lang="en-US" dirty="0">
                <a:solidFill>
                  <a:schemeClr val="accent1"/>
                </a:solidFill>
                <a:latin typeface="Times New Roman" panose="02020603050405020304" pitchFamily="18" charset="0"/>
                <a:cs typeface="Times New Roman" panose="02020603050405020304" pitchFamily="18" charset="0"/>
              </a:rPr>
              <a:t>4. Smart Contracting Devices (Combined with IoT)</a:t>
            </a:r>
          </a:p>
          <a:p>
            <a:pPr marL="0" indent="0" algn="just">
              <a:lnSpc>
                <a:spcPct val="120000"/>
              </a:lnSpc>
              <a:buNone/>
            </a:pPr>
            <a:r>
              <a:rPr lang="en-US" dirty="0">
                <a:latin typeface="Times New Roman" panose="02020603050405020304" pitchFamily="18" charset="0"/>
                <a:cs typeface="Times New Roman" panose="02020603050405020304" pitchFamily="18" charset="0"/>
              </a:rPr>
              <a:t>Imagine everyday devices, like a smart thermostat or a car, that can automatically perform actions based on certain conditions. When these devices are connected to a blockchain, they can be programmed with smart contracts to carry out specific tasks autonomously. For example, a smart fridge could automatically reorder groceries when it detects that certain items are running low, and the payment could be made instantly using a smart contract. These devices interact with the blockchain to perform actions without needing human intervention, making them "smart contracting devices."</a:t>
            </a:r>
          </a:p>
        </p:txBody>
      </p:sp>
    </p:spTree>
    <p:extLst>
      <p:ext uri="{BB962C8B-B14F-4D97-AF65-F5344CB8AC3E}">
        <p14:creationId xmlns:p14="http://schemas.microsoft.com/office/powerpoint/2010/main" val="208789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C07EF5965D67418381B8EE023AA3C8" ma:contentTypeVersion="4" ma:contentTypeDescription="Create a new document." ma:contentTypeScope="" ma:versionID="3ab164b4e7c9088c53ae3988b9da877d">
  <xsd:schema xmlns:xsd="http://www.w3.org/2001/XMLSchema" xmlns:xs="http://www.w3.org/2001/XMLSchema" xmlns:p="http://schemas.microsoft.com/office/2006/metadata/properties" xmlns:ns2="e8b82336-c7a5-44d1-b404-2496331212c9" targetNamespace="http://schemas.microsoft.com/office/2006/metadata/properties" ma:root="true" ma:fieldsID="6f7d45fdf937bea7a49b29c20b850a7f" ns2:_="">
    <xsd:import namespace="e8b82336-c7a5-44d1-b404-2496331212c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b82336-c7a5-44d1-b404-2496331212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E3002-0357-4314-BE47-48BBEE0C00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b82336-c7a5-44d1-b404-2496331212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93C72E-E2E8-4727-AF8F-B4C7373047B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6A0D4FC-E8A9-43FC-BDE9-F4E68B789E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3788</TotalTime>
  <Words>4279</Words>
  <Application>Microsoft Office PowerPoint</Application>
  <PresentationFormat>Custom</PresentationFormat>
  <Paragraphs>376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Chalkboard 16x9</vt:lpstr>
      <vt:lpstr>BLOCKCHAIN TECHNOLOGY</vt:lpstr>
      <vt:lpstr>Module 3:  programming in blockchain </vt:lpstr>
      <vt:lpstr>Introduction to Smart contract </vt:lpstr>
      <vt:lpstr>  </vt:lpstr>
      <vt:lpstr>Structure of Smart contract </vt:lpstr>
      <vt:lpstr>  </vt:lpstr>
      <vt:lpstr>Types of Smart contract </vt:lpstr>
      <vt:lpstr>  </vt:lpstr>
      <vt:lpstr>  </vt:lpstr>
      <vt:lpstr>Components of Smart contract </vt:lpstr>
      <vt:lpstr>  </vt:lpstr>
      <vt:lpstr>  </vt:lpstr>
      <vt:lpstr>  </vt:lpstr>
      <vt:lpstr>  </vt:lpstr>
      <vt:lpstr>  </vt:lpstr>
      <vt:lpstr>  </vt:lpstr>
      <vt:lpstr>Smart contract approach</vt:lpstr>
      <vt:lpstr>  </vt:lpstr>
      <vt:lpstr>  </vt:lpstr>
      <vt:lpstr>Data types in solidity</vt:lpstr>
      <vt:lpstr>  </vt:lpstr>
      <vt:lpstr>  </vt:lpstr>
      <vt:lpstr>  </vt:lpstr>
      <vt:lpstr>  </vt:lpstr>
      <vt:lpstr>  </vt:lpstr>
      <vt:lpstr>  </vt:lpstr>
      <vt:lpstr>  </vt:lpstr>
      <vt:lpstr>Functions in solidity</vt:lpstr>
      <vt:lpstr>  </vt:lpstr>
      <vt:lpstr>  </vt:lpstr>
      <vt:lpstr>  </vt:lpstr>
      <vt:lpstr>Visibility Quantifiers</vt:lpstr>
      <vt:lpstr>  </vt:lpstr>
      <vt:lpstr>inheritance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dc:creator>Swapnil Sonawane</dc:creator>
  <cp:lastModifiedBy>Swapnil Sonawane</cp:lastModifiedBy>
  <cp:revision>308</cp:revision>
  <cp:lastPrinted>2022-09-14T06:27:17Z</cp:lastPrinted>
  <dcterms:created xsi:type="dcterms:W3CDTF">2020-07-27T07:27:31Z</dcterms:created>
  <dcterms:modified xsi:type="dcterms:W3CDTF">2024-08-26T02:37:02Z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0x01010086C07EF5965D67418381B8EE023AA3C8</vt:lpwstr>
  </property>
</Properties>
</file>