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6" r:id="rId5"/>
    <p:sldId id="373" r:id="rId6"/>
    <p:sldId id="374" r:id="rId7"/>
    <p:sldId id="375" r:id="rId8"/>
    <p:sldId id="376" r:id="rId9"/>
    <p:sldId id="377" r:id="rId10"/>
    <p:sldId id="378" r:id="rId11"/>
    <p:sldId id="379" r:id="rId12"/>
    <p:sldId id="380" r:id="rId13"/>
    <p:sldId id="381" r:id="rId14"/>
    <p:sldId id="382" r:id="rId15"/>
    <p:sldId id="383" r:id="rId16"/>
    <p:sldId id="384" r:id="rId17"/>
    <p:sldId id="466"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A55BB-2A5B-53CA-3E79-66AFD0F7AE2F}" v="2" dt="2024-10-12T12:56:41.572"/>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3" d="100"/>
          <a:sy n="63" d="100"/>
        </p:scale>
        <p:origin x="80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uja Gujare" userId="S::rutuja.gujare@vit.edu.in::4b992c48-685c-4bec-b190-2acd79412429" providerId="AD" clId="Web-{C55A55BB-2A5B-53CA-3E79-66AFD0F7AE2F}"/>
    <pc:docChg chg="modSld">
      <pc:chgData name="Rutuja Gujare" userId="S::rutuja.gujare@vit.edu.in::4b992c48-685c-4bec-b190-2acd79412429" providerId="AD" clId="Web-{C55A55BB-2A5B-53CA-3E79-66AFD0F7AE2F}" dt="2024-10-12T12:56:41.572" v="1" actId="1076"/>
      <pc:docMkLst>
        <pc:docMk/>
      </pc:docMkLst>
      <pc:sldChg chg="modSp">
        <pc:chgData name="Rutuja Gujare" userId="S::rutuja.gujare@vit.edu.in::4b992c48-685c-4bec-b190-2acd79412429" providerId="AD" clId="Web-{C55A55BB-2A5B-53CA-3E79-66AFD0F7AE2F}" dt="2024-10-12T12:56:41.572" v="1" actId="1076"/>
        <pc:sldMkLst>
          <pc:docMk/>
          <pc:sldMk cId="3663275660" sldId="374"/>
        </pc:sldMkLst>
        <pc:spChg chg="mod">
          <ac:chgData name="Rutuja Gujare" userId="S::rutuja.gujare@vit.edu.in::4b992c48-685c-4bec-b190-2acd79412429" providerId="AD" clId="Web-{C55A55BB-2A5B-53CA-3E79-66AFD0F7AE2F}" dt="2024-10-12T12:56:41.572" v="1" actId="1076"/>
          <ac:spMkLst>
            <pc:docMk/>
            <pc:sldMk cId="3663275660" sldId="374"/>
            <ac:spMk id="3" creationId="{99F944C4-EB91-49AF-BD31-5848FDFB7FC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10/12/2024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10/12/2024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10/12/2024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10/12/2024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dirty="0"/>
          </a:p>
        </p:txBody>
      </p:sp>
      <p:sp>
        <p:nvSpPr>
          <p:cNvPr id="4" name="Date Placeholder 3"/>
          <p:cNvSpPr>
            <a:spLocks noGrp="1"/>
          </p:cNvSpPr>
          <p:nvPr>
            <p:ph type="dt" sz="half" idx="10"/>
          </p:nvPr>
        </p:nvSpPr>
        <p:spPr/>
        <p:txBody>
          <a:bodyPr/>
          <a:lstStyle/>
          <a:p>
            <a:fld id="{6A28ABDE-A89D-4912-B953-11D5E3BE7169}" type="datetime1">
              <a:rPr lang="en-US" smtClean="0"/>
              <a:t>10/12/2024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10/12/2024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10/12/2024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10/12/2024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10/12/2024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10/12/2024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10/12/2024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10/12/2024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10/12/2024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39070"/>
            <a:ext cx="9143998" cy="1020762"/>
          </a:xfrm>
        </p:spPr>
        <p:txBody>
          <a:bodyPr anchor="b">
            <a:normAutofit/>
          </a:bodyPr>
          <a:lstStyle/>
          <a:p>
            <a:pPr algn="ctr"/>
            <a:r>
              <a:rPr lang="en-US" sz="5400" dirty="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2413" y="3319368"/>
            <a:ext cx="9144000" cy="3103240"/>
          </a:xfrm>
        </p:spPr>
        <p:txBody>
          <a:bodyPr>
            <a:normAutofit/>
          </a:bodyPr>
          <a:lstStyle/>
          <a:p>
            <a:pPr marL="0" indent="0" algn="ctr">
              <a:buNone/>
            </a:pPr>
            <a:r>
              <a:rPr lang="en-US" sz="4000" dirty="0">
                <a:latin typeface="Algerian" panose="04020705040A02060702" pitchFamily="82" charset="0"/>
              </a:rPr>
              <a:t>Computer Engineering</a:t>
            </a:r>
          </a:p>
          <a:p>
            <a:pPr marL="0" indent="0" algn="ctr">
              <a:buNone/>
            </a:pPr>
            <a:r>
              <a:rPr lang="en-US" sz="4000" dirty="0">
                <a:latin typeface="Algerian" panose="04020705040A02060702" pitchFamily="82" charset="0"/>
              </a:rPr>
              <a:t>BE Semester VII</a:t>
            </a:r>
          </a:p>
          <a:p>
            <a:pPr marL="0" indent="0" algn="ctr">
              <a:buNone/>
            </a:pPr>
            <a:r>
              <a:rPr lang="en-US" sz="4000" dirty="0">
                <a:solidFill>
                  <a:schemeClr val="accent5">
                    <a:lumMod val="40000"/>
                    <a:lumOff val="60000"/>
                  </a:schemeClr>
                </a:solidFill>
                <a:latin typeface="Algerian" panose="04020705040A02060702" pitchFamily="82" charset="0"/>
              </a:rPr>
              <a:t>Prof. Swapnil Sonawane</a:t>
            </a:r>
            <a:endParaRPr lang="en-IN" sz="4000" dirty="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Nonce: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nonce is a random number that can be used just once in the cryptographic communication. </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Timestamp (Current UNIX time):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timestamp is another field, which indicates the UNIX time. It is the seconds passed after the first of January 1970 and is a 10-digit number. </a:t>
            </a:r>
          </a:p>
          <a:p>
            <a:pPr marL="0" indent="0" algn="just">
              <a:lnSpc>
                <a:spcPct val="120000"/>
              </a:lnSpc>
              <a:spcBef>
                <a:spcPts val="600"/>
              </a:spcBef>
              <a:buNone/>
            </a:pPr>
            <a:r>
              <a:rPr lang="en-US" dirty="0" err="1">
                <a:solidFill>
                  <a:schemeClr val="accent1"/>
                </a:solidFill>
                <a:latin typeface="Times New Roman" panose="02020603050405020304" pitchFamily="18" charset="0"/>
                <a:cs typeface="Times New Roman" panose="02020603050405020304" pitchFamily="18" charset="0"/>
              </a:rPr>
              <a:t>Ommer</a:t>
            </a:r>
            <a:r>
              <a:rPr lang="en-US" dirty="0">
                <a:solidFill>
                  <a:schemeClr val="accent1"/>
                </a:solidFill>
                <a:latin typeface="Times New Roman" panose="02020603050405020304" pitchFamily="18" charset="0"/>
                <a:cs typeface="Times New Roman" panose="02020603050405020304" pitchFamily="18" charset="0"/>
              </a:rPr>
              <a:t> block: </a:t>
            </a:r>
          </a:p>
          <a:p>
            <a:pPr marL="0" indent="0" algn="just">
              <a:lnSpc>
                <a:spcPct val="120000"/>
              </a:lnSpc>
              <a:spcBef>
                <a:spcPts val="600"/>
              </a:spcBef>
              <a:buNone/>
            </a:pPr>
            <a:r>
              <a:rPr lang="en-US" dirty="0" err="1">
                <a:latin typeface="Times New Roman" panose="02020603050405020304" pitchFamily="18" charset="0"/>
                <a:cs typeface="Times New Roman" panose="02020603050405020304" pitchFamily="18" charset="0"/>
              </a:rPr>
              <a:t>Ommer</a:t>
            </a:r>
            <a:r>
              <a:rPr lang="en-US" dirty="0">
                <a:latin typeface="Times New Roman" panose="02020603050405020304" pitchFamily="18" charset="0"/>
                <a:cs typeface="Times New Roman" panose="02020603050405020304" pitchFamily="18" charset="0"/>
              </a:rPr>
              <a:t> blocks are created in the Ethereum blockchain when two blocks are created and submitted to the ledger at roughly the same time. Only one can enter the ledger.</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020762"/>
          </a:xfrm>
        </p:spPr>
        <p:txBody>
          <a:bodyPr/>
          <a:lstStyle/>
          <a:p>
            <a:r>
              <a:rPr lang="en-IN" dirty="0"/>
              <a:t> </a:t>
            </a:r>
          </a:p>
        </p:txBody>
      </p:sp>
    </p:spTree>
    <p:extLst>
      <p:ext uri="{BB962C8B-B14F-4D97-AF65-F5344CB8AC3E}">
        <p14:creationId xmlns:p14="http://schemas.microsoft.com/office/powerpoint/2010/main" val="262341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 </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020762"/>
          </a:xfrm>
        </p:spPr>
        <p:txBody>
          <a:bodyPr/>
          <a:lstStyle/>
          <a:p>
            <a:r>
              <a:rPr lang="en-IN" dirty="0"/>
              <a:t> </a:t>
            </a:r>
          </a:p>
        </p:txBody>
      </p:sp>
      <p:graphicFrame>
        <p:nvGraphicFramePr>
          <p:cNvPr id="2" name="Object 1">
            <a:extLst>
              <a:ext uri="{FF2B5EF4-FFF2-40B4-BE49-F238E27FC236}">
                <a16:creationId xmlns:a16="http://schemas.microsoft.com/office/drawing/2014/main" id="{D017FB95-D20F-D4C6-3D67-6CB14873E5EF}"/>
              </a:ext>
            </a:extLst>
          </p:cNvPr>
          <p:cNvGraphicFramePr>
            <a:graphicFrameLocks noChangeAspect="1"/>
          </p:cNvGraphicFramePr>
          <p:nvPr/>
        </p:nvGraphicFramePr>
        <p:xfrm>
          <a:off x="1557908" y="785018"/>
          <a:ext cx="8280920" cy="5271975"/>
        </p:xfrm>
        <a:graphic>
          <a:graphicData uri="http://schemas.openxmlformats.org/presentationml/2006/ole">
            <mc:AlternateContent xmlns:mc="http://schemas.openxmlformats.org/markup-compatibility/2006">
              <mc:Choice xmlns:v="urn:schemas-microsoft-com:vml" Requires="v">
                <p:oleObj name="Bitmap Image" r:id="rId2" imgW="4159080" imgH="2647800" progId="PBrush">
                  <p:embed/>
                </p:oleObj>
              </mc:Choice>
              <mc:Fallback>
                <p:oleObj name="Bitmap Image" r:id="rId2" imgW="4159080" imgH="2647800" progId="PBrush">
                  <p:embed/>
                  <p:pic>
                    <p:nvPicPr>
                      <p:cNvPr id="2" name="Object 1">
                        <a:extLst>
                          <a:ext uri="{FF2B5EF4-FFF2-40B4-BE49-F238E27FC236}">
                            <a16:creationId xmlns:a16="http://schemas.microsoft.com/office/drawing/2014/main" id="{D017FB95-D20F-D4C6-3D67-6CB14873E5EF}"/>
                          </a:ext>
                        </a:extLst>
                      </p:cNvPr>
                      <p:cNvPicPr/>
                      <p:nvPr/>
                    </p:nvPicPr>
                    <p:blipFill>
                      <a:blip r:embed="rId3"/>
                      <a:stretch>
                        <a:fillRect/>
                      </a:stretch>
                    </p:blipFill>
                    <p:spPr>
                      <a:xfrm>
                        <a:off x="1557908" y="785018"/>
                        <a:ext cx="8280920" cy="5271975"/>
                      </a:xfrm>
                      <a:prstGeom prst="rect">
                        <a:avLst/>
                      </a:prstGeom>
                    </p:spPr>
                  </p:pic>
                </p:oleObj>
              </mc:Fallback>
            </mc:AlternateContent>
          </a:graphicData>
        </a:graphic>
      </p:graphicFrame>
    </p:spTree>
    <p:extLst>
      <p:ext uri="{BB962C8B-B14F-4D97-AF65-F5344CB8AC3E}">
        <p14:creationId xmlns:p14="http://schemas.microsoft.com/office/powerpoint/2010/main" val="34961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err="1">
                <a:solidFill>
                  <a:schemeClr val="accent1"/>
                </a:solidFill>
                <a:latin typeface="Times New Roman" panose="02020603050405020304" pitchFamily="18" charset="0"/>
                <a:cs typeface="Times New Roman" panose="02020603050405020304" pitchFamily="18" charset="0"/>
              </a:rPr>
              <a:t>MixHash</a:t>
            </a:r>
            <a:r>
              <a:rPr lang="en-US" dirty="0">
                <a:solidFill>
                  <a:schemeClr val="accent1"/>
                </a:solidFill>
                <a:latin typeface="Times New Roman" panose="02020603050405020304" pitchFamily="18" charset="0"/>
                <a:cs typeface="Times New Roman" panose="02020603050405020304" pitchFamily="18" charset="0"/>
              </a:rPr>
              <a:t>: </a:t>
            </a:r>
          </a:p>
          <a:p>
            <a:pPr marL="0" indent="0" algn="just">
              <a:lnSpc>
                <a:spcPct val="120000"/>
              </a:lnSpc>
              <a:spcBef>
                <a:spcPts val="600"/>
              </a:spcBef>
              <a:buNone/>
            </a:pPr>
            <a:r>
              <a:rPr lang="en-US" dirty="0" err="1">
                <a:latin typeface="Times New Roman" panose="02020603050405020304" pitchFamily="18" charset="0"/>
                <a:cs typeface="Times New Roman" panose="02020603050405020304" pitchFamily="18" charset="0"/>
              </a:rPr>
              <a:t>MixHash</a:t>
            </a:r>
            <a:r>
              <a:rPr lang="en-US" dirty="0">
                <a:latin typeface="Times New Roman" panose="02020603050405020304" pitchFamily="18" charset="0"/>
                <a:cs typeface="Times New Roman" panose="02020603050405020304" pitchFamily="18" charset="0"/>
              </a:rPr>
              <a:t> can be a hash which, when together with all nonce, demonstrates that a block has enough computation. Miners generate a </a:t>
            </a:r>
            <a:r>
              <a:rPr lang="en-US" dirty="0" err="1">
                <a:latin typeface="Times New Roman" panose="02020603050405020304" pitchFamily="18" charset="0"/>
                <a:cs typeface="Times New Roman" panose="02020603050405020304" pitchFamily="18" charset="0"/>
              </a:rPr>
              <a:t>mixhash</a:t>
            </a:r>
            <a:r>
              <a:rPr lang="en-US" dirty="0">
                <a:latin typeface="Times New Roman" panose="02020603050405020304" pitchFamily="18" charset="0"/>
                <a:cs typeface="Times New Roman" panose="02020603050405020304" pitchFamily="18" charset="0"/>
              </a:rPr>
              <a:t> until the outcome is the desired target hash. </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Difficulty: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It decides the complexity of the puzzle/challenge awarded to miners of a particular block. The gas limit of the block decides the most gas allowed for the block. </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Number: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number is the sequential number of a block on the chain. </a:t>
            </a:r>
          </a:p>
        </p:txBody>
      </p:sp>
    </p:spTree>
    <p:extLst>
      <p:ext uri="{BB962C8B-B14F-4D97-AF65-F5344CB8AC3E}">
        <p14:creationId xmlns:p14="http://schemas.microsoft.com/office/powerpoint/2010/main" val="219674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Architecture of Ethereum</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a decentralized application, we need consensus and the blockchain was that missing ingredient to reach consensus in a decentralized way. So, for consensus (Layer 0) , we need some way to agree upon all of these application level constructs </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E729A674-4F3F-B18C-5E7A-9D6E781A6BC2}"/>
              </a:ext>
            </a:extLst>
          </p:cNvPr>
          <p:cNvGraphicFramePr>
            <a:graphicFrameLocks noGrp="1"/>
          </p:cNvGraphicFramePr>
          <p:nvPr/>
        </p:nvGraphicFramePr>
        <p:xfrm>
          <a:off x="3430116" y="3212976"/>
          <a:ext cx="4320480" cy="310896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1102190020"/>
                    </a:ext>
                  </a:extLst>
                </a:gridCol>
              </a:tblGrid>
              <a:tr h="370840">
                <a:tc>
                  <a:txBody>
                    <a:bodyPr/>
                    <a:lstStyle/>
                    <a:p>
                      <a:pPr algn="ctr"/>
                      <a:r>
                        <a:rPr lang="en-IN" sz="2800" dirty="0">
                          <a:latin typeface="Times New Roman" panose="02020603050405020304" pitchFamily="18" charset="0"/>
                          <a:cs typeface="Times New Roman" panose="02020603050405020304" pitchFamily="18" charset="0"/>
                        </a:rPr>
                        <a:t>Layer 5: </a:t>
                      </a:r>
                      <a:r>
                        <a:rPr lang="en-IN" sz="2800" dirty="0" err="1">
                          <a:latin typeface="Times New Roman" panose="02020603050405020304" pitchFamily="18" charset="0"/>
                          <a:cs typeface="Times New Roman" panose="02020603050405020304" pitchFamily="18" charset="0"/>
                        </a:rPr>
                        <a:t>Dapps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63937816"/>
                  </a:ext>
                </a:extLst>
              </a:tr>
              <a:tr h="370840">
                <a:tc>
                  <a:txBody>
                    <a:bodyPr/>
                    <a:lstStyle/>
                    <a:p>
                      <a:pPr algn="ctr"/>
                      <a:r>
                        <a:rPr lang="en-IN" sz="2800" dirty="0">
                          <a:latin typeface="Times New Roman" panose="02020603050405020304" pitchFamily="18" charset="0"/>
                          <a:cs typeface="Times New Roman" panose="02020603050405020304" pitchFamily="18" charset="0"/>
                        </a:rPr>
                        <a:t>Layer 4: Browsers</a:t>
                      </a:r>
                    </a:p>
                  </a:txBody>
                  <a:tcPr anchor="ctr"/>
                </a:tc>
                <a:extLst>
                  <a:ext uri="{0D108BD9-81ED-4DB2-BD59-A6C34878D82A}">
                    <a16:rowId xmlns:a16="http://schemas.microsoft.com/office/drawing/2014/main" val="3939182403"/>
                  </a:ext>
                </a:extLst>
              </a:tr>
              <a:tr h="370840">
                <a:tc>
                  <a:txBody>
                    <a:bodyPr/>
                    <a:lstStyle/>
                    <a:p>
                      <a:pPr algn="ctr"/>
                      <a:r>
                        <a:rPr lang="en-IN" sz="2800" dirty="0">
                          <a:latin typeface="Times New Roman" panose="02020603050405020304" pitchFamily="18" charset="0"/>
                          <a:cs typeface="Times New Roman" panose="02020603050405020304" pitchFamily="18" charset="0"/>
                        </a:rPr>
                        <a:t>Layer 3: Inter operability</a:t>
                      </a:r>
                    </a:p>
                  </a:txBody>
                  <a:tcPr anchor="ctr"/>
                </a:tc>
                <a:extLst>
                  <a:ext uri="{0D108BD9-81ED-4DB2-BD59-A6C34878D82A}">
                    <a16:rowId xmlns:a16="http://schemas.microsoft.com/office/drawing/2014/main" val="2523084631"/>
                  </a:ext>
                </a:extLst>
              </a:tr>
              <a:tr h="370840">
                <a:tc>
                  <a:txBody>
                    <a:bodyPr/>
                    <a:lstStyle/>
                    <a:p>
                      <a:pPr algn="ctr"/>
                      <a:r>
                        <a:rPr lang="en-IN" sz="2800" dirty="0">
                          <a:latin typeface="Times New Roman" panose="02020603050405020304" pitchFamily="18" charset="0"/>
                          <a:cs typeface="Times New Roman" panose="02020603050405020304" pitchFamily="18" charset="0"/>
                        </a:rPr>
                        <a:t>Layer 2: Blockchain services</a:t>
                      </a:r>
                    </a:p>
                  </a:txBody>
                  <a:tcPr anchor="ctr"/>
                </a:tc>
                <a:extLst>
                  <a:ext uri="{0D108BD9-81ED-4DB2-BD59-A6C34878D82A}">
                    <a16:rowId xmlns:a16="http://schemas.microsoft.com/office/drawing/2014/main" val="1272986811"/>
                  </a:ext>
                </a:extLst>
              </a:tr>
              <a:tr h="370840">
                <a:tc>
                  <a:txBody>
                    <a:bodyPr/>
                    <a:lstStyle/>
                    <a:p>
                      <a:pPr algn="ctr"/>
                      <a:r>
                        <a:rPr lang="en-IN" sz="2800" dirty="0">
                          <a:latin typeface="Times New Roman" panose="02020603050405020304" pitchFamily="18" charset="0"/>
                          <a:cs typeface="Times New Roman" panose="02020603050405020304" pitchFamily="18" charset="0"/>
                        </a:rPr>
                        <a:t>Layer 1: Economic layer</a:t>
                      </a:r>
                    </a:p>
                  </a:txBody>
                  <a:tcPr anchor="ctr"/>
                </a:tc>
                <a:extLst>
                  <a:ext uri="{0D108BD9-81ED-4DB2-BD59-A6C34878D82A}">
                    <a16:rowId xmlns:a16="http://schemas.microsoft.com/office/drawing/2014/main" val="1187156449"/>
                  </a:ext>
                </a:extLst>
              </a:tr>
              <a:tr h="370840">
                <a:tc>
                  <a:txBody>
                    <a:bodyPr/>
                    <a:lstStyle/>
                    <a:p>
                      <a:pPr algn="ctr"/>
                      <a:r>
                        <a:rPr lang="en-IN" sz="2800" dirty="0">
                          <a:latin typeface="Times New Roman" panose="02020603050405020304" pitchFamily="18" charset="0"/>
                          <a:cs typeface="Times New Roman" panose="02020603050405020304" pitchFamily="18" charset="0"/>
                        </a:rPr>
                        <a:t>Layer 0: Consensus layer</a:t>
                      </a:r>
                    </a:p>
                  </a:txBody>
                  <a:tcPr anchor="ctr"/>
                </a:tc>
                <a:extLst>
                  <a:ext uri="{0D108BD9-81ED-4DB2-BD59-A6C34878D82A}">
                    <a16:rowId xmlns:a16="http://schemas.microsoft.com/office/drawing/2014/main" val="2590140041"/>
                  </a:ext>
                </a:extLst>
              </a:tr>
            </a:tbl>
          </a:graphicData>
        </a:graphic>
      </p:graphicFrame>
    </p:spTree>
    <p:extLst>
      <p:ext uri="{BB962C8B-B14F-4D97-AF65-F5344CB8AC3E}">
        <p14:creationId xmlns:p14="http://schemas.microsoft.com/office/powerpoint/2010/main" val="197913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Layer 0: Consensus Layer: This is the foundation of Ethereum, where all nodes in the network agree on the state of the blockchain. It ensures that all participants have the same data and that transactions are secure and trustworthy.</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Layer 1: Economic Layer: This layer introduces Ether (ETH), the cryptocurrency that powers the Ethereum network. It’s used to incentivize participants (like miners) to validate transactions and keep the network running.</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Layer 2: Blockchain Services: Here, we have services like smart contracts and decentralized storage. Smart contracts are programs that automatically execute when certain conditions are met, while decentralized storage ensures that data is stored across multiple nodes, making it secure and resilient.</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75217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fontScale="925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Layer 3: Interoperability: This layer handles how different blockchain networks and their applications communicate and work together. It’s like a bridge that allows different systems to interact, ensuring smooth exchanges between various decentralized apps (</a:t>
            </a:r>
            <a:r>
              <a:rPr lang="en-US" dirty="0" err="1">
                <a:latin typeface="Times New Roman" panose="02020603050405020304" pitchFamily="18" charset="0"/>
                <a:cs typeface="Times New Roman" panose="02020603050405020304" pitchFamily="18" charset="0"/>
              </a:rPr>
              <a:t>DApps</a:t>
            </a:r>
            <a:r>
              <a:rPr lang="en-US" dirty="0">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Layer 4: Browsers: Browsers in this context are special interfaces that allow users to interact with </a:t>
            </a:r>
            <a:r>
              <a:rPr lang="en-US" dirty="0" err="1">
                <a:latin typeface="Times New Roman" panose="02020603050405020304" pitchFamily="18" charset="0"/>
                <a:cs typeface="Times New Roman" panose="02020603050405020304" pitchFamily="18" charset="0"/>
              </a:rPr>
              <a:t>DApps</a:t>
            </a:r>
            <a:r>
              <a:rPr lang="en-US" dirty="0">
                <a:latin typeface="Times New Roman" panose="02020603050405020304" pitchFamily="18" charset="0"/>
                <a:cs typeface="Times New Roman" panose="02020603050405020304" pitchFamily="18" charset="0"/>
              </a:rPr>
              <a:t> on Ethereum. These are not traditional web browsers but are designed to work with decentralized applications, providing access to the Ethereum network.</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Layer 5: </a:t>
            </a:r>
            <a:r>
              <a:rPr lang="en-US" dirty="0" err="1">
                <a:latin typeface="Times New Roman" panose="02020603050405020304" pitchFamily="18" charset="0"/>
                <a:cs typeface="Times New Roman" panose="02020603050405020304" pitchFamily="18" charset="0"/>
              </a:rPr>
              <a:t>DApps</a:t>
            </a:r>
            <a:r>
              <a:rPr lang="en-US" dirty="0">
                <a:latin typeface="Times New Roman" panose="02020603050405020304" pitchFamily="18" charset="0"/>
                <a:cs typeface="Times New Roman" panose="02020603050405020304" pitchFamily="18" charset="0"/>
              </a:rPr>
              <a:t> (Decentralized Applications): The topmost layer is where the actual decentralized applications (</a:t>
            </a:r>
            <a:r>
              <a:rPr lang="en-US" dirty="0" err="1">
                <a:latin typeface="Times New Roman" panose="02020603050405020304" pitchFamily="18" charset="0"/>
                <a:cs typeface="Times New Roman" panose="02020603050405020304" pitchFamily="18" charset="0"/>
              </a:rPr>
              <a:t>DApps</a:t>
            </a:r>
            <a:r>
              <a:rPr lang="en-US" dirty="0">
                <a:latin typeface="Times New Roman" panose="02020603050405020304" pitchFamily="18" charset="0"/>
                <a:cs typeface="Times New Roman" panose="02020603050405020304" pitchFamily="18" charset="0"/>
              </a:rPr>
              <a:t>) live. These are applications that run on the Ethereum network, offering various services like finance, gaming, and social networks, all without a central authority controlling them.</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72507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Workflow of Ethereum</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lnSpcReduction="1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Solidity is the native coding language of Ethereum. It creates a .sol file as an outcome. Solidity Compiler (SOLC) is used to compile the solidity file (sol).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Bytecode invokes Web3js for deployment. Once it is deployed, it returns the Contract and the Application Binary Interface (ABI).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When this contract is initiated, it can invoke contract methods and signs, and pass them to Ether to perform the Operation.</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Workflow for Deploying Smart Contracts:</a:t>
            </a:r>
          </a:p>
          <a:p>
            <a:pPr marL="457200" indent="-457200" algn="just">
              <a:lnSpc>
                <a:spcPct val="12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Writing the Smart Contract: A developer writes the contract code using Solidity, defining its rules and logic.</a:t>
            </a:r>
          </a:p>
          <a:p>
            <a:pPr marL="457200" indent="-457200" algn="just">
              <a:lnSpc>
                <a:spcPct val="12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Compiling the Smart Contract: The code is compiled into bytecode, which can be understood by the Ethereum network.</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52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457200" indent="-457200" algn="just">
              <a:lnSpc>
                <a:spcPct val="120000"/>
              </a:lnSpc>
              <a:spcBef>
                <a:spcPts val="600"/>
              </a:spcBef>
              <a:buFont typeface="+mj-lt"/>
              <a:buAutoNum type="arabicPeriod" startAt="3"/>
            </a:pPr>
            <a:r>
              <a:rPr lang="en-US" dirty="0">
                <a:latin typeface="Times New Roman" panose="02020603050405020304" pitchFamily="18" charset="0"/>
                <a:cs typeface="Times New Roman" panose="02020603050405020304" pitchFamily="18" charset="0"/>
              </a:rPr>
              <a:t>Deploying the Smart Contract: The compiled contract is uploaded to the Ethereum blockchain, making it accessible to users.</a:t>
            </a:r>
          </a:p>
          <a:p>
            <a:pPr marL="457200" indent="-457200" algn="just">
              <a:lnSpc>
                <a:spcPct val="120000"/>
              </a:lnSpc>
              <a:spcBef>
                <a:spcPts val="600"/>
              </a:spcBef>
              <a:buFont typeface="+mj-lt"/>
              <a:buAutoNum type="arabicPeriod" startAt="3"/>
            </a:pPr>
            <a:r>
              <a:rPr lang="en-US" dirty="0">
                <a:latin typeface="Times New Roman" panose="02020603050405020304" pitchFamily="18" charset="0"/>
                <a:cs typeface="Times New Roman" panose="02020603050405020304" pitchFamily="18" charset="0"/>
              </a:rPr>
              <a:t>Interacting with the Contract Using Web3.js: Users interact with the contract via web apps using Web3.js, sending transactions or calling functions.</a:t>
            </a:r>
          </a:p>
          <a:p>
            <a:pPr marL="457200" indent="-457200" algn="just">
              <a:lnSpc>
                <a:spcPct val="120000"/>
              </a:lnSpc>
              <a:spcBef>
                <a:spcPts val="600"/>
              </a:spcBef>
              <a:buFont typeface="+mj-lt"/>
              <a:buAutoNum type="arabicPeriod" startAt="3"/>
            </a:pPr>
            <a:r>
              <a:rPr lang="en-US" dirty="0">
                <a:latin typeface="Times New Roman" panose="02020603050405020304" pitchFamily="18" charset="0"/>
                <a:cs typeface="Times New Roman" panose="02020603050405020304" pitchFamily="18" charset="0"/>
              </a:rPr>
              <a:t>Executing Contract Methods: The network processes these interactions, executing the contract’s methods as defined in the code.</a:t>
            </a:r>
          </a:p>
          <a:p>
            <a:pPr marL="457200" indent="-457200" algn="just">
              <a:lnSpc>
                <a:spcPct val="120000"/>
              </a:lnSpc>
              <a:spcBef>
                <a:spcPts val="600"/>
              </a:spcBef>
              <a:buFont typeface="+mj-lt"/>
              <a:buAutoNum type="arabicPeriod" startAt="3"/>
            </a:pPr>
            <a:r>
              <a:rPr lang="en-US" dirty="0">
                <a:latin typeface="Times New Roman" panose="02020603050405020304" pitchFamily="18" charset="0"/>
                <a:cs typeface="Times New Roman" panose="02020603050405020304" pitchFamily="18" charset="0"/>
              </a:rPr>
              <a:t>Updating the Blockchain: Each interaction updates the blockchain, ensuring the contract’s state is recorded across the network.</a:t>
            </a:r>
          </a:p>
          <a:p>
            <a:pPr marL="457200" indent="-457200" algn="just">
              <a:lnSpc>
                <a:spcPct val="120000"/>
              </a:lnSpc>
              <a:spcBef>
                <a:spcPts val="600"/>
              </a:spcBef>
              <a:buFont typeface="+mj-lt"/>
              <a:buAutoNum type="arabicPeriod" startAt="3"/>
            </a:pPr>
            <a:r>
              <a:rPr lang="en-US" dirty="0">
                <a:latin typeface="Times New Roman" panose="02020603050405020304" pitchFamily="18" charset="0"/>
                <a:cs typeface="Times New Roman" panose="02020603050405020304" pitchFamily="18" charset="0"/>
              </a:rPr>
              <a:t>Generating Receipts: After processing, a receipt is generated, detailing the transaction’s outcome and associated costs.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10920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76672"/>
            <a:ext cx="9143998" cy="1020762"/>
          </a:xfrm>
        </p:spPr>
        <p:txBody>
          <a:bodyPr anchor="b">
            <a:normAutofit fontScale="90000"/>
          </a:bodyPr>
          <a:lstStyle/>
          <a:p>
            <a:pPr algn="ctr"/>
            <a:r>
              <a:rPr lang="en-US" sz="4000" dirty="0">
                <a:solidFill>
                  <a:srgbClr val="FFC000"/>
                </a:solidFill>
                <a:latin typeface="Algerian" panose="04020705040A02060702" pitchFamily="82" charset="0"/>
              </a:rPr>
              <a:t>Comparison between </a:t>
            </a:r>
            <a:br>
              <a:rPr lang="en-US" sz="4000" dirty="0">
                <a:solidFill>
                  <a:srgbClr val="FFC000"/>
                </a:solidFill>
                <a:latin typeface="Algerian" panose="04020705040A02060702" pitchFamily="82" charset="0"/>
              </a:rPr>
            </a:br>
            <a:r>
              <a:rPr lang="en-US" sz="4000" dirty="0">
                <a:solidFill>
                  <a:srgbClr val="FFC000"/>
                </a:solidFill>
                <a:latin typeface="Algerian" panose="04020705040A02060702" pitchFamily="82" charset="0"/>
              </a:rPr>
              <a:t>bitcoin and Ethereum</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D29A3A7-8EBD-3DA9-A88B-E243ECC0A891}"/>
              </a:ext>
            </a:extLst>
          </p:cNvPr>
          <p:cNvGraphicFramePr>
            <a:graphicFrameLocks noGrp="1"/>
          </p:cNvGraphicFramePr>
          <p:nvPr/>
        </p:nvGraphicFramePr>
        <p:xfrm>
          <a:off x="837828" y="1772816"/>
          <a:ext cx="10729191" cy="4810544"/>
        </p:xfrm>
        <a:graphic>
          <a:graphicData uri="http://schemas.openxmlformats.org/drawingml/2006/table">
            <a:tbl>
              <a:tblPr firstRow="1" bandRow="1">
                <a:tableStyleId>{5940675A-B579-460E-94D1-54222C63F5DA}</a:tableStyleId>
              </a:tblPr>
              <a:tblGrid>
                <a:gridCol w="3576397">
                  <a:extLst>
                    <a:ext uri="{9D8B030D-6E8A-4147-A177-3AD203B41FA5}">
                      <a16:colId xmlns:a16="http://schemas.microsoft.com/office/drawing/2014/main" val="4025595574"/>
                    </a:ext>
                  </a:extLst>
                </a:gridCol>
                <a:gridCol w="3576397">
                  <a:extLst>
                    <a:ext uri="{9D8B030D-6E8A-4147-A177-3AD203B41FA5}">
                      <a16:colId xmlns:a16="http://schemas.microsoft.com/office/drawing/2014/main" val="1893506301"/>
                    </a:ext>
                  </a:extLst>
                </a:gridCol>
                <a:gridCol w="3576397">
                  <a:extLst>
                    <a:ext uri="{9D8B030D-6E8A-4147-A177-3AD203B41FA5}">
                      <a16:colId xmlns:a16="http://schemas.microsoft.com/office/drawing/2014/main" val="791870152"/>
                    </a:ext>
                  </a:extLst>
                </a:gridCol>
              </a:tblGrid>
              <a:tr h="601318">
                <a:tc>
                  <a:txBody>
                    <a:bodyPr/>
                    <a:lstStyle/>
                    <a:p>
                      <a:pPr algn="l"/>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2400" b="1" dirty="0">
                          <a:latin typeface="Times New Roman" panose="02020603050405020304" pitchFamily="18" charset="0"/>
                          <a:cs typeface="Times New Roman" panose="02020603050405020304" pitchFamily="18" charset="0"/>
                        </a:rPr>
                        <a:t>Bitcoin</a:t>
                      </a:r>
                    </a:p>
                  </a:txBody>
                  <a:tcPr anchor="ctr"/>
                </a:tc>
                <a:tc>
                  <a:txBody>
                    <a:bodyPr/>
                    <a:lstStyle/>
                    <a:p>
                      <a:pPr algn="ctr"/>
                      <a:r>
                        <a:rPr lang="en-IN" sz="2400" b="1" dirty="0">
                          <a:latin typeface="Times New Roman" panose="02020603050405020304" pitchFamily="18" charset="0"/>
                          <a:cs typeface="Times New Roman" panose="02020603050405020304" pitchFamily="18" charset="0"/>
                        </a:rPr>
                        <a:t>Ethereum</a:t>
                      </a:r>
                    </a:p>
                  </a:txBody>
                  <a:tcPr anchor="ctr"/>
                </a:tc>
                <a:extLst>
                  <a:ext uri="{0D108BD9-81ED-4DB2-BD59-A6C34878D82A}">
                    <a16:rowId xmlns:a16="http://schemas.microsoft.com/office/drawing/2014/main" val="3643312919"/>
                  </a:ext>
                </a:extLst>
              </a:tr>
              <a:tr h="601318">
                <a:tc>
                  <a:txBody>
                    <a:bodyPr/>
                    <a:lstStyle/>
                    <a:p>
                      <a:pPr algn="l"/>
                      <a:r>
                        <a:rPr lang="en-IN" sz="2400" dirty="0">
                          <a:latin typeface="Times New Roman" panose="02020603050405020304" pitchFamily="18" charset="0"/>
                          <a:cs typeface="Times New Roman" panose="02020603050405020304" pitchFamily="18" charset="0"/>
                        </a:rPr>
                        <a:t>Founder</a:t>
                      </a:r>
                    </a:p>
                  </a:txBody>
                  <a:tcPr anchor="ctr"/>
                </a:tc>
                <a:tc>
                  <a:txBody>
                    <a:bodyPr/>
                    <a:lstStyle/>
                    <a:p>
                      <a:pPr algn="l"/>
                      <a:r>
                        <a:rPr lang="en-IN" sz="2400" dirty="0">
                          <a:latin typeface="Times New Roman" panose="02020603050405020304" pitchFamily="18" charset="0"/>
                          <a:cs typeface="Times New Roman" panose="02020603050405020304" pitchFamily="18" charset="0"/>
                        </a:rPr>
                        <a:t>Satoshi Nakamoto</a:t>
                      </a:r>
                    </a:p>
                  </a:txBody>
                  <a:tcPr anchor="ctr"/>
                </a:tc>
                <a:tc>
                  <a:txBody>
                    <a:bodyPr/>
                    <a:lstStyle/>
                    <a:p>
                      <a:pPr algn="l"/>
                      <a:r>
                        <a:rPr lang="en-IN" sz="2400" dirty="0" err="1">
                          <a:latin typeface="Times New Roman" panose="02020603050405020304" pitchFamily="18" charset="0"/>
                          <a:cs typeface="Times New Roman" panose="02020603050405020304" pitchFamily="18" charset="0"/>
                        </a:rPr>
                        <a:t>Vitalik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Buterin</a:t>
                      </a:r>
                      <a:r>
                        <a:rPr lang="en-IN" sz="2400" dirty="0">
                          <a:latin typeface="Times New Roman" panose="02020603050405020304" pitchFamily="18" charset="0"/>
                          <a:cs typeface="Times New Roman" panose="02020603050405020304" pitchFamily="18" charset="0"/>
                        </a:rPr>
                        <a:t> and Team</a:t>
                      </a:r>
                    </a:p>
                  </a:txBody>
                  <a:tcPr anchor="ctr"/>
                </a:tc>
                <a:extLst>
                  <a:ext uri="{0D108BD9-81ED-4DB2-BD59-A6C34878D82A}">
                    <a16:rowId xmlns:a16="http://schemas.microsoft.com/office/drawing/2014/main" val="2367075347"/>
                  </a:ext>
                </a:extLst>
              </a:tr>
              <a:tr h="601318">
                <a:tc>
                  <a:txBody>
                    <a:bodyPr/>
                    <a:lstStyle/>
                    <a:p>
                      <a:pPr algn="l"/>
                      <a:r>
                        <a:rPr lang="en-IN" sz="2400" dirty="0">
                          <a:latin typeface="Times New Roman" panose="02020603050405020304" pitchFamily="18" charset="0"/>
                          <a:cs typeface="Times New Roman" panose="02020603050405020304" pitchFamily="18" charset="0"/>
                        </a:rPr>
                        <a:t>Purpose</a:t>
                      </a:r>
                    </a:p>
                  </a:txBody>
                  <a:tcPr anchor="ctr"/>
                </a:tc>
                <a:tc>
                  <a:txBody>
                    <a:bodyPr/>
                    <a:lstStyle/>
                    <a:p>
                      <a:pPr algn="l"/>
                      <a:r>
                        <a:rPr lang="en-IN" sz="2400" dirty="0">
                          <a:latin typeface="Times New Roman" panose="02020603050405020304" pitchFamily="18" charset="0"/>
                          <a:cs typeface="Times New Roman" panose="02020603050405020304" pitchFamily="18" charset="0"/>
                        </a:rPr>
                        <a:t>Cryptocurrency</a:t>
                      </a:r>
                    </a:p>
                  </a:txBody>
                  <a:tcPr anchor="ctr"/>
                </a:tc>
                <a:tc>
                  <a:txBody>
                    <a:bodyPr/>
                    <a:lstStyle/>
                    <a:p>
                      <a:pPr algn="l"/>
                      <a:r>
                        <a:rPr lang="en-IN" sz="2400" dirty="0">
                          <a:latin typeface="Times New Roman" panose="02020603050405020304" pitchFamily="18" charset="0"/>
                          <a:cs typeface="Times New Roman" panose="02020603050405020304" pitchFamily="18" charset="0"/>
                        </a:rPr>
                        <a:t>Network Software</a:t>
                      </a:r>
                    </a:p>
                  </a:txBody>
                  <a:tcPr anchor="ctr"/>
                </a:tc>
                <a:extLst>
                  <a:ext uri="{0D108BD9-81ED-4DB2-BD59-A6C34878D82A}">
                    <a16:rowId xmlns:a16="http://schemas.microsoft.com/office/drawing/2014/main" val="3640855777"/>
                  </a:ext>
                </a:extLst>
              </a:tr>
              <a:tr h="601318">
                <a:tc>
                  <a:txBody>
                    <a:bodyPr/>
                    <a:lstStyle/>
                    <a:p>
                      <a:pPr algn="l"/>
                      <a:r>
                        <a:rPr lang="en-IN" sz="2400" dirty="0">
                          <a:latin typeface="Times New Roman" panose="02020603050405020304" pitchFamily="18" charset="0"/>
                          <a:cs typeface="Times New Roman" panose="02020603050405020304" pitchFamily="18" charset="0"/>
                        </a:rPr>
                        <a:t>Release Date</a:t>
                      </a:r>
                    </a:p>
                  </a:txBody>
                  <a:tcPr anchor="ctr"/>
                </a:tc>
                <a:tc>
                  <a:txBody>
                    <a:bodyPr/>
                    <a:lstStyle/>
                    <a:p>
                      <a:pPr algn="l"/>
                      <a:r>
                        <a:rPr lang="en-IN" sz="2400" dirty="0">
                          <a:latin typeface="Times New Roman" panose="02020603050405020304" pitchFamily="18" charset="0"/>
                          <a:cs typeface="Times New Roman" panose="02020603050405020304" pitchFamily="18" charset="0"/>
                        </a:rPr>
                        <a:t>January 2009</a:t>
                      </a:r>
                    </a:p>
                  </a:txBody>
                  <a:tcPr anchor="ctr"/>
                </a:tc>
                <a:tc>
                  <a:txBody>
                    <a:bodyPr/>
                    <a:lstStyle/>
                    <a:p>
                      <a:pPr algn="l"/>
                      <a:r>
                        <a:rPr lang="en-IN" sz="2400" dirty="0">
                          <a:latin typeface="Times New Roman" panose="02020603050405020304" pitchFamily="18" charset="0"/>
                          <a:cs typeface="Times New Roman" panose="02020603050405020304" pitchFamily="18" charset="0"/>
                        </a:rPr>
                        <a:t>July 2015</a:t>
                      </a:r>
                    </a:p>
                  </a:txBody>
                  <a:tcPr anchor="ctr"/>
                </a:tc>
                <a:extLst>
                  <a:ext uri="{0D108BD9-81ED-4DB2-BD59-A6C34878D82A}">
                    <a16:rowId xmlns:a16="http://schemas.microsoft.com/office/drawing/2014/main" val="1020615710"/>
                  </a:ext>
                </a:extLst>
              </a:tr>
              <a:tr h="601318">
                <a:tc>
                  <a:txBody>
                    <a:bodyPr/>
                    <a:lstStyle/>
                    <a:p>
                      <a:pPr algn="l"/>
                      <a:r>
                        <a:rPr lang="en-IN" sz="2400" dirty="0">
                          <a:latin typeface="Times New Roman" panose="02020603050405020304" pitchFamily="18" charset="0"/>
                          <a:cs typeface="Times New Roman" panose="02020603050405020304" pitchFamily="18" charset="0"/>
                        </a:rPr>
                        <a:t>Scripting language</a:t>
                      </a:r>
                    </a:p>
                  </a:txBody>
                  <a:tcPr anchor="ctr"/>
                </a:tc>
                <a:tc>
                  <a:txBody>
                    <a:bodyPr/>
                    <a:lstStyle/>
                    <a:p>
                      <a:pPr algn="l"/>
                      <a:r>
                        <a:rPr lang="en-IN" sz="2400" dirty="0">
                          <a:latin typeface="Times New Roman" panose="02020603050405020304" pitchFamily="18" charset="0"/>
                          <a:cs typeface="Times New Roman" panose="02020603050405020304" pitchFamily="18" charset="0"/>
                        </a:rPr>
                        <a:t>Turing Incomplete</a:t>
                      </a:r>
                    </a:p>
                  </a:txBody>
                  <a:tcPr anchor="ctr"/>
                </a:tc>
                <a:tc>
                  <a:txBody>
                    <a:bodyPr/>
                    <a:lstStyle/>
                    <a:p>
                      <a:pPr algn="l"/>
                      <a:r>
                        <a:rPr lang="en-IN" sz="2400" dirty="0">
                          <a:latin typeface="Times New Roman" panose="02020603050405020304" pitchFamily="18" charset="0"/>
                          <a:cs typeface="Times New Roman" panose="02020603050405020304" pitchFamily="18" charset="0"/>
                        </a:rPr>
                        <a:t>Turing Complete</a:t>
                      </a:r>
                    </a:p>
                  </a:txBody>
                  <a:tcPr anchor="ctr"/>
                </a:tc>
                <a:extLst>
                  <a:ext uri="{0D108BD9-81ED-4DB2-BD59-A6C34878D82A}">
                    <a16:rowId xmlns:a16="http://schemas.microsoft.com/office/drawing/2014/main" val="1032620423"/>
                  </a:ext>
                </a:extLst>
              </a:tr>
              <a:tr h="601318">
                <a:tc>
                  <a:txBody>
                    <a:bodyPr/>
                    <a:lstStyle/>
                    <a:p>
                      <a:pPr algn="l"/>
                      <a:r>
                        <a:rPr lang="en-IN" sz="2400" dirty="0">
                          <a:latin typeface="Times New Roman" panose="02020603050405020304" pitchFamily="18" charset="0"/>
                          <a:cs typeface="Times New Roman" panose="02020603050405020304" pitchFamily="18" charset="0"/>
                        </a:rPr>
                        <a:t>Coin release method</a:t>
                      </a:r>
                    </a:p>
                  </a:txBody>
                  <a:tcPr anchor="ctr"/>
                </a:tc>
                <a:tc>
                  <a:txBody>
                    <a:bodyPr/>
                    <a:lstStyle/>
                    <a:p>
                      <a:pPr algn="l"/>
                      <a:r>
                        <a:rPr lang="en-IN" sz="2400" dirty="0">
                          <a:latin typeface="Times New Roman" panose="02020603050405020304" pitchFamily="18" charset="0"/>
                          <a:cs typeface="Times New Roman" panose="02020603050405020304" pitchFamily="18" charset="0"/>
                        </a:rPr>
                        <a:t>Early mining</a:t>
                      </a:r>
                    </a:p>
                  </a:txBody>
                  <a:tcPr anchor="ctr"/>
                </a:tc>
                <a:tc>
                  <a:txBody>
                    <a:bodyPr/>
                    <a:lstStyle/>
                    <a:p>
                      <a:pPr algn="l"/>
                      <a:r>
                        <a:rPr lang="en-IN" sz="2400" dirty="0">
                          <a:latin typeface="Times New Roman" panose="02020603050405020304" pitchFamily="18" charset="0"/>
                          <a:cs typeface="Times New Roman" panose="02020603050405020304" pitchFamily="18" charset="0"/>
                        </a:rPr>
                        <a:t>Through ICO</a:t>
                      </a:r>
                    </a:p>
                  </a:txBody>
                  <a:tcPr anchor="ctr"/>
                </a:tc>
                <a:extLst>
                  <a:ext uri="{0D108BD9-81ED-4DB2-BD59-A6C34878D82A}">
                    <a16:rowId xmlns:a16="http://schemas.microsoft.com/office/drawing/2014/main" val="1185687009"/>
                  </a:ext>
                </a:extLst>
              </a:tr>
              <a:tr h="601318">
                <a:tc>
                  <a:txBody>
                    <a:bodyPr/>
                    <a:lstStyle/>
                    <a:p>
                      <a:pPr algn="l"/>
                      <a:r>
                        <a:rPr lang="en-IN" sz="2400" dirty="0">
                          <a:latin typeface="Times New Roman" panose="02020603050405020304" pitchFamily="18" charset="0"/>
                          <a:cs typeface="Times New Roman" panose="02020603050405020304" pitchFamily="18" charset="0"/>
                        </a:rPr>
                        <a:t>Average block time</a:t>
                      </a:r>
                    </a:p>
                  </a:txBody>
                  <a:tcPr anchor="ctr"/>
                </a:tc>
                <a:tc>
                  <a:txBody>
                    <a:bodyPr/>
                    <a:lstStyle/>
                    <a:p>
                      <a:pPr algn="l"/>
                      <a:r>
                        <a:rPr lang="en-IN" sz="2400" dirty="0">
                          <a:latin typeface="Times New Roman" panose="02020603050405020304" pitchFamily="18" charset="0"/>
                          <a:cs typeface="Times New Roman" panose="02020603050405020304" pitchFamily="18" charset="0"/>
                        </a:rPr>
                        <a:t>Approx. 10 mins</a:t>
                      </a:r>
                    </a:p>
                  </a:txBody>
                  <a:tcPr anchor="ctr"/>
                </a:tc>
                <a:tc>
                  <a:txBody>
                    <a:bodyPr/>
                    <a:lstStyle/>
                    <a:p>
                      <a:pPr algn="l"/>
                      <a:r>
                        <a:rPr lang="en-IN" sz="2400" dirty="0">
                          <a:latin typeface="Times New Roman" panose="02020603050405020304" pitchFamily="18" charset="0"/>
                          <a:cs typeface="Times New Roman" panose="02020603050405020304" pitchFamily="18" charset="0"/>
                        </a:rPr>
                        <a:t>Approx. 15 seconds</a:t>
                      </a:r>
                    </a:p>
                  </a:txBody>
                  <a:tcPr anchor="ctr"/>
                </a:tc>
                <a:extLst>
                  <a:ext uri="{0D108BD9-81ED-4DB2-BD59-A6C34878D82A}">
                    <a16:rowId xmlns:a16="http://schemas.microsoft.com/office/drawing/2014/main" val="1560390472"/>
                  </a:ext>
                </a:extLst>
              </a:tr>
              <a:tr h="601318">
                <a:tc>
                  <a:txBody>
                    <a:bodyPr/>
                    <a:lstStyle/>
                    <a:p>
                      <a:pPr algn="l"/>
                      <a:r>
                        <a:rPr lang="en-IN" sz="2400" dirty="0">
                          <a:latin typeface="Times New Roman" panose="02020603050405020304" pitchFamily="18" charset="0"/>
                          <a:cs typeface="Times New Roman" panose="02020603050405020304" pitchFamily="18" charset="0"/>
                        </a:rPr>
                        <a:t>Transaction Model</a:t>
                      </a:r>
                    </a:p>
                  </a:txBody>
                  <a:tcPr anchor="ctr"/>
                </a:tc>
                <a:tc>
                  <a:txBody>
                    <a:bodyPr/>
                    <a:lstStyle/>
                    <a:p>
                      <a:pPr algn="l"/>
                      <a:r>
                        <a:rPr lang="en-IN" sz="2400" dirty="0">
                          <a:latin typeface="Times New Roman" panose="02020603050405020304" pitchFamily="18" charset="0"/>
                          <a:cs typeface="Times New Roman" panose="02020603050405020304" pitchFamily="18" charset="0"/>
                        </a:rPr>
                        <a:t>UTXO</a:t>
                      </a:r>
                    </a:p>
                  </a:txBody>
                  <a:tcPr anchor="ctr"/>
                </a:tc>
                <a:tc>
                  <a:txBody>
                    <a:bodyPr/>
                    <a:lstStyle/>
                    <a:p>
                      <a:pPr algn="l"/>
                      <a:r>
                        <a:rPr lang="en-IN" sz="2400" dirty="0">
                          <a:latin typeface="Times New Roman" panose="02020603050405020304" pitchFamily="18" charset="0"/>
                          <a:cs typeface="Times New Roman" panose="02020603050405020304" pitchFamily="18" charset="0"/>
                        </a:rPr>
                        <a:t>Account</a:t>
                      </a:r>
                    </a:p>
                  </a:txBody>
                  <a:tcPr anchor="ctr"/>
                </a:tc>
                <a:extLst>
                  <a:ext uri="{0D108BD9-81ED-4DB2-BD59-A6C34878D82A}">
                    <a16:rowId xmlns:a16="http://schemas.microsoft.com/office/drawing/2014/main" val="3093916802"/>
                  </a:ext>
                </a:extLst>
              </a:tr>
            </a:tbl>
          </a:graphicData>
        </a:graphic>
      </p:graphicFrame>
    </p:spTree>
    <p:extLst>
      <p:ext uri="{BB962C8B-B14F-4D97-AF65-F5344CB8AC3E}">
        <p14:creationId xmlns:p14="http://schemas.microsoft.com/office/powerpoint/2010/main" val="245466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D29A3A7-8EBD-3DA9-A88B-E243ECC0A891}"/>
              </a:ext>
            </a:extLst>
          </p:cNvPr>
          <p:cNvGraphicFramePr>
            <a:graphicFrameLocks noGrp="1"/>
          </p:cNvGraphicFramePr>
          <p:nvPr/>
        </p:nvGraphicFramePr>
        <p:xfrm>
          <a:off x="837828" y="1772816"/>
          <a:ext cx="10729191" cy="4209226"/>
        </p:xfrm>
        <a:graphic>
          <a:graphicData uri="http://schemas.openxmlformats.org/drawingml/2006/table">
            <a:tbl>
              <a:tblPr firstRow="1" bandRow="1">
                <a:tableStyleId>{5940675A-B579-460E-94D1-54222C63F5DA}</a:tableStyleId>
              </a:tblPr>
              <a:tblGrid>
                <a:gridCol w="3576397">
                  <a:extLst>
                    <a:ext uri="{9D8B030D-6E8A-4147-A177-3AD203B41FA5}">
                      <a16:colId xmlns:a16="http://schemas.microsoft.com/office/drawing/2014/main" val="4025595574"/>
                    </a:ext>
                  </a:extLst>
                </a:gridCol>
                <a:gridCol w="3576397">
                  <a:extLst>
                    <a:ext uri="{9D8B030D-6E8A-4147-A177-3AD203B41FA5}">
                      <a16:colId xmlns:a16="http://schemas.microsoft.com/office/drawing/2014/main" val="1893506301"/>
                    </a:ext>
                  </a:extLst>
                </a:gridCol>
                <a:gridCol w="3576397">
                  <a:extLst>
                    <a:ext uri="{9D8B030D-6E8A-4147-A177-3AD203B41FA5}">
                      <a16:colId xmlns:a16="http://schemas.microsoft.com/office/drawing/2014/main" val="791870152"/>
                    </a:ext>
                  </a:extLst>
                </a:gridCol>
              </a:tblGrid>
              <a:tr h="601318">
                <a:tc>
                  <a:txBody>
                    <a:bodyPr/>
                    <a:lstStyle/>
                    <a:p>
                      <a:pPr algn="l"/>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sz="2400" b="1" dirty="0">
                          <a:latin typeface="Times New Roman" panose="02020603050405020304" pitchFamily="18" charset="0"/>
                          <a:cs typeface="Times New Roman" panose="02020603050405020304" pitchFamily="18" charset="0"/>
                        </a:rPr>
                        <a:t>Bitcoin</a:t>
                      </a:r>
                    </a:p>
                  </a:txBody>
                  <a:tcPr anchor="ctr"/>
                </a:tc>
                <a:tc>
                  <a:txBody>
                    <a:bodyPr/>
                    <a:lstStyle/>
                    <a:p>
                      <a:pPr algn="ctr"/>
                      <a:r>
                        <a:rPr lang="en-IN" sz="2400" b="1" dirty="0">
                          <a:latin typeface="Times New Roman" panose="02020603050405020304" pitchFamily="18" charset="0"/>
                          <a:cs typeface="Times New Roman" panose="02020603050405020304" pitchFamily="18" charset="0"/>
                        </a:rPr>
                        <a:t>Ethereum</a:t>
                      </a:r>
                    </a:p>
                  </a:txBody>
                  <a:tcPr anchor="ctr"/>
                </a:tc>
                <a:extLst>
                  <a:ext uri="{0D108BD9-81ED-4DB2-BD59-A6C34878D82A}">
                    <a16:rowId xmlns:a16="http://schemas.microsoft.com/office/drawing/2014/main" val="3643312919"/>
                  </a:ext>
                </a:extLst>
              </a:tr>
              <a:tr h="601318">
                <a:tc>
                  <a:txBody>
                    <a:bodyPr/>
                    <a:lstStyle/>
                    <a:p>
                      <a:pPr algn="l"/>
                      <a:r>
                        <a:rPr lang="en-IN" sz="2400" dirty="0">
                          <a:latin typeface="Times New Roman" panose="02020603050405020304" pitchFamily="18" charset="0"/>
                          <a:cs typeface="Times New Roman" panose="02020603050405020304" pitchFamily="18" charset="0"/>
                        </a:rPr>
                        <a:t>Coin symbol</a:t>
                      </a:r>
                    </a:p>
                  </a:txBody>
                  <a:tcPr anchor="ctr"/>
                </a:tc>
                <a:tc>
                  <a:txBody>
                    <a:bodyPr/>
                    <a:lstStyle/>
                    <a:p>
                      <a:pPr algn="l"/>
                      <a:r>
                        <a:rPr lang="en-IN" sz="2400" dirty="0">
                          <a:latin typeface="Times New Roman" panose="02020603050405020304" pitchFamily="18" charset="0"/>
                          <a:cs typeface="Times New Roman" panose="02020603050405020304" pitchFamily="18" charset="0"/>
                        </a:rPr>
                        <a:t>BTC</a:t>
                      </a:r>
                    </a:p>
                  </a:txBody>
                  <a:tcPr anchor="ctr"/>
                </a:tc>
                <a:tc>
                  <a:txBody>
                    <a:bodyPr/>
                    <a:lstStyle/>
                    <a:p>
                      <a:pPr algn="l"/>
                      <a:r>
                        <a:rPr lang="en-IN" sz="2400" dirty="0">
                          <a:latin typeface="Times New Roman" panose="02020603050405020304" pitchFamily="18" charset="0"/>
                          <a:cs typeface="Times New Roman" panose="02020603050405020304" pitchFamily="18" charset="0"/>
                        </a:rPr>
                        <a:t>ETH</a:t>
                      </a:r>
                    </a:p>
                  </a:txBody>
                  <a:tcPr anchor="ctr"/>
                </a:tc>
                <a:extLst>
                  <a:ext uri="{0D108BD9-81ED-4DB2-BD59-A6C34878D82A}">
                    <a16:rowId xmlns:a16="http://schemas.microsoft.com/office/drawing/2014/main" val="2367075347"/>
                  </a:ext>
                </a:extLst>
              </a:tr>
              <a:tr h="601318">
                <a:tc>
                  <a:txBody>
                    <a:bodyPr/>
                    <a:lstStyle/>
                    <a:p>
                      <a:pPr algn="l"/>
                      <a:r>
                        <a:rPr lang="en-IN" sz="2400" dirty="0">
                          <a:latin typeface="Times New Roman" panose="02020603050405020304" pitchFamily="18" charset="0"/>
                          <a:cs typeface="Times New Roman" panose="02020603050405020304" pitchFamily="18" charset="0"/>
                        </a:rPr>
                        <a:t>Tokens</a:t>
                      </a:r>
                    </a:p>
                  </a:txBody>
                  <a:tcPr anchor="ctr"/>
                </a:tc>
                <a:tc>
                  <a:txBody>
                    <a:bodyPr/>
                    <a:lstStyle/>
                    <a:p>
                      <a:pPr algn="l"/>
                      <a:r>
                        <a:rPr lang="en-IN" sz="2400" dirty="0">
                          <a:latin typeface="Times New Roman" panose="02020603050405020304" pitchFamily="18" charset="0"/>
                          <a:cs typeface="Times New Roman" panose="02020603050405020304" pitchFamily="18" charset="0"/>
                        </a:rPr>
                        <a:t>Not available</a:t>
                      </a:r>
                    </a:p>
                  </a:txBody>
                  <a:tcPr anchor="ctr"/>
                </a:tc>
                <a:tc>
                  <a:txBody>
                    <a:bodyPr/>
                    <a:lstStyle/>
                    <a:p>
                      <a:pPr algn="l"/>
                      <a:r>
                        <a:rPr lang="en-IN" sz="2400" dirty="0">
                          <a:latin typeface="Times New Roman" panose="02020603050405020304" pitchFamily="18" charset="0"/>
                          <a:cs typeface="Times New Roman" panose="02020603050405020304" pitchFamily="18" charset="0"/>
                        </a:rPr>
                        <a:t>Available</a:t>
                      </a:r>
                    </a:p>
                  </a:txBody>
                  <a:tcPr anchor="ctr"/>
                </a:tc>
                <a:extLst>
                  <a:ext uri="{0D108BD9-81ED-4DB2-BD59-A6C34878D82A}">
                    <a16:rowId xmlns:a16="http://schemas.microsoft.com/office/drawing/2014/main" val="3640855777"/>
                  </a:ext>
                </a:extLst>
              </a:tr>
              <a:tr h="601318">
                <a:tc>
                  <a:txBody>
                    <a:bodyPr/>
                    <a:lstStyle/>
                    <a:p>
                      <a:pPr algn="l"/>
                      <a:r>
                        <a:rPr lang="en-IN" sz="2400" dirty="0">
                          <a:latin typeface="Times New Roman" panose="02020603050405020304" pitchFamily="18" charset="0"/>
                          <a:cs typeface="Times New Roman" panose="02020603050405020304" pitchFamily="18" charset="0"/>
                        </a:rPr>
                        <a:t>Monetary policy</a:t>
                      </a:r>
                    </a:p>
                  </a:txBody>
                  <a:tcPr anchor="ctr"/>
                </a:tc>
                <a:tc>
                  <a:txBody>
                    <a:bodyPr/>
                    <a:lstStyle/>
                    <a:p>
                      <a:pPr algn="l"/>
                      <a:r>
                        <a:rPr lang="en-IN" sz="2400" dirty="0">
                          <a:latin typeface="Times New Roman" panose="02020603050405020304" pitchFamily="18" charset="0"/>
                          <a:cs typeface="Times New Roman" panose="02020603050405020304" pitchFamily="18" charset="0"/>
                        </a:rPr>
                        <a:t>Hardcoded</a:t>
                      </a:r>
                    </a:p>
                  </a:txBody>
                  <a:tcPr anchor="ctr"/>
                </a:tc>
                <a:tc>
                  <a:txBody>
                    <a:bodyPr/>
                    <a:lstStyle/>
                    <a:p>
                      <a:pPr algn="l"/>
                      <a:r>
                        <a:rPr lang="en-IN" sz="2400" dirty="0">
                          <a:latin typeface="Times New Roman" panose="02020603050405020304" pitchFamily="18" charset="0"/>
                          <a:cs typeface="Times New Roman" panose="02020603050405020304" pitchFamily="18" charset="0"/>
                        </a:rPr>
                        <a:t>Not hardcoded</a:t>
                      </a:r>
                    </a:p>
                  </a:txBody>
                  <a:tcPr anchor="ctr"/>
                </a:tc>
                <a:extLst>
                  <a:ext uri="{0D108BD9-81ED-4DB2-BD59-A6C34878D82A}">
                    <a16:rowId xmlns:a16="http://schemas.microsoft.com/office/drawing/2014/main" val="1020615710"/>
                  </a:ext>
                </a:extLst>
              </a:tr>
              <a:tr h="601318">
                <a:tc>
                  <a:txBody>
                    <a:bodyPr/>
                    <a:lstStyle/>
                    <a:p>
                      <a:pPr algn="l"/>
                      <a:r>
                        <a:rPr lang="en-IN" sz="2400" dirty="0">
                          <a:latin typeface="Times New Roman" panose="02020603050405020304" pitchFamily="18" charset="0"/>
                          <a:cs typeface="Times New Roman" panose="02020603050405020304" pitchFamily="18" charset="0"/>
                        </a:rPr>
                        <a:t>Emission rate</a:t>
                      </a:r>
                    </a:p>
                  </a:txBody>
                  <a:tcPr anchor="ctr"/>
                </a:tc>
                <a:tc>
                  <a:txBody>
                    <a:bodyPr/>
                    <a:lstStyle/>
                    <a:p>
                      <a:pPr algn="l"/>
                      <a:r>
                        <a:rPr lang="en-IN" sz="2400" dirty="0">
                          <a:latin typeface="Times New Roman" panose="02020603050405020304" pitchFamily="18" charset="0"/>
                          <a:cs typeface="Times New Roman" panose="02020603050405020304" pitchFamily="18" charset="0"/>
                        </a:rPr>
                        <a:t>Halving policy followed</a:t>
                      </a:r>
                    </a:p>
                  </a:txBody>
                  <a:tcPr anchor="ctr"/>
                </a:tc>
                <a:tc>
                  <a:txBody>
                    <a:bodyPr/>
                    <a:lstStyle/>
                    <a:p>
                      <a:pPr algn="l"/>
                      <a:r>
                        <a:rPr lang="en-IN" sz="2400" dirty="0">
                          <a:latin typeface="Times New Roman" panose="02020603050405020304" pitchFamily="18" charset="0"/>
                          <a:cs typeface="Times New Roman" panose="02020603050405020304" pitchFamily="18" charset="0"/>
                        </a:rPr>
                        <a:t>Occasional</a:t>
                      </a:r>
                    </a:p>
                  </a:txBody>
                  <a:tcPr anchor="ctr"/>
                </a:tc>
                <a:extLst>
                  <a:ext uri="{0D108BD9-81ED-4DB2-BD59-A6C34878D82A}">
                    <a16:rowId xmlns:a16="http://schemas.microsoft.com/office/drawing/2014/main" val="1032620423"/>
                  </a:ext>
                </a:extLst>
              </a:tr>
              <a:tr h="601318">
                <a:tc>
                  <a:txBody>
                    <a:bodyPr/>
                    <a:lstStyle/>
                    <a:p>
                      <a:pPr algn="l"/>
                      <a:r>
                        <a:rPr lang="en-IN" sz="2400" dirty="0">
                          <a:latin typeface="Times New Roman" panose="02020603050405020304" pitchFamily="18" charset="0"/>
                          <a:cs typeface="Times New Roman" panose="02020603050405020304" pitchFamily="18" charset="0"/>
                        </a:rPr>
                        <a:t>Backward compatibility</a:t>
                      </a:r>
                    </a:p>
                  </a:txBody>
                  <a:tcPr anchor="ctr"/>
                </a:tc>
                <a:tc>
                  <a:txBody>
                    <a:bodyPr/>
                    <a:lstStyle/>
                    <a:p>
                      <a:pPr algn="l"/>
                      <a:r>
                        <a:rPr lang="en-IN" sz="2400" dirty="0">
                          <a:latin typeface="Times New Roman" panose="02020603050405020304" pitchFamily="18" charset="0"/>
                          <a:cs typeface="Times New Roman" panose="02020603050405020304" pitchFamily="18" charset="0"/>
                        </a:rPr>
                        <a:t>Available</a:t>
                      </a:r>
                    </a:p>
                  </a:txBody>
                  <a:tcPr anchor="ctr"/>
                </a:tc>
                <a:tc>
                  <a:txBody>
                    <a:bodyPr/>
                    <a:lstStyle/>
                    <a:p>
                      <a:pPr algn="l"/>
                      <a:r>
                        <a:rPr lang="en-IN" sz="2400" dirty="0">
                          <a:latin typeface="Times New Roman" panose="02020603050405020304" pitchFamily="18" charset="0"/>
                          <a:cs typeface="Times New Roman" panose="02020603050405020304" pitchFamily="18" charset="0"/>
                        </a:rPr>
                        <a:t>Not available</a:t>
                      </a:r>
                    </a:p>
                  </a:txBody>
                  <a:tcPr anchor="ctr"/>
                </a:tc>
                <a:extLst>
                  <a:ext uri="{0D108BD9-81ED-4DB2-BD59-A6C34878D82A}">
                    <a16:rowId xmlns:a16="http://schemas.microsoft.com/office/drawing/2014/main" val="1185687009"/>
                  </a:ext>
                </a:extLst>
              </a:tr>
              <a:tr h="601318">
                <a:tc>
                  <a:txBody>
                    <a:bodyPr/>
                    <a:lstStyle/>
                    <a:p>
                      <a:pPr algn="l"/>
                      <a:r>
                        <a:rPr lang="en-IN" sz="2400" dirty="0">
                          <a:latin typeface="Times New Roman" panose="02020603050405020304" pitchFamily="18" charset="0"/>
                          <a:cs typeface="Times New Roman" panose="02020603050405020304" pitchFamily="18" charset="0"/>
                        </a:rPr>
                        <a:t>Block limitation</a:t>
                      </a:r>
                    </a:p>
                  </a:txBody>
                  <a:tcPr anchor="ctr"/>
                </a:tc>
                <a:tc>
                  <a:txBody>
                    <a:bodyPr/>
                    <a:lstStyle/>
                    <a:p>
                      <a:pPr algn="l"/>
                      <a:r>
                        <a:rPr lang="en-IN" sz="2400" dirty="0">
                          <a:latin typeface="Times New Roman" panose="02020603050405020304" pitchFamily="18" charset="0"/>
                          <a:cs typeface="Times New Roman" panose="02020603050405020304" pitchFamily="18" charset="0"/>
                        </a:rPr>
                        <a:t>1 MB per block</a:t>
                      </a:r>
                    </a:p>
                  </a:txBody>
                  <a:tcPr anchor="ctr"/>
                </a:tc>
                <a:tc>
                  <a:txBody>
                    <a:bodyPr/>
                    <a:lstStyle/>
                    <a:p>
                      <a:pPr algn="l"/>
                      <a:r>
                        <a:rPr lang="en-IN" sz="2400">
                          <a:latin typeface="Times New Roman" panose="02020603050405020304" pitchFamily="18" charset="0"/>
                          <a:cs typeface="Times New Roman" panose="02020603050405020304" pitchFamily="18" charset="0"/>
                        </a:rPr>
                        <a:t>No </a:t>
                      </a:r>
                      <a:r>
                        <a:rPr lang="en-IN" sz="2400" dirty="0">
                          <a:latin typeface="Times New Roman" panose="02020603050405020304" pitchFamily="18" charset="0"/>
                          <a:cs typeface="Times New Roman" panose="02020603050405020304" pitchFamily="18" charset="0"/>
                        </a:rPr>
                        <a:t>limit</a:t>
                      </a:r>
                    </a:p>
                  </a:txBody>
                  <a:tcPr anchor="ctr"/>
                </a:tc>
                <a:extLst>
                  <a:ext uri="{0D108BD9-81ED-4DB2-BD59-A6C34878D82A}">
                    <a16:rowId xmlns:a16="http://schemas.microsoft.com/office/drawing/2014/main" val="1560390472"/>
                  </a:ext>
                </a:extLst>
              </a:tr>
            </a:tbl>
          </a:graphicData>
        </a:graphic>
      </p:graphicFrame>
      <p:sp>
        <p:nvSpPr>
          <p:cNvPr id="6" name="Title 5">
            <a:extLst>
              <a:ext uri="{FF2B5EF4-FFF2-40B4-BE49-F238E27FC236}">
                <a16:creationId xmlns:a16="http://schemas.microsoft.com/office/drawing/2014/main" id="{E742AC39-E284-8894-09E1-BAC34C96A416}"/>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99089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636912"/>
            <a:ext cx="9143998" cy="2165994"/>
          </a:xfrm>
        </p:spPr>
        <p:txBody>
          <a:bodyPr anchor="b">
            <a:normAutofit fontScale="90000"/>
          </a:bodyPr>
          <a:lstStyle/>
          <a:p>
            <a:pPr algn="ctr"/>
            <a:r>
              <a:rPr lang="en-US" sz="5400" dirty="0">
                <a:solidFill>
                  <a:schemeClr val="accent1">
                    <a:lumMod val="60000"/>
                    <a:lumOff val="40000"/>
                  </a:schemeClr>
                </a:solidFill>
                <a:latin typeface="Algerian" panose="04020705040A02060702" pitchFamily="82" charset="0"/>
              </a:rPr>
              <a:t>Module 4:</a:t>
            </a:r>
            <a:br>
              <a:rPr lang="en-US" sz="5400" dirty="0">
                <a:solidFill>
                  <a:schemeClr val="accent1">
                    <a:lumMod val="60000"/>
                    <a:lumOff val="40000"/>
                  </a:schemeClr>
                </a:solidFill>
                <a:latin typeface="Algerian" panose="04020705040A02060702" pitchFamily="82" charset="0"/>
              </a:rPr>
            </a:br>
            <a:br>
              <a:rPr lang="en-US" sz="5400" dirty="0">
                <a:solidFill>
                  <a:schemeClr val="accent1">
                    <a:lumMod val="60000"/>
                    <a:lumOff val="40000"/>
                  </a:schemeClr>
                </a:solidFill>
                <a:latin typeface="Algerian" panose="04020705040A02060702" pitchFamily="82" charset="0"/>
              </a:rPr>
            </a:br>
            <a:r>
              <a:rPr lang="en-US" sz="5400" dirty="0">
                <a:solidFill>
                  <a:schemeClr val="accent1">
                    <a:lumMod val="60000"/>
                    <a:lumOff val="40000"/>
                  </a:schemeClr>
                </a:solidFill>
                <a:latin typeface="Algerian" panose="04020705040A02060702" pitchFamily="82" charset="0"/>
              </a:rPr>
              <a:t>public blockchain</a:t>
            </a:r>
            <a:br>
              <a:rPr lang="en-US" sz="5400" dirty="0">
                <a:solidFill>
                  <a:schemeClr val="accent1">
                    <a:lumMod val="60000"/>
                    <a:lumOff val="40000"/>
                  </a:schemeClr>
                </a:solidFill>
                <a:latin typeface="Algerian" panose="04020705040A02060702" pitchFamily="82" charset="0"/>
              </a:rPr>
            </a:br>
            <a:endParaRPr lang="en-US" sz="5400" dirty="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7593" y="3425592"/>
            <a:ext cx="9144000" cy="4267200"/>
          </a:xfrm>
        </p:spPr>
        <p:txBody>
          <a:bodyPr/>
          <a:lstStyle/>
          <a:p>
            <a:pPr marL="0" indent="0">
              <a:buNone/>
            </a:pPr>
            <a:r>
              <a:rPr lang="en-IN" dirty="0"/>
              <a:t> </a:t>
            </a:r>
          </a:p>
        </p:txBody>
      </p:sp>
    </p:spTree>
    <p:extLst>
      <p:ext uri="{BB962C8B-B14F-4D97-AF65-F5344CB8AC3E}">
        <p14:creationId xmlns:p14="http://schemas.microsoft.com/office/powerpoint/2010/main" val="170188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Types of test networks</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There are three test nets currently in use, and each behaves similarly to the production blockchain (where your real Ether and tokens reside). </a:t>
            </a:r>
          </a:p>
          <a:p>
            <a:pPr marL="457200" indent="-457200" algn="just">
              <a:lnSpc>
                <a:spcPct val="120000"/>
              </a:lnSpc>
              <a:spcBef>
                <a:spcPts val="600"/>
              </a:spcBef>
              <a:buFont typeface="+mj-lt"/>
              <a:buAutoNum type="arabicPeriod"/>
            </a:pPr>
            <a:r>
              <a:rPr lang="en-US" dirty="0" err="1">
                <a:solidFill>
                  <a:schemeClr val="accent1"/>
                </a:solidFill>
                <a:latin typeface="Times New Roman" panose="02020603050405020304" pitchFamily="18" charset="0"/>
                <a:cs typeface="Times New Roman" panose="02020603050405020304" pitchFamily="18" charset="0"/>
              </a:rPr>
              <a:t>Ropsten</a:t>
            </a: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proof-of-work blockchain that most closely resembles Ethereum; you can easily mine faux-Ether.</a:t>
            </a:r>
          </a:p>
          <a:p>
            <a:pPr marL="457200" indent="-457200" algn="just">
              <a:lnSpc>
                <a:spcPct val="120000"/>
              </a:lnSpc>
              <a:spcBef>
                <a:spcPts val="600"/>
              </a:spcBef>
              <a:buFont typeface="+mj-lt"/>
              <a:buAutoNum type="arabicPeriod"/>
            </a:pPr>
            <a:r>
              <a:rPr lang="en-US" dirty="0" err="1">
                <a:solidFill>
                  <a:schemeClr val="accent1"/>
                </a:solidFill>
                <a:latin typeface="Times New Roman" panose="02020603050405020304" pitchFamily="18" charset="0"/>
                <a:cs typeface="Times New Roman" panose="02020603050405020304" pitchFamily="18" charset="0"/>
              </a:rPr>
              <a:t>Sepolia</a:t>
            </a: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proof-of-stake blockchain, started by the Ethereum team. Ether can’t be mined; it has to be requested.</a:t>
            </a:r>
          </a:p>
          <a:p>
            <a:pPr marL="457200" indent="-457200" algn="just">
              <a:lnSpc>
                <a:spcPct val="120000"/>
              </a:lnSpc>
              <a:spcBef>
                <a:spcPts val="600"/>
              </a:spcBef>
              <a:buFont typeface="+mj-lt"/>
              <a:buAutoNum type="arabicPeriod"/>
            </a:pPr>
            <a:r>
              <a:rPr lang="en-US" dirty="0" err="1">
                <a:solidFill>
                  <a:schemeClr val="accent1"/>
                </a:solidFill>
                <a:latin typeface="Times New Roman" panose="02020603050405020304" pitchFamily="18" charset="0"/>
                <a:cs typeface="Times New Roman" panose="02020603050405020304" pitchFamily="18" charset="0"/>
              </a:rPr>
              <a:t>Rinkeby</a:t>
            </a: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proof-of-authority blockchain, started by the Geth team. Ether can’t be mined; it has to be requested.</a:t>
            </a:r>
          </a:p>
          <a:p>
            <a:pPr marL="457200" indent="-457200" algn="just">
              <a:lnSpc>
                <a:spcPct val="120000"/>
              </a:lnSpc>
              <a:spcBef>
                <a:spcPts val="600"/>
              </a:spcBef>
              <a:buFont typeface="+mj-lt"/>
              <a:buAutoNum type="arabicPeriod"/>
            </a:pPr>
            <a:r>
              <a:rPr lang="en-US" dirty="0" err="1">
                <a:solidFill>
                  <a:schemeClr val="accent1"/>
                </a:solidFill>
                <a:latin typeface="Times New Roman" panose="02020603050405020304" pitchFamily="18" charset="0"/>
                <a:cs typeface="Times New Roman" panose="02020603050405020304" pitchFamily="18" charset="0"/>
              </a:rPr>
              <a:t>Goerli</a:t>
            </a:r>
            <a:r>
              <a:rPr lang="en-US" dirty="0">
                <a:solidFill>
                  <a:schemeClr val="accent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proof-of-authority blockchain, started by </a:t>
            </a:r>
            <a:r>
              <a:rPr lang="en-US">
                <a:latin typeface="Times New Roman" panose="02020603050405020304" pitchFamily="18" charset="0"/>
                <a:cs typeface="Times New Roman" panose="02020603050405020304" pitchFamily="18" charset="0"/>
              </a:rPr>
              <a:t>the parity </a:t>
            </a:r>
            <a:r>
              <a:rPr lang="en-US" dirty="0">
                <a:latin typeface="Times New Roman" panose="02020603050405020304" pitchFamily="18" charset="0"/>
                <a:cs typeface="Times New Roman" panose="02020603050405020304" pitchFamily="18" charset="0"/>
              </a:rPr>
              <a:t>team. Ether can’t be mined; it has to be requested.</a:t>
            </a:r>
          </a:p>
          <a:p>
            <a:pPr marL="457200" indent="-457200" algn="just">
              <a:lnSpc>
                <a:spcPct val="120000"/>
              </a:lnSpc>
              <a:spcBef>
                <a:spcPts val="600"/>
              </a:spcBef>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14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ctr"/>
            <a:r>
              <a:rPr lang="en-US" sz="4000" dirty="0">
                <a:solidFill>
                  <a:srgbClr val="FFC000"/>
                </a:solidFill>
                <a:latin typeface="Algerian" panose="04020705040A02060702" pitchFamily="82" charset="0"/>
              </a:rPr>
              <a:t>Transferring ethers using </a:t>
            </a:r>
            <a:r>
              <a:rPr lang="en-US" sz="4000" dirty="0" err="1">
                <a:solidFill>
                  <a:srgbClr val="FFC000"/>
                </a:solidFill>
                <a:latin typeface="Algerian" panose="04020705040A02060702" pitchFamily="82" charset="0"/>
              </a:rPr>
              <a:t>metamask</a:t>
            </a:r>
            <a:endParaRPr lang="en-US" sz="40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lnSpcReduction="10000"/>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Step 1: Sign Into Your Coinbase Account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To initiate the transfer of ETH, you will need to start by signing into your Coinbase account to access or buy some ETH.</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Step 2: Buy Ethereum (ETH)</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Select buy, enter the amount of money you want to convert to ETH, double-check that you are buying Ethereum, then choose your payment method and finally click on “Buy Now”</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Step 3: Click Send</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Once you have some ETH in your Coinbase account, navigate to the top of your account and click the Send/Receive button. Then, choose the amount of ETH you want to send to your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wallet,</a:t>
            </a:r>
          </a:p>
        </p:txBody>
      </p:sp>
    </p:spTree>
    <p:extLst>
      <p:ext uri="{BB962C8B-B14F-4D97-AF65-F5344CB8AC3E}">
        <p14:creationId xmlns:p14="http://schemas.microsoft.com/office/powerpoint/2010/main" val="425039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Step 4: Copy/Paste Your </a:t>
            </a:r>
            <a:r>
              <a:rPr lang="en-US" dirty="0" err="1">
                <a:solidFill>
                  <a:schemeClr val="accent1"/>
                </a:solidFill>
                <a:latin typeface="Times New Roman" panose="02020603050405020304" pitchFamily="18" charset="0"/>
                <a:cs typeface="Times New Roman" panose="02020603050405020304" pitchFamily="18" charset="0"/>
              </a:rPr>
              <a:t>MetaMask</a:t>
            </a:r>
            <a:r>
              <a:rPr lang="en-US" dirty="0">
                <a:solidFill>
                  <a:schemeClr val="accent1"/>
                </a:solidFill>
                <a:latin typeface="Times New Roman" panose="02020603050405020304" pitchFamily="18" charset="0"/>
                <a:cs typeface="Times New Roman" panose="02020603050405020304" pitchFamily="18" charset="0"/>
              </a:rPr>
              <a:t> Address to Coinbase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Before sending your ETH, you need to sign into your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wallet to copy your wallet address. Next, paste your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wallet address into the “To” section in your Coinbase account.</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Step 5: Click Continue/Send Now</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After pasting your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wallet into Coinbase, click Continue to review your transfer. Once you have confirmed the transfer looks good, tap “Send Now”</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Step 6: Check Your </a:t>
            </a:r>
            <a:r>
              <a:rPr lang="en-US" dirty="0" err="1">
                <a:solidFill>
                  <a:schemeClr val="accent1"/>
                </a:solidFill>
                <a:latin typeface="Times New Roman" panose="02020603050405020304" pitchFamily="18" charset="0"/>
                <a:cs typeface="Times New Roman" panose="02020603050405020304" pitchFamily="18" charset="0"/>
              </a:rPr>
              <a:t>MetaMask</a:t>
            </a:r>
            <a:r>
              <a:rPr lang="en-US" dirty="0">
                <a:solidFill>
                  <a:schemeClr val="accent1"/>
                </a:solidFill>
                <a:latin typeface="Times New Roman" panose="02020603050405020304" pitchFamily="18" charset="0"/>
                <a:cs typeface="Times New Roman" panose="02020603050405020304" pitchFamily="18" charset="0"/>
              </a:rPr>
              <a:t> Wallet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To confirm that you have received your ETH, log into your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wallet where you should see a front preview of your new balance.</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BCB2918-7E2F-0151-F22E-CC4B0A1AD480}"/>
              </a:ext>
            </a:extLst>
          </p:cNvPr>
          <p:cNvSpPr>
            <a:spLocks noGrp="1"/>
          </p:cNvSpPr>
          <p:nvPr>
            <p:ph type="title"/>
          </p:nvPr>
        </p:nvSpPr>
        <p:spPr>
          <a:xfrm>
            <a:off x="1522414" y="274638"/>
            <a:ext cx="9143998" cy="1005522"/>
          </a:xfrm>
        </p:spPr>
        <p:txBody>
          <a:bodyPr/>
          <a:lstStyle/>
          <a:p>
            <a:r>
              <a:rPr lang="en-IN" dirty="0"/>
              <a:t> </a:t>
            </a:r>
          </a:p>
        </p:txBody>
      </p:sp>
    </p:spTree>
    <p:extLst>
      <p:ext uri="{BB962C8B-B14F-4D97-AF65-F5344CB8AC3E}">
        <p14:creationId xmlns:p14="http://schemas.microsoft.com/office/powerpoint/2010/main" val="322992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Ethereum Frameworks</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1. Truffle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Truffle is a popular toolkit for building decentralized applications (</a:t>
            </a:r>
            <a:r>
              <a:rPr lang="en-US" dirty="0" err="1">
                <a:latin typeface="Times New Roman" panose="02020603050405020304" pitchFamily="18" charset="0"/>
                <a:cs typeface="Times New Roman" panose="02020603050405020304" pitchFamily="18" charset="0"/>
              </a:rPr>
              <a:t>DApps</a:t>
            </a:r>
            <a:r>
              <a:rPr lang="en-US" dirty="0">
                <a:latin typeface="Times New Roman" panose="02020603050405020304" pitchFamily="18" charset="0"/>
                <a:cs typeface="Times New Roman" panose="02020603050405020304" pitchFamily="18" charset="0"/>
              </a:rPr>
              <a:t>) on Ethereum. It simplifies the process of writing, testing, and deploying smart contracts, making it easier for developers to bring their projects to life without needing to handle all the complexities manually.</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2. Embark</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Embark is a comprehensive framework that allows developers to build both the front-end (user interface) and back-end (smart contracts) of a </a:t>
            </a:r>
            <a:r>
              <a:rPr lang="en-US" dirty="0" err="1">
                <a:latin typeface="Times New Roman" panose="02020603050405020304" pitchFamily="18" charset="0"/>
                <a:cs typeface="Times New Roman" panose="02020603050405020304" pitchFamily="18" charset="0"/>
              </a:rPr>
              <a:t>DApp</a:t>
            </a:r>
            <a:r>
              <a:rPr lang="en-US" dirty="0">
                <a:latin typeface="Times New Roman" panose="02020603050405020304" pitchFamily="18" charset="0"/>
                <a:cs typeface="Times New Roman" panose="02020603050405020304" pitchFamily="18" charset="0"/>
              </a:rPr>
              <a:t> simultaneously. It streamlines the development process by enabling you to create the entire application in one integrated environment.</a:t>
            </a:r>
          </a:p>
        </p:txBody>
      </p:sp>
    </p:spTree>
    <p:extLst>
      <p:ext uri="{BB962C8B-B14F-4D97-AF65-F5344CB8AC3E}">
        <p14:creationId xmlns:p14="http://schemas.microsoft.com/office/powerpoint/2010/main" val="215567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3. Hardhat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Hardhat is a professional development environment for building Ethereum smart contracts. It provides tools for compiling, testing, and debugging contracts, ensuring that developers can efficiently build and refine their projects with fewer errors.</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4. </a:t>
            </a:r>
            <a:r>
              <a:rPr lang="en-US" dirty="0" err="1">
                <a:solidFill>
                  <a:schemeClr val="accent1"/>
                </a:solidFill>
                <a:latin typeface="Times New Roman" panose="02020603050405020304" pitchFamily="18" charset="0"/>
                <a:cs typeface="Times New Roman" panose="02020603050405020304" pitchFamily="18" charset="0"/>
              </a:rPr>
              <a:t>OpenZeppelin</a:t>
            </a:r>
            <a:endParaRPr lang="en-US" dirty="0">
              <a:solidFill>
                <a:schemeClr val="accent1"/>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err="1">
                <a:latin typeface="Times New Roman" panose="02020603050405020304" pitchFamily="18" charset="0"/>
                <a:cs typeface="Times New Roman" panose="02020603050405020304" pitchFamily="18" charset="0"/>
              </a:rPr>
              <a:t>OpenZeppelin</a:t>
            </a:r>
            <a:r>
              <a:rPr lang="en-US" dirty="0">
                <a:latin typeface="Times New Roman" panose="02020603050405020304" pitchFamily="18" charset="0"/>
                <a:cs typeface="Times New Roman" panose="02020603050405020304" pitchFamily="18" charset="0"/>
              </a:rPr>
              <a:t> is a library of secure, reusable smart contract templates that developers can use in their projects. It offers pre-built components that save time and enhance security, acting as reliable building blocks for creating robust Ethereum applications.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167514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Etherscan.io</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Etherscan.io is a website that lets you explore and track everything happening on the Ethereum blockchain. It’s like a search engine for Ethereum, where you can look up details about transactions, wallet balances, and smart contracts.</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Key Features: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Transaction Tracking: </a:t>
            </a:r>
            <a:r>
              <a:rPr lang="en-US" dirty="0">
                <a:latin typeface="Times New Roman" panose="02020603050405020304" pitchFamily="18" charset="0"/>
                <a:cs typeface="Times New Roman" panose="02020603050405020304" pitchFamily="18" charset="0"/>
              </a:rPr>
              <a:t>You can enter a transaction’s unique ID (called a hash) to see all the details, like who sent it, who received it, how much Ether was involved, and whether it was successful.</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Wallet Balances: </a:t>
            </a:r>
            <a:r>
              <a:rPr lang="en-US" dirty="0">
                <a:latin typeface="Times New Roman" panose="02020603050405020304" pitchFamily="18" charset="0"/>
                <a:cs typeface="Times New Roman" panose="02020603050405020304" pitchFamily="18" charset="0"/>
              </a:rPr>
              <a:t>By entering a wallet address, you can see how much Ether and other tokens are held in that wallet, as well as its transaction history.</a:t>
            </a:r>
          </a:p>
        </p:txBody>
      </p:sp>
    </p:spTree>
    <p:extLst>
      <p:ext uri="{BB962C8B-B14F-4D97-AF65-F5344CB8AC3E}">
        <p14:creationId xmlns:p14="http://schemas.microsoft.com/office/powerpoint/2010/main" val="22240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Gas Fees: </a:t>
            </a:r>
            <a:r>
              <a:rPr lang="en-US" dirty="0" err="1">
                <a:latin typeface="Times New Roman" panose="02020603050405020304" pitchFamily="18" charset="0"/>
                <a:cs typeface="Times New Roman" panose="02020603050405020304" pitchFamily="18" charset="0"/>
              </a:rPr>
              <a:t>Etherscan</a:t>
            </a:r>
            <a:r>
              <a:rPr lang="en-US" dirty="0">
                <a:latin typeface="Times New Roman" panose="02020603050405020304" pitchFamily="18" charset="0"/>
                <a:cs typeface="Times New Roman" panose="02020603050405020304" pitchFamily="18" charset="0"/>
              </a:rPr>
              <a:t> shows the gas fees (transaction costs) at any given time, helping users decide when to send transactions at a lower cost.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Smart Contracts:</a:t>
            </a:r>
            <a:r>
              <a:rPr lang="en-US" dirty="0">
                <a:latin typeface="Times New Roman" panose="02020603050405020304" pitchFamily="18" charset="0"/>
                <a:cs typeface="Times New Roman" panose="02020603050405020304" pitchFamily="18" charset="0"/>
              </a:rPr>
              <a:t> You can view, verify, and even interact with smart contracts on </a:t>
            </a:r>
            <a:r>
              <a:rPr lang="en-US" dirty="0" err="1">
                <a:latin typeface="Times New Roman" panose="02020603050405020304" pitchFamily="18" charset="0"/>
                <a:cs typeface="Times New Roman" panose="02020603050405020304" pitchFamily="18" charset="0"/>
              </a:rPr>
              <a:t>Etherscan</a:t>
            </a:r>
            <a:r>
              <a:rPr lang="en-US" dirty="0">
                <a:latin typeface="Times New Roman" panose="02020603050405020304" pitchFamily="18" charset="0"/>
                <a:cs typeface="Times New Roman" panose="02020603050405020304" pitchFamily="18" charset="0"/>
              </a:rPr>
              <a:t>, seeing the code and how it’s used.</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Live Updates: </a:t>
            </a:r>
            <a:r>
              <a:rPr lang="en-US" dirty="0">
                <a:latin typeface="Times New Roman" panose="02020603050405020304" pitchFamily="18" charset="0"/>
                <a:cs typeface="Times New Roman" panose="02020603050405020304" pitchFamily="18" charset="0"/>
              </a:rPr>
              <a:t>It displays live data on all transactions happening on the Ethereum network, so you can see what’s going on in real-time.</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short, Etherscan.io is a handy tool for anyone using Ethereum to check transactions, track wallet activity, and explore the blockchain in detail.</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19047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Ethereum components</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Miner and Mining node: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Miners are like workers who process transactions and secure the Ethereum network. They use computers (called mining nodes) to solve complex math problems. When they solve one, they get to add a new block of transactions to the blockchain and earn a reward.</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miners as people digging for gold. The "gold" in this case is a reward they get for helping keep the Ethereum network running smoothly.</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27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832648"/>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Ethereum Virtual Machine (EVM):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EVM is like a giant computer that runs all the smart contracts on Ethereum. It makes sure that all contracts work the same way on every computer in the network.</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the EVM as the brain of Ethereum, making sure everything operates correctly no matter where it’s being used.</a:t>
            </a:r>
          </a:p>
          <a:p>
            <a:pPr marL="0" indent="0" algn="just">
              <a:lnSpc>
                <a:spcPct val="120000"/>
              </a:lnSpc>
              <a:spcBef>
                <a:spcPts val="600"/>
              </a:spcBef>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Ether: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Ether (ETH) is the cryptocurrency used on the Ethereum network. It’s like digital money that you can send to others, pay for things, or use to run applications on Ethereum.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If Ethereum were a country, Ether would be its currency, like dollars or euros.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020762"/>
          </a:xfrm>
        </p:spPr>
        <p:txBody>
          <a:bodyPr/>
          <a:lstStyle/>
          <a:p>
            <a:r>
              <a:rPr lang="en-IN" dirty="0"/>
              <a:t> </a:t>
            </a:r>
          </a:p>
        </p:txBody>
      </p:sp>
    </p:spTree>
    <p:extLst>
      <p:ext uri="{BB962C8B-B14F-4D97-AF65-F5344CB8AC3E}">
        <p14:creationId xmlns:p14="http://schemas.microsoft.com/office/powerpoint/2010/main" val="10508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832648"/>
          </a:xfrm>
        </p:spPr>
        <p:txBody>
          <a:bodyPr>
            <a:normAutofit fontScale="92500" lnSpcReduction="10000"/>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Gas: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Gas is a small fee you pay when you do things on Ethereum, like sending Ether or running a smart contract. This fee goes to the miners who process your transaction.</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gas like the fuel you put in a car. You need to pay for fuel (gas) to get your transaction moving on the Ethereum "road.“</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Transactions in Ethereum: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Transactions are the actions you perform on the Ethereum network, like sending Ether or interacting with a smart contract. Every transaction gets recorded on the blockchain.</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If you send money to a friend, that’s a transaction. In Ethereum, it’s like writing down in a public ledger that you sent them some Ether.</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Ethereum Accounts: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Accounts in Ethereum are like your digital wallets. They hold your Ether and allow you to interact with the Ethereum network. There are two types: Externally Owned Accounts (controlled by private keys) and Contract Accounts (controlled by code).</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020762"/>
          </a:xfrm>
        </p:spPr>
        <p:txBody>
          <a:bodyPr/>
          <a:lstStyle/>
          <a:p>
            <a:r>
              <a:rPr lang="en-IN" dirty="0"/>
              <a:t> </a:t>
            </a:r>
          </a:p>
        </p:txBody>
      </p:sp>
    </p:spTree>
    <p:extLst>
      <p:ext uri="{BB962C8B-B14F-4D97-AF65-F5344CB8AC3E}">
        <p14:creationId xmlns:p14="http://schemas.microsoft.com/office/powerpoint/2010/main" val="89537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6120680"/>
          </a:xfrm>
        </p:spPr>
        <p:txBody>
          <a:bodyPr>
            <a:normAutofit lnSpcReduction="1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An EOA is like a regular Ethereum account that a person controls with a private key. It can send and receive Ether, interact with smart contracts, and initiate transactions.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CA is an account controlled by a smart contract code, not by a person. It can hold Ether and automatically execute actions when certain conditions are met.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your Ethereum account as your personal bank account, where you store your digital money and make payments.</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Swarm and Whisper: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Swarm: Swarm is a storage service on Ethereum, designed to store large files in a decentralized way, similar to how you store photos in the cloud.</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Whisper: Whisper is a messaging service on Ethereum that allows users to send messages securely and privately.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Swarm as a decentralized Google Drive and Whisper as a secure WhatsApp for the Ethereum world.</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020762"/>
          </a:xfrm>
        </p:spPr>
        <p:txBody>
          <a:bodyPr/>
          <a:lstStyle/>
          <a:p>
            <a:r>
              <a:rPr lang="en-IN" dirty="0"/>
              <a:t> </a:t>
            </a:r>
          </a:p>
        </p:txBody>
      </p:sp>
    </p:spTree>
    <p:extLst>
      <p:ext uri="{BB962C8B-B14F-4D97-AF65-F5344CB8AC3E}">
        <p14:creationId xmlns:p14="http://schemas.microsoft.com/office/powerpoint/2010/main" val="207564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6120680"/>
          </a:xfrm>
        </p:spPr>
        <p:txBody>
          <a:bodyPr>
            <a:normAutofit/>
          </a:bodyPr>
          <a:lstStyle/>
          <a:p>
            <a:pPr marL="0" indent="0" algn="just">
              <a:lnSpc>
                <a:spcPct val="120000"/>
              </a:lnSpc>
              <a:spcBef>
                <a:spcPts val="600"/>
              </a:spcBef>
              <a:buNone/>
            </a:pPr>
            <a:r>
              <a:rPr lang="en-US" dirty="0" err="1">
                <a:solidFill>
                  <a:schemeClr val="accent1"/>
                </a:solidFill>
                <a:latin typeface="Times New Roman" panose="02020603050405020304" pitchFamily="18" charset="0"/>
                <a:cs typeface="Times New Roman" panose="02020603050405020304" pitchFamily="18" charset="0"/>
              </a:rPr>
              <a:t>Ethash</a:t>
            </a:r>
            <a:endParaRPr lang="en-US" dirty="0">
              <a:solidFill>
                <a:schemeClr val="accent1"/>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err="1">
                <a:latin typeface="Times New Roman" panose="02020603050405020304" pitchFamily="18" charset="0"/>
                <a:cs typeface="Times New Roman" panose="02020603050405020304" pitchFamily="18" charset="0"/>
              </a:rPr>
              <a:t>Ethash</a:t>
            </a:r>
            <a:r>
              <a:rPr lang="en-US" dirty="0">
                <a:latin typeface="Times New Roman" panose="02020603050405020304" pitchFamily="18" charset="0"/>
                <a:cs typeface="Times New Roman" panose="02020603050405020304" pitchFamily="18" charset="0"/>
              </a:rPr>
              <a:t> is the algorithm used by Ethereum to secure its network and validate transactions. It’s what miners use to solve the complex problems needed to add new blocks to the blockchain.</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Ethash</a:t>
            </a:r>
            <a:r>
              <a:rPr lang="en-US" dirty="0">
                <a:latin typeface="Times New Roman" panose="02020603050405020304" pitchFamily="18" charset="0"/>
                <a:cs typeface="Times New Roman" panose="02020603050405020304" pitchFamily="18" charset="0"/>
              </a:rPr>
              <a:t> is like the rules miners follow when trying to "mine" new blocks, making sure the process is fair and secure.</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020762"/>
          </a:xfrm>
        </p:spPr>
        <p:txBody>
          <a:bodyPr/>
          <a:lstStyle/>
          <a:p>
            <a:r>
              <a:rPr lang="en-IN" dirty="0"/>
              <a:t> </a:t>
            </a:r>
          </a:p>
        </p:txBody>
      </p:sp>
    </p:spTree>
    <p:extLst>
      <p:ext uri="{BB962C8B-B14F-4D97-AF65-F5344CB8AC3E}">
        <p14:creationId xmlns:p14="http://schemas.microsoft.com/office/powerpoint/2010/main" val="262083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Mining In Ethereum</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mining principle of Ethereum is different from that of bitcoin. Ethereum miners always look forward to mine new blocks and listen actively to receive new blocks from other miners. The endeavor of miners will always be to build on the block header and perform the subsequent task.</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4EE7A9F2-6E51-7398-48C4-A50DE8306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88" y="3645024"/>
            <a:ext cx="7087589" cy="2638793"/>
          </a:xfrm>
          <a:prstGeom prst="rect">
            <a:avLst/>
          </a:prstGeom>
        </p:spPr>
      </p:pic>
    </p:spTree>
    <p:extLst>
      <p:ext uri="{BB962C8B-B14F-4D97-AF65-F5344CB8AC3E}">
        <p14:creationId xmlns:p14="http://schemas.microsoft.com/office/powerpoint/2010/main" val="83740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fontScale="85000" lnSpcReduction="20000"/>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Parent Hash:</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miner need to identify hash of previous block. The hash of previous block or parent block will be added to current block header</a:t>
            </a:r>
          </a:p>
          <a:p>
            <a:pPr marL="0" indent="0" algn="just">
              <a:lnSpc>
                <a:spcPct val="120000"/>
              </a:lnSpc>
              <a:spcBef>
                <a:spcPts val="600"/>
              </a:spcBef>
              <a:buNone/>
            </a:pPr>
            <a:r>
              <a:rPr lang="en-US" dirty="0" err="1">
                <a:solidFill>
                  <a:schemeClr val="accent1"/>
                </a:solidFill>
                <a:latin typeface="Times New Roman" panose="02020603050405020304" pitchFamily="18" charset="0"/>
                <a:cs typeface="Times New Roman" panose="02020603050405020304" pitchFamily="18" charset="0"/>
              </a:rPr>
              <a:t>LogsBloom</a:t>
            </a:r>
            <a:r>
              <a:rPr lang="en-US" dirty="0">
                <a:solidFill>
                  <a:schemeClr val="accent1"/>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It is the data structure that consist of log information</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Ethereum Accounts: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Ethereum supports two kinds of accounts. Every account comes with a balance that yields the present value saved in it. Once somebody creates an externally owned account on Ethereum, a public-private key is produced. </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Transaction, state, and receipt hash: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transaction hash is a unique identifier (a long string of letters and numbers) that’s created when a transaction is made on the Ethereum network. It helps you track and verify the specific transaction on the blockchain. The state in Ethereum refers to the current status of all accounts and smart contracts at any given moment. A receipt hash is a unique identifier that corresponds to the receipt of a transaction. This receipt contains details about the transaction, such as whether it was successful, how much gas was used, and logs of any events triggered.</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020762"/>
          </a:xfrm>
        </p:spPr>
        <p:txBody>
          <a:bodyPr/>
          <a:lstStyle/>
          <a:p>
            <a:r>
              <a:rPr lang="en-IN" dirty="0"/>
              <a:t> </a:t>
            </a:r>
          </a:p>
        </p:txBody>
      </p:sp>
    </p:spTree>
    <p:extLst>
      <p:ext uri="{BB962C8B-B14F-4D97-AF65-F5344CB8AC3E}">
        <p14:creationId xmlns:p14="http://schemas.microsoft.com/office/powerpoint/2010/main" val="68512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3E20F9-9F06-42AC-B21F-968F1A7073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BA28C7-AA2A-473F-AC36-46BDFBB054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b82336-c7a5-44d1-b404-2496331212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4434EB-7E4A-4B93-85E3-C669D3CE6D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4024</TotalTime>
  <Words>2536</Words>
  <Application>Microsoft Office PowerPoint</Application>
  <PresentationFormat>Custom</PresentationFormat>
  <Paragraphs>188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Chalkboard 16x9</vt:lpstr>
      <vt:lpstr>BLOCKCHAIN TECHNOLOGY</vt:lpstr>
      <vt:lpstr>Module 4:  public blockchain </vt:lpstr>
      <vt:lpstr>Ethereum components</vt:lpstr>
      <vt:lpstr> </vt:lpstr>
      <vt:lpstr> </vt:lpstr>
      <vt:lpstr> </vt:lpstr>
      <vt:lpstr> </vt:lpstr>
      <vt:lpstr>Mining In Ethereum</vt:lpstr>
      <vt:lpstr> </vt:lpstr>
      <vt:lpstr> </vt:lpstr>
      <vt:lpstr> </vt:lpstr>
      <vt:lpstr>PowerPoint Presentation</vt:lpstr>
      <vt:lpstr>Architecture of Ethereum</vt:lpstr>
      <vt:lpstr> </vt:lpstr>
      <vt:lpstr> </vt:lpstr>
      <vt:lpstr>Workflow of Ethereum</vt:lpstr>
      <vt:lpstr> </vt:lpstr>
      <vt:lpstr>Comparison between  bitcoin and Ethereum</vt:lpstr>
      <vt:lpstr> </vt:lpstr>
      <vt:lpstr>Types of test networks</vt:lpstr>
      <vt:lpstr>Transferring ethers using metamask</vt:lpstr>
      <vt:lpstr> </vt:lpstr>
      <vt:lpstr>Ethereum Frameworks</vt:lpstr>
      <vt:lpstr> </vt:lpstr>
      <vt:lpstr>Etherscan.io</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lastModifiedBy>Swapnil Sonawane</cp:lastModifiedBy>
  <cp:revision>328</cp:revision>
  <cp:lastPrinted>2022-09-14T06:27:17Z</cp:lastPrinted>
  <dcterms:created xsi:type="dcterms:W3CDTF">2020-07-27T07:27:31Z</dcterms:created>
  <dcterms:modified xsi:type="dcterms:W3CDTF">2024-10-12T12:56:49Z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