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handoutMasterIdLst>
    <p:handoutMasterId r:id="rId50"/>
  </p:handoutMasterIdLst>
  <p:sldIdLst>
    <p:sldId id="256" r:id="rId2"/>
    <p:sldId id="397" r:id="rId3"/>
    <p:sldId id="398" r:id="rId4"/>
    <p:sldId id="399" r:id="rId5"/>
    <p:sldId id="400" r:id="rId6"/>
    <p:sldId id="401" r:id="rId7"/>
    <p:sldId id="402" r:id="rId8"/>
    <p:sldId id="403" r:id="rId9"/>
    <p:sldId id="404" r:id="rId10"/>
    <p:sldId id="467" r:id="rId11"/>
    <p:sldId id="405" r:id="rId12"/>
    <p:sldId id="468" r:id="rId13"/>
    <p:sldId id="406" r:id="rId14"/>
    <p:sldId id="407" r:id="rId15"/>
    <p:sldId id="408" r:id="rId16"/>
    <p:sldId id="410" r:id="rId17"/>
    <p:sldId id="412" r:id="rId18"/>
    <p:sldId id="411" r:id="rId19"/>
    <p:sldId id="413" r:id="rId20"/>
    <p:sldId id="415" r:id="rId21"/>
    <p:sldId id="469" r:id="rId22"/>
    <p:sldId id="416" r:id="rId23"/>
    <p:sldId id="417" r:id="rId24"/>
    <p:sldId id="418" r:id="rId25"/>
    <p:sldId id="419" r:id="rId26"/>
    <p:sldId id="420" r:id="rId27"/>
    <p:sldId id="470" r:id="rId28"/>
    <p:sldId id="421" r:id="rId29"/>
    <p:sldId id="471" r:id="rId30"/>
    <p:sldId id="422" r:id="rId31"/>
    <p:sldId id="423" r:id="rId32"/>
    <p:sldId id="424" r:id="rId33"/>
    <p:sldId id="425" r:id="rId34"/>
    <p:sldId id="426" r:id="rId35"/>
    <p:sldId id="427" r:id="rId36"/>
    <p:sldId id="428" r:id="rId37"/>
    <p:sldId id="438" r:id="rId38"/>
    <p:sldId id="439" r:id="rId39"/>
    <p:sldId id="472" r:id="rId40"/>
    <p:sldId id="473" r:id="rId41"/>
    <p:sldId id="440" r:id="rId42"/>
    <p:sldId id="429" r:id="rId43"/>
    <p:sldId id="433" r:id="rId44"/>
    <p:sldId id="474" r:id="rId45"/>
    <p:sldId id="437" r:id="rId46"/>
    <p:sldId id="434" r:id="rId47"/>
    <p:sldId id="435" r:id="rId4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5ED5CB-2ECB-45E0-A5B7-50A8680EBA43}" v="6" dt="2023-09-07T14:49:51.669"/>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85" d="100"/>
          <a:sy n="85" d="100"/>
        </p:scale>
        <p:origin x="291" y="30"/>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9/18/2024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9/18/2024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C3286530-7611-430E-9C44-7C9A25B39370}" type="datetime1">
              <a:rPr lang="en-US" smtClean="0"/>
              <a:t>9/18/2024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36708F44-37CB-4E2A-9FF9-323E6CEA5E70}" type="datetime1">
              <a:rPr lang="en-US" smtClean="0"/>
              <a:t>9/18/2024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dirty="0"/>
          </a:p>
        </p:txBody>
      </p:sp>
      <p:sp>
        <p:nvSpPr>
          <p:cNvPr id="4" name="Date Placeholder 3"/>
          <p:cNvSpPr>
            <a:spLocks noGrp="1"/>
          </p:cNvSpPr>
          <p:nvPr>
            <p:ph type="dt" sz="half" idx="10"/>
          </p:nvPr>
        </p:nvSpPr>
        <p:spPr/>
        <p:txBody>
          <a:bodyPr/>
          <a:lstStyle/>
          <a:p>
            <a:fld id="{6A28ABDE-A89D-4912-B953-11D5E3BE7169}" type="datetime1">
              <a:rPr lang="en-US" smtClean="0"/>
              <a:t>9/18/2024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60448CEB-7C3C-4B20-B773-C36BF9B9D2DF}" type="datetime1">
              <a:rPr lang="en-US" smtClean="0"/>
              <a:t>9/18/2024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8C53DCEA-A006-4DFF-9B5C-369434D32781}" type="datetime1">
              <a:rPr lang="en-US" smtClean="0"/>
              <a:t>9/18/2024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Prepared By: Prof. Swapnil S. Sonawane</a:t>
            </a:r>
            <a:endParaRPr/>
          </a:p>
        </p:txBody>
      </p:sp>
      <p:sp>
        <p:nvSpPr>
          <p:cNvPr id="7" name="Date Placeholder 6"/>
          <p:cNvSpPr>
            <a:spLocks noGrp="1"/>
          </p:cNvSpPr>
          <p:nvPr>
            <p:ph type="dt" sz="half" idx="10"/>
          </p:nvPr>
        </p:nvSpPr>
        <p:spPr/>
        <p:txBody>
          <a:bodyPr/>
          <a:lstStyle/>
          <a:p>
            <a:fld id="{CEE6BAD5-0C80-4B70-89F8-F11D23AACF39}" type="datetime1">
              <a:rPr lang="en-US" smtClean="0"/>
              <a:t>9/18/2024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r>
              <a:rPr lang="en-US"/>
              <a:t>Prepared By: Prof. Swapnil S. Sonawane</a:t>
            </a:r>
            <a:endParaRPr/>
          </a:p>
        </p:txBody>
      </p:sp>
      <p:sp>
        <p:nvSpPr>
          <p:cNvPr id="3" name="Date Placeholder 2"/>
          <p:cNvSpPr>
            <a:spLocks noGrp="1"/>
          </p:cNvSpPr>
          <p:nvPr>
            <p:ph type="dt" sz="half" idx="10"/>
          </p:nvPr>
        </p:nvSpPr>
        <p:spPr/>
        <p:txBody>
          <a:bodyPr/>
          <a:lstStyle/>
          <a:p>
            <a:fld id="{8B828E8C-CD5C-4124-98C6-302D20FBBA75}" type="datetime1">
              <a:rPr lang="en-US" smtClean="0"/>
              <a:t>9/18/2024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Prepared By: Prof. Swapnil S. Sonawane</a:t>
            </a:r>
            <a:endParaRPr/>
          </a:p>
        </p:txBody>
      </p:sp>
      <p:sp>
        <p:nvSpPr>
          <p:cNvPr id="2" name="Date Placeholder 1"/>
          <p:cNvSpPr>
            <a:spLocks noGrp="1"/>
          </p:cNvSpPr>
          <p:nvPr>
            <p:ph type="dt" sz="half" idx="10"/>
          </p:nvPr>
        </p:nvSpPr>
        <p:spPr/>
        <p:txBody>
          <a:bodyPr/>
          <a:lstStyle/>
          <a:p>
            <a:fld id="{48AB1847-938A-4AF9-A066-50BCA8294D17}" type="datetime1">
              <a:rPr lang="en-US" smtClean="0"/>
              <a:t>9/18/2024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409F7DF-9892-418E-92FF-9768939F07F7}" type="datetime1">
              <a:rPr lang="en-US" smtClean="0"/>
              <a:t>9/18/2024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B743571-19BF-4038-A353-0FB6DFC8B141}" type="datetime1">
              <a:rPr lang="en-US" smtClean="0"/>
              <a:t>9/18/2024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Prepared By: Prof. Swapnil S. Sonawane</a:t>
            </a:r>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80CBDC18-5ECD-4347-AB77-701C1298D736}" type="datetime1">
              <a:rPr lang="en-US" smtClean="0"/>
              <a:t>9/18/2024</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1839070"/>
            <a:ext cx="9143998" cy="1020762"/>
          </a:xfrm>
        </p:spPr>
        <p:txBody>
          <a:bodyPr anchor="b">
            <a:normAutofit/>
          </a:bodyPr>
          <a:lstStyle/>
          <a:p>
            <a:pPr algn="ctr"/>
            <a:r>
              <a:rPr lang="en-US" sz="5400" dirty="0">
                <a:solidFill>
                  <a:schemeClr val="accent1">
                    <a:lumMod val="60000"/>
                    <a:lumOff val="40000"/>
                  </a:schemeClr>
                </a:solidFill>
                <a:latin typeface="Algerian" panose="04020705040A02060702" pitchFamily="82" charset="0"/>
              </a:rPr>
              <a:t>BLOCKCHAIN TECHNOLOGY</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7" name="Content Placeholder 6">
            <a:extLst>
              <a:ext uri="{FF2B5EF4-FFF2-40B4-BE49-F238E27FC236}">
                <a16:creationId xmlns:a16="http://schemas.microsoft.com/office/drawing/2014/main" id="{D40E1265-75BF-ED07-EAB5-FD7661558E91}"/>
              </a:ext>
            </a:extLst>
          </p:cNvPr>
          <p:cNvSpPr>
            <a:spLocks noGrp="1"/>
          </p:cNvSpPr>
          <p:nvPr>
            <p:ph idx="1"/>
          </p:nvPr>
        </p:nvSpPr>
        <p:spPr>
          <a:xfrm>
            <a:off x="1522413" y="3319368"/>
            <a:ext cx="9144000" cy="3103240"/>
          </a:xfrm>
        </p:spPr>
        <p:txBody>
          <a:bodyPr>
            <a:normAutofit/>
          </a:bodyPr>
          <a:lstStyle/>
          <a:p>
            <a:pPr marL="0" indent="0" algn="ctr">
              <a:buNone/>
            </a:pPr>
            <a:r>
              <a:rPr lang="en-US" sz="4000" dirty="0">
                <a:latin typeface="Algerian" panose="04020705040A02060702" pitchFamily="82" charset="0"/>
              </a:rPr>
              <a:t>Computer Engineering</a:t>
            </a:r>
          </a:p>
          <a:p>
            <a:pPr marL="0" indent="0" algn="ctr">
              <a:buNone/>
            </a:pPr>
            <a:r>
              <a:rPr lang="en-US" sz="4000" dirty="0">
                <a:latin typeface="Algerian" panose="04020705040A02060702" pitchFamily="82" charset="0"/>
              </a:rPr>
              <a:t>BE Semester VII</a:t>
            </a:r>
          </a:p>
          <a:p>
            <a:pPr marL="0" indent="0" algn="ctr">
              <a:buNone/>
            </a:pPr>
            <a:r>
              <a:rPr lang="en-US" sz="4000" dirty="0">
                <a:solidFill>
                  <a:schemeClr val="accent5">
                    <a:lumMod val="40000"/>
                    <a:lumOff val="60000"/>
                  </a:schemeClr>
                </a:solidFill>
                <a:latin typeface="Algerian" panose="04020705040A02060702" pitchFamily="82" charset="0"/>
              </a:rPr>
              <a:t>Prof. Swapnil Sonawane</a:t>
            </a:r>
            <a:endParaRPr lang="en-IN" sz="4000" dirty="0">
              <a:solidFill>
                <a:schemeClr val="accent5">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fontScale="92500" lnSpcReduction="10000"/>
          </a:bodyPr>
          <a:lstStyle/>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Partition Tolerance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system continues to operate even if there are communication breakdowns between parts of the system. It can handle the failure of some parts of the network without crashing.</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Imagine a messaging app where you can still send messages even if part of the network is down, though some users might receive the messages later.</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CAP Theorem explains that in any distributed system, like a blockchain, you can only have two out of three properties—Consistency, Availability, and Partition Tolerance—at the same time. This means you have to make a trade-off: if you prioritize Consistency and Availability, the system might struggle to handle network failures (Partition Tolerance). If you focus on Consistency and Partition Tolerance, sometimes the system might not be immediately available. And if you choose Availability and Partition Tolerance, the system might not always have the most up-to-date information (Consistency). In other words, you can't have it all, so you have to decide which two are most important for your needs.</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49806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fontScale="92500" lnSpcReduction="10000"/>
          </a:bodyPr>
          <a:lstStyle/>
          <a:p>
            <a:pPr marL="0" indent="0" algn="just">
              <a:lnSpc>
                <a:spcPct val="120000"/>
              </a:lnSpc>
              <a:spcBef>
                <a:spcPts val="600"/>
              </a:spcBef>
              <a:buNone/>
            </a:pPr>
            <a:r>
              <a:rPr lang="en-US" sz="3000" dirty="0">
                <a:solidFill>
                  <a:schemeClr val="accent1"/>
                </a:solidFill>
                <a:latin typeface="Times New Roman" panose="02020603050405020304" pitchFamily="18" charset="0"/>
                <a:cs typeface="Times New Roman" panose="02020603050405020304" pitchFamily="18" charset="0"/>
              </a:rPr>
              <a:t>The BASE Theory:</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BASE Theory is an approach used in distributed systems, like blockchains, that’s more relaxed compared to the strict rules of the CAP Theorem. It stands for:</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Basically Available: </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system guarantees that it will always be available to respond to requests, even if it’s not always perfectly up-to-date or accurate.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Imagine a store that’s always open for customers, even if some shelves might not have the latest products or information.</a:t>
            </a:r>
            <a:endParaRPr lang="en-US" dirty="0">
              <a:solidFill>
                <a:srgbClr val="92D050"/>
              </a:solidFill>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Soft state: </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system’s state (its data) can change over time, even without new inputs, because it’s gradually syncing with other parts of the system.</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Think of a social media feed that slowly updates with new posts; it’s not instantly synchronized but eventually catches up.</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59675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a:bodyPr>
          <a:lstStyle/>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Eventual Consistency: </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system doesn’t need to be consistent all the time, but it guarantees that if you wait long enough, all parts of the system will eventually agree on the same data.</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Imagine your bank account balance might show differently on different devices immediately after a transaction, but eventually, they all show the correct balance.</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BASE Theory focuses on making sure the system is always available and that it will eventually be consistent, even if it’s not right away. This approach is useful in systems that prioritize availability and performance over immediate accuracy, making it more flexible but less strict than approaches that demand immediate consistency.</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48798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State machine in smart contract</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fontScale="92500" lnSpcReduction="20000"/>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A state machine in a smart contract is a way to manage and track the different stages or "states" that a contract can be in. It ensures that actions or transactions happen in a specific order, and only when the contract is in the correct state.</a:t>
            </a:r>
          </a:p>
          <a:p>
            <a:pPr marL="0" indent="0" algn="just">
              <a:lnSpc>
                <a:spcPct val="120000"/>
              </a:lnSpc>
              <a:spcBef>
                <a:spcPts val="600"/>
              </a:spcBef>
              <a:buNone/>
            </a:pPr>
            <a:r>
              <a:rPr lang="en-US" dirty="0">
                <a:solidFill>
                  <a:srgbClr val="00B0F0"/>
                </a:solidFill>
                <a:latin typeface="Times New Roman" panose="02020603050405020304" pitchFamily="18" charset="0"/>
                <a:cs typeface="Times New Roman" panose="02020603050405020304" pitchFamily="18" charset="0"/>
              </a:rPr>
              <a:t>How It Works:</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States: </a:t>
            </a:r>
            <a:r>
              <a:rPr lang="en-US" dirty="0">
                <a:latin typeface="Times New Roman" panose="02020603050405020304" pitchFamily="18" charset="0"/>
                <a:cs typeface="Times New Roman" panose="02020603050405020304" pitchFamily="18" charset="0"/>
              </a:rPr>
              <a:t>Think of states as the different steps or phases a contract can go through. For example, a contract might start in a "Pending" state, then move to "Active," and finally to "Completed.“</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Transitions:</a:t>
            </a:r>
            <a:r>
              <a:rPr lang="en-US" dirty="0">
                <a:latin typeface="Times New Roman" panose="02020603050405020304" pitchFamily="18" charset="0"/>
                <a:cs typeface="Times New Roman" panose="02020603050405020304" pitchFamily="18" charset="0"/>
              </a:rPr>
              <a:t> These are the rules that determine how and when the contract can move from one state to another. For instance, a contract might only move from "Pending" to "Active" when both parties have signed it.</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Execution:</a:t>
            </a:r>
            <a:r>
              <a:rPr lang="en-US" dirty="0">
                <a:latin typeface="Times New Roman" panose="02020603050405020304" pitchFamily="18" charset="0"/>
                <a:cs typeface="Times New Roman" panose="02020603050405020304" pitchFamily="18" charset="0"/>
              </a:rPr>
              <a:t> The smart contract follows these rules strictly, making sure that all transactions or actions happen in the right order. If a transaction doesn’t match the current state or expected transition, it won’t be processed.</a:t>
            </a:r>
          </a:p>
        </p:txBody>
      </p:sp>
    </p:spTree>
    <p:extLst>
      <p:ext uri="{BB962C8B-B14F-4D97-AF65-F5344CB8AC3E}">
        <p14:creationId xmlns:p14="http://schemas.microsoft.com/office/powerpoint/2010/main" val="1175338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Imagine a vending machine as a state machine. The machine starts in a "Ready" state. When you insert money (a transition), it moves to the "Money Inserted" state. Then, when you press a button to select a product, it moves to the "Dispensing" state. Finally, after giving you the product, it returns to the "Ready" state. The machine won’t dispense a product unless it’s in the "Money Inserted" state, ensuring everything happens in the right order.</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In smart contracts, this concept ensures that all actions happen in the correct sequence and that everyone follows the rules set in the contract, making transactions secure and orderly.</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180657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274638"/>
            <a:ext cx="11305256" cy="1020762"/>
          </a:xfrm>
        </p:spPr>
        <p:txBody>
          <a:bodyPr anchor="b">
            <a:normAutofit fontScale="90000"/>
          </a:bodyPr>
          <a:lstStyle/>
          <a:p>
            <a:pPr algn="ctr"/>
            <a:r>
              <a:rPr lang="en-US" sz="4000" dirty="0">
                <a:solidFill>
                  <a:srgbClr val="FFC000"/>
                </a:solidFill>
                <a:latin typeface="Algerian" panose="04020705040A02060702" pitchFamily="82" charset="0"/>
              </a:rPr>
              <a:t>Consensus Algorithms for Private Blockchain</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fontScale="92500" lnSpcReduction="10000"/>
          </a:bodyPr>
          <a:lstStyle/>
          <a:p>
            <a:pPr marL="0" indent="0" algn="just">
              <a:lnSpc>
                <a:spcPct val="120000"/>
              </a:lnSpc>
              <a:spcBef>
                <a:spcPts val="600"/>
              </a:spcBef>
              <a:buNone/>
            </a:pPr>
            <a:r>
              <a:rPr lang="en-US" dirty="0">
                <a:solidFill>
                  <a:srgbClr val="FFC000"/>
                </a:solidFill>
                <a:latin typeface="Times New Roman" panose="02020603050405020304" pitchFamily="18" charset="0"/>
                <a:cs typeface="Times New Roman" panose="02020603050405020304" pitchFamily="18" charset="0"/>
              </a:rPr>
              <a:t>PAXOS Algorithm:</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PAXOS Algorithm is a way to achieve agreement (consensus) among multiple computers (nodes) in a network, even if some of them fail or give wrong information. It's used to ensure that everyone in the network agrees on the same decision, like which transaction to process or which block to add to the blockchain.</a:t>
            </a:r>
          </a:p>
          <a:p>
            <a:pPr marL="0" indent="0" algn="just">
              <a:lnSpc>
                <a:spcPct val="120000"/>
              </a:lnSpc>
              <a:spcBef>
                <a:spcPts val="600"/>
              </a:spcBef>
              <a:buNone/>
            </a:pPr>
            <a:r>
              <a:rPr lang="en-US" dirty="0" err="1">
                <a:latin typeface="Times New Roman" panose="02020603050405020304" pitchFamily="18" charset="0"/>
                <a:cs typeface="Times New Roman" panose="02020603050405020304" pitchFamily="18" charset="0"/>
              </a:rPr>
              <a:t>Paxos</a:t>
            </a:r>
            <a:r>
              <a:rPr lang="en-US" dirty="0">
                <a:latin typeface="Times New Roman" panose="02020603050405020304" pitchFamily="18" charset="0"/>
                <a:cs typeface="Times New Roman" panose="02020603050405020304" pitchFamily="18" charset="0"/>
              </a:rPr>
              <a:t> has three entities:</a:t>
            </a:r>
          </a:p>
          <a:p>
            <a:pPr marL="457200" indent="-457200" algn="just">
              <a:lnSpc>
                <a:spcPct val="120000"/>
              </a:lnSpc>
              <a:spcBef>
                <a:spcPts val="600"/>
              </a:spcBef>
              <a:buFont typeface="+mj-lt"/>
              <a:buAutoNum type="arabicPeriod"/>
            </a:pPr>
            <a:r>
              <a:rPr lang="en-US" dirty="0">
                <a:solidFill>
                  <a:srgbClr val="92D050"/>
                </a:solidFill>
                <a:latin typeface="Times New Roman" panose="02020603050405020304" pitchFamily="18" charset="0"/>
                <a:cs typeface="Times New Roman" panose="02020603050405020304" pitchFamily="18" charset="0"/>
              </a:rPr>
              <a:t>Proposers: </a:t>
            </a:r>
            <a:r>
              <a:rPr lang="en-US" dirty="0">
                <a:latin typeface="Times New Roman" panose="02020603050405020304" pitchFamily="18" charset="0"/>
                <a:cs typeface="Times New Roman" panose="02020603050405020304" pitchFamily="18" charset="0"/>
              </a:rPr>
              <a:t>These are the nodes that suggest a value or decision to the network. They propose what they think should be the next step or decision.</a:t>
            </a:r>
          </a:p>
          <a:p>
            <a:pPr marL="457200" indent="-457200" algn="just">
              <a:lnSpc>
                <a:spcPct val="120000"/>
              </a:lnSpc>
              <a:spcBef>
                <a:spcPts val="600"/>
              </a:spcBef>
              <a:buFont typeface="+mj-lt"/>
              <a:buAutoNum type="arabicPeriod"/>
            </a:pPr>
            <a:r>
              <a:rPr lang="en-US" dirty="0">
                <a:solidFill>
                  <a:srgbClr val="92D050"/>
                </a:solidFill>
                <a:latin typeface="Times New Roman" panose="02020603050405020304" pitchFamily="18" charset="0"/>
                <a:cs typeface="Times New Roman" panose="02020603050405020304" pitchFamily="18" charset="0"/>
              </a:rPr>
              <a:t>Acceptors: </a:t>
            </a:r>
            <a:r>
              <a:rPr lang="en-US" dirty="0">
                <a:latin typeface="Times New Roman" panose="02020603050405020304" pitchFamily="18" charset="0"/>
                <a:cs typeface="Times New Roman" panose="02020603050405020304" pitchFamily="18" charset="0"/>
              </a:rPr>
              <a:t>These nodes listen to the proposers and vote on whether to accept the proposed value. They play a key role in reaching an agreement.</a:t>
            </a:r>
          </a:p>
          <a:p>
            <a:pPr marL="457200" indent="-457200" algn="just">
              <a:lnSpc>
                <a:spcPct val="120000"/>
              </a:lnSpc>
              <a:spcBef>
                <a:spcPts val="600"/>
              </a:spcBef>
              <a:buFont typeface="+mj-lt"/>
              <a:buAutoNum type="arabicPeriod"/>
            </a:pPr>
            <a:r>
              <a:rPr lang="en-US" dirty="0">
                <a:solidFill>
                  <a:srgbClr val="92D050"/>
                </a:solidFill>
                <a:latin typeface="Times New Roman" panose="02020603050405020304" pitchFamily="18" charset="0"/>
                <a:cs typeface="Times New Roman" panose="02020603050405020304" pitchFamily="18" charset="0"/>
              </a:rPr>
              <a:t>Learners:</a:t>
            </a:r>
            <a:r>
              <a:rPr lang="en-US" dirty="0">
                <a:latin typeface="Times New Roman" panose="02020603050405020304" pitchFamily="18" charset="0"/>
                <a:cs typeface="Times New Roman" panose="02020603050405020304" pitchFamily="18" charset="0"/>
              </a:rPr>
              <a:t> Once a value is accepted by enough acceptors, the learners announce the agreed-upon decision to everyone in the network.</a:t>
            </a:r>
          </a:p>
        </p:txBody>
      </p:sp>
    </p:spTree>
    <p:extLst>
      <p:ext uri="{BB962C8B-B14F-4D97-AF65-F5344CB8AC3E}">
        <p14:creationId xmlns:p14="http://schemas.microsoft.com/office/powerpoint/2010/main" val="145790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a:bodyPr>
          <a:lstStyle/>
          <a:p>
            <a:pPr marL="0" indent="0" algn="just">
              <a:lnSpc>
                <a:spcPct val="120000"/>
              </a:lnSpc>
              <a:spcBef>
                <a:spcPts val="600"/>
              </a:spcBef>
              <a:buNone/>
            </a:pPr>
            <a:r>
              <a:rPr lang="en-US" dirty="0">
                <a:solidFill>
                  <a:srgbClr val="00B0F0"/>
                </a:solidFill>
                <a:latin typeface="Times New Roman" panose="02020603050405020304" pitchFamily="18" charset="0"/>
                <a:cs typeface="Times New Roman" panose="02020603050405020304" pitchFamily="18" charset="0"/>
              </a:rPr>
              <a:t>Handling Failures:</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1. Acceptor Fails: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If an acceptor (a node that votes) fails during the process, other acceptors can still continue the process. As long as the majority (more than half) of the acceptors are still working, the system can reach a decision.</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2. Proposer Fails: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If a proposer (a node that suggests a value) fails, the process can be restarted by another proposer. The system waits, and if it doesn't hear from the original proposer, another node steps in to make a new proposal.</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223370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a:bodyPr>
          <a:lstStyle/>
          <a:p>
            <a:pPr marL="0" indent="0" algn="just">
              <a:lnSpc>
                <a:spcPct val="120000"/>
              </a:lnSpc>
              <a:spcBef>
                <a:spcPts val="600"/>
              </a:spcBef>
              <a:buNone/>
            </a:pPr>
            <a:r>
              <a:rPr lang="en-US" dirty="0">
                <a:solidFill>
                  <a:srgbClr val="00B0F0"/>
                </a:solidFill>
                <a:latin typeface="Times New Roman" panose="02020603050405020304" pitchFamily="18" charset="0"/>
                <a:cs typeface="Times New Roman" panose="02020603050405020304" pitchFamily="18" charset="0"/>
              </a:rPr>
              <a:t>Multi-PAXOS System:</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In real-life systems, we often need to make a series of decisions, not just one. The Multi-PAXOS system extends the basic PAXOS process to handle multiple decisions in sequence, like processing multiple transactions in order.</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Multi-PAXOS repeatedly runs the PAXOS process for each decision. It’s more complex because each decision needs communication among the nodes, but it ensures that a series of decisions can be made correctly, one after the other.</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393533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Imagine you and your friends are trying to decide on a place to eat. One friend (the proposer) suggests a restaurant. The rest of the group (acceptors) vote on whether they agree. If most agree, the decision is made, and everyone goes to that restaurant. If one of your friends (an acceptor) is not available, the rest can still make the decision if the majority agrees. If the friend who suggested the restaurant (the proposer) changes their mind or is unavailable, someone else can suggest a new place, and the process starts again.</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In summary, the PAXOS Algorithm is a method for ensuring that all participants in a network agree on the same decision, even if some participants fail or don’t respond. The Multi-PAXOS system allows this process to handle multiple decisions, one after the other.</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44750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124743"/>
            <a:ext cx="10513168" cy="5458619"/>
          </a:xfrm>
        </p:spPr>
        <p:txBody>
          <a:bodyPr>
            <a:normAutofit fontScale="92500" lnSpcReduction="20000"/>
          </a:bodyPr>
          <a:lstStyle/>
          <a:p>
            <a:pPr marL="0" indent="0" algn="just">
              <a:lnSpc>
                <a:spcPct val="120000"/>
              </a:lnSpc>
              <a:spcBef>
                <a:spcPts val="600"/>
              </a:spcBef>
              <a:buNone/>
            </a:pPr>
            <a:r>
              <a:rPr lang="en-US" dirty="0">
                <a:solidFill>
                  <a:srgbClr val="FFC000"/>
                </a:solidFill>
                <a:latin typeface="Times New Roman" panose="02020603050405020304" pitchFamily="18" charset="0"/>
                <a:cs typeface="Times New Roman" panose="02020603050405020304" pitchFamily="18" charset="0"/>
              </a:rPr>
              <a:t>RAFT Algorithm:</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RAFT Algorithm is a method used in distributed systems to ensure that all computers (nodes) in a network agree on the same data or decision, and it does this by electing a leader to manage the process. The leader coordinates the work, making sure everyone is on the same page.</a:t>
            </a:r>
          </a:p>
          <a:p>
            <a:pPr marL="0" indent="0" algn="just">
              <a:lnSpc>
                <a:spcPct val="120000"/>
              </a:lnSpc>
              <a:spcBef>
                <a:spcPts val="600"/>
              </a:spcBef>
              <a:buNone/>
            </a:pPr>
            <a:r>
              <a:rPr lang="en-US" dirty="0">
                <a:solidFill>
                  <a:srgbClr val="00B0F0"/>
                </a:solidFill>
                <a:latin typeface="Times New Roman" panose="02020603050405020304" pitchFamily="18" charset="0"/>
                <a:cs typeface="Times New Roman" panose="02020603050405020304" pitchFamily="18" charset="0"/>
              </a:rPr>
              <a:t>How RAFT Works:</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Leader:</a:t>
            </a:r>
            <a:r>
              <a:rPr lang="en-US" dirty="0">
                <a:latin typeface="Times New Roman" panose="02020603050405020304" pitchFamily="18" charset="0"/>
                <a:cs typeface="Times New Roman" panose="02020603050405020304" pitchFamily="18" charset="0"/>
              </a:rPr>
              <a:t> The main node that makes decisions and tells the other nodes (followers) what to do.</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Candidate: </a:t>
            </a:r>
            <a:r>
              <a:rPr lang="en-US" dirty="0">
                <a:latin typeface="Times New Roman" panose="02020603050405020304" pitchFamily="18" charset="0"/>
                <a:cs typeface="Times New Roman" panose="02020603050405020304" pitchFamily="18" charset="0"/>
              </a:rPr>
              <a:t>A node that wants to become the leader. It asks the other nodes to vote for it.</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Follower: </a:t>
            </a:r>
            <a:r>
              <a:rPr lang="en-US" dirty="0">
                <a:latin typeface="Times New Roman" panose="02020603050405020304" pitchFamily="18" charset="0"/>
                <a:cs typeface="Times New Roman" panose="02020603050405020304" pitchFamily="18" charset="0"/>
              </a:rPr>
              <a:t>A node that listens to the leader and follows its instructions.</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When the system starts, all nodes are followers. If no leader is present, a follower can become a candidate and ask for votes from the others to become the leader.</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node that gets the most votes becomes the leader and starts managing the process.</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FA5A2CC9-160E-001F-D094-20CF151202B1}"/>
              </a:ext>
            </a:extLst>
          </p:cNvPr>
          <p:cNvSpPr>
            <a:spLocks noGrp="1"/>
          </p:cNvSpPr>
          <p:nvPr>
            <p:ph type="title"/>
          </p:nvPr>
        </p:nvSpPr>
        <p:spPr>
          <a:xfrm>
            <a:off x="1522414" y="274638"/>
            <a:ext cx="9143998" cy="130026"/>
          </a:xfrm>
        </p:spPr>
        <p:txBody>
          <a:bodyPr>
            <a:normAutofit fontScale="90000"/>
          </a:bodyPr>
          <a:lstStyle/>
          <a:p>
            <a:r>
              <a:rPr lang="en-IN" dirty="0"/>
              <a:t> </a:t>
            </a:r>
          </a:p>
        </p:txBody>
      </p:sp>
    </p:spTree>
    <p:extLst>
      <p:ext uri="{BB962C8B-B14F-4D97-AF65-F5344CB8AC3E}">
        <p14:creationId xmlns:p14="http://schemas.microsoft.com/office/powerpoint/2010/main" val="110156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2636912"/>
            <a:ext cx="9143998" cy="2165994"/>
          </a:xfrm>
        </p:spPr>
        <p:txBody>
          <a:bodyPr anchor="b">
            <a:normAutofit fontScale="90000"/>
          </a:bodyPr>
          <a:lstStyle/>
          <a:p>
            <a:pPr algn="ctr"/>
            <a:r>
              <a:rPr lang="en-US" sz="5400" dirty="0">
                <a:solidFill>
                  <a:schemeClr val="accent1">
                    <a:lumMod val="60000"/>
                    <a:lumOff val="40000"/>
                  </a:schemeClr>
                </a:solidFill>
                <a:latin typeface="Algerian" panose="04020705040A02060702" pitchFamily="82" charset="0"/>
              </a:rPr>
              <a:t>Module 5:</a:t>
            </a:r>
            <a:br>
              <a:rPr lang="en-US" sz="5400" dirty="0">
                <a:solidFill>
                  <a:schemeClr val="accent1">
                    <a:lumMod val="60000"/>
                    <a:lumOff val="40000"/>
                  </a:schemeClr>
                </a:solidFill>
                <a:latin typeface="Algerian" panose="04020705040A02060702" pitchFamily="82" charset="0"/>
              </a:rPr>
            </a:br>
            <a:br>
              <a:rPr lang="en-US" sz="5400" dirty="0">
                <a:solidFill>
                  <a:schemeClr val="accent1">
                    <a:lumMod val="60000"/>
                    <a:lumOff val="40000"/>
                  </a:schemeClr>
                </a:solidFill>
                <a:latin typeface="Algerian" panose="04020705040A02060702" pitchFamily="82" charset="0"/>
              </a:rPr>
            </a:br>
            <a:r>
              <a:rPr lang="en-US" sz="5400" dirty="0">
                <a:solidFill>
                  <a:schemeClr val="accent1">
                    <a:lumMod val="60000"/>
                    <a:lumOff val="40000"/>
                  </a:schemeClr>
                </a:solidFill>
                <a:latin typeface="Algerian" panose="04020705040A02060702" pitchFamily="82" charset="0"/>
              </a:rPr>
              <a:t>private blockchain</a:t>
            </a:r>
            <a:br>
              <a:rPr lang="en-US" sz="5400" dirty="0">
                <a:solidFill>
                  <a:schemeClr val="accent1">
                    <a:lumMod val="60000"/>
                    <a:lumOff val="40000"/>
                  </a:schemeClr>
                </a:solidFill>
                <a:latin typeface="Algerian" panose="04020705040A02060702" pitchFamily="82" charset="0"/>
              </a:rPr>
            </a:br>
            <a:endParaRPr lang="en-US" sz="5400" dirty="0">
              <a:solidFill>
                <a:schemeClr val="accent1">
                  <a:lumMod val="60000"/>
                  <a:lumOff val="40000"/>
                </a:schemeClr>
              </a:solidFill>
              <a:latin typeface="Algerian" panose="04020705040A02060702" pitchFamily="82" charset="0"/>
            </a:endParaRP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5" name="Content Placeholder 4">
            <a:extLst>
              <a:ext uri="{FF2B5EF4-FFF2-40B4-BE49-F238E27FC236}">
                <a16:creationId xmlns:a16="http://schemas.microsoft.com/office/drawing/2014/main" id="{ED734CB3-9FFB-2A57-2728-5F6237AB13AA}"/>
              </a:ext>
            </a:extLst>
          </p:cNvPr>
          <p:cNvSpPr>
            <a:spLocks noGrp="1"/>
          </p:cNvSpPr>
          <p:nvPr>
            <p:ph idx="1"/>
          </p:nvPr>
        </p:nvSpPr>
        <p:spPr>
          <a:xfrm>
            <a:off x="1537593" y="3425592"/>
            <a:ext cx="9144000" cy="4267200"/>
          </a:xfrm>
        </p:spPr>
        <p:txBody>
          <a:bodyPr/>
          <a:lstStyle/>
          <a:p>
            <a:pPr marL="0" indent="0">
              <a:buNone/>
            </a:pPr>
            <a:r>
              <a:rPr lang="en-IN" dirty="0"/>
              <a:t> </a:t>
            </a:r>
          </a:p>
        </p:txBody>
      </p:sp>
    </p:spTree>
    <p:extLst>
      <p:ext uri="{BB962C8B-B14F-4D97-AF65-F5344CB8AC3E}">
        <p14:creationId xmlns:p14="http://schemas.microsoft.com/office/powerpoint/2010/main" val="127339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a:bodyPr>
          <a:lstStyle/>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Handling Failures:</a:t>
            </a:r>
          </a:p>
          <a:p>
            <a:pPr marL="457200" indent="-457200" algn="just">
              <a:lnSpc>
                <a:spcPct val="120000"/>
              </a:lnSpc>
              <a:spcBef>
                <a:spcPts val="600"/>
              </a:spcBef>
              <a:buAutoNum type="arabicPeriod"/>
            </a:pPr>
            <a:r>
              <a:rPr lang="en-US" dirty="0">
                <a:solidFill>
                  <a:srgbClr val="92D050"/>
                </a:solidFill>
                <a:latin typeface="Times New Roman" panose="02020603050405020304" pitchFamily="18" charset="0"/>
                <a:cs typeface="Times New Roman" panose="02020603050405020304" pitchFamily="18" charset="0"/>
              </a:rPr>
              <a:t>Leader Fails:</a:t>
            </a:r>
          </a:p>
          <a:p>
            <a:pPr marL="0" indent="0" algn="just">
              <a:lnSpc>
                <a:spcPct val="12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Case 1: Leader Fails and Doesn’t Recover:</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When the leader fails, the followers notice that they haven’t heard from the leader for a while. They hold a new election to choose a new leader. The node that gets the most votes becomes the new leader.</a:t>
            </a:r>
          </a:p>
          <a:p>
            <a:pPr marL="0" indent="0" algn="just">
              <a:lnSpc>
                <a:spcPct val="12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Case 2: Leader Fails and Recovers: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If the old leader recovers after a new leader has been elected, it steps down and becomes a follower because it knows that a new leader is now in charge.</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20381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a:bodyPr>
          <a:lstStyle/>
          <a:p>
            <a:pPr marL="457200" indent="-457200" algn="just">
              <a:lnSpc>
                <a:spcPct val="120000"/>
              </a:lnSpc>
              <a:spcBef>
                <a:spcPts val="600"/>
              </a:spcBef>
              <a:buFont typeface="+mj-lt"/>
              <a:buAutoNum type="arabicPeriod" startAt="2"/>
            </a:pPr>
            <a:r>
              <a:rPr lang="en-US" dirty="0">
                <a:solidFill>
                  <a:srgbClr val="92D050"/>
                </a:solidFill>
                <a:latin typeface="Times New Roman" panose="02020603050405020304" pitchFamily="18" charset="0"/>
                <a:cs typeface="Times New Roman" panose="02020603050405020304" pitchFamily="18" charset="0"/>
              </a:rPr>
              <a:t>Two Candidates Compete:</a:t>
            </a:r>
          </a:p>
          <a:p>
            <a:pPr marL="0" indent="0" algn="just">
              <a:lnSpc>
                <a:spcPct val="12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Case 1: Both Candidates Get Votes at the Same Time: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If two nodes become candidates at the same time, they might split the votes. In this case, neither can become the leader right away. The system will hold another round of voting until one candidate gets the majority and becomes the leader.</a:t>
            </a:r>
          </a:p>
          <a:p>
            <a:pPr marL="0" indent="0" algn="just">
              <a:lnSpc>
                <a:spcPct val="12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Case 2: One Candidate Wins: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candidate that wins the majority vote becomes the leader. It sends out a "heartbeat" message to let all other nodes know that it’s in charge, and the other candidate steps down and becomes a follower.</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416815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Imagine a classroom where one student is chosen as the class leader. The leader writes the homework on the board, and all students (followers) copy it down. If the leader is absent (fails), the class votes for a new leader. If two students want to be the leader and both get some votes, they have to vote again until one wins. If the old leader comes back, they let the new leader continue in charge.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In summary, the RAFT Algorithm helps a group of computers (nodes) in a network agree on a shared state by electing a leader to manage the process. If the leader fails, the system can recover by electing a new leader, ensuring that the network continues to function smoothly.</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10939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980729"/>
            <a:ext cx="10513168" cy="5602634"/>
          </a:xfrm>
        </p:spPr>
        <p:txBody>
          <a:bodyPr>
            <a:normAutofit/>
          </a:bodyPr>
          <a:lstStyle/>
          <a:p>
            <a:pPr marL="0" indent="0" algn="just">
              <a:lnSpc>
                <a:spcPct val="120000"/>
              </a:lnSpc>
              <a:spcBef>
                <a:spcPts val="600"/>
              </a:spcBef>
              <a:buNone/>
            </a:pPr>
            <a:r>
              <a:rPr lang="en-US" dirty="0">
                <a:solidFill>
                  <a:srgbClr val="FFC000"/>
                </a:solidFill>
                <a:latin typeface="Times New Roman" panose="02020603050405020304" pitchFamily="18" charset="0"/>
                <a:cs typeface="Times New Roman" panose="02020603050405020304" pitchFamily="18" charset="0"/>
              </a:rPr>
              <a:t>Byzantine Fault Tolerance Algorithm:</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Byzantine Fault Tolerance (BFT) Algorithm is designed to help a network of computers (nodes) agree on a decision even if some of the nodes are faulty or acting maliciously. It’s named after the "Byzantine Generals Problem," where generals need to agree on a battle plan, but some of them might be traitors trying to confuse the others.</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How BFT Works: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goal is to ensure that the network can still reach a correct decision even if some nodes try to sabotage the process by sending wrong or conflicting information.</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correct decision is made based on the majority of honest nodes. If most nodes are honest, they will outvote the malicious ones, leading to the right decision.</a:t>
            </a:r>
          </a:p>
        </p:txBody>
      </p:sp>
      <p:sp>
        <p:nvSpPr>
          <p:cNvPr id="5" name="Title 4">
            <a:extLst>
              <a:ext uri="{FF2B5EF4-FFF2-40B4-BE49-F238E27FC236}">
                <a16:creationId xmlns:a16="http://schemas.microsoft.com/office/drawing/2014/main" id="{FA5A2CC9-160E-001F-D094-20CF151202B1}"/>
              </a:ext>
            </a:extLst>
          </p:cNvPr>
          <p:cNvSpPr>
            <a:spLocks noGrp="1"/>
          </p:cNvSpPr>
          <p:nvPr>
            <p:ph type="title"/>
          </p:nvPr>
        </p:nvSpPr>
        <p:spPr>
          <a:xfrm>
            <a:off x="1522414" y="274638"/>
            <a:ext cx="9143998" cy="130026"/>
          </a:xfrm>
        </p:spPr>
        <p:txBody>
          <a:bodyPr>
            <a:normAutofit fontScale="90000"/>
          </a:bodyPr>
          <a:lstStyle/>
          <a:p>
            <a:r>
              <a:rPr lang="en-IN" dirty="0"/>
              <a:t> </a:t>
            </a:r>
          </a:p>
        </p:txBody>
      </p:sp>
    </p:spTree>
    <p:extLst>
      <p:ext uri="{BB962C8B-B14F-4D97-AF65-F5344CB8AC3E}">
        <p14:creationId xmlns:p14="http://schemas.microsoft.com/office/powerpoint/2010/main" val="2690144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a:bodyPr>
          <a:lstStyle/>
          <a:p>
            <a:pPr marL="0" indent="0" algn="just">
              <a:lnSpc>
                <a:spcPct val="120000"/>
              </a:lnSpc>
              <a:spcBef>
                <a:spcPts val="600"/>
              </a:spcBef>
              <a:buNone/>
            </a:pPr>
            <a:r>
              <a:rPr lang="en-US" dirty="0">
                <a:solidFill>
                  <a:srgbClr val="00B0F0"/>
                </a:solidFill>
                <a:latin typeface="Times New Roman" panose="02020603050405020304" pitchFamily="18" charset="0"/>
                <a:cs typeface="Times New Roman" panose="02020603050405020304" pitchFamily="18" charset="0"/>
              </a:rPr>
              <a:t>Three Byzantine Problem:</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Imagine there’s one commander (leader) and two lieutenants (followers). The commander sends orders to the lieutenants, but one of them might be faulty.</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Lieutenant is faulty:</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If one lieutenant is faulty but the commander is honest, the other honest lieutenant can still follow the correct order because it’s clear what the commander wants.</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Commander is faulty:</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If the commander is faulty and sends conflicting orders to the lieutenants, the honest lieutenants might get confused because they receive different instructions. In this case, they won’t be able to agree on the right action, and the system fails to make a correct decision.</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362274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fontScale="92500" lnSpcReduction="10000"/>
          </a:bodyPr>
          <a:lstStyle/>
          <a:p>
            <a:pPr marL="0" indent="0" algn="just">
              <a:lnSpc>
                <a:spcPct val="120000"/>
              </a:lnSpc>
              <a:spcBef>
                <a:spcPts val="600"/>
              </a:spcBef>
              <a:buNone/>
            </a:pPr>
            <a:r>
              <a:rPr lang="en-US" dirty="0">
                <a:solidFill>
                  <a:srgbClr val="00B0F0"/>
                </a:solidFill>
                <a:latin typeface="Times New Roman" panose="02020603050405020304" pitchFamily="18" charset="0"/>
                <a:cs typeface="Times New Roman" panose="02020603050405020304" pitchFamily="18" charset="0"/>
              </a:rPr>
              <a:t>Four Byzantine Problem:</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Now, imagine there’s one commander and three lieutenants. This extra lieutenant helps improve the chances of making the right decision even if some nodes are faulty.</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One lieutenant is faulty:</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If one of the three lieutenants is faulty and sends different messages to the others, the two honest lieutenants can still compare notes and agree on the correct decision based on the majority rule.</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Two lieutenant are faulty:</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If two of the three lieutenants are faulty, they can send different messages to the honest lieutenant, making it impossible for the honest lieutenant to figure out the correct decision. In this case, the system fails to make a correct decision.</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Commander is faulty:</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If the commander is faulty but the majority of lieutenants are honest, the honest lieutenants can compare their orders and reach the correct decision despite the faulty commander.</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271636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a:bodyPr>
          <a:lstStyle/>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Handling Failures:</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Faulty Leader (Commander):</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If the leader sends conflicting information to different followers, the honest followers may get confused, but if the majority are honest, they can still agree on the right decision by comparing their information.</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Faulty Followers (Lieutenants):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If some followers are faulty, the honest ones can still reach a correct decision by ignoring the conflicting information from the faulty nodes and following the majority.</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391905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Imagine a group of friends trying to decide on a place to eat, but one of them is trying to confuse the others by suggesting different places to different people. If most of the friends are honest and compare their suggestions, they can still agree on the right place to go, even if the confusing friend tries to mess things up.</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Byzantine Fault Tolerance (BFT) Algorithm helps a network reach the right decision even if some participants are faulty or acting maliciously. By relying on the majority of honest nodes, the network can still function correctly despite these faults.</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296440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fontScale="92500"/>
          </a:bodyPr>
          <a:lstStyle/>
          <a:p>
            <a:pPr marL="0" indent="0" algn="just">
              <a:lnSpc>
                <a:spcPct val="120000"/>
              </a:lnSpc>
              <a:spcBef>
                <a:spcPts val="600"/>
              </a:spcBef>
              <a:buNone/>
            </a:pPr>
            <a:r>
              <a:rPr lang="en-US" dirty="0" err="1">
                <a:solidFill>
                  <a:schemeClr val="accent1"/>
                </a:solidFill>
                <a:latin typeface="Times New Roman" panose="02020603050405020304" pitchFamily="18" charset="0"/>
                <a:cs typeface="Times New Roman" panose="02020603050405020304" pitchFamily="18" charset="0"/>
              </a:rPr>
              <a:t>Lamport</a:t>
            </a:r>
            <a:r>
              <a:rPr lang="en-US" dirty="0">
                <a:solidFill>
                  <a:schemeClr val="accent1"/>
                </a:solidFill>
                <a:latin typeface="Times New Roman" panose="02020603050405020304" pitchFamily="18" charset="0"/>
                <a:cs typeface="Times New Roman" panose="02020603050405020304" pitchFamily="18" charset="0"/>
              </a:rPr>
              <a:t>-</a:t>
            </a:r>
            <a:r>
              <a:rPr lang="en-US" dirty="0" err="1">
                <a:solidFill>
                  <a:schemeClr val="accent1"/>
                </a:solidFill>
                <a:latin typeface="Times New Roman" panose="02020603050405020304" pitchFamily="18" charset="0"/>
                <a:cs typeface="Times New Roman" panose="02020603050405020304" pitchFamily="18" charset="0"/>
              </a:rPr>
              <a:t>Shostak</a:t>
            </a:r>
            <a:r>
              <a:rPr lang="en-US" dirty="0">
                <a:solidFill>
                  <a:schemeClr val="accent1"/>
                </a:solidFill>
                <a:latin typeface="Times New Roman" panose="02020603050405020304" pitchFamily="18" charset="0"/>
                <a:cs typeface="Times New Roman" panose="02020603050405020304" pitchFamily="18" charset="0"/>
              </a:rPr>
              <a:t>-Pease Algorithm:</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Lamport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Shostak</a:t>
            </a:r>
            <a:r>
              <a:rPr lang="en-US" dirty="0">
                <a:latin typeface="Times New Roman" panose="02020603050405020304" pitchFamily="18" charset="0"/>
                <a:cs typeface="Times New Roman" panose="02020603050405020304" pitchFamily="18" charset="0"/>
              </a:rPr>
              <a:t>-Pease Algorithm is a method used to ensure that all participants in a network agree on the same information, even if some participants (nodes) are faulty or malicious. This algorithm is an extension of the Byzantine Fault Tolerance (BFT) concept, and it focuses on how to achieve consensus in the presence of these faulty nodes.</a:t>
            </a:r>
          </a:p>
          <a:p>
            <a:pPr marL="0" indent="0" algn="just">
              <a:lnSpc>
                <a:spcPct val="12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Key Concepts:</a:t>
            </a:r>
          </a:p>
          <a:p>
            <a:pPr marL="0" indent="0" algn="just">
              <a:lnSpc>
                <a:spcPct val="120000"/>
              </a:lnSpc>
              <a:spcBef>
                <a:spcPts val="600"/>
              </a:spcBef>
              <a:buNone/>
            </a:pPr>
            <a:r>
              <a:rPr lang="en-US" dirty="0">
                <a:solidFill>
                  <a:srgbClr val="FF0000"/>
                </a:solidFill>
                <a:latin typeface="Times New Roman" panose="02020603050405020304" pitchFamily="18" charset="0"/>
                <a:cs typeface="Times New Roman" panose="02020603050405020304" pitchFamily="18" charset="0"/>
              </a:rPr>
              <a:t>Broadcasting Messages: </a:t>
            </a:r>
            <a:r>
              <a:rPr lang="en-US" dirty="0">
                <a:latin typeface="Times New Roman" panose="02020603050405020304" pitchFamily="18" charset="0"/>
                <a:cs typeface="Times New Roman" panose="02020603050405020304" pitchFamily="18" charset="0"/>
              </a:rPr>
              <a:t>The leader (commander) sends a message to all other nodes (lieutenants). Each lieutenant then shares the received message with the others. This way, everyone gets the same information and can compare it.</a:t>
            </a:r>
          </a:p>
          <a:p>
            <a:pPr marL="0" indent="0" algn="just">
              <a:lnSpc>
                <a:spcPct val="120000"/>
              </a:lnSpc>
              <a:spcBef>
                <a:spcPts val="600"/>
              </a:spcBef>
              <a:buNone/>
            </a:pPr>
            <a:r>
              <a:rPr lang="en-US" dirty="0">
                <a:solidFill>
                  <a:srgbClr val="FF0000"/>
                </a:solidFill>
                <a:latin typeface="Times New Roman" panose="02020603050405020304" pitchFamily="18" charset="0"/>
                <a:cs typeface="Times New Roman" panose="02020603050405020304" pitchFamily="18" charset="0"/>
              </a:rPr>
              <a:t>Pulse 1 Message: </a:t>
            </a:r>
            <a:r>
              <a:rPr lang="en-US" dirty="0">
                <a:latin typeface="Times New Roman" panose="02020603050405020304" pitchFamily="18" charset="0"/>
                <a:cs typeface="Times New Roman" panose="02020603050405020304" pitchFamily="18" charset="0"/>
              </a:rPr>
              <a:t>When a lieutenant receives a message, it checks if it’s directly from the leader (a "pulse 1" message). If it is, the lieutenant considers it reliable. If the message comes indirectly from another lieutenant, the lieutenant has to decide based on what the majority says.</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255976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a:bodyPr>
          <a:lstStyle/>
          <a:p>
            <a:pPr marL="0" indent="0" algn="just">
              <a:lnSpc>
                <a:spcPct val="120000"/>
              </a:lnSpc>
              <a:spcBef>
                <a:spcPts val="600"/>
              </a:spcBef>
              <a:buNone/>
            </a:pPr>
            <a:r>
              <a:rPr lang="en-US" dirty="0">
                <a:solidFill>
                  <a:srgbClr val="FF0000"/>
                </a:solidFill>
                <a:latin typeface="Times New Roman" panose="02020603050405020304" pitchFamily="18" charset="0"/>
                <a:cs typeface="Times New Roman" panose="02020603050405020304" pitchFamily="18" charset="0"/>
              </a:rPr>
              <a:t>Majority Voting: </a:t>
            </a:r>
            <a:r>
              <a:rPr lang="en-US" dirty="0">
                <a:latin typeface="Times New Roman" panose="02020603050405020304" pitchFamily="18" charset="0"/>
                <a:cs typeface="Times New Roman" panose="02020603050405020304" pitchFamily="18" charset="0"/>
              </a:rPr>
              <a:t>To reach a final decision, each node compares all the received messages. They apply a majority rule, where the decision supported by most nodes is accepted as the correct one. This helps overcome the influence of faulty nodes.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Imagine you’re in a group chat where one person (the leader) sends out a message about where to meet. Everyone in the group then shares this message with each other to make sure they all received the same information. If most people agree on the location, that’s where everyone will go, even if one or two people received or sent wrong info.</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153413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What is private blockchain</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Private Blockchains are private, as all permissions for the blockchain are kept centralized. Another name of a private blockchain is Permissioned or Centralized blockchain. They are closed ecosystems where all participants are well-defined. Only pre-approved entities can run nodes.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Characteristics:</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966735B-0D03-339A-A357-843601D25B22}"/>
              </a:ext>
            </a:extLst>
          </p:cNvPr>
          <p:cNvGraphicFramePr>
            <a:graphicFrameLocks noGrp="1"/>
          </p:cNvGraphicFramePr>
          <p:nvPr/>
        </p:nvGraphicFramePr>
        <p:xfrm>
          <a:off x="837828" y="4221088"/>
          <a:ext cx="10225136" cy="1645920"/>
        </p:xfrm>
        <a:graphic>
          <a:graphicData uri="http://schemas.openxmlformats.org/drawingml/2006/table">
            <a:tbl>
              <a:tblPr firstRow="1" bandRow="1">
                <a:tableStyleId>{5940675A-B579-460E-94D1-54222C63F5DA}</a:tableStyleId>
              </a:tblPr>
              <a:tblGrid>
                <a:gridCol w="5112568">
                  <a:extLst>
                    <a:ext uri="{9D8B030D-6E8A-4147-A177-3AD203B41FA5}">
                      <a16:colId xmlns:a16="http://schemas.microsoft.com/office/drawing/2014/main" val="3877020098"/>
                    </a:ext>
                  </a:extLst>
                </a:gridCol>
                <a:gridCol w="5112568">
                  <a:extLst>
                    <a:ext uri="{9D8B030D-6E8A-4147-A177-3AD203B41FA5}">
                      <a16:colId xmlns:a16="http://schemas.microsoft.com/office/drawing/2014/main" val="339479246"/>
                    </a:ext>
                  </a:extLst>
                </a:gridCol>
              </a:tblGrid>
              <a:tr h="383442">
                <a:tc>
                  <a:txBody>
                    <a:bodyPr/>
                    <a:lstStyle/>
                    <a:p>
                      <a:pPr algn="ctr"/>
                      <a:r>
                        <a:rPr lang="en-IN" sz="2400" b="1" dirty="0">
                          <a:solidFill>
                            <a:schemeClr val="accent1"/>
                          </a:solidFill>
                          <a:latin typeface="Times New Roman" panose="02020603050405020304" pitchFamily="18" charset="0"/>
                          <a:cs typeface="Times New Roman" panose="02020603050405020304" pitchFamily="18" charset="0"/>
                        </a:rPr>
                        <a:t>Characteristics</a:t>
                      </a:r>
                    </a:p>
                  </a:txBody>
                  <a:tcPr anchor="ctr"/>
                </a:tc>
                <a:tc>
                  <a:txBody>
                    <a:bodyPr/>
                    <a:lstStyle/>
                    <a:p>
                      <a:pPr algn="ctr"/>
                      <a:r>
                        <a:rPr lang="en-IN" sz="2400" b="1" dirty="0">
                          <a:solidFill>
                            <a:schemeClr val="accent1"/>
                          </a:solidFill>
                          <a:latin typeface="Times New Roman" panose="02020603050405020304" pitchFamily="18" charset="0"/>
                          <a:cs typeface="Times New Roman" panose="02020603050405020304" pitchFamily="18" charset="0"/>
                        </a:rPr>
                        <a:t>Private Blockchain</a:t>
                      </a:r>
                    </a:p>
                  </a:txBody>
                  <a:tcPr anchor="ctr"/>
                </a:tc>
                <a:extLst>
                  <a:ext uri="{0D108BD9-81ED-4DB2-BD59-A6C34878D82A}">
                    <a16:rowId xmlns:a16="http://schemas.microsoft.com/office/drawing/2014/main" val="3779813875"/>
                  </a:ext>
                </a:extLst>
              </a:tr>
              <a:tr h="383442">
                <a:tc>
                  <a:txBody>
                    <a:bodyPr/>
                    <a:lstStyle/>
                    <a:p>
                      <a:pPr algn="ctr"/>
                      <a:r>
                        <a:rPr lang="en-IN" sz="2000" dirty="0">
                          <a:latin typeface="Times New Roman" panose="02020603050405020304" pitchFamily="18" charset="0"/>
                          <a:cs typeface="Times New Roman" panose="02020603050405020304" pitchFamily="18" charset="0"/>
                        </a:rPr>
                        <a:t>Organization type</a:t>
                      </a:r>
                    </a:p>
                  </a:txBody>
                  <a:tcPr anchor="ctr"/>
                </a:tc>
                <a:tc>
                  <a:txBody>
                    <a:bodyPr/>
                    <a:lstStyle/>
                    <a:p>
                      <a:pPr algn="ctr"/>
                      <a:r>
                        <a:rPr lang="en-IN" sz="2000" dirty="0">
                          <a:latin typeface="Times New Roman" panose="02020603050405020304" pitchFamily="18" charset="0"/>
                          <a:cs typeface="Times New Roman" panose="02020603050405020304" pitchFamily="18" charset="0"/>
                        </a:rPr>
                        <a:t>Single entity or organization</a:t>
                      </a:r>
                    </a:p>
                  </a:txBody>
                  <a:tcPr anchor="ctr"/>
                </a:tc>
                <a:extLst>
                  <a:ext uri="{0D108BD9-81ED-4DB2-BD59-A6C34878D82A}">
                    <a16:rowId xmlns:a16="http://schemas.microsoft.com/office/drawing/2014/main" val="2825732219"/>
                  </a:ext>
                </a:extLst>
              </a:tr>
              <a:tr h="383442">
                <a:tc>
                  <a:txBody>
                    <a:bodyPr/>
                    <a:lstStyle/>
                    <a:p>
                      <a:pPr algn="ctr"/>
                      <a:r>
                        <a:rPr lang="en-IN" sz="2000" dirty="0">
                          <a:latin typeface="Times New Roman" panose="02020603050405020304" pitchFamily="18" charset="0"/>
                          <a:cs typeface="Times New Roman" panose="02020603050405020304" pitchFamily="18" charset="0"/>
                        </a:rPr>
                        <a:t>Users</a:t>
                      </a:r>
                    </a:p>
                  </a:txBody>
                  <a:tcPr anchor="ctr"/>
                </a:tc>
                <a:tc>
                  <a:txBody>
                    <a:bodyPr/>
                    <a:lstStyle/>
                    <a:p>
                      <a:pPr algn="ctr"/>
                      <a:r>
                        <a:rPr lang="en-IN" sz="2000" dirty="0">
                          <a:latin typeface="Times New Roman" panose="02020603050405020304" pitchFamily="18" charset="0"/>
                          <a:cs typeface="Times New Roman" panose="02020603050405020304" pitchFamily="18" charset="0"/>
                        </a:rPr>
                        <a:t>Known and trusted participants</a:t>
                      </a:r>
                    </a:p>
                  </a:txBody>
                  <a:tcPr anchor="ctr"/>
                </a:tc>
                <a:extLst>
                  <a:ext uri="{0D108BD9-81ED-4DB2-BD59-A6C34878D82A}">
                    <a16:rowId xmlns:a16="http://schemas.microsoft.com/office/drawing/2014/main" val="1957222476"/>
                  </a:ext>
                </a:extLst>
              </a:tr>
              <a:tr h="383442">
                <a:tc>
                  <a:txBody>
                    <a:bodyPr/>
                    <a:lstStyle/>
                    <a:p>
                      <a:pPr algn="ctr"/>
                      <a:r>
                        <a:rPr lang="en-IN" sz="2000" dirty="0">
                          <a:latin typeface="Times New Roman" panose="02020603050405020304" pitchFamily="18" charset="0"/>
                          <a:cs typeface="Times New Roman" panose="02020603050405020304" pitchFamily="18" charset="0"/>
                        </a:rPr>
                        <a:t>Access</a:t>
                      </a:r>
                    </a:p>
                  </a:txBody>
                  <a:tcPr anchor="ctr"/>
                </a:tc>
                <a:tc>
                  <a:txBody>
                    <a:bodyPr/>
                    <a:lstStyle/>
                    <a:p>
                      <a:pPr algn="ctr"/>
                      <a:r>
                        <a:rPr lang="en-IN" sz="2000" dirty="0">
                          <a:latin typeface="Times New Roman" panose="02020603050405020304" pitchFamily="18" charset="0"/>
                          <a:cs typeface="Times New Roman" panose="02020603050405020304" pitchFamily="18" charset="0"/>
                        </a:rPr>
                        <a:t>Access fully restricted</a:t>
                      </a:r>
                    </a:p>
                  </a:txBody>
                  <a:tcPr anchor="ctr"/>
                </a:tc>
                <a:extLst>
                  <a:ext uri="{0D108BD9-81ED-4DB2-BD59-A6C34878D82A}">
                    <a16:rowId xmlns:a16="http://schemas.microsoft.com/office/drawing/2014/main" val="849263404"/>
                  </a:ext>
                </a:extLst>
              </a:tr>
            </a:tbl>
          </a:graphicData>
        </a:graphic>
      </p:graphicFrame>
    </p:spTree>
    <p:extLst>
      <p:ext uri="{BB962C8B-B14F-4D97-AF65-F5344CB8AC3E}">
        <p14:creationId xmlns:p14="http://schemas.microsoft.com/office/powerpoint/2010/main" val="87686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fontScale="92500" lnSpcReduction="10000"/>
          </a:bodyPr>
          <a:lstStyle/>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Practical Byzantine Fault Tolerance (</a:t>
            </a:r>
            <a:r>
              <a:rPr lang="en-US" dirty="0" err="1">
                <a:solidFill>
                  <a:schemeClr val="accent1"/>
                </a:solidFill>
                <a:latin typeface="Times New Roman" panose="02020603050405020304" pitchFamily="18" charset="0"/>
                <a:cs typeface="Times New Roman" panose="02020603050405020304" pitchFamily="18" charset="0"/>
              </a:rPr>
              <a:t>pBFT</a:t>
            </a:r>
            <a:r>
              <a:rPr lang="en-US" dirty="0">
                <a:solidFill>
                  <a:schemeClr val="accent1"/>
                </a:solidFill>
                <a:latin typeface="Times New Roman" panose="02020603050405020304" pitchFamily="18" charset="0"/>
                <a:cs typeface="Times New Roman" panose="02020603050405020304" pitchFamily="18" charset="0"/>
              </a:rPr>
              <a:t>) Algorithm:</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Practical Byzantine Fault Tolerance (</a:t>
            </a:r>
            <a:r>
              <a:rPr lang="en-US" dirty="0" err="1">
                <a:latin typeface="Times New Roman" panose="02020603050405020304" pitchFamily="18" charset="0"/>
                <a:cs typeface="Times New Roman" panose="02020603050405020304" pitchFamily="18" charset="0"/>
              </a:rPr>
              <a:t>pBFT</a:t>
            </a:r>
            <a:r>
              <a:rPr lang="en-US" dirty="0">
                <a:latin typeface="Times New Roman" panose="02020603050405020304" pitchFamily="18" charset="0"/>
                <a:cs typeface="Times New Roman" panose="02020603050405020304" pitchFamily="18" charset="0"/>
              </a:rPr>
              <a:t>) Algorithm is a specific approach used in blockchain networks to achieve consensus efficiently, even if some nodes are faulty or malicious. It’s designed to work well in real-world systems with multiple nodes.</a:t>
            </a:r>
          </a:p>
          <a:p>
            <a:pPr marL="0" indent="0" algn="just">
              <a:lnSpc>
                <a:spcPct val="12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Key Concepts:</a:t>
            </a:r>
          </a:p>
          <a:p>
            <a:pPr marL="0" indent="0" algn="just">
              <a:lnSpc>
                <a:spcPct val="120000"/>
              </a:lnSpc>
              <a:spcBef>
                <a:spcPts val="600"/>
              </a:spcBef>
              <a:buNone/>
            </a:pPr>
            <a:r>
              <a:rPr lang="en-US" dirty="0">
                <a:solidFill>
                  <a:srgbClr val="FF0000"/>
                </a:solidFill>
                <a:latin typeface="Times New Roman" panose="02020603050405020304" pitchFamily="18" charset="0"/>
                <a:cs typeface="Times New Roman" panose="02020603050405020304" pitchFamily="18" charset="0"/>
              </a:rPr>
              <a:t>Leader and Backups: </a:t>
            </a:r>
            <a:r>
              <a:rPr lang="en-US" dirty="0">
                <a:latin typeface="Times New Roman" panose="02020603050405020304" pitchFamily="18" charset="0"/>
                <a:cs typeface="Times New Roman" panose="02020603050405020304" pitchFamily="18" charset="0"/>
              </a:rPr>
              <a:t>In </a:t>
            </a:r>
            <a:r>
              <a:rPr lang="en-US" dirty="0" err="1">
                <a:latin typeface="Times New Roman" panose="02020603050405020304" pitchFamily="18" charset="0"/>
                <a:cs typeface="Times New Roman" panose="02020603050405020304" pitchFamily="18" charset="0"/>
              </a:rPr>
              <a:t>pBFT</a:t>
            </a:r>
            <a:r>
              <a:rPr lang="en-US" dirty="0">
                <a:latin typeface="Times New Roman" panose="02020603050405020304" pitchFamily="18" charset="0"/>
                <a:cs typeface="Times New Roman" panose="02020603050405020304" pitchFamily="18" charset="0"/>
              </a:rPr>
              <a:t>, one node is chosen as the leader (primary), and the other nodes are backups (secondary). The leader receives requests from clients and forwards them to the backups for processing.</a:t>
            </a:r>
          </a:p>
          <a:p>
            <a:pPr marL="0" indent="0" algn="just">
              <a:lnSpc>
                <a:spcPct val="120000"/>
              </a:lnSpc>
              <a:spcBef>
                <a:spcPts val="600"/>
              </a:spcBef>
              <a:buNone/>
            </a:pPr>
            <a:r>
              <a:rPr lang="en-US" dirty="0">
                <a:solidFill>
                  <a:srgbClr val="FF0000"/>
                </a:solidFill>
                <a:latin typeface="Times New Roman" panose="02020603050405020304" pitchFamily="18" charset="0"/>
                <a:cs typeface="Times New Roman" panose="02020603050405020304" pitchFamily="18" charset="0"/>
              </a:rPr>
              <a:t>Agreement on Transactions: </a:t>
            </a:r>
            <a:r>
              <a:rPr lang="en-US" dirty="0">
                <a:latin typeface="Times New Roman" panose="02020603050405020304" pitchFamily="18" charset="0"/>
                <a:cs typeface="Times New Roman" panose="02020603050405020304" pitchFamily="18" charset="0"/>
              </a:rPr>
              <a:t>All nodes (leader and backups) work together to process and agree on each transaction. They run calculations and share the results with each other to ensure everyone agrees.</a:t>
            </a:r>
          </a:p>
          <a:p>
            <a:pPr marL="0" indent="0" algn="just">
              <a:lnSpc>
                <a:spcPct val="120000"/>
              </a:lnSpc>
              <a:spcBef>
                <a:spcPts val="600"/>
              </a:spcBef>
              <a:buNone/>
            </a:pPr>
            <a:r>
              <a:rPr lang="en-US" dirty="0">
                <a:solidFill>
                  <a:srgbClr val="FF0000"/>
                </a:solidFill>
                <a:latin typeface="Times New Roman" panose="02020603050405020304" pitchFamily="18" charset="0"/>
                <a:cs typeface="Times New Roman" panose="02020603050405020304" pitchFamily="18" charset="0"/>
              </a:rPr>
              <a:t>Final Decision: </a:t>
            </a:r>
            <a:r>
              <a:rPr lang="en-US" dirty="0">
                <a:latin typeface="Times New Roman" panose="02020603050405020304" pitchFamily="18" charset="0"/>
                <a:cs typeface="Times New Roman" panose="02020603050405020304" pitchFamily="18" charset="0"/>
              </a:rPr>
              <a:t>The transaction is accepted only if the majority of nodes agree on the result. This means that even if some nodes are faulty, they can’t affect the outcome as long as most nodes are honest.</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266050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a:bodyPr>
          <a:lstStyle/>
          <a:p>
            <a:pPr marL="0" indent="0" algn="just">
              <a:lnSpc>
                <a:spcPct val="12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Handling Failures:</a:t>
            </a:r>
          </a:p>
          <a:p>
            <a:pPr marL="0" indent="0" algn="just">
              <a:lnSpc>
                <a:spcPct val="120000"/>
              </a:lnSpc>
              <a:spcBef>
                <a:spcPts val="600"/>
              </a:spcBef>
              <a:buNone/>
            </a:pPr>
            <a:r>
              <a:rPr lang="en-US" dirty="0">
                <a:solidFill>
                  <a:srgbClr val="FF0000"/>
                </a:solidFill>
                <a:latin typeface="Times New Roman" panose="02020603050405020304" pitchFamily="18" charset="0"/>
                <a:cs typeface="Times New Roman" panose="02020603050405020304" pitchFamily="18" charset="0"/>
              </a:rPr>
              <a:t>Small Group Sizes: </a:t>
            </a:r>
            <a:r>
              <a:rPr lang="en-US" dirty="0" err="1">
                <a:latin typeface="Times New Roman" panose="02020603050405020304" pitchFamily="18" charset="0"/>
                <a:cs typeface="Times New Roman" panose="02020603050405020304" pitchFamily="18" charset="0"/>
              </a:rPr>
              <a:t>pBFT</a:t>
            </a:r>
            <a:r>
              <a:rPr lang="en-US" dirty="0">
                <a:latin typeface="Times New Roman" panose="02020603050405020304" pitchFamily="18" charset="0"/>
                <a:cs typeface="Times New Roman" panose="02020603050405020304" pitchFamily="18" charset="0"/>
              </a:rPr>
              <a:t> works best in small networks because all nodes need to communicate with each other to agree on every transaction. This keeps the process fast and efficient.</a:t>
            </a:r>
          </a:p>
          <a:p>
            <a:pPr marL="0" indent="0" algn="just">
              <a:lnSpc>
                <a:spcPct val="120000"/>
              </a:lnSpc>
              <a:spcBef>
                <a:spcPts val="600"/>
              </a:spcBef>
              <a:buNone/>
            </a:pPr>
            <a:r>
              <a:rPr lang="en-US" dirty="0">
                <a:solidFill>
                  <a:srgbClr val="FF0000"/>
                </a:solidFill>
                <a:latin typeface="Times New Roman" panose="02020603050405020304" pitchFamily="18" charset="0"/>
                <a:cs typeface="Times New Roman" panose="02020603050405020304" pitchFamily="18" charset="0"/>
              </a:rPr>
              <a:t>Sybil Attacks: </a:t>
            </a:r>
            <a:r>
              <a:rPr lang="en-US" dirty="0">
                <a:latin typeface="Times New Roman" panose="02020603050405020304" pitchFamily="18" charset="0"/>
                <a:cs typeface="Times New Roman" panose="02020603050405020304" pitchFamily="18" charset="0"/>
              </a:rPr>
              <a:t>In a Sybil attack, a single bad actor might pretend to be multiple nodes to try and manipulate the network. </a:t>
            </a:r>
            <a:r>
              <a:rPr lang="en-US" dirty="0" err="1">
                <a:latin typeface="Times New Roman" panose="02020603050405020304" pitchFamily="18" charset="0"/>
                <a:cs typeface="Times New Roman" panose="02020603050405020304" pitchFamily="18" charset="0"/>
              </a:rPr>
              <a:t>pBFT</a:t>
            </a:r>
            <a:r>
              <a:rPr lang="en-US" dirty="0">
                <a:latin typeface="Times New Roman" panose="02020603050405020304" pitchFamily="18" charset="0"/>
                <a:cs typeface="Times New Roman" panose="02020603050405020304" pitchFamily="18" charset="0"/>
              </a:rPr>
              <a:t> guards against this by relying on the honest majority to outvote the malicious nodes.</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Imagine you are part of a committee that makes decisions. One person (the leader) proposes a decision, and everyone (backups) discusses and votes on it. The decision is accepted only if most members agree. Even if one or two members disagree or try to sabotage the process, the majority rule ensures the right decision is made.</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218605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Hyperledger Framework</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fontScale="85000" lnSpcReduction="20000"/>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Hyperledger Framework is a collection of tools and platforms designed to help businesses create their own private, secure, and scalable blockchain networks. It’s like a toolkit that allows companies to build and customize their blockchain solutions for specific needs, without relying on public blockchains like Ethereum.</a:t>
            </a:r>
          </a:p>
          <a:p>
            <a:pPr marL="0" indent="0" algn="just">
              <a:lnSpc>
                <a:spcPct val="120000"/>
              </a:lnSpc>
              <a:spcBef>
                <a:spcPts val="600"/>
              </a:spcBef>
              <a:buNone/>
            </a:pPr>
            <a:r>
              <a:rPr lang="en-US" dirty="0">
                <a:solidFill>
                  <a:srgbClr val="00B0F0"/>
                </a:solidFill>
                <a:latin typeface="Times New Roman" panose="02020603050405020304" pitchFamily="18" charset="0"/>
                <a:cs typeface="Times New Roman" panose="02020603050405020304" pitchFamily="18" charset="0"/>
              </a:rPr>
              <a:t>Key Features:</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Permissioned Blockchain:</a:t>
            </a:r>
            <a:r>
              <a:rPr lang="en-US" dirty="0">
                <a:latin typeface="Times New Roman" panose="02020603050405020304" pitchFamily="18" charset="0"/>
                <a:cs typeface="Times New Roman" panose="02020603050405020304" pitchFamily="18" charset="0"/>
              </a:rPr>
              <a:t> Hyperledger networks are "permissioned," meaning only approved participants can join and interact with the network. This makes it more secure and controlled compared to public blockchains.</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Modular Architecture: </a:t>
            </a:r>
            <a:r>
              <a:rPr lang="en-US" dirty="0">
                <a:latin typeface="Times New Roman" panose="02020603050405020304" pitchFamily="18" charset="0"/>
                <a:cs typeface="Times New Roman" panose="02020603050405020304" pitchFamily="18" charset="0"/>
              </a:rPr>
              <a:t>Hyperledger is built with flexibility in mind. It’s modular, which means businesses can pick and choose different components to build a blockchain that fits their specific requirements.</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No Cryptocurrency:</a:t>
            </a:r>
            <a:r>
              <a:rPr lang="en-US" dirty="0">
                <a:latin typeface="Times New Roman" panose="02020603050405020304" pitchFamily="18" charset="0"/>
                <a:cs typeface="Times New Roman" panose="02020603050405020304" pitchFamily="18" charset="0"/>
              </a:rPr>
              <a:t> Unlike public blockchains that use cryptocurrencies like Bitcoin or Ether, Hyperledger doesn’t require a native currency to operate. It focuses more on business applications and secure data sharing.</a:t>
            </a:r>
          </a:p>
        </p:txBody>
      </p:sp>
    </p:spTree>
    <p:extLst>
      <p:ext uri="{BB962C8B-B14F-4D97-AF65-F5344CB8AC3E}">
        <p14:creationId xmlns:p14="http://schemas.microsoft.com/office/powerpoint/2010/main" val="701598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a:bodyPr>
          <a:lstStyle/>
          <a:p>
            <a:pPr marL="0" indent="0" algn="just">
              <a:lnSpc>
                <a:spcPct val="120000"/>
              </a:lnSpc>
              <a:spcBef>
                <a:spcPts val="600"/>
              </a:spcBef>
              <a:buNone/>
            </a:pPr>
            <a:r>
              <a:rPr lang="en-US" dirty="0">
                <a:solidFill>
                  <a:srgbClr val="00B0F0"/>
                </a:solidFill>
                <a:latin typeface="Times New Roman" panose="02020603050405020304" pitchFamily="18" charset="0"/>
                <a:cs typeface="Times New Roman" panose="02020603050405020304" pitchFamily="18" charset="0"/>
              </a:rPr>
              <a:t>Popular Hyperledger Frameworks:</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1. Fabric:</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This is one of the most widely used frameworks under the Hyperledger umbrella. It’s known for its high security, flexibility, and ability to handle complex business processes. Fabric allows businesses to create their own blockchain networks with customized rules and privacy settings.</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2. INDY:</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Indy focuses on digital identity. It provides tools to create and manage decentralized identities, which can be used to verify the identity of participants in a network without relying on a central authority.</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237551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lnSpcReduction="10000"/>
          </a:bodyPr>
          <a:lstStyle/>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3. Sawtooth:</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Another framework that supports smart contracts and is designed to be highly modular. Sawtooth allows businesses to separate different parts of the blockchain process, making it easier to manage and scale.</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4. Grid:</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This framework is specifically designed for supply chain management. It helps businesses track and manage the flow of goods and services in a transparent and secure way.</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Imagine a large company that needs to securely track shipments across the globe. Using the Hyperledger Framework, they can create a private blockchain where only trusted partners can join and see the shipment details. They can customize the network to their needs, ensuring that everything is secure, transparent, and efficient, without needing to use a public blockchain or cryptocurrency.</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1519441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Hyperledger tools</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lnSpcReduction="10000"/>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Hyperledger Tools are a set of software tools that help developers and businesses create, manage, and interact with blockchain networks built using Hyperledger frameworks. These tools make it easier to develop blockchain applications, monitor blockchain networks, and manage data on the blockchain.</a:t>
            </a:r>
          </a:p>
          <a:p>
            <a:pPr marL="0" indent="0" algn="just">
              <a:lnSpc>
                <a:spcPct val="120000"/>
              </a:lnSpc>
              <a:spcBef>
                <a:spcPts val="600"/>
              </a:spcBef>
              <a:buNone/>
            </a:pPr>
            <a:r>
              <a:rPr lang="en-US" dirty="0">
                <a:solidFill>
                  <a:srgbClr val="00B0F0"/>
                </a:solidFill>
                <a:latin typeface="Times New Roman" panose="02020603050405020304" pitchFamily="18" charset="0"/>
                <a:cs typeface="Times New Roman" panose="02020603050405020304" pitchFamily="18" charset="0"/>
              </a:rPr>
              <a:t>1. Composer</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Composer is a tool that simplifies the process of building blockchain applications. It provides a user-friendly way to model business networks, write smart contracts, and quickly create and test blockchain applications.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Imagine you want to create a prototype of a blockchain application to manage supply chains. Composer helps you design the system, write the rules (smart contracts), and test everything without needing deep blockchain expertise.</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a:bodyPr>
          <a:lstStyle/>
          <a:p>
            <a:pPr marL="0" indent="0" algn="just">
              <a:lnSpc>
                <a:spcPct val="120000"/>
              </a:lnSpc>
              <a:spcBef>
                <a:spcPts val="600"/>
              </a:spcBef>
              <a:buNone/>
            </a:pPr>
            <a:r>
              <a:rPr lang="en-US" dirty="0">
                <a:solidFill>
                  <a:srgbClr val="00B0F0"/>
                </a:solidFill>
                <a:latin typeface="Times New Roman" panose="02020603050405020304" pitchFamily="18" charset="0"/>
                <a:cs typeface="Times New Roman" panose="02020603050405020304" pitchFamily="18" charset="0"/>
              </a:rPr>
              <a:t>2. Explorer:</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Explorer is a tool that provides a web-based interface to view and analyze the blockchain network. It allows users to see blocks, transactions, and network status in real-time.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Think of Explorer as a dashboard for your blockchain. It’s like a control panel where you can see all the activity on your network, check the history of transactions, and monitor the health of the system.</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Imagine you’re a business owner wanting to create a blockchain application for tracking product deliveries. Using Hyperledger Composer, you can easily model your business process, write the necessary rules, and test the application. Once your application is running, Hyperledger Explorer lets you monitor all the deliveries and ensure that everything is being tracked correctly in real-time.</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425810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ctr"/>
            <a:r>
              <a:rPr lang="en-US" sz="4000" dirty="0">
                <a:solidFill>
                  <a:srgbClr val="FFC000"/>
                </a:solidFill>
                <a:latin typeface="Times New Roman" panose="02020603050405020304" pitchFamily="18" charset="0"/>
                <a:cs typeface="Times New Roman" panose="02020603050405020304" pitchFamily="18" charset="0"/>
              </a:rPr>
              <a:t>Comparison between Hyperledger Fabric &amp; Other Technologies</a:t>
            </a:r>
          </a:p>
        </p:txBody>
      </p:sp>
      <p:graphicFrame>
        <p:nvGraphicFramePr>
          <p:cNvPr id="4" name="Table 4">
            <a:extLst>
              <a:ext uri="{FF2B5EF4-FFF2-40B4-BE49-F238E27FC236}">
                <a16:creationId xmlns:a16="http://schemas.microsoft.com/office/drawing/2014/main" id="{3CD02B62-32A9-FCF1-49B1-FA114FF9E356}"/>
              </a:ext>
            </a:extLst>
          </p:cNvPr>
          <p:cNvGraphicFramePr>
            <a:graphicFrameLocks noGrp="1"/>
          </p:cNvGraphicFramePr>
          <p:nvPr>
            <p:ph idx="1"/>
          </p:nvPr>
        </p:nvGraphicFramePr>
        <p:xfrm>
          <a:off x="837828" y="1905000"/>
          <a:ext cx="10441160" cy="4260307"/>
        </p:xfrm>
        <a:graphic>
          <a:graphicData uri="http://schemas.openxmlformats.org/drawingml/2006/table">
            <a:tbl>
              <a:tblPr firstRow="1" bandRow="1">
                <a:tableStyleId>{5940675A-B579-460E-94D1-54222C63F5DA}</a:tableStyleId>
              </a:tblPr>
              <a:tblGrid>
                <a:gridCol w="2610290">
                  <a:extLst>
                    <a:ext uri="{9D8B030D-6E8A-4147-A177-3AD203B41FA5}">
                      <a16:colId xmlns:a16="http://schemas.microsoft.com/office/drawing/2014/main" val="1293937531"/>
                    </a:ext>
                  </a:extLst>
                </a:gridCol>
                <a:gridCol w="2610290">
                  <a:extLst>
                    <a:ext uri="{9D8B030D-6E8A-4147-A177-3AD203B41FA5}">
                      <a16:colId xmlns:a16="http://schemas.microsoft.com/office/drawing/2014/main" val="404731167"/>
                    </a:ext>
                  </a:extLst>
                </a:gridCol>
                <a:gridCol w="2610290">
                  <a:extLst>
                    <a:ext uri="{9D8B030D-6E8A-4147-A177-3AD203B41FA5}">
                      <a16:colId xmlns:a16="http://schemas.microsoft.com/office/drawing/2014/main" val="1335382980"/>
                    </a:ext>
                  </a:extLst>
                </a:gridCol>
                <a:gridCol w="2610290">
                  <a:extLst>
                    <a:ext uri="{9D8B030D-6E8A-4147-A177-3AD203B41FA5}">
                      <a16:colId xmlns:a16="http://schemas.microsoft.com/office/drawing/2014/main" val="3251231924"/>
                    </a:ext>
                  </a:extLst>
                </a:gridCol>
              </a:tblGrid>
              <a:tr h="498955">
                <a:tc>
                  <a:txBody>
                    <a:bodyPr/>
                    <a:lstStyle/>
                    <a:p>
                      <a:pPr algn="ctr"/>
                      <a:r>
                        <a:rPr lang="en-IN" sz="2000" b="1" dirty="0">
                          <a:latin typeface="Times New Roman" panose="02020603050405020304" pitchFamily="18" charset="0"/>
                          <a:cs typeface="Times New Roman" panose="02020603050405020304" pitchFamily="18" charset="0"/>
                        </a:rPr>
                        <a:t>Characteristics</a:t>
                      </a:r>
                    </a:p>
                  </a:txBody>
                  <a:tcPr/>
                </a:tc>
                <a:tc>
                  <a:txBody>
                    <a:bodyPr/>
                    <a:lstStyle/>
                    <a:p>
                      <a:pPr algn="ctr"/>
                      <a:r>
                        <a:rPr lang="en-IN" sz="2000" b="1" dirty="0">
                          <a:latin typeface="Times New Roman" panose="02020603050405020304" pitchFamily="18" charset="0"/>
                          <a:cs typeface="Times New Roman" panose="02020603050405020304" pitchFamily="18" charset="0"/>
                        </a:rPr>
                        <a:t>Ethereum</a:t>
                      </a:r>
                    </a:p>
                  </a:txBody>
                  <a:tcPr/>
                </a:tc>
                <a:tc>
                  <a:txBody>
                    <a:bodyPr/>
                    <a:lstStyle/>
                    <a:p>
                      <a:pPr algn="ctr"/>
                      <a:r>
                        <a:rPr lang="en-IN" sz="2000" b="1" dirty="0">
                          <a:latin typeface="Times New Roman" panose="02020603050405020304" pitchFamily="18" charset="0"/>
                          <a:cs typeface="Times New Roman" panose="02020603050405020304" pitchFamily="18" charset="0"/>
                        </a:rPr>
                        <a:t>Hyperledger Fabric</a:t>
                      </a:r>
                    </a:p>
                  </a:txBody>
                  <a:tcPr/>
                </a:tc>
                <a:tc>
                  <a:txBody>
                    <a:bodyPr/>
                    <a:lstStyle/>
                    <a:p>
                      <a:pPr algn="ctr"/>
                      <a:r>
                        <a:rPr lang="en-IN" sz="2000" b="1" dirty="0">
                          <a:latin typeface="Times New Roman" panose="02020603050405020304" pitchFamily="18" charset="0"/>
                          <a:cs typeface="Times New Roman" panose="02020603050405020304" pitchFamily="18" charset="0"/>
                        </a:rPr>
                        <a:t>R3 Cords</a:t>
                      </a:r>
                    </a:p>
                  </a:txBody>
                  <a:tcPr/>
                </a:tc>
                <a:extLst>
                  <a:ext uri="{0D108BD9-81ED-4DB2-BD59-A6C34878D82A}">
                    <a16:rowId xmlns:a16="http://schemas.microsoft.com/office/drawing/2014/main" val="355385726"/>
                  </a:ext>
                </a:extLst>
              </a:tr>
              <a:tr h="882766">
                <a:tc>
                  <a:txBody>
                    <a:bodyPr/>
                    <a:lstStyle/>
                    <a:p>
                      <a:r>
                        <a:rPr lang="en-IN" sz="2000" dirty="0">
                          <a:latin typeface="Times New Roman" panose="02020603050405020304" pitchFamily="18" charset="0"/>
                          <a:cs typeface="Times New Roman" panose="02020603050405020304" pitchFamily="18" charset="0"/>
                        </a:rPr>
                        <a:t>Platform</a:t>
                      </a:r>
                    </a:p>
                  </a:txBody>
                  <a:tcPr/>
                </a:tc>
                <a:tc>
                  <a:txBody>
                    <a:bodyPr/>
                    <a:lstStyle/>
                    <a:p>
                      <a:r>
                        <a:rPr lang="en-IN" sz="2000" dirty="0">
                          <a:latin typeface="Times New Roman" panose="02020603050405020304" pitchFamily="18" charset="0"/>
                          <a:cs typeface="Times New Roman" panose="02020603050405020304" pitchFamily="18" charset="0"/>
                        </a:rPr>
                        <a:t>Generic Blockchain</a:t>
                      </a:r>
                    </a:p>
                  </a:txBody>
                  <a:tcPr/>
                </a:tc>
                <a:tc>
                  <a:txBody>
                    <a:bodyPr/>
                    <a:lstStyle/>
                    <a:p>
                      <a:r>
                        <a:rPr lang="en-IN" sz="2000" dirty="0">
                          <a:latin typeface="Times New Roman" panose="02020603050405020304" pitchFamily="18" charset="0"/>
                          <a:cs typeface="Times New Roman" panose="02020603050405020304" pitchFamily="18" charset="0"/>
                        </a:rPr>
                        <a:t>Modular Blockchain</a:t>
                      </a:r>
                    </a:p>
                  </a:txBody>
                  <a:tcPr/>
                </a:tc>
                <a:tc>
                  <a:txBody>
                    <a:bodyPr/>
                    <a:lstStyle/>
                    <a:p>
                      <a:r>
                        <a:rPr lang="en-IN" sz="2000" dirty="0">
                          <a:latin typeface="Times New Roman" panose="02020603050405020304" pitchFamily="18" charset="0"/>
                          <a:cs typeface="Times New Roman" panose="02020603050405020304" pitchFamily="18" charset="0"/>
                        </a:rPr>
                        <a:t>Specialized for financial industry</a:t>
                      </a:r>
                    </a:p>
                  </a:txBody>
                  <a:tcPr/>
                </a:tc>
                <a:extLst>
                  <a:ext uri="{0D108BD9-81ED-4DB2-BD59-A6C34878D82A}">
                    <a16:rowId xmlns:a16="http://schemas.microsoft.com/office/drawing/2014/main" val="1628872881"/>
                  </a:ext>
                </a:extLst>
              </a:tr>
              <a:tr h="498955">
                <a:tc>
                  <a:txBody>
                    <a:bodyPr/>
                    <a:lstStyle/>
                    <a:p>
                      <a:r>
                        <a:rPr lang="en-IN" sz="2000" dirty="0">
                          <a:latin typeface="Times New Roman" panose="02020603050405020304" pitchFamily="18" charset="0"/>
                          <a:cs typeface="Times New Roman" panose="02020603050405020304" pitchFamily="18" charset="0"/>
                        </a:rPr>
                        <a:t>Governance</a:t>
                      </a:r>
                    </a:p>
                  </a:txBody>
                  <a:tcPr/>
                </a:tc>
                <a:tc>
                  <a:txBody>
                    <a:bodyPr/>
                    <a:lstStyle/>
                    <a:p>
                      <a:r>
                        <a:rPr lang="en-IN" sz="2000" dirty="0">
                          <a:latin typeface="Times New Roman" panose="02020603050405020304" pitchFamily="18" charset="0"/>
                          <a:cs typeface="Times New Roman" panose="02020603050405020304" pitchFamily="18" charset="0"/>
                        </a:rPr>
                        <a:t>Ethereum developers</a:t>
                      </a:r>
                    </a:p>
                  </a:txBody>
                  <a:tcPr/>
                </a:tc>
                <a:tc>
                  <a:txBody>
                    <a:bodyPr/>
                    <a:lstStyle/>
                    <a:p>
                      <a:r>
                        <a:rPr lang="en-IN" sz="2000" dirty="0">
                          <a:latin typeface="Times New Roman" panose="02020603050405020304" pitchFamily="18" charset="0"/>
                          <a:cs typeface="Times New Roman" panose="02020603050405020304" pitchFamily="18" charset="0"/>
                        </a:rPr>
                        <a:t>Linux Foundations</a:t>
                      </a:r>
                    </a:p>
                  </a:txBody>
                  <a:tcPr/>
                </a:tc>
                <a:tc>
                  <a:txBody>
                    <a:bodyPr/>
                    <a:lstStyle/>
                    <a:p>
                      <a:r>
                        <a:rPr lang="en-IN" sz="2000" dirty="0">
                          <a:latin typeface="Times New Roman" panose="02020603050405020304" pitchFamily="18" charset="0"/>
                          <a:cs typeface="Times New Roman" panose="02020603050405020304" pitchFamily="18" charset="0"/>
                        </a:rPr>
                        <a:t>R3</a:t>
                      </a:r>
                    </a:p>
                  </a:txBody>
                  <a:tcPr/>
                </a:tc>
                <a:extLst>
                  <a:ext uri="{0D108BD9-81ED-4DB2-BD59-A6C34878D82A}">
                    <a16:rowId xmlns:a16="http://schemas.microsoft.com/office/drawing/2014/main" val="1423275269"/>
                  </a:ext>
                </a:extLst>
              </a:tr>
              <a:tr h="498955">
                <a:tc>
                  <a:txBody>
                    <a:bodyPr/>
                    <a:lstStyle/>
                    <a:p>
                      <a:r>
                        <a:rPr lang="en-IN" sz="2000" dirty="0">
                          <a:latin typeface="Times New Roman" panose="02020603050405020304" pitchFamily="18" charset="0"/>
                          <a:cs typeface="Times New Roman" panose="02020603050405020304" pitchFamily="18" charset="0"/>
                        </a:rPr>
                        <a:t>Mode of Operation</a:t>
                      </a:r>
                    </a:p>
                  </a:txBody>
                  <a:tcPr/>
                </a:tc>
                <a:tc>
                  <a:txBody>
                    <a:bodyPr/>
                    <a:lstStyle/>
                    <a:p>
                      <a:r>
                        <a:rPr lang="en-IN" sz="2000" dirty="0">
                          <a:latin typeface="Times New Roman" panose="02020603050405020304" pitchFamily="18" charset="0"/>
                          <a:cs typeface="Times New Roman" panose="02020603050405020304" pitchFamily="18" charset="0"/>
                        </a:rPr>
                        <a:t>Public, Permissionless</a:t>
                      </a:r>
                    </a:p>
                  </a:txBody>
                  <a:tcPr/>
                </a:tc>
                <a:tc>
                  <a:txBody>
                    <a:bodyPr/>
                    <a:lstStyle/>
                    <a:p>
                      <a:r>
                        <a:rPr lang="en-IN" sz="2000" dirty="0">
                          <a:latin typeface="Times New Roman" panose="02020603050405020304" pitchFamily="18" charset="0"/>
                          <a:cs typeface="Times New Roman" panose="02020603050405020304" pitchFamily="18" charset="0"/>
                        </a:rPr>
                        <a:t>Private, Permissioned</a:t>
                      </a:r>
                    </a:p>
                  </a:txBody>
                  <a:tcPr/>
                </a:tc>
                <a:tc>
                  <a:txBody>
                    <a:bodyPr/>
                    <a:lstStyle/>
                    <a:p>
                      <a:r>
                        <a:rPr lang="en-IN" sz="2000" dirty="0">
                          <a:latin typeface="Times New Roman" panose="02020603050405020304" pitchFamily="18" charset="0"/>
                          <a:cs typeface="Times New Roman" panose="02020603050405020304" pitchFamily="18" charset="0"/>
                        </a:rPr>
                        <a:t>Private, Permissioned</a:t>
                      </a:r>
                    </a:p>
                  </a:txBody>
                  <a:tcPr/>
                </a:tc>
                <a:extLst>
                  <a:ext uri="{0D108BD9-81ED-4DB2-BD59-A6C34878D82A}">
                    <a16:rowId xmlns:a16="http://schemas.microsoft.com/office/drawing/2014/main" val="3783687206"/>
                  </a:ext>
                </a:extLst>
              </a:tr>
              <a:tr h="498955">
                <a:tc>
                  <a:txBody>
                    <a:bodyPr/>
                    <a:lstStyle/>
                    <a:p>
                      <a:r>
                        <a:rPr lang="en-IN" sz="2000" dirty="0">
                          <a:latin typeface="Times New Roman" panose="02020603050405020304" pitchFamily="18" charset="0"/>
                          <a:cs typeface="Times New Roman" panose="02020603050405020304" pitchFamily="18" charset="0"/>
                        </a:rPr>
                        <a:t>Consensus</a:t>
                      </a:r>
                    </a:p>
                  </a:txBody>
                  <a:tcPr/>
                </a:tc>
                <a:tc>
                  <a:txBody>
                    <a:bodyPr/>
                    <a:lstStyle/>
                    <a:p>
                      <a:r>
                        <a:rPr lang="en-IN" sz="2000" dirty="0" err="1">
                          <a:latin typeface="Times New Roman" panose="02020603050405020304" pitchFamily="18" charset="0"/>
                          <a:cs typeface="Times New Roman" panose="02020603050405020304" pitchFamily="18" charset="0"/>
                        </a:rPr>
                        <a:t>PoW</a:t>
                      </a:r>
                      <a:r>
                        <a:rPr lang="en-IN" sz="2000" dirty="0">
                          <a:latin typeface="Times New Roman" panose="02020603050405020304" pitchFamily="18" charset="0"/>
                          <a:cs typeface="Times New Roman" panose="02020603050405020304" pitchFamily="18" charset="0"/>
                        </a:rPr>
                        <a:t> or </a:t>
                      </a:r>
                      <a:r>
                        <a:rPr lang="en-IN" sz="2000" dirty="0" err="1">
                          <a:latin typeface="Times New Roman" panose="02020603050405020304" pitchFamily="18" charset="0"/>
                          <a:cs typeface="Times New Roman" panose="02020603050405020304" pitchFamily="18" charset="0"/>
                        </a:rPr>
                        <a:t>PoS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Multiple approaches</a:t>
                      </a:r>
                    </a:p>
                  </a:txBody>
                  <a:tcPr/>
                </a:tc>
                <a:tc>
                  <a:txBody>
                    <a:bodyPr/>
                    <a:lstStyle/>
                    <a:p>
                      <a:r>
                        <a:rPr lang="en-IN" sz="2000" dirty="0">
                          <a:latin typeface="Times New Roman" panose="02020603050405020304" pitchFamily="18" charset="0"/>
                          <a:cs typeface="Times New Roman" panose="02020603050405020304" pitchFamily="18" charset="0"/>
                        </a:rPr>
                        <a:t>Multiple approaches</a:t>
                      </a:r>
                    </a:p>
                  </a:txBody>
                  <a:tcPr/>
                </a:tc>
                <a:extLst>
                  <a:ext uri="{0D108BD9-81ED-4DB2-BD59-A6C34878D82A}">
                    <a16:rowId xmlns:a16="http://schemas.microsoft.com/office/drawing/2014/main" val="2868747357"/>
                  </a:ext>
                </a:extLst>
              </a:tr>
              <a:tr h="882766">
                <a:tc>
                  <a:txBody>
                    <a:bodyPr/>
                    <a:lstStyle/>
                    <a:p>
                      <a:r>
                        <a:rPr lang="en-IN" sz="2000" dirty="0">
                          <a:latin typeface="Times New Roman" panose="02020603050405020304" pitchFamily="18" charset="0"/>
                          <a:cs typeface="Times New Roman" panose="02020603050405020304" pitchFamily="18" charset="0"/>
                        </a:rPr>
                        <a:t>Smart Contract Language</a:t>
                      </a:r>
                    </a:p>
                  </a:txBody>
                  <a:tcPr/>
                </a:tc>
                <a:tc>
                  <a:txBody>
                    <a:bodyPr/>
                    <a:lstStyle/>
                    <a:p>
                      <a:r>
                        <a:rPr lang="en-IN" sz="2000" dirty="0">
                          <a:latin typeface="Times New Roman" panose="02020603050405020304" pitchFamily="18" charset="0"/>
                          <a:cs typeface="Times New Roman" panose="02020603050405020304" pitchFamily="18" charset="0"/>
                        </a:rPr>
                        <a:t>Solidity</a:t>
                      </a:r>
                    </a:p>
                  </a:txBody>
                  <a:tcPr/>
                </a:tc>
                <a:tc>
                  <a:txBody>
                    <a:bodyPr/>
                    <a:lstStyle/>
                    <a:p>
                      <a:r>
                        <a:rPr lang="en-IN" sz="2000" dirty="0">
                          <a:latin typeface="Times New Roman" panose="02020603050405020304" pitchFamily="18" charset="0"/>
                          <a:cs typeface="Times New Roman" panose="02020603050405020304" pitchFamily="18" charset="0"/>
                        </a:rPr>
                        <a:t>Go, JAVA</a:t>
                      </a:r>
                    </a:p>
                  </a:txBody>
                  <a:tcPr/>
                </a:tc>
                <a:tc>
                  <a:txBody>
                    <a:bodyPr/>
                    <a:lstStyle/>
                    <a:p>
                      <a:r>
                        <a:rPr lang="en-IN" sz="2000" dirty="0">
                          <a:latin typeface="Times New Roman" panose="02020603050405020304" pitchFamily="18" charset="0"/>
                          <a:cs typeface="Times New Roman" panose="02020603050405020304" pitchFamily="18" charset="0"/>
                        </a:rPr>
                        <a:t>Kotlin, JAVA</a:t>
                      </a:r>
                    </a:p>
                  </a:txBody>
                  <a:tcPr/>
                </a:tc>
                <a:extLst>
                  <a:ext uri="{0D108BD9-81ED-4DB2-BD59-A6C34878D82A}">
                    <a16:rowId xmlns:a16="http://schemas.microsoft.com/office/drawing/2014/main" val="2583207436"/>
                  </a:ext>
                </a:extLst>
              </a:tr>
              <a:tr h="498955">
                <a:tc>
                  <a:txBody>
                    <a:bodyPr/>
                    <a:lstStyle/>
                    <a:p>
                      <a:r>
                        <a:rPr lang="en-IN" sz="2000" dirty="0">
                          <a:latin typeface="Times New Roman" panose="02020603050405020304" pitchFamily="18" charset="0"/>
                          <a:cs typeface="Times New Roman" panose="02020603050405020304" pitchFamily="18" charset="0"/>
                        </a:rPr>
                        <a:t>Currency</a:t>
                      </a:r>
                    </a:p>
                  </a:txBody>
                  <a:tcPr/>
                </a:tc>
                <a:tc>
                  <a:txBody>
                    <a:bodyPr/>
                    <a:lstStyle/>
                    <a:p>
                      <a:r>
                        <a:rPr lang="en-IN" sz="2000" dirty="0">
                          <a:latin typeface="Times New Roman" panose="02020603050405020304" pitchFamily="18" charset="0"/>
                          <a:cs typeface="Times New Roman" panose="02020603050405020304" pitchFamily="18" charset="0"/>
                        </a:rPr>
                        <a:t>Ether</a:t>
                      </a:r>
                    </a:p>
                  </a:txBody>
                  <a:tcPr/>
                </a:tc>
                <a:tc>
                  <a:txBody>
                    <a:bodyPr/>
                    <a:lstStyle/>
                    <a:p>
                      <a:r>
                        <a:rPr lang="en-IN" sz="2000" dirty="0">
                          <a:latin typeface="Times New Roman" panose="02020603050405020304" pitchFamily="18" charset="0"/>
                          <a:cs typeface="Times New Roman" panose="02020603050405020304" pitchFamily="18" charset="0"/>
                        </a:rPr>
                        <a:t>None</a:t>
                      </a:r>
                    </a:p>
                  </a:txBody>
                  <a:tcPr/>
                </a:tc>
                <a:tc>
                  <a:txBody>
                    <a:bodyPr/>
                    <a:lstStyle/>
                    <a:p>
                      <a:r>
                        <a:rPr lang="en-IN" sz="2000" dirty="0">
                          <a:latin typeface="Times New Roman" panose="02020603050405020304" pitchFamily="18" charset="0"/>
                          <a:cs typeface="Times New Roman" panose="02020603050405020304" pitchFamily="18" charset="0"/>
                        </a:rPr>
                        <a:t>None</a:t>
                      </a:r>
                    </a:p>
                  </a:txBody>
                  <a:tcPr/>
                </a:tc>
                <a:extLst>
                  <a:ext uri="{0D108BD9-81ED-4DB2-BD59-A6C34878D82A}">
                    <a16:rowId xmlns:a16="http://schemas.microsoft.com/office/drawing/2014/main" val="1445365367"/>
                  </a:ext>
                </a:extLst>
              </a:tr>
            </a:tbl>
          </a:graphicData>
        </a:graphic>
      </p:graphicFrame>
    </p:spTree>
    <p:extLst>
      <p:ext uri="{BB962C8B-B14F-4D97-AF65-F5344CB8AC3E}">
        <p14:creationId xmlns:p14="http://schemas.microsoft.com/office/powerpoint/2010/main" val="134452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ctr"/>
            <a:r>
              <a:rPr lang="en-US" sz="4000" dirty="0">
                <a:solidFill>
                  <a:srgbClr val="FFC000"/>
                </a:solidFill>
                <a:latin typeface="Algerian" panose="04020705040A02060702" pitchFamily="82" charset="0"/>
              </a:rPr>
              <a:t>Hyperledger fabric architecture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lnSpcReduction="10000"/>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Hyperledger Fabric is a framework used to build private and secure blockchain networks for businesses. Its architecture is designed to be flexible, allowing companies to create customized blockchain solutions that meet their specific needs.</a:t>
            </a:r>
          </a:p>
          <a:p>
            <a:pPr marL="0" indent="0" algn="just">
              <a:lnSpc>
                <a:spcPct val="120000"/>
              </a:lnSpc>
              <a:spcBef>
                <a:spcPts val="600"/>
              </a:spcBef>
              <a:buNone/>
            </a:pPr>
            <a:r>
              <a:rPr lang="en-US" dirty="0">
                <a:solidFill>
                  <a:srgbClr val="00B0F0"/>
                </a:solidFill>
                <a:latin typeface="Times New Roman" panose="02020603050405020304" pitchFamily="18" charset="0"/>
                <a:cs typeface="Times New Roman" panose="02020603050405020304" pitchFamily="18" charset="0"/>
              </a:rPr>
              <a:t>Key Components of Hyperledger Fabric:</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Peers: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Peers are the computers (nodes) in the network that maintain the blockchain. They store a copy of the ledger (the record of all transactions) and can execute smart contracts (called </a:t>
            </a:r>
            <a:r>
              <a:rPr lang="en-US" dirty="0" err="1">
                <a:latin typeface="Times New Roman" panose="02020603050405020304" pitchFamily="18" charset="0"/>
                <a:cs typeface="Times New Roman" panose="02020603050405020304" pitchFamily="18" charset="0"/>
              </a:rPr>
              <a:t>chaincode</a:t>
            </a:r>
            <a:r>
              <a:rPr lang="en-US" dirty="0">
                <a:latin typeface="Times New Roman" panose="02020603050405020304" pitchFamily="18" charset="0"/>
                <a:cs typeface="Times New Roman" panose="02020603050405020304" pitchFamily="18" charset="0"/>
              </a:rPr>
              <a:t> in Fabric).</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Imagine peers as the employees in a company who keep records of all business transactions. Each peer has a copy of the records and helps verify new transactions.</a:t>
            </a:r>
          </a:p>
        </p:txBody>
      </p:sp>
    </p:spTree>
    <p:extLst>
      <p:ext uri="{BB962C8B-B14F-4D97-AF65-F5344CB8AC3E}">
        <p14:creationId xmlns:p14="http://schemas.microsoft.com/office/powerpoint/2010/main" val="289583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333772" y="476672"/>
            <a:ext cx="11449272" cy="6192688"/>
          </a:xfrm>
        </p:spPr>
        <p:txBody>
          <a:bodyPr>
            <a:normAutofit/>
          </a:bodyPr>
          <a:lstStyle/>
          <a:p>
            <a:pPr marL="0" indent="0" algn="just">
              <a:lnSpc>
                <a:spcPct val="120000"/>
              </a:lnSpc>
              <a:spcBef>
                <a:spcPts val="600"/>
              </a:spcBef>
              <a:buNone/>
            </a:pPr>
            <a:r>
              <a:rPr lang="en-US" dirty="0" err="1">
                <a:solidFill>
                  <a:srgbClr val="92D050"/>
                </a:solidFill>
                <a:latin typeface="Times New Roman" panose="02020603050405020304" pitchFamily="18" charset="0"/>
                <a:cs typeface="Times New Roman" panose="02020603050405020304" pitchFamily="18" charset="0"/>
              </a:rPr>
              <a:t>Orderer</a:t>
            </a:r>
            <a:r>
              <a:rPr lang="en-US" dirty="0">
                <a:solidFill>
                  <a:srgbClr val="92D050"/>
                </a:solidFill>
                <a:latin typeface="Times New Roman" panose="02020603050405020304" pitchFamily="18" charset="0"/>
                <a:cs typeface="Times New Roman" panose="02020603050405020304" pitchFamily="18" charset="0"/>
              </a:rPr>
              <a:t>:</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Orderer</a:t>
            </a:r>
            <a:r>
              <a:rPr lang="en-US" dirty="0">
                <a:latin typeface="Times New Roman" panose="02020603050405020304" pitchFamily="18" charset="0"/>
                <a:cs typeface="Times New Roman" panose="02020603050405020304" pitchFamily="18" charset="0"/>
              </a:rPr>
              <a:t> is responsible for organizing the transactions into blocks and ensuring they are added to the blockchain in the correct order. It ensures that everyone in the network sees the same sequence of transactions.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Think of the </a:t>
            </a:r>
            <a:r>
              <a:rPr lang="en-US" dirty="0" err="1">
                <a:latin typeface="Times New Roman" panose="02020603050405020304" pitchFamily="18" charset="0"/>
                <a:cs typeface="Times New Roman" panose="02020603050405020304" pitchFamily="18" charset="0"/>
              </a:rPr>
              <a:t>Orderer</a:t>
            </a:r>
            <a:r>
              <a:rPr lang="en-US" dirty="0">
                <a:latin typeface="Times New Roman" panose="02020603050405020304" pitchFamily="18" charset="0"/>
                <a:cs typeface="Times New Roman" panose="02020603050405020304" pitchFamily="18" charset="0"/>
              </a:rPr>
              <a:t> as the manager who organizes all the records in the right order before they are filed away, making sure everything is in sequence.</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Channels: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Channels are private pathways within the blockchain network where specific groups of participants can conduct transactions privately, without others in the network seeing them.</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Imagine channels as private meeting rooms in a company where only certain departments discuss and finalize transactions that others don’t need to know about.</a:t>
            </a:r>
          </a:p>
        </p:txBody>
      </p:sp>
    </p:spTree>
    <p:extLst>
      <p:ext uri="{BB962C8B-B14F-4D97-AF65-F5344CB8AC3E}">
        <p14:creationId xmlns:p14="http://schemas.microsoft.com/office/powerpoint/2010/main" val="392831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 </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graphicFrame>
        <p:nvGraphicFramePr>
          <p:cNvPr id="7" name="Table 7">
            <a:extLst>
              <a:ext uri="{FF2B5EF4-FFF2-40B4-BE49-F238E27FC236}">
                <a16:creationId xmlns:a16="http://schemas.microsoft.com/office/drawing/2014/main" id="{498F51A9-8BF0-3023-7EDD-781BB70619B9}"/>
              </a:ext>
            </a:extLst>
          </p:cNvPr>
          <p:cNvGraphicFramePr>
            <a:graphicFrameLocks noGrp="1"/>
          </p:cNvGraphicFramePr>
          <p:nvPr>
            <p:extLst>
              <p:ext uri="{D42A27DB-BD31-4B8C-83A1-F6EECF244321}">
                <p14:modId xmlns:p14="http://schemas.microsoft.com/office/powerpoint/2010/main" val="4181997581"/>
              </p:ext>
            </p:extLst>
          </p:nvPr>
        </p:nvGraphicFramePr>
        <p:xfrm>
          <a:off x="1007648" y="679884"/>
          <a:ext cx="10199332" cy="5269396"/>
        </p:xfrm>
        <a:graphic>
          <a:graphicData uri="http://schemas.openxmlformats.org/drawingml/2006/table">
            <a:tbl>
              <a:tblPr firstRow="1" bandRow="1">
                <a:tableStyleId>{5940675A-B579-460E-94D1-54222C63F5DA}</a:tableStyleId>
              </a:tblPr>
              <a:tblGrid>
                <a:gridCol w="5099666">
                  <a:extLst>
                    <a:ext uri="{9D8B030D-6E8A-4147-A177-3AD203B41FA5}">
                      <a16:colId xmlns:a16="http://schemas.microsoft.com/office/drawing/2014/main" val="1791573527"/>
                    </a:ext>
                  </a:extLst>
                </a:gridCol>
                <a:gridCol w="5099666">
                  <a:extLst>
                    <a:ext uri="{9D8B030D-6E8A-4147-A177-3AD203B41FA5}">
                      <a16:colId xmlns:a16="http://schemas.microsoft.com/office/drawing/2014/main" val="3890706318"/>
                    </a:ext>
                  </a:extLst>
                </a:gridCol>
              </a:tblGrid>
              <a:tr h="441049">
                <a:tc>
                  <a:txBody>
                    <a:bodyPr/>
                    <a:lstStyle/>
                    <a:p>
                      <a:pPr algn="ctr"/>
                      <a:r>
                        <a:rPr lang="en-IN" sz="2000" dirty="0">
                          <a:latin typeface="Times New Roman" panose="02020603050405020304" pitchFamily="18" charset="0"/>
                          <a:cs typeface="Times New Roman" panose="02020603050405020304" pitchFamily="18" charset="0"/>
                        </a:rPr>
                        <a:t>Network type</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Centralized; single point of failure </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3495261"/>
                  </a:ext>
                </a:extLst>
              </a:tr>
              <a:tr h="441049">
                <a:tc>
                  <a:txBody>
                    <a:bodyPr/>
                    <a:lstStyle/>
                    <a:p>
                      <a:pPr algn="ctr"/>
                      <a:r>
                        <a:rPr lang="en-IN" sz="2000" dirty="0">
                          <a:latin typeface="Times New Roman" panose="02020603050405020304" pitchFamily="18" charset="0"/>
                          <a:cs typeface="Times New Roman" panose="02020603050405020304" pitchFamily="18" charset="0"/>
                        </a:rPr>
                        <a:t>Operation</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Pre-approved participants can read and/or initiate transactions</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53410415"/>
                  </a:ext>
                </a:extLst>
              </a:tr>
              <a:tr h="441049">
                <a:tc>
                  <a:txBody>
                    <a:bodyPr/>
                    <a:lstStyle/>
                    <a:p>
                      <a:pPr algn="ctr"/>
                      <a:r>
                        <a:rPr lang="en-IN" sz="2000" dirty="0">
                          <a:latin typeface="Times New Roman" panose="02020603050405020304" pitchFamily="18" charset="0"/>
                          <a:cs typeface="Times New Roman" panose="02020603050405020304" pitchFamily="18" charset="0"/>
                        </a:rPr>
                        <a:t>Verification</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Single validator node or central authority to create a block </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84897217"/>
                  </a:ext>
                </a:extLst>
              </a:tr>
              <a:tr h="441049">
                <a:tc>
                  <a:txBody>
                    <a:bodyPr/>
                    <a:lstStyle/>
                    <a:p>
                      <a:pPr algn="ctr"/>
                      <a:r>
                        <a:rPr lang="en-IN" sz="2000" dirty="0">
                          <a:latin typeface="Times New Roman" panose="02020603050405020304" pitchFamily="18" charset="0"/>
                          <a:cs typeface="Times New Roman" panose="02020603050405020304" pitchFamily="18" charset="0"/>
                        </a:rPr>
                        <a:t>Consensus mechanism</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Voting or variations of </a:t>
                      </a:r>
                      <a:r>
                        <a:rPr lang="en-US" sz="2000" dirty="0" err="1">
                          <a:latin typeface="Times New Roman" panose="02020603050405020304" pitchFamily="18" charset="0"/>
                          <a:cs typeface="Times New Roman" panose="02020603050405020304" pitchFamily="18" charset="0"/>
                        </a:rPr>
                        <a:t>PoW</a:t>
                      </a:r>
                      <a:r>
                        <a:rPr lang="en-US" sz="2000" dirty="0">
                          <a:latin typeface="Times New Roman" panose="02020603050405020304" pitchFamily="18" charset="0"/>
                          <a:cs typeface="Times New Roman" panose="02020603050405020304" pitchFamily="18" charset="0"/>
                        </a:rPr>
                        <a:t>/POS consensus algorithms</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08393686"/>
                  </a:ext>
                </a:extLst>
              </a:tr>
              <a:tr h="441049">
                <a:tc>
                  <a:txBody>
                    <a:bodyPr/>
                    <a:lstStyle/>
                    <a:p>
                      <a:pPr algn="ctr"/>
                      <a:r>
                        <a:rPr lang="en-IN" sz="2000" dirty="0">
                          <a:latin typeface="Times New Roman" panose="02020603050405020304" pitchFamily="18" charset="0"/>
                          <a:cs typeface="Times New Roman" panose="02020603050405020304" pitchFamily="18" charset="0"/>
                        </a:rPr>
                        <a:t>Security</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Security is dependent on the blockchain architecture adopted</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35503104"/>
                  </a:ext>
                </a:extLst>
              </a:tr>
              <a:tr h="441049">
                <a:tc>
                  <a:txBody>
                    <a:bodyPr/>
                    <a:lstStyle/>
                    <a:p>
                      <a:pPr algn="ctr"/>
                      <a:r>
                        <a:rPr lang="en-IN" sz="2000" dirty="0">
                          <a:latin typeface="Times New Roman" panose="02020603050405020304" pitchFamily="18" charset="0"/>
                          <a:cs typeface="Times New Roman" panose="02020603050405020304" pitchFamily="18" charset="0"/>
                        </a:rPr>
                        <a:t>Trust</a:t>
                      </a:r>
                    </a:p>
                  </a:txBody>
                  <a:tcPr anchor="ctr"/>
                </a:tc>
                <a:tc>
                  <a:txBody>
                    <a:bodyPr/>
                    <a:lstStyle/>
                    <a:p>
                      <a:pPr algn="ctr"/>
                      <a:r>
                        <a:rPr lang="en-IN" sz="2000" dirty="0">
                          <a:latin typeface="Times New Roman" panose="02020603050405020304" pitchFamily="18" charset="0"/>
                          <a:cs typeface="Times New Roman" panose="02020603050405020304" pitchFamily="18" charset="0"/>
                        </a:rPr>
                        <a:t>Entrusted; central control</a:t>
                      </a:r>
                    </a:p>
                  </a:txBody>
                  <a:tcPr anchor="ctr"/>
                </a:tc>
                <a:extLst>
                  <a:ext uri="{0D108BD9-81ED-4DB2-BD59-A6C34878D82A}">
                    <a16:rowId xmlns:a16="http://schemas.microsoft.com/office/drawing/2014/main" val="2623794432"/>
                  </a:ext>
                </a:extLst>
              </a:tr>
              <a:tr h="441049">
                <a:tc>
                  <a:txBody>
                    <a:bodyPr/>
                    <a:lstStyle/>
                    <a:p>
                      <a:pPr algn="ctr"/>
                      <a:r>
                        <a:rPr lang="en-IN" sz="2000" dirty="0">
                          <a:latin typeface="Times New Roman" panose="02020603050405020304" pitchFamily="18" charset="0"/>
                          <a:cs typeface="Times New Roman" panose="02020603050405020304" pitchFamily="18" charset="0"/>
                        </a:rPr>
                        <a:t>Transaction speed</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High</a:t>
                      </a:r>
                      <a:r>
                        <a:rPr lang="en-US" sz="2000">
                          <a:latin typeface="Times New Roman" panose="02020603050405020304" pitchFamily="18" charset="0"/>
                          <a:cs typeface="Times New Roman" panose="02020603050405020304" pitchFamily="18" charset="0"/>
                        </a:rPr>
                        <a:t>; seconds </a:t>
                      </a:r>
                      <a:r>
                        <a:rPr lang="en-US" sz="2000" dirty="0">
                          <a:latin typeface="Times New Roman" panose="02020603050405020304" pitchFamily="18" charset="0"/>
                          <a:cs typeface="Times New Roman" panose="02020603050405020304" pitchFamily="18" charset="0"/>
                        </a:rPr>
                        <a:t>to create a block</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95934371"/>
                  </a:ext>
                </a:extLst>
              </a:tr>
              <a:tr h="441049">
                <a:tc>
                  <a:txBody>
                    <a:bodyPr/>
                    <a:lstStyle/>
                    <a:p>
                      <a:pPr algn="ctr"/>
                      <a:r>
                        <a:rPr lang="en-IN" sz="2000" dirty="0">
                          <a:latin typeface="Times New Roman" panose="02020603050405020304" pitchFamily="18" charset="0"/>
                          <a:cs typeface="Times New Roman" panose="02020603050405020304" pitchFamily="18" charset="0"/>
                        </a:rPr>
                        <a:t>Energy consumption</a:t>
                      </a:r>
                    </a:p>
                  </a:txBody>
                  <a:tcPr anchor="ctr"/>
                </a:tc>
                <a:tc>
                  <a:txBody>
                    <a:bodyPr/>
                    <a:lstStyle/>
                    <a:p>
                      <a:pPr algn="ctr"/>
                      <a:r>
                        <a:rPr lang="en-IN" sz="2000" dirty="0">
                          <a:latin typeface="Times New Roman" panose="02020603050405020304" pitchFamily="18" charset="0"/>
                          <a:cs typeface="Times New Roman" panose="02020603050405020304" pitchFamily="18" charset="0"/>
                        </a:rPr>
                        <a:t>Low</a:t>
                      </a:r>
                    </a:p>
                  </a:txBody>
                  <a:tcPr anchor="ctr"/>
                </a:tc>
                <a:extLst>
                  <a:ext uri="{0D108BD9-81ED-4DB2-BD59-A6C34878D82A}">
                    <a16:rowId xmlns:a16="http://schemas.microsoft.com/office/drawing/2014/main" val="3601102745"/>
                  </a:ext>
                </a:extLst>
              </a:tr>
              <a:tr h="441049">
                <a:tc>
                  <a:txBody>
                    <a:bodyPr/>
                    <a:lstStyle/>
                    <a:p>
                      <a:pPr algn="ctr"/>
                      <a:r>
                        <a:rPr lang="en-IN" sz="2000" dirty="0">
                          <a:latin typeface="Times New Roman" panose="02020603050405020304" pitchFamily="18" charset="0"/>
                          <a:cs typeface="Times New Roman" panose="02020603050405020304" pitchFamily="18" charset="0"/>
                        </a:rPr>
                        <a:t>Scalability</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Better scalability as high storage and computational power is not required</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08656201"/>
                  </a:ext>
                </a:extLst>
              </a:tr>
            </a:tbl>
          </a:graphicData>
        </a:graphic>
      </p:graphicFrame>
    </p:spTree>
    <p:extLst>
      <p:ext uri="{BB962C8B-B14F-4D97-AF65-F5344CB8AC3E}">
        <p14:creationId xmlns:p14="http://schemas.microsoft.com/office/powerpoint/2010/main" val="415365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333772" y="476672"/>
            <a:ext cx="11449272" cy="6192688"/>
          </a:xfrm>
        </p:spPr>
        <p:txBody>
          <a:bodyPr>
            <a:normAutofit/>
          </a:bodyPr>
          <a:lstStyle/>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Membership Service Provider (MSP):</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MSP is the component that manages the identities of all participants in the network. It ensures that only authorized members can join and interact with the network.</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Think of MSP as the security team that checks IDs and grants access to the building only to employees who are supposed to be there.</a:t>
            </a:r>
          </a:p>
          <a:p>
            <a:pPr marL="0" indent="0" algn="just">
              <a:lnSpc>
                <a:spcPct val="120000"/>
              </a:lnSpc>
              <a:spcBef>
                <a:spcPts val="600"/>
              </a:spcBef>
              <a:buNone/>
            </a:pPr>
            <a:r>
              <a:rPr lang="en-US" dirty="0" err="1">
                <a:solidFill>
                  <a:srgbClr val="92D050"/>
                </a:solidFill>
                <a:latin typeface="Times New Roman" panose="02020603050405020304" pitchFamily="18" charset="0"/>
                <a:cs typeface="Times New Roman" panose="02020603050405020304" pitchFamily="18" charset="0"/>
              </a:rPr>
              <a:t>Chaincode</a:t>
            </a:r>
            <a:r>
              <a:rPr lang="en-US" dirty="0">
                <a:solidFill>
                  <a:srgbClr val="92D050"/>
                </a:solidFill>
                <a:latin typeface="Times New Roman" panose="02020603050405020304" pitchFamily="18" charset="0"/>
                <a:cs typeface="Times New Roman" panose="02020603050405020304" pitchFamily="18" charset="0"/>
              </a:rPr>
              <a:t> (Smart Contracts):</a:t>
            </a:r>
          </a:p>
          <a:p>
            <a:pPr marL="0" indent="0" algn="just">
              <a:lnSpc>
                <a:spcPct val="120000"/>
              </a:lnSpc>
              <a:spcBef>
                <a:spcPts val="600"/>
              </a:spcBef>
              <a:buNone/>
            </a:pPr>
            <a:r>
              <a:rPr lang="en-US" dirty="0" err="1">
                <a:latin typeface="Times New Roman" panose="02020603050405020304" pitchFamily="18" charset="0"/>
                <a:cs typeface="Times New Roman" panose="02020603050405020304" pitchFamily="18" charset="0"/>
              </a:rPr>
              <a:t>Chaincode</a:t>
            </a:r>
            <a:r>
              <a:rPr lang="en-US" dirty="0">
                <a:latin typeface="Times New Roman" panose="02020603050405020304" pitchFamily="18" charset="0"/>
                <a:cs typeface="Times New Roman" panose="02020603050405020304" pitchFamily="18" charset="0"/>
              </a:rPr>
              <a:t> is the term for smart contracts in Hyperledger Fabric. These are the rules or logic that define what happens when certain transactions occur.</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a:t>
            </a:r>
            <a:r>
              <a:rPr lang="en-US" dirty="0" err="1">
                <a:latin typeface="Times New Roman" panose="02020603050405020304" pitchFamily="18" charset="0"/>
                <a:cs typeface="Times New Roman" panose="02020603050405020304" pitchFamily="18" charset="0"/>
              </a:rPr>
              <a:t>Chaincode</a:t>
            </a:r>
            <a:r>
              <a:rPr lang="en-US" dirty="0">
                <a:latin typeface="Times New Roman" panose="02020603050405020304" pitchFamily="18" charset="0"/>
                <a:cs typeface="Times New Roman" panose="02020603050405020304" pitchFamily="18" charset="0"/>
              </a:rPr>
              <a:t> is like the company policies that automatically trigger certain actions when specific conditions are met, like approving a payment when an invoice is received.</a:t>
            </a:r>
          </a:p>
        </p:txBody>
      </p:sp>
    </p:spTree>
    <p:extLst>
      <p:ext uri="{BB962C8B-B14F-4D97-AF65-F5344CB8AC3E}">
        <p14:creationId xmlns:p14="http://schemas.microsoft.com/office/powerpoint/2010/main" val="138045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pic>
        <p:nvPicPr>
          <p:cNvPr id="1026" name="Picture 2">
            <a:extLst>
              <a:ext uri="{FF2B5EF4-FFF2-40B4-BE49-F238E27FC236}">
                <a16:creationId xmlns:a16="http://schemas.microsoft.com/office/drawing/2014/main" id="{7FD047B8-8BC2-852B-74F8-DF9119FCF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892" y="1124744"/>
            <a:ext cx="9144000" cy="440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68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fontScale="92500" lnSpcReduction="10000"/>
          </a:bodyPr>
          <a:lstStyle/>
          <a:p>
            <a:pPr marL="0" indent="0" algn="just">
              <a:lnSpc>
                <a:spcPct val="120000"/>
              </a:lnSpc>
              <a:spcBef>
                <a:spcPts val="600"/>
              </a:spcBef>
              <a:buNone/>
            </a:pPr>
            <a:r>
              <a:rPr lang="en-US" dirty="0">
                <a:solidFill>
                  <a:srgbClr val="00B0F0"/>
                </a:solidFill>
                <a:latin typeface="Times New Roman" panose="02020603050405020304" pitchFamily="18" charset="0"/>
                <a:cs typeface="Times New Roman" panose="02020603050405020304" pitchFamily="18" charset="0"/>
              </a:rPr>
              <a:t>Workflow:</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1. Creation of the proposal:</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A participant in the network initiates a transaction, which is sent to specific peers for approval based on the </a:t>
            </a:r>
            <a:r>
              <a:rPr lang="en-US" dirty="0" err="1">
                <a:latin typeface="Times New Roman" panose="02020603050405020304" pitchFamily="18" charset="0"/>
                <a:cs typeface="Times New Roman" panose="02020603050405020304" pitchFamily="18" charset="0"/>
              </a:rPr>
              <a:t>chaincode</a:t>
            </a:r>
            <a:r>
              <a:rPr lang="en-US" dirty="0">
                <a:latin typeface="Times New Roman" panose="02020603050405020304" pitchFamily="18" charset="0"/>
                <a:cs typeface="Times New Roman" panose="02020603050405020304" pitchFamily="18" charset="0"/>
              </a:rPr>
              <a:t> (smart contract).</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2. Endorsement: </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selected peers (endorsers) check the transaction against the rules set in the </a:t>
            </a:r>
            <a:r>
              <a:rPr lang="en-US" dirty="0" err="1">
                <a:latin typeface="Times New Roman" panose="02020603050405020304" pitchFamily="18" charset="0"/>
                <a:cs typeface="Times New Roman" panose="02020603050405020304" pitchFamily="18" charset="0"/>
              </a:rPr>
              <a:t>chaincode</a:t>
            </a:r>
            <a:r>
              <a:rPr lang="en-US" dirty="0">
                <a:latin typeface="Times New Roman" panose="02020603050405020304" pitchFamily="18" charset="0"/>
                <a:cs typeface="Times New Roman" panose="02020603050405020304" pitchFamily="18" charset="0"/>
              </a:rPr>
              <a:t>. If the transaction is valid, they endorse it.</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3. Ordering:</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Orderer</a:t>
            </a:r>
            <a:r>
              <a:rPr lang="en-US" dirty="0">
                <a:latin typeface="Times New Roman" panose="02020603050405020304" pitchFamily="18" charset="0"/>
                <a:cs typeface="Times New Roman" panose="02020603050405020304" pitchFamily="18" charset="0"/>
              </a:rPr>
              <a:t> collects all the endorsed transactions, organizes them into blocks, and ensures they are added to the blockchain in the correct order.</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4. Commitment:</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Finally, the blocks of transactions are distributed to all peers in the network, who update their copies of the ledger to reflect the new information.</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102625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ctr"/>
            <a:r>
              <a:rPr lang="en-US" sz="4000" dirty="0">
                <a:solidFill>
                  <a:srgbClr val="FFC000"/>
                </a:solidFill>
                <a:latin typeface="Algerian" panose="04020705040A02060702" pitchFamily="82" charset="0"/>
              </a:rPr>
              <a:t>Supply Chain Management using Hyperledger</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5112569"/>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Supply Chain Management involves tracking the movement of goods from the manufacturer to the consumer. Using Hyperledger for this process makes it more secure, transparent, and efficient.</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How Hyperledger Helps in Supply Chain Management:</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Tracking Every Step:</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Hyperledger allows every step of the supply chain to be recorded on a blockchain. This includes when goods are made, shipped, and delivered.</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Imagine being able to see where your package is at every moment, from the factory to your doorstep. Hyperledger keeps a record of each step in the process.</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124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a:bodyPr>
          <a:lstStyle/>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Transparency and Trust:</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Since the information is recorded on a blockchain, everyone involved can see the history of the product, ensuring that it’s authentic and hasn’t been tampered with.</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Think of buying an expensive watch and being able to see its entire journey from the manufacturer to the store, making sure it’s genuine.</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Faster and More Efficient:</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By using Hyperledger, companies can reduce the time and cost involved in tracking and managing goods, as everything is automated and securely recorded. </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Instead of waiting for paperwork to be processed, everything is done instantly on the blockchain, speeding up the delivery process.</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278566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1E539C5-DD23-E350-50C5-52B0B6DEC8F1}"/>
              </a:ext>
            </a:extLst>
          </p:cNvPr>
          <p:cNvPicPr>
            <a:picLocks noGrp="1" noChangeAspect="1"/>
          </p:cNvPicPr>
          <p:nvPr>
            <p:ph idx="4294967295"/>
          </p:nvPr>
        </p:nvPicPr>
        <p:blipFill>
          <a:blip r:embed="rId2"/>
          <a:stretch>
            <a:fillRect/>
          </a:stretch>
        </p:blipFill>
        <p:spPr>
          <a:xfrm>
            <a:off x="477838" y="994096"/>
            <a:ext cx="11017250" cy="4869808"/>
          </a:xfrm>
        </p:spPr>
      </p:pic>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366727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lnSpcReduction="10000"/>
          </a:bodyPr>
          <a:lstStyle/>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Key Benefits:</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Provenance Tracking:</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Provenance means knowing where something comes from. Hyperledger records every detail about the origin and history of the goods, which is crucial in industries like food, medicine, or luxury goods.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If there’s a problem with a product, like a recall on a food item, companies can quickly trace it back to its source and find out where things went wrong.</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Cost Reduction:</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Hyperledger helps cut down costs by reducing the need for middlemen and manual processes. It allows real-time tracking, which means better planning and fewer delays.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Imagine cutting out all the extra steps that slow down deliveries and cost money—Hyperledger helps streamline the process.</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294506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84684"/>
            <a:ext cx="11017224" cy="5688632"/>
          </a:xfrm>
        </p:spPr>
        <p:txBody>
          <a:bodyPr>
            <a:normAutofit/>
          </a:bodyPr>
          <a:lstStyle/>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Building Trust:</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Since everyone in the supply chain can see the same information, it’s easier to build trust among all parties. This reduces the chances of fraud or mistakes.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When all participants—like suppliers, manufacturers, and retailers—can see the same records, they’re more likely to trust the information and work together smoothly.</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Improved Traceability:</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Hyperledger makes it easy to trace products through every step of the supply chain, ensuring that if something goes wrong, it can be quickly identified and fixed. </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If a batch of medicines is found to be faulty, the exact location of the issue can be identified quickly, preventing further distribution.</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90679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Need of private blockchain</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A private permissioned blockchain strictly controls who can do what, within the IT system, and there is a well-defined mechanism to revoke and grant access to the nodes. </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Hyperledger Fabric is an example of such private permissioned blockchain. </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A permissioned blockchain can be different from a private blockchain. </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It is possible to create a blockchain network, which is open to the public, i.e., it may allow the public to authenticate itself, grant privilege to nodes and create a mechanism for proper audit trail; such a blockchain is public permissioned blockchain (Ripple blockchain). </a:t>
            </a:r>
          </a:p>
        </p:txBody>
      </p:sp>
    </p:spTree>
    <p:extLst>
      <p:ext uri="{BB962C8B-B14F-4D97-AF65-F5344CB8AC3E}">
        <p14:creationId xmlns:p14="http://schemas.microsoft.com/office/powerpoint/2010/main" val="373137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lnSpcReduction="10000"/>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Private blockchains are used by individual hobbyists, private enterprises or organizations for a specific purpose. Organizations may prefer to use a private blockchain, if they would like to control:</a:t>
            </a:r>
          </a:p>
          <a:p>
            <a:pPr>
              <a:lnSpc>
                <a:spcPct val="107000"/>
              </a:lnSpc>
              <a:spcAft>
                <a:spcPts val="800"/>
              </a:spcAft>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Who can use the system</a:t>
            </a:r>
          </a:p>
          <a:p>
            <a:pPr>
              <a:lnSpc>
                <a:spcPct val="107000"/>
              </a:lnSpc>
              <a:spcAft>
                <a:spcPts val="800"/>
              </a:spcAft>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Who can write to the system</a:t>
            </a:r>
          </a:p>
          <a:p>
            <a:pPr>
              <a:lnSpc>
                <a:spcPct val="107000"/>
              </a:lnSpc>
              <a:spcAft>
                <a:spcPts val="800"/>
              </a:spcAft>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Who can read the system</a:t>
            </a:r>
          </a:p>
          <a:p>
            <a:pPr marL="0" indent="0" algn="just">
              <a:lnSpc>
                <a:spcPct val="107000"/>
              </a:lnSpc>
              <a:spcAft>
                <a:spcPts val="800"/>
              </a:spcAft>
              <a:buNone/>
            </a:pPr>
            <a:r>
              <a:rPr lang="en-US" dirty="0">
                <a:latin typeface="Times New Roman" panose="02020603050405020304" pitchFamily="18" charset="0"/>
                <a:cs typeface="Times New Roman" panose="02020603050405020304" pitchFamily="18" charset="0"/>
              </a:rPr>
              <a:t>Besides, organizations need a solution with a mechanism to ensure users are added via process, and user rights are created, changed, or deleted by an authorized user. These needs gave birth to a need for private blockchain. In addition, the solution needs faster transactions, proper audit trail, and interactions with the organization's existing IT systems.</a:t>
            </a:r>
            <a:endParaRPr lang="en-IN"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259593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ctr"/>
            <a:r>
              <a:rPr lang="en-US" sz="4000" dirty="0">
                <a:solidFill>
                  <a:srgbClr val="FFC000"/>
                </a:solidFill>
                <a:latin typeface="Algerian" panose="04020705040A02060702" pitchFamily="82" charset="0"/>
              </a:rPr>
              <a:t>Smart contract in private blockchain</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In a private blockchain, a smart contract is a self-executing digital agreement where the terms between a buyer and seller are directly written into code. In this environment, only authorized participants within a closed network can create, deploy, and interact with these contracts. Because the blockchain is private, the network is controlled by a single entity or organization, which allows for greater control over who can access the system and perform transactions.</a:t>
            </a:r>
          </a:p>
          <a:p>
            <a:pPr marL="0" indent="0" algn="just">
              <a:lnSpc>
                <a:spcPct val="120000"/>
              </a:lnSpc>
              <a:spcBef>
                <a:spcPts val="600"/>
              </a:spcBef>
              <a:buNone/>
            </a:pPr>
            <a:r>
              <a:rPr lang="en-US" sz="3000" dirty="0">
                <a:solidFill>
                  <a:schemeClr val="accent1"/>
                </a:solidFill>
                <a:latin typeface="Times New Roman" panose="02020603050405020304" pitchFamily="18" charset="0"/>
                <a:cs typeface="Times New Roman" panose="02020603050405020304" pitchFamily="18" charset="0"/>
              </a:rPr>
              <a:t>Design Limitations in </a:t>
            </a:r>
            <a:r>
              <a:rPr lang="en-US" sz="3000">
                <a:solidFill>
                  <a:schemeClr val="accent1"/>
                </a:solidFill>
                <a:latin typeface="Times New Roman" panose="02020603050405020304" pitchFamily="18" charset="0"/>
                <a:cs typeface="Times New Roman" panose="02020603050405020304" pitchFamily="18" charset="0"/>
              </a:rPr>
              <a:t>a Private </a:t>
            </a:r>
            <a:r>
              <a:rPr lang="en-US" sz="3000" dirty="0">
                <a:solidFill>
                  <a:schemeClr val="accent1"/>
                </a:solidFill>
                <a:latin typeface="Times New Roman" panose="02020603050405020304" pitchFamily="18" charset="0"/>
                <a:cs typeface="Times New Roman" panose="02020603050405020304" pitchFamily="18" charset="0"/>
              </a:rPr>
              <a:t>Environment:</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1. Denial-of-Service Attack</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If a malicious contract is introduced, it could slow down or block the execution of other contracts by taking up excessive time or resources.</a:t>
            </a:r>
          </a:p>
        </p:txBody>
      </p:sp>
    </p:spTree>
    <p:extLst>
      <p:ext uri="{BB962C8B-B14F-4D97-AF65-F5344CB8AC3E}">
        <p14:creationId xmlns:p14="http://schemas.microsoft.com/office/powerpoint/2010/main" val="377789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a:bodyPr>
          <a:lstStyle/>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2. Implementation language of Smart contract</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Choosing a suitable programming language for smart contracts is crucial, as it needs to balance power with security, and avoid vulnerabilities like infinite loops.</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3. State Synchronization in Smart contract</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All nodes in the private blockchain must agree on the state of the contract after it’s executed. If malicious nodes disrupt this process, it can cause inconsistencies.</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Despite these challenges, private blockchains offer faster transaction speeds, lower energy consumption, and better scalability compared to public blockchains, making them suitable for organizations that need a controlled, efficient environment for executing smart contracts.</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3543201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477788" y="548680"/>
            <a:ext cx="11017224" cy="5688632"/>
          </a:xfrm>
        </p:spPr>
        <p:txBody>
          <a:bodyPr>
            <a:normAutofit fontScale="92500" lnSpcReduction="10000"/>
          </a:bodyPr>
          <a:lstStyle/>
          <a:p>
            <a:pPr marL="0" indent="0" algn="just">
              <a:lnSpc>
                <a:spcPct val="120000"/>
              </a:lnSpc>
              <a:spcBef>
                <a:spcPts val="600"/>
              </a:spcBef>
              <a:buNone/>
            </a:pPr>
            <a:r>
              <a:rPr lang="en-US" sz="3000" dirty="0">
                <a:solidFill>
                  <a:schemeClr val="accent1"/>
                </a:solidFill>
                <a:latin typeface="Times New Roman" panose="02020603050405020304" pitchFamily="18" charset="0"/>
                <a:cs typeface="Times New Roman" panose="02020603050405020304" pitchFamily="18" charset="0"/>
              </a:rPr>
              <a:t>The CAP Theorem:</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The CAP Theorem is a concept in computer science that explains the limitations of distributed systems, like blockchains. It says that any distributed system can only guarantee two out of three of the following properties at the same time:</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Consistency</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Every node (computer) in the network sees the same data at the same time. If you update the data in one place, all other nodes will immediately reflect that change.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Imagine if every time you made a change to a Google Doc, all your collaborators instantly saw the exact same change. That’s consistency.</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Availability</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Every request to the system gets a response, even if the response is not the most recent data.</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Example: Think of a web page that always loads, even if some of the information is slightly outdated because the server couldn't get the latest data right away.</a:t>
            </a:r>
          </a:p>
        </p:txBody>
      </p:sp>
      <p:sp>
        <p:nvSpPr>
          <p:cNvPr id="5" name="Title 4">
            <a:extLst>
              <a:ext uri="{FF2B5EF4-FFF2-40B4-BE49-F238E27FC236}">
                <a16:creationId xmlns:a16="http://schemas.microsoft.com/office/drawing/2014/main" id="{DA27262B-4998-FA34-3F78-7C478809C168}"/>
              </a:ext>
            </a:extLst>
          </p:cNvPr>
          <p:cNvSpPr>
            <a:spLocks noGrp="1"/>
          </p:cNvSpPr>
          <p:nvPr>
            <p:ph type="title" idx="4294967295"/>
          </p:nvPr>
        </p:nvSpPr>
        <p:spPr>
          <a:xfrm>
            <a:off x="0" y="274638"/>
            <a:ext cx="9144000" cy="130026"/>
          </a:xfrm>
        </p:spPr>
        <p:txBody>
          <a:bodyPr>
            <a:normAutofit fontScale="90000"/>
          </a:bodyPr>
          <a:lstStyle/>
          <a:p>
            <a:r>
              <a:rPr lang="en-IN" dirty="0"/>
              <a:t> </a:t>
            </a:r>
          </a:p>
        </p:txBody>
      </p:sp>
    </p:spTree>
    <p:extLst>
      <p:ext uri="{BB962C8B-B14F-4D97-AF65-F5344CB8AC3E}">
        <p14:creationId xmlns:p14="http://schemas.microsoft.com/office/powerpoint/2010/main" val="279788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C07EF5965D67418381B8EE023AA3C8" ma:contentTypeVersion="4" ma:contentTypeDescription="Create a new document." ma:contentTypeScope="" ma:versionID="3ab164b4e7c9088c53ae3988b9da877d">
  <xsd:schema xmlns:xsd="http://www.w3.org/2001/XMLSchema" xmlns:xs="http://www.w3.org/2001/XMLSchema" xmlns:p="http://schemas.microsoft.com/office/2006/metadata/properties" xmlns:ns2="e8b82336-c7a5-44d1-b404-2496331212c9" targetNamespace="http://schemas.microsoft.com/office/2006/metadata/properties" ma:root="true" ma:fieldsID="6f7d45fdf937bea7a49b29c20b850a7f" ns2:_="">
    <xsd:import namespace="e8b82336-c7a5-44d1-b404-2496331212c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b82336-c7a5-44d1-b404-2496331212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97132C-4B68-4F93-A05D-4FE834D18120}"/>
</file>

<file path=customXml/itemProps2.xml><?xml version="1.0" encoding="utf-8"?>
<ds:datastoreItem xmlns:ds="http://schemas.openxmlformats.org/officeDocument/2006/customXml" ds:itemID="{7D02EBFD-A8C1-4FAD-9BD0-22B2CF5ADD28}"/>
</file>

<file path=customXml/itemProps3.xml><?xml version="1.0" encoding="utf-8"?>
<ds:datastoreItem xmlns:ds="http://schemas.openxmlformats.org/officeDocument/2006/customXml" ds:itemID="{07283B2E-EF9D-4C41-8DFA-7E6BF83DA3CD}"/>
</file>

<file path=docProps/app.xml><?xml version="1.0" encoding="utf-8"?>
<Properties xmlns="http://schemas.openxmlformats.org/officeDocument/2006/extended-properties" xmlns:vt="http://schemas.openxmlformats.org/officeDocument/2006/docPropsVTypes">
  <Template>Chalkboard education presentation (widescreen)</Template>
  <TotalTime>4337</TotalTime>
  <Words>5539</Words>
  <Application>Microsoft Office PowerPoint</Application>
  <PresentationFormat>Custom</PresentationFormat>
  <Paragraphs>316</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Algerian</vt:lpstr>
      <vt:lpstr>Arial</vt:lpstr>
      <vt:lpstr>Consolas</vt:lpstr>
      <vt:lpstr>Corbel</vt:lpstr>
      <vt:lpstr>Courier New</vt:lpstr>
      <vt:lpstr>Times New Roman</vt:lpstr>
      <vt:lpstr>Chalkboard 16x9</vt:lpstr>
      <vt:lpstr>BLOCKCHAIN TECHNOLOGY</vt:lpstr>
      <vt:lpstr>Module 5:  private blockchain </vt:lpstr>
      <vt:lpstr>What is private blockchain</vt:lpstr>
      <vt:lpstr> </vt:lpstr>
      <vt:lpstr>Need of private blockchain</vt:lpstr>
      <vt:lpstr> </vt:lpstr>
      <vt:lpstr>Smart contract in private blockchain</vt:lpstr>
      <vt:lpstr> </vt:lpstr>
      <vt:lpstr> </vt:lpstr>
      <vt:lpstr> </vt:lpstr>
      <vt:lpstr> </vt:lpstr>
      <vt:lpstr> </vt:lpstr>
      <vt:lpstr>State machine in smart contract</vt:lpstr>
      <vt:lpstr> </vt:lpstr>
      <vt:lpstr>Consensus Algorithms for Private Blockchain</vt:lpstr>
      <vt:lpstr> </vt:lpstr>
      <vt:lpstr> </vt:lpstr>
      <vt:lpstr> </vt:lpstr>
      <vt:lpstr> </vt:lpstr>
      <vt:lpstr> </vt:lpstr>
      <vt:lpstr> </vt:lpstr>
      <vt:lpstr> </vt:lpstr>
      <vt:lpstr> </vt:lpstr>
      <vt:lpstr> </vt:lpstr>
      <vt:lpstr> </vt:lpstr>
      <vt:lpstr> </vt:lpstr>
      <vt:lpstr> </vt:lpstr>
      <vt:lpstr> </vt:lpstr>
      <vt:lpstr> </vt:lpstr>
      <vt:lpstr> </vt:lpstr>
      <vt:lpstr> </vt:lpstr>
      <vt:lpstr>Hyperledger Framework</vt:lpstr>
      <vt:lpstr> </vt:lpstr>
      <vt:lpstr> </vt:lpstr>
      <vt:lpstr>Hyperledger tools</vt:lpstr>
      <vt:lpstr> </vt:lpstr>
      <vt:lpstr>Comparison between Hyperledger Fabric &amp; Other Technologies</vt:lpstr>
      <vt:lpstr>Hyperledger fabric architecture</vt:lpstr>
      <vt:lpstr>PowerPoint Presentation</vt:lpstr>
      <vt:lpstr>PowerPoint Presentation</vt:lpstr>
      <vt:lpstr> </vt:lpstr>
      <vt:lpstr> </vt:lpstr>
      <vt:lpstr>Supply Chain Management using Hyperledger</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dc:creator>Swapnil Sonawane</dc:creator>
  <cp:lastModifiedBy>Swapnil Sonawane</cp:lastModifiedBy>
  <cp:revision>349</cp:revision>
  <cp:lastPrinted>2022-09-14T06:27:17Z</cp:lastPrinted>
  <dcterms:created xsi:type="dcterms:W3CDTF">2020-07-27T07:27:31Z</dcterms:created>
  <dcterms:modified xsi:type="dcterms:W3CDTF">2024-09-18T12:17:12Z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0x01010086C07EF5965D67418381B8EE023AA3C8</vt:lpwstr>
  </property>
</Properties>
</file>