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441" r:id="rId5"/>
    <p:sldId id="451" r:id="rId6"/>
    <p:sldId id="452" r:id="rId7"/>
    <p:sldId id="454" r:id="rId8"/>
    <p:sldId id="442" r:id="rId9"/>
    <p:sldId id="443" r:id="rId10"/>
    <p:sldId id="444" r:id="rId11"/>
    <p:sldId id="445" r:id="rId12"/>
    <p:sldId id="446" r:id="rId13"/>
    <p:sldId id="448" r:id="rId14"/>
    <p:sldId id="449" r:id="rId15"/>
    <p:sldId id="45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E758A-15EA-D24D-B45A-7409894447C9}" v="3" dt="2024-10-11T03:21:26.9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yash Kamath" userId="S::suyash.kamath@vit.edu.in::28646b10-bc4d-459f-996c-8aebb345cfd2" providerId="AD" clId="Web-{444E758A-15EA-D24D-B45A-7409894447C9}"/>
    <pc:docChg chg="modSld">
      <pc:chgData name="Suyash Kamath" userId="S::suyash.kamath@vit.edu.in::28646b10-bc4d-459f-996c-8aebb345cfd2" providerId="AD" clId="Web-{444E758A-15EA-D24D-B45A-7409894447C9}" dt="2024-10-11T03:21:23.028" v="1" actId="20577"/>
      <pc:docMkLst>
        <pc:docMk/>
      </pc:docMkLst>
      <pc:sldChg chg="modSp">
        <pc:chgData name="Suyash Kamath" userId="S::suyash.kamath@vit.edu.in::28646b10-bc4d-459f-996c-8aebb345cfd2" providerId="AD" clId="Web-{444E758A-15EA-D24D-B45A-7409894447C9}" dt="2024-10-11T03:21:23.028" v="1" actId="20577"/>
        <pc:sldMkLst>
          <pc:docMk/>
          <pc:sldMk cId="1478664562" sldId="441"/>
        </pc:sldMkLst>
        <pc:spChg chg="mod">
          <ac:chgData name="Suyash Kamath" userId="S::suyash.kamath@vit.edu.in::28646b10-bc4d-459f-996c-8aebb345cfd2" providerId="AD" clId="Web-{444E758A-15EA-D24D-B45A-7409894447C9}" dt="2024-10-11T03:21:23.028" v="1" actId="20577"/>
          <ac:spMkLst>
            <pc:docMk/>
            <pc:sldMk cId="1478664562" sldId="441"/>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905000"/>
            <a:ext cx="9146382"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5309" y="4724400"/>
            <a:ext cx="8634184"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Subtitle 2"/>
          <p:cNvSpPr>
            <a:spLocks noGrp="1"/>
          </p:cNvSpPr>
          <p:nvPr>
            <p:ph type="subTitle" idx="1"/>
          </p:nvPr>
        </p:nvSpPr>
        <p:spPr>
          <a:xfrm>
            <a:off x="1522810" y="5105400"/>
            <a:ext cx="9146381"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2770246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810" y="1514475"/>
            <a:ext cx="10572328"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C3286530-7611-430E-9C44-7C9A25B39370}" type="datetime1">
              <a:rPr lang="en-US" smtClean="0"/>
              <a:t>10/10/2024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3411540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7046" y="3472590"/>
            <a:ext cx="6492240" cy="64025"/>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hasCustomPrompt="1"/>
          </p:nvPr>
        </p:nvSpPr>
        <p:spPr>
          <a:xfrm>
            <a:off x="608171" y="277814"/>
            <a:ext cx="9146383" cy="5898573"/>
          </a:xfrm>
        </p:spPr>
        <p:txBody>
          <a:bodyPr vert="eaVert"/>
          <a:lstStyle>
            <a:lvl5pPr>
              <a:defRPr/>
            </a:lvl5pPr>
            <a:lvl6pPr marL="1261872" indent="0">
              <a:buNone/>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endParaRPr lang="en-US"/>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36708F44-37CB-4E2A-9FF9-323E6CEA5E70}" type="datetime1">
              <a:rPr lang="en-US" smtClean="0"/>
              <a:t>10/10/2024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4873981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67" name="line" descr="Line graphic"/>
          <p:cNvGrpSpPr/>
          <p:nvPr/>
        </p:nvGrpSpPr>
        <p:grpSpPr bwMode="invGray">
          <a:xfrm>
            <a:off x="1522810" y="1514475"/>
            <a:ext cx="10572328"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6A28ABDE-A89D-4912-B953-11D5E3BE7169}" type="datetime1">
              <a:rPr lang="en-US" smtClean="0"/>
              <a:t>10/10/2024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5966577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5309" y="4724400"/>
            <a:ext cx="8634184"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60448CEB-7C3C-4B20-B773-C36BF9B9D2DF}" type="datetime1">
              <a:rPr lang="en-US" smtClean="0"/>
              <a:t>10/10/2024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033430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58" name="line" descr="Line graphic"/>
          <p:cNvGrpSpPr/>
          <p:nvPr/>
        </p:nvGrpSpPr>
        <p:grpSpPr bwMode="invGray">
          <a:xfrm>
            <a:off x="1522810" y="1514475"/>
            <a:ext cx="10572328"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8C53DCEA-A006-4DFF-9B5C-369434D32781}" type="datetime1">
              <a:rPr lang="en-US" smtClean="0"/>
              <a:t>10/10/2024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366261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810" y="1514475"/>
            <a:ext cx="10572328"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Prepared By: Prof. Swapnil S. Sonawane</a:t>
            </a:r>
            <a:endParaRPr/>
          </a:p>
        </p:txBody>
      </p:sp>
      <p:sp>
        <p:nvSpPr>
          <p:cNvPr id="7" name="Date Placeholder 6"/>
          <p:cNvSpPr>
            <a:spLocks noGrp="1"/>
          </p:cNvSpPr>
          <p:nvPr>
            <p:ph type="dt" sz="half" idx="10"/>
          </p:nvPr>
        </p:nvSpPr>
        <p:spPr/>
        <p:txBody>
          <a:bodyPr/>
          <a:lstStyle/>
          <a:p>
            <a:fld id="{CEE6BAD5-0C80-4B70-89F8-F11D23AACF39}" type="datetime1">
              <a:rPr lang="en-US" smtClean="0"/>
              <a:t>10/10/2024</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6346182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810" y="1514475"/>
            <a:ext cx="10572328"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4" name="Footer Placeholder 3"/>
          <p:cNvSpPr>
            <a:spLocks noGrp="1"/>
          </p:cNvSpPr>
          <p:nvPr>
            <p:ph type="ftr" sz="quarter" idx="11"/>
          </p:nvPr>
        </p:nvSpPr>
        <p:spPr/>
        <p:txBody>
          <a:bodyPr/>
          <a:lstStyle/>
          <a:p>
            <a:r>
              <a:rPr lang="en-US"/>
              <a:t>Prepared By: Prof. Swapnil S. Sonawane</a:t>
            </a:r>
            <a:endParaRPr/>
          </a:p>
        </p:txBody>
      </p:sp>
      <p:sp>
        <p:nvSpPr>
          <p:cNvPr id="3" name="Date Placeholder 2"/>
          <p:cNvSpPr>
            <a:spLocks noGrp="1"/>
          </p:cNvSpPr>
          <p:nvPr>
            <p:ph type="dt" sz="half" idx="10"/>
          </p:nvPr>
        </p:nvSpPr>
        <p:spPr/>
        <p:txBody>
          <a:bodyPr/>
          <a:lstStyle/>
          <a:p>
            <a:fld id="{8B828E8C-CD5C-4124-98C6-302D20FBBA75}" type="datetime1">
              <a:rPr lang="en-US" smtClean="0"/>
              <a:t>10/10/2024</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837119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Prepared By: Prof. Swapnil S. Sonawane</a:t>
            </a:r>
            <a:endParaRPr/>
          </a:p>
        </p:txBody>
      </p:sp>
      <p:sp>
        <p:nvSpPr>
          <p:cNvPr id="2" name="Date Placeholder 1"/>
          <p:cNvSpPr>
            <a:spLocks noGrp="1"/>
          </p:cNvSpPr>
          <p:nvPr>
            <p:ph type="dt" sz="half" idx="10"/>
          </p:nvPr>
        </p:nvSpPr>
        <p:spPr/>
        <p:txBody>
          <a:bodyPr/>
          <a:lstStyle/>
          <a:p>
            <a:fld id="{48AB1847-938A-4AF9-A066-50BCA8294D17}" type="datetime1">
              <a:rPr lang="en-US" smtClean="0"/>
              <a:t>10/10/2024</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191288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B409F7DF-9892-418E-92FF-9768939F07F7}" type="datetime1">
              <a:rPr lang="en-US" smtClean="0"/>
              <a:t>10/10/2024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492554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BB743571-19BF-4038-A353-0FB6DFC8B141}" type="datetime1">
              <a:rPr lang="en-US" smtClean="0"/>
              <a:t>10/10/2024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95741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1" y="274638"/>
            <a:ext cx="9146380"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2810" y="6400801"/>
            <a:ext cx="6326246" cy="276226"/>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Prepared By: Prof. Swapnil S. Sonawane</a:t>
            </a:r>
          </a:p>
        </p:txBody>
      </p:sp>
      <p:sp>
        <p:nvSpPr>
          <p:cNvPr id="4" name="Date Placeholder 3"/>
          <p:cNvSpPr>
            <a:spLocks noGrp="1"/>
          </p:cNvSpPr>
          <p:nvPr>
            <p:ph type="dt" sz="half" idx="2"/>
          </p:nvPr>
        </p:nvSpPr>
        <p:spPr>
          <a:xfrm>
            <a:off x="8077716" y="6400801"/>
            <a:ext cx="1244183"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80CBDC18-5ECD-4347-AB77-701C1298D736}" type="datetime1">
              <a:rPr lang="en-US" smtClean="0"/>
              <a:t>10/10/2024</a:t>
            </a:fld>
            <a:endParaRPr lang="en-US"/>
          </a:p>
        </p:txBody>
      </p:sp>
      <p:sp>
        <p:nvSpPr>
          <p:cNvPr id="6" name="Slide Number Placeholder 5"/>
          <p:cNvSpPr>
            <a:spLocks noGrp="1"/>
          </p:cNvSpPr>
          <p:nvPr>
            <p:ph type="sldNum" sz="quarter" idx="4"/>
          </p:nvPr>
        </p:nvSpPr>
        <p:spPr>
          <a:xfrm>
            <a:off x="9525893" y="6400801"/>
            <a:ext cx="1143300"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31533210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3068960"/>
            <a:ext cx="9143998" cy="2165994"/>
          </a:xfrm>
        </p:spPr>
        <p:txBody>
          <a:bodyPr anchor="b">
            <a:normAutofit fontScale="90000"/>
          </a:bodyPr>
          <a:lstStyle/>
          <a:p>
            <a:pPr algn="ctr"/>
            <a:br>
              <a:rPr lang="en-US" sz="5400">
                <a:latin typeface="Algerian" panose="04020705040A02060702" pitchFamily="82" charset="0"/>
              </a:rPr>
            </a:br>
            <a:br>
              <a:rPr lang="en-US" sz="5400">
                <a:latin typeface="Algerian" panose="04020705040A02060702" pitchFamily="82" charset="0"/>
              </a:rPr>
            </a:br>
            <a:r>
              <a:rPr lang="en-US" sz="5400">
                <a:solidFill>
                  <a:schemeClr val="accent1">
                    <a:lumMod val="60000"/>
                    <a:lumOff val="40000"/>
                  </a:schemeClr>
                </a:solidFill>
                <a:latin typeface="Algerian"/>
              </a:rPr>
              <a:t>Module 6:</a:t>
            </a:r>
            <a:br>
              <a:rPr lang="en-US" sz="5400">
                <a:latin typeface="Algerian" panose="04020705040A02060702" pitchFamily="82" charset="0"/>
              </a:rPr>
            </a:br>
            <a:br>
              <a:rPr lang="en-US" sz="5400">
                <a:latin typeface="Algerian" panose="04020705040A02060702" pitchFamily="82" charset="0"/>
              </a:rPr>
            </a:br>
            <a:r>
              <a:rPr lang="en-US" sz="5400">
                <a:solidFill>
                  <a:schemeClr val="accent1">
                    <a:lumMod val="60000"/>
                    <a:lumOff val="40000"/>
                  </a:schemeClr>
                </a:solidFill>
                <a:latin typeface="Algerian"/>
              </a:rPr>
              <a:t>Tools and Applications of </a:t>
            </a:r>
            <a:r>
              <a:rPr lang="en-US" sz="5400" err="1">
                <a:solidFill>
                  <a:schemeClr val="accent1">
                    <a:lumMod val="60000"/>
                    <a:lumOff val="40000"/>
                  </a:schemeClr>
                </a:solidFill>
                <a:latin typeface="Algerian"/>
              </a:rPr>
              <a:t>BlockchaiN</a:t>
            </a:r>
            <a:br>
              <a:rPr lang="en-US" sz="5400">
                <a:latin typeface="Algerian" panose="04020705040A02060702" pitchFamily="82" charset="0"/>
              </a:rPr>
            </a:br>
            <a:endParaRPr lang="en-US" sz="5400">
              <a:solidFill>
                <a:schemeClr val="accent1">
                  <a:lumMod val="60000"/>
                  <a:lumOff val="40000"/>
                </a:schemeClr>
              </a:solidFill>
              <a:latin typeface="Algerian" panose="04020705040A02060702" pitchFamily="82" charset="0"/>
            </a:endParaRP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5" name="Content Placeholder 4">
            <a:extLst>
              <a:ext uri="{FF2B5EF4-FFF2-40B4-BE49-F238E27FC236}">
                <a16:creationId xmlns:a16="http://schemas.microsoft.com/office/drawing/2014/main" id="{ED734CB3-9FFB-2A57-2728-5F6237AB13AA}"/>
              </a:ext>
            </a:extLst>
          </p:cNvPr>
          <p:cNvSpPr>
            <a:spLocks noGrp="1"/>
          </p:cNvSpPr>
          <p:nvPr>
            <p:ph idx="1"/>
          </p:nvPr>
        </p:nvSpPr>
        <p:spPr>
          <a:xfrm>
            <a:off x="1539182" y="6525344"/>
            <a:ext cx="4412803" cy="1167448"/>
          </a:xfrm>
        </p:spPr>
        <p:txBody>
          <a:bodyPr/>
          <a:lstStyle/>
          <a:p>
            <a:pPr marL="0" indent="0">
              <a:buNone/>
            </a:pPr>
            <a:r>
              <a:rPr lang="en-IN"/>
              <a:t>  </a:t>
            </a:r>
          </a:p>
        </p:txBody>
      </p:sp>
    </p:spTree>
    <p:extLst>
      <p:ext uri="{BB962C8B-B14F-4D97-AF65-F5344CB8AC3E}">
        <p14:creationId xmlns:p14="http://schemas.microsoft.com/office/powerpoint/2010/main" val="14786645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Defi</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628800"/>
            <a:ext cx="10513168" cy="4954563"/>
          </a:xfrm>
        </p:spPr>
        <p:txBody>
          <a:bodyPr>
            <a:normAutofit/>
          </a:bodyPr>
          <a:lstStyle/>
          <a:p>
            <a:pPr marL="0" indent="0" algn="just">
              <a:lnSpc>
                <a:spcPct val="120000"/>
              </a:lnSpc>
              <a:spcBef>
                <a:spcPts val="600"/>
              </a:spcBef>
              <a:buNone/>
            </a:pPr>
            <a:r>
              <a:rPr lang="en-US">
                <a:latin typeface="Times New Roman" panose="02020603050405020304" pitchFamily="18" charset="0"/>
                <a:cs typeface="Times New Roman" panose="02020603050405020304" pitchFamily="18" charset="0"/>
              </a:rPr>
              <a:t>DeFi, or Decentralized Finance, refers to financial services that run on blockchain technology without the need for traditional banks or intermediaries. It’s like a digital financial system where users can lend, borrow, trade, and save directly through software applications.</a:t>
            </a:r>
          </a:p>
          <a:p>
            <a:pPr marL="0" indent="0" algn="just">
              <a:lnSpc>
                <a:spcPct val="120000"/>
              </a:lnSpc>
              <a:spcBef>
                <a:spcPts val="600"/>
              </a:spcBef>
              <a:buNone/>
            </a:pPr>
            <a:r>
              <a:rPr lang="en-US">
                <a:solidFill>
                  <a:srgbClr val="00B0F0"/>
                </a:solidFill>
                <a:latin typeface="Times New Roman" panose="02020603050405020304" pitchFamily="18" charset="0"/>
                <a:cs typeface="Times New Roman" panose="02020603050405020304" pitchFamily="18" charset="0"/>
              </a:rPr>
              <a:t>Working of DeFi:</a:t>
            </a:r>
          </a:p>
          <a:p>
            <a:pPr marL="457200" indent="-457200" algn="just">
              <a:lnSpc>
                <a:spcPct val="120000"/>
              </a:lnSpc>
              <a:spcBef>
                <a:spcPts val="600"/>
              </a:spcBef>
              <a:buFont typeface="+mj-lt"/>
              <a:buAutoNum type="arabicPeriod"/>
            </a:pPr>
            <a:r>
              <a:rPr lang="en-US">
                <a:latin typeface="Times New Roman" panose="02020603050405020304" pitchFamily="18" charset="0"/>
                <a:cs typeface="Times New Roman" panose="02020603050405020304" pitchFamily="18" charset="0"/>
              </a:rPr>
              <a:t>No Middlemen: In DeFi, you don’t need a bank or broker to manage your money. Everything is done through smart contracts—self-executing agreements that automatically handle transactions when certain conditions are met.</a:t>
            </a:r>
          </a:p>
        </p:txBody>
      </p:sp>
    </p:spTree>
    <p:extLst>
      <p:ext uri="{BB962C8B-B14F-4D97-AF65-F5344CB8AC3E}">
        <p14:creationId xmlns:p14="http://schemas.microsoft.com/office/powerpoint/2010/main" val="12684455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9376" y="584684"/>
            <a:ext cx="11017224" cy="5688632"/>
          </a:xfrm>
        </p:spPr>
        <p:txBody>
          <a:bodyPr>
            <a:normAutofit lnSpcReduction="10000"/>
          </a:bodyPr>
          <a:lstStyle/>
          <a:p>
            <a:pPr marL="457200" indent="-457200" algn="just">
              <a:lnSpc>
                <a:spcPct val="120000"/>
              </a:lnSpc>
              <a:spcBef>
                <a:spcPts val="600"/>
              </a:spcBef>
              <a:buFont typeface="+mj-lt"/>
              <a:buAutoNum type="arabicPeriod" startAt="2"/>
            </a:pPr>
            <a:r>
              <a:rPr lang="en-US" err="1">
                <a:latin typeface="Times New Roman" panose="02020603050405020304" pitchFamily="18" charset="0"/>
                <a:cs typeface="Times New Roman" panose="02020603050405020304" pitchFamily="18" charset="0"/>
              </a:rPr>
              <a:t>Dapps</a:t>
            </a:r>
            <a:r>
              <a:rPr lang="en-US">
                <a:latin typeface="Times New Roman" panose="02020603050405020304" pitchFamily="18" charset="0"/>
                <a:cs typeface="Times New Roman" panose="02020603050405020304" pitchFamily="18" charset="0"/>
              </a:rPr>
              <a:t>: Users interact with decentralized apps (</a:t>
            </a:r>
            <a:r>
              <a:rPr lang="en-US" err="1">
                <a:latin typeface="Times New Roman" panose="02020603050405020304" pitchFamily="18" charset="0"/>
                <a:cs typeface="Times New Roman" panose="02020603050405020304" pitchFamily="18" charset="0"/>
              </a:rPr>
              <a:t>dapps</a:t>
            </a:r>
            <a:r>
              <a:rPr lang="en-US">
                <a:latin typeface="Times New Roman" panose="02020603050405020304" pitchFamily="18" charset="0"/>
                <a:cs typeface="Times New Roman" panose="02020603050405020304" pitchFamily="18" charset="0"/>
              </a:rPr>
              <a:t>), which are built on platforms like Ethereum. These apps provide services like lending, borrowing, and trading without the need for paperwork or bank accounts.</a:t>
            </a:r>
          </a:p>
          <a:p>
            <a:pPr marL="457200" indent="-457200" algn="just">
              <a:lnSpc>
                <a:spcPct val="120000"/>
              </a:lnSpc>
              <a:spcBef>
                <a:spcPts val="600"/>
              </a:spcBef>
              <a:buFont typeface="+mj-lt"/>
              <a:buAutoNum type="arabicPeriod" startAt="2"/>
            </a:pPr>
            <a:r>
              <a:rPr lang="en-US">
                <a:latin typeface="Times New Roman" panose="02020603050405020304" pitchFamily="18" charset="0"/>
                <a:cs typeface="Times New Roman" panose="02020603050405020304" pitchFamily="18" charset="0"/>
              </a:rPr>
              <a:t>Crypto-Based: DeFi mainly uses cryptocurrencies, so you can earn interest, get loans, or trade assets using digital coins like Bitcoin or Ethereum. You can even save or invest your crypto and earn higher interest rates than traditional banks.</a:t>
            </a:r>
          </a:p>
          <a:p>
            <a:pPr marL="0" indent="0" algn="just">
              <a:lnSpc>
                <a:spcPct val="120000"/>
              </a:lnSpc>
              <a:spcBef>
                <a:spcPts val="600"/>
              </a:spcBef>
              <a:buNone/>
            </a:pPr>
            <a:r>
              <a:rPr lang="en-US">
                <a:solidFill>
                  <a:schemeClr val="accent1"/>
                </a:solidFill>
                <a:latin typeface="Times New Roman" panose="02020603050405020304" pitchFamily="18" charset="0"/>
                <a:cs typeface="Times New Roman" panose="02020603050405020304" pitchFamily="18" charset="0"/>
              </a:rPr>
              <a:t>Key activities in DeFi:</a:t>
            </a:r>
          </a:p>
          <a:p>
            <a:pPr marL="457200" indent="-457200" algn="just">
              <a:lnSpc>
                <a:spcPct val="120000"/>
              </a:lnSpc>
              <a:spcBef>
                <a:spcPts val="600"/>
              </a:spcBef>
              <a:buFont typeface="+mj-lt"/>
              <a:buAutoNum type="alphaLcPeriod"/>
            </a:pPr>
            <a:r>
              <a:rPr lang="en-US">
                <a:latin typeface="Times New Roman" panose="02020603050405020304" pitchFamily="18" charset="0"/>
                <a:cs typeface="Times New Roman" panose="02020603050405020304" pitchFamily="18" charset="0"/>
              </a:rPr>
              <a:t>Lending and Borrowing: You can lend your crypto and earn interest, or take out a loan without going through a bank.</a:t>
            </a:r>
          </a:p>
          <a:p>
            <a:pPr marL="457200" indent="-457200" algn="just">
              <a:lnSpc>
                <a:spcPct val="120000"/>
              </a:lnSpc>
              <a:spcBef>
                <a:spcPts val="600"/>
              </a:spcBef>
              <a:buFont typeface="+mj-lt"/>
              <a:buAutoNum type="alphaLcPeriod"/>
            </a:pPr>
            <a:r>
              <a:rPr lang="en-US">
                <a:latin typeface="Times New Roman" panose="02020603050405020304" pitchFamily="18" charset="0"/>
                <a:cs typeface="Times New Roman" panose="02020603050405020304" pitchFamily="18" charset="0"/>
              </a:rPr>
              <a:t>Trading: DeFi allows for peer-to-peer trading, meaning you can directly buy and sell cryptocurrencies without needing a middleman.</a:t>
            </a:r>
          </a:p>
          <a:p>
            <a:pPr marL="457200" indent="-457200" algn="just">
              <a:lnSpc>
                <a:spcPct val="120000"/>
              </a:lnSpc>
              <a:spcBef>
                <a:spcPts val="600"/>
              </a:spcBef>
              <a:buFont typeface="+mj-lt"/>
              <a:buAutoNum type="alphaLcPeriod"/>
            </a:pPr>
            <a:r>
              <a:rPr lang="en-US">
                <a:latin typeface="Times New Roman" panose="02020603050405020304" pitchFamily="18" charset="0"/>
                <a:cs typeface="Times New Roman" panose="02020603050405020304" pitchFamily="18" charset="0"/>
              </a:rPr>
              <a:t>Savings: DeFi platforms offer high-interest savings accounts where you can deposit your crypto.</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1588" y="274638"/>
            <a:ext cx="9144000" cy="130026"/>
          </a:xfrm>
        </p:spPr>
        <p:txBody>
          <a:bodyPr>
            <a:normAutofit fontScale="90000"/>
          </a:bodyPr>
          <a:lstStyle/>
          <a:p>
            <a:r>
              <a:rPr lang="en-IN"/>
              <a:t> </a:t>
            </a:r>
          </a:p>
        </p:txBody>
      </p:sp>
    </p:spTree>
    <p:extLst>
      <p:ext uri="{BB962C8B-B14F-4D97-AF65-F5344CB8AC3E}">
        <p14:creationId xmlns:p14="http://schemas.microsoft.com/office/powerpoint/2010/main" val="7069458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9376" y="584684"/>
            <a:ext cx="11017224" cy="5688632"/>
          </a:xfrm>
        </p:spPr>
        <p:txBody>
          <a:bodyPr>
            <a:normAutofit/>
          </a:bodyPr>
          <a:lstStyle/>
          <a:p>
            <a:pPr marL="0" indent="0" algn="just">
              <a:lnSpc>
                <a:spcPct val="120000"/>
              </a:lnSpc>
              <a:spcBef>
                <a:spcPts val="600"/>
              </a:spcBef>
              <a:buNone/>
            </a:pPr>
            <a:r>
              <a:rPr lang="en-US">
                <a:solidFill>
                  <a:srgbClr val="00B0F0"/>
                </a:solidFill>
                <a:latin typeface="Times New Roman" panose="02020603050405020304" pitchFamily="18" charset="0"/>
                <a:cs typeface="Times New Roman" panose="02020603050405020304" pitchFamily="18" charset="0"/>
              </a:rPr>
              <a:t>Advantages of </a:t>
            </a:r>
            <a:r>
              <a:rPr lang="en-US" err="1">
                <a:solidFill>
                  <a:srgbClr val="00B0F0"/>
                </a:solidFill>
                <a:latin typeface="Times New Roman" panose="02020603050405020304" pitchFamily="18" charset="0"/>
                <a:cs typeface="Times New Roman" panose="02020603050405020304" pitchFamily="18" charset="0"/>
              </a:rPr>
              <a:t>DeFi</a:t>
            </a:r>
            <a:r>
              <a:rPr lang="en-US">
                <a:solidFill>
                  <a:srgbClr val="00B0F0"/>
                </a:solidFill>
                <a:latin typeface="Times New Roman" panose="02020603050405020304" pitchFamily="18" charset="0"/>
                <a:cs typeface="Times New Roman" panose="02020603050405020304" pitchFamily="18" charset="0"/>
              </a:rPr>
              <a:t>:</a:t>
            </a:r>
          </a:p>
          <a:p>
            <a:pPr algn="just">
              <a:lnSpc>
                <a:spcPct val="120000"/>
              </a:lnSpc>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Open to Everyone: Anyone with an internet connection can access DeFi services without needing to open a bank account.</a:t>
            </a:r>
          </a:p>
          <a:p>
            <a:pPr algn="just">
              <a:lnSpc>
                <a:spcPct val="120000"/>
              </a:lnSpc>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Fast and Flexible: Transactions happen quickly, and you can move your money without the delays or fees that come with traditional financial systems.</a:t>
            </a:r>
          </a:p>
          <a:p>
            <a:pPr algn="just">
              <a:lnSpc>
                <a:spcPct val="120000"/>
              </a:lnSpc>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Transparent: All transactions are recorded on the blockchain, meaning they are publicly visible, making the system more transparent.</a:t>
            </a:r>
          </a:p>
          <a:p>
            <a:pPr marL="0" indent="0" algn="just">
              <a:lnSpc>
                <a:spcPct val="120000"/>
              </a:lnSpc>
              <a:spcBef>
                <a:spcPts val="600"/>
              </a:spcBef>
              <a:buNone/>
            </a:pPr>
            <a:r>
              <a:rPr lang="en-US">
                <a:latin typeface="Times New Roman" panose="02020603050405020304" pitchFamily="18" charset="0"/>
                <a:cs typeface="Times New Roman" panose="02020603050405020304" pitchFamily="18" charset="0"/>
              </a:rPr>
              <a:t>DeFi is transforming how people use financial services by making them more accessible, fast, and open</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1588" y="274638"/>
            <a:ext cx="9144000" cy="130026"/>
          </a:xfrm>
        </p:spPr>
        <p:txBody>
          <a:bodyPr>
            <a:normAutofit fontScale="90000"/>
          </a:bodyPr>
          <a:lstStyle/>
          <a:p>
            <a:r>
              <a:rPr lang="en-IN"/>
              <a:t> </a:t>
            </a:r>
          </a:p>
        </p:txBody>
      </p:sp>
    </p:spTree>
    <p:extLst>
      <p:ext uri="{BB962C8B-B14F-4D97-AF65-F5344CB8AC3E}">
        <p14:creationId xmlns:p14="http://schemas.microsoft.com/office/powerpoint/2010/main" val="4081973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Hyperledger fabric</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628800"/>
            <a:ext cx="10513168" cy="4954563"/>
          </a:xfrm>
        </p:spPr>
        <p:txBody>
          <a:bodyPr>
            <a:normAutofit lnSpcReduction="10000"/>
          </a:bodyPr>
          <a:lstStyle/>
          <a:p>
            <a:pPr marL="0" indent="0" algn="just">
              <a:lnSpc>
                <a:spcPct val="120000"/>
              </a:lnSpc>
              <a:spcBef>
                <a:spcPts val="600"/>
              </a:spcBef>
              <a:buNone/>
            </a:pPr>
            <a:r>
              <a:rPr lang="en-US">
                <a:latin typeface="Times New Roman" panose="02020603050405020304" pitchFamily="18" charset="0"/>
                <a:cs typeface="Times New Roman" panose="02020603050405020304" pitchFamily="18" charset="0"/>
              </a:rPr>
              <a:t>Hyperledger Fabric is a blockchain framework that is permissioned, meaning it is only accessible to authorized users. It was created by The Linux Foundation and is designed for use in businesses where privacy, security, and quick transactions are important. Here’s how it works in simple terms:</a:t>
            </a:r>
          </a:p>
          <a:p>
            <a:pPr marL="0" indent="0" algn="just">
              <a:lnSpc>
                <a:spcPct val="120000"/>
              </a:lnSpc>
              <a:spcBef>
                <a:spcPts val="600"/>
              </a:spcBef>
              <a:buNone/>
            </a:pPr>
            <a:r>
              <a:rPr lang="en-US">
                <a:solidFill>
                  <a:schemeClr val="accent1"/>
                </a:solidFill>
                <a:latin typeface="Times New Roman" panose="02020603050405020304" pitchFamily="18" charset="0"/>
                <a:cs typeface="Times New Roman" panose="02020603050405020304" pitchFamily="18" charset="0"/>
              </a:rPr>
              <a:t>How does Hyperledger Fabric Work?</a:t>
            </a:r>
          </a:p>
          <a:p>
            <a:pPr marL="457200" indent="-457200" algn="just">
              <a:lnSpc>
                <a:spcPct val="120000"/>
              </a:lnSpc>
              <a:spcBef>
                <a:spcPts val="600"/>
              </a:spcBef>
              <a:buFont typeface="+mj-lt"/>
              <a:buAutoNum type="arabicPeriod"/>
            </a:pPr>
            <a:r>
              <a:rPr lang="en-US">
                <a:latin typeface="Times New Roman" panose="02020603050405020304" pitchFamily="18" charset="0"/>
                <a:cs typeface="Times New Roman" panose="02020603050405020304" pitchFamily="18" charset="0"/>
              </a:rPr>
              <a:t>Transactions: A transaction starts when a user (client) sends a request to the system. This request is sent to different organizations, which check the user's identity and see if they are allowed to make the transaction.</a:t>
            </a:r>
          </a:p>
          <a:p>
            <a:pPr marL="457200" indent="-457200" algn="just">
              <a:lnSpc>
                <a:spcPct val="120000"/>
              </a:lnSpc>
              <a:spcBef>
                <a:spcPts val="600"/>
              </a:spcBef>
              <a:buFont typeface="+mj-lt"/>
              <a:buAutoNum type="arabicPeriod"/>
            </a:pPr>
            <a:r>
              <a:rPr lang="en-US">
                <a:latin typeface="Times New Roman" panose="02020603050405020304" pitchFamily="18" charset="0"/>
                <a:cs typeface="Times New Roman" panose="02020603050405020304" pitchFamily="18" charset="0"/>
              </a:rPr>
              <a:t>Endorsements: These organizations (called peers) then simulate the transaction and, if everything looks right, approve it by giving their signatures. The user collects these approvals.</a:t>
            </a:r>
          </a:p>
        </p:txBody>
      </p:sp>
    </p:spTree>
    <p:extLst>
      <p:ext uri="{BB962C8B-B14F-4D97-AF65-F5344CB8AC3E}">
        <p14:creationId xmlns:p14="http://schemas.microsoft.com/office/powerpoint/2010/main" val="1645184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9376" y="584684"/>
            <a:ext cx="11017224" cy="5688632"/>
          </a:xfrm>
        </p:spPr>
        <p:txBody>
          <a:bodyPr>
            <a:normAutofit fontScale="92500"/>
          </a:bodyPr>
          <a:lstStyle/>
          <a:p>
            <a:pPr marL="457200" indent="-457200" algn="just">
              <a:lnSpc>
                <a:spcPct val="120000"/>
              </a:lnSpc>
              <a:spcBef>
                <a:spcPts val="600"/>
              </a:spcBef>
              <a:buFont typeface="+mj-lt"/>
              <a:buAutoNum type="arabicPeriod" startAt="3"/>
            </a:pPr>
            <a:r>
              <a:rPr lang="en-US">
                <a:latin typeface="Times New Roman" panose="02020603050405020304" pitchFamily="18" charset="0"/>
                <a:cs typeface="Times New Roman" panose="02020603050405020304" pitchFamily="18" charset="0"/>
              </a:rPr>
              <a:t>Ordering: Once the required approvals are collected, the transaction is sent to the ordering service, which arranges all transactions in order and groups them into blocks.</a:t>
            </a:r>
          </a:p>
          <a:p>
            <a:pPr marL="457200" indent="-457200" algn="just">
              <a:lnSpc>
                <a:spcPct val="120000"/>
              </a:lnSpc>
              <a:spcBef>
                <a:spcPts val="600"/>
              </a:spcBef>
              <a:buFont typeface="+mj-lt"/>
              <a:buAutoNum type="arabicPeriod" startAt="3"/>
            </a:pPr>
            <a:r>
              <a:rPr lang="en-US">
                <a:latin typeface="Times New Roman" panose="02020603050405020304" pitchFamily="18" charset="0"/>
                <a:cs typeface="Times New Roman" panose="02020603050405020304" pitchFamily="18" charset="0"/>
              </a:rPr>
              <a:t>Validation and Commitment: The blocks are sent back to the peers, which double-check the transactions to make sure everything is in order. Once validated, the transactions are added to the blockchain, and the ledger is updated.</a:t>
            </a:r>
          </a:p>
          <a:p>
            <a:pPr marL="0" indent="0" algn="just">
              <a:lnSpc>
                <a:spcPct val="120000"/>
              </a:lnSpc>
              <a:spcBef>
                <a:spcPts val="600"/>
              </a:spcBef>
              <a:buNone/>
            </a:pPr>
            <a:r>
              <a:rPr lang="en-US">
                <a:solidFill>
                  <a:schemeClr val="accent1"/>
                </a:solidFill>
                <a:latin typeface="Times New Roman" panose="02020603050405020304" pitchFamily="18" charset="0"/>
                <a:cs typeface="Times New Roman" panose="02020603050405020304" pitchFamily="18" charset="0"/>
              </a:rPr>
              <a:t>Key features include:</a:t>
            </a:r>
          </a:p>
          <a:p>
            <a:pPr algn="just">
              <a:lnSpc>
                <a:spcPct val="120000"/>
              </a:lnSpc>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Open Source: It’s free to use and modify.</a:t>
            </a:r>
          </a:p>
          <a:p>
            <a:pPr algn="just">
              <a:lnSpc>
                <a:spcPct val="120000"/>
              </a:lnSpc>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Permissioned: Only authorized members can access the system, ensuring security and privacy.</a:t>
            </a:r>
          </a:p>
          <a:p>
            <a:pPr algn="just">
              <a:lnSpc>
                <a:spcPct val="120000"/>
              </a:lnSpc>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Access Control: Members can create private channels where only specific parties can view the transactions, useful for businesses that need to keep certain information confidential.</a:t>
            </a:r>
          </a:p>
          <a:p>
            <a:pPr algn="just">
              <a:lnSpc>
                <a:spcPct val="120000"/>
              </a:lnSpc>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Performance: Hyperledger Fabric is designed to handle high-speed, enterprise-level transactions efficiently.</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1588" y="274638"/>
            <a:ext cx="9144000" cy="130026"/>
          </a:xfrm>
        </p:spPr>
        <p:txBody>
          <a:bodyPr>
            <a:normAutofit fontScale="90000"/>
          </a:bodyPr>
          <a:lstStyle/>
          <a:p>
            <a:r>
              <a:rPr lang="en-IN"/>
              <a:t> </a:t>
            </a:r>
          </a:p>
        </p:txBody>
      </p:sp>
    </p:spTree>
    <p:extLst>
      <p:ext uri="{BB962C8B-B14F-4D97-AF65-F5344CB8AC3E}">
        <p14:creationId xmlns:p14="http://schemas.microsoft.com/office/powerpoint/2010/main" val="3153636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Corda</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628800"/>
            <a:ext cx="10513168" cy="4954563"/>
          </a:xfrm>
        </p:spPr>
        <p:txBody>
          <a:bodyPr>
            <a:normAutofit lnSpcReduction="10000"/>
          </a:bodyPr>
          <a:lstStyle/>
          <a:p>
            <a:pPr marL="0" indent="0" algn="just">
              <a:lnSpc>
                <a:spcPct val="120000"/>
              </a:lnSpc>
              <a:spcBef>
                <a:spcPts val="600"/>
              </a:spcBef>
              <a:buNone/>
            </a:pPr>
            <a:r>
              <a:rPr lang="en-US">
                <a:latin typeface="Times New Roman" panose="02020603050405020304" pitchFamily="18" charset="0"/>
                <a:cs typeface="Times New Roman" panose="02020603050405020304" pitchFamily="18" charset="0"/>
              </a:rPr>
              <a:t>Corda is a distributed ledger platform designed for handling legal agreements and transactions between two or more parties in a secure way. It focuses on privacy and efficiency, especially for business applications like financial contracts.</a:t>
            </a:r>
          </a:p>
          <a:p>
            <a:pPr marL="0" indent="0" algn="just">
              <a:lnSpc>
                <a:spcPct val="120000"/>
              </a:lnSpc>
              <a:spcBef>
                <a:spcPts val="600"/>
              </a:spcBef>
              <a:buNone/>
            </a:pPr>
            <a:r>
              <a:rPr lang="en-US">
                <a:solidFill>
                  <a:schemeClr val="accent1"/>
                </a:solidFill>
                <a:latin typeface="Times New Roman" panose="02020603050405020304" pitchFamily="18" charset="0"/>
                <a:cs typeface="Times New Roman" panose="02020603050405020304" pitchFamily="18" charset="0"/>
              </a:rPr>
              <a:t>Working:</a:t>
            </a:r>
          </a:p>
          <a:p>
            <a:pPr marL="457200" indent="-457200" algn="just">
              <a:lnSpc>
                <a:spcPct val="120000"/>
              </a:lnSpc>
              <a:spcBef>
                <a:spcPts val="600"/>
              </a:spcBef>
              <a:buFont typeface="+mj-lt"/>
              <a:buAutoNum type="arabicPeriod"/>
            </a:pPr>
            <a:r>
              <a:rPr lang="en-US">
                <a:latin typeface="Times New Roman" panose="02020603050405020304" pitchFamily="18" charset="0"/>
                <a:cs typeface="Times New Roman" panose="02020603050405020304" pitchFamily="18" charset="0"/>
              </a:rPr>
              <a:t>Distributed Ledger: Like other blockchains, Corda stores data across multiple computers (nodes), which makes it secure because no single party can change the data without others knowing.</a:t>
            </a:r>
          </a:p>
          <a:p>
            <a:pPr marL="457200" indent="-457200" algn="just">
              <a:lnSpc>
                <a:spcPct val="120000"/>
              </a:lnSpc>
              <a:spcBef>
                <a:spcPts val="600"/>
              </a:spcBef>
              <a:buFont typeface="+mj-lt"/>
              <a:buAutoNum type="arabicPeriod"/>
            </a:pPr>
            <a:r>
              <a:rPr lang="en-US">
                <a:latin typeface="Times New Roman" panose="02020603050405020304" pitchFamily="18" charset="0"/>
                <a:cs typeface="Times New Roman" panose="02020603050405020304" pitchFamily="18" charset="0"/>
              </a:rPr>
              <a:t>Private Transactions: One key difference with Corda is that only the parties involved in a transaction can see the details. So, if two companies make a deal, only they can access the information, unlike typical blockchains where everyone on the network sees all transactions.</a:t>
            </a:r>
          </a:p>
        </p:txBody>
      </p:sp>
    </p:spTree>
    <p:extLst>
      <p:ext uri="{BB962C8B-B14F-4D97-AF65-F5344CB8AC3E}">
        <p14:creationId xmlns:p14="http://schemas.microsoft.com/office/powerpoint/2010/main" val="3597343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9376" y="584684"/>
            <a:ext cx="11017224" cy="5688632"/>
          </a:xfrm>
        </p:spPr>
        <p:txBody>
          <a:bodyPr>
            <a:normAutofit/>
          </a:bodyPr>
          <a:lstStyle/>
          <a:p>
            <a:pPr marL="457200" indent="-457200" algn="just">
              <a:lnSpc>
                <a:spcPct val="120000"/>
              </a:lnSpc>
              <a:spcBef>
                <a:spcPts val="600"/>
              </a:spcBef>
              <a:buFont typeface="+mj-lt"/>
              <a:buAutoNum type="arabicPeriod" startAt="3"/>
            </a:pPr>
            <a:r>
              <a:rPr lang="en-US">
                <a:latin typeface="Times New Roman" panose="02020603050405020304" pitchFamily="18" charset="0"/>
                <a:cs typeface="Times New Roman" panose="02020603050405020304" pitchFamily="18" charset="0"/>
              </a:rPr>
              <a:t>Smart Contracts: Corda uses smart contracts, but they are permissioned. This means only the people involved in the contract can execute it, and, if needed, a third party like a legal authority can also review and verify the contract.</a:t>
            </a:r>
          </a:p>
          <a:p>
            <a:pPr marL="0" indent="0" algn="just">
              <a:lnSpc>
                <a:spcPct val="120000"/>
              </a:lnSpc>
              <a:spcBef>
                <a:spcPts val="600"/>
              </a:spcBef>
              <a:buNone/>
            </a:pPr>
            <a:r>
              <a:rPr lang="en-US">
                <a:solidFill>
                  <a:schemeClr val="accent1"/>
                </a:solidFill>
                <a:latin typeface="Times New Roman" panose="02020603050405020304" pitchFamily="18" charset="0"/>
                <a:cs typeface="Times New Roman" panose="02020603050405020304" pitchFamily="18" charset="0"/>
              </a:rPr>
              <a:t>Advantages of Corda:</a:t>
            </a:r>
          </a:p>
          <a:p>
            <a:pPr algn="just">
              <a:lnSpc>
                <a:spcPct val="120000"/>
              </a:lnSpc>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Data Privacy: You can decide who sees each transaction, making it ideal for sensitive business deals.</a:t>
            </a:r>
          </a:p>
          <a:p>
            <a:pPr algn="just">
              <a:lnSpc>
                <a:spcPct val="120000"/>
              </a:lnSpc>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Fast Transactions: Corda doesn’t wait for blocks to be filled before verifying transactions. Each transaction is verified individually, which makes it faster.</a:t>
            </a:r>
          </a:p>
          <a:p>
            <a:pPr algn="just">
              <a:lnSpc>
                <a:spcPct val="120000"/>
              </a:lnSpc>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Improves Business Efficiency: Corda helps businesses cut costs and improve cooperation by using a trusted and efficient network for exchanging information and contracts​</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1588" y="274638"/>
            <a:ext cx="9144000" cy="130026"/>
          </a:xfrm>
        </p:spPr>
        <p:txBody>
          <a:bodyPr>
            <a:normAutofit fontScale="90000"/>
          </a:bodyPr>
          <a:lstStyle/>
          <a:p>
            <a:r>
              <a:rPr lang="en-IN"/>
              <a:t> </a:t>
            </a:r>
          </a:p>
        </p:txBody>
      </p:sp>
    </p:spTree>
    <p:extLst>
      <p:ext uri="{BB962C8B-B14F-4D97-AF65-F5344CB8AC3E}">
        <p14:creationId xmlns:p14="http://schemas.microsoft.com/office/powerpoint/2010/main" val="29350532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ripple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628800"/>
            <a:ext cx="10513168" cy="4954563"/>
          </a:xfrm>
        </p:spPr>
        <p:txBody>
          <a:bodyPr>
            <a:normAutofit fontScale="92500" lnSpcReduction="10000"/>
          </a:bodyPr>
          <a:lstStyle/>
          <a:p>
            <a:pPr marL="0" indent="0" algn="just">
              <a:lnSpc>
                <a:spcPct val="120000"/>
              </a:lnSpc>
              <a:spcBef>
                <a:spcPts val="600"/>
              </a:spcBef>
              <a:buNone/>
            </a:pPr>
            <a:r>
              <a:rPr lang="en-US">
                <a:latin typeface="Times New Roman" panose="02020603050405020304" pitchFamily="18" charset="0"/>
                <a:cs typeface="Times New Roman" panose="02020603050405020304" pitchFamily="18" charset="0"/>
              </a:rPr>
              <a:t>Ripple is a digital payment network that allows fast and cheap transactions using its own cryptocurrency called XRP. It’s designed mainly for banks and financial institutions to transfer money quickly across the globe.</a:t>
            </a:r>
          </a:p>
          <a:p>
            <a:pPr marL="0" indent="0" algn="just">
              <a:lnSpc>
                <a:spcPct val="120000"/>
              </a:lnSpc>
              <a:spcBef>
                <a:spcPts val="600"/>
              </a:spcBef>
              <a:buNone/>
            </a:pPr>
            <a:r>
              <a:rPr lang="en-US">
                <a:solidFill>
                  <a:schemeClr val="accent1"/>
                </a:solidFill>
                <a:latin typeface="Times New Roman" panose="02020603050405020304" pitchFamily="18" charset="0"/>
                <a:cs typeface="Times New Roman" panose="02020603050405020304" pitchFamily="18" charset="0"/>
              </a:rPr>
              <a:t>Working of RIPPLE:</a:t>
            </a:r>
          </a:p>
          <a:p>
            <a:pPr marL="457200" indent="-457200" algn="just">
              <a:lnSpc>
                <a:spcPct val="120000"/>
              </a:lnSpc>
              <a:spcBef>
                <a:spcPts val="600"/>
              </a:spcBef>
              <a:buFont typeface="+mj-lt"/>
              <a:buAutoNum type="arabicPeriod"/>
            </a:pPr>
            <a:r>
              <a:rPr lang="en-US">
                <a:latin typeface="Times New Roman" panose="02020603050405020304" pitchFamily="18" charset="0"/>
                <a:cs typeface="Times New Roman" panose="02020603050405020304" pitchFamily="18" charset="0"/>
              </a:rPr>
              <a:t>Consensus Mechanism: Unlike other blockchains like Bitcoin, which rely on miners, Ripple uses a group of servers (usually owned by banks) to confirm transactions. This process is faster and uses less energy.</a:t>
            </a:r>
          </a:p>
          <a:p>
            <a:pPr marL="457200" indent="-457200" algn="just">
              <a:lnSpc>
                <a:spcPct val="120000"/>
              </a:lnSpc>
              <a:spcBef>
                <a:spcPts val="600"/>
              </a:spcBef>
              <a:buFont typeface="+mj-lt"/>
              <a:buAutoNum type="arabicPeriod"/>
            </a:pPr>
            <a:r>
              <a:rPr lang="en-US">
                <a:latin typeface="Times New Roman" panose="02020603050405020304" pitchFamily="18" charset="0"/>
                <a:cs typeface="Times New Roman" panose="02020603050405020304" pitchFamily="18" charset="0"/>
              </a:rPr>
              <a:t>Fast Transactions: Ripple transactions are completed in seconds, while Bitcoin transactions can take much longer. This makes Ripple ideal for businesses that need quick transfers of large sums of money.</a:t>
            </a:r>
          </a:p>
          <a:p>
            <a:pPr marL="457200" indent="-457200" algn="just">
              <a:lnSpc>
                <a:spcPct val="120000"/>
              </a:lnSpc>
              <a:spcBef>
                <a:spcPts val="600"/>
              </a:spcBef>
              <a:buFont typeface="+mj-lt"/>
              <a:buAutoNum type="arabicPeriod"/>
            </a:pPr>
            <a:r>
              <a:rPr lang="en-US">
                <a:latin typeface="Times New Roman" panose="02020603050405020304" pitchFamily="18" charset="0"/>
                <a:cs typeface="Times New Roman" panose="02020603050405020304" pitchFamily="18" charset="0"/>
              </a:rPr>
              <a:t>Low Fees: Transactions on Ripple cost very little, making it an efficient option for cross-border payments.</a:t>
            </a:r>
          </a:p>
        </p:txBody>
      </p:sp>
    </p:spTree>
    <p:extLst>
      <p:ext uri="{BB962C8B-B14F-4D97-AF65-F5344CB8AC3E}">
        <p14:creationId xmlns:p14="http://schemas.microsoft.com/office/powerpoint/2010/main" val="16104575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9376" y="584684"/>
            <a:ext cx="11017224" cy="5688632"/>
          </a:xfrm>
        </p:spPr>
        <p:txBody>
          <a:bodyPr>
            <a:normAutofit/>
          </a:bodyPr>
          <a:lstStyle/>
          <a:p>
            <a:pPr marL="0" indent="0" algn="just">
              <a:lnSpc>
                <a:spcPct val="120000"/>
              </a:lnSpc>
              <a:spcBef>
                <a:spcPts val="600"/>
              </a:spcBef>
              <a:buNone/>
            </a:pPr>
            <a:r>
              <a:rPr lang="en-US">
                <a:solidFill>
                  <a:schemeClr val="accent1"/>
                </a:solidFill>
                <a:latin typeface="Times New Roman" panose="02020603050405020304" pitchFamily="18" charset="0"/>
                <a:cs typeface="Times New Roman" panose="02020603050405020304" pitchFamily="18" charset="0"/>
              </a:rPr>
              <a:t>Key features:</a:t>
            </a:r>
          </a:p>
          <a:p>
            <a:pPr algn="just">
              <a:lnSpc>
                <a:spcPct val="120000"/>
              </a:lnSpc>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Primarily for Banks: Ripple is mostly used by financial institutions to settle international payments faster and more cheaply than traditional methods.</a:t>
            </a:r>
          </a:p>
          <a:p>
            <a:pPr algn="just">
              <a:lnSpc>
                <a:spcPct val="120000"/>
              </a:lnSpc>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Not Mined: XRP is not mined like Bitcoin. Instead, all the XRP tokens were created at once, and new XRP cannot be created.</a:t>
            </a:r>
          </a:p>
          <a:p>
            <a:pPr algn="just">
              <a:lnSpc>
                <a:spcPct val="120000"/>
              </a:lnSpc>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Energy Efficient: Since Ripple doesn’t use mining, it consumes much less energy compared to other cryptocurrencies like Bitcoin</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1588" y="274638"/>
            <a:ext cx="9144000" cy="130026"/>
          </a:xfrm>
        </p:spPr>
        <p:txBody>
          <a:bodyPr>
            <a:normAutofit fontScale="90000"/>
          </a:bodyPr>
          <a:lstStyle/>
          <a:p>
            <a:r>
              <a:rPr lang="en-IN"/>
              <a:t> </a:t>
            </a:r>
          </a:p>
        </p:txBody>
      </p:sp>
    </p:spTree>
    <p:extLst>
      <p:ext uri="{BB962C8B-B14F-4D97-AF65-F5344CB8AC3E}">
        <p14:creationId xmlns:p14="http://schemas.microsoft.com/office/powerpoint/2010/main" val="37569906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QUORUM</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628800"/>
            <a:ext cx="10513168" cy="4954563"/>
          </a:xfrm>
        </p:spPr>
        <p:txBody>
          <a:bodyPr>
            <a:normAutofit lnSpcReduction="10000"/>
          </a:bodyPr>
          <a:lstStyle/>
          <a:p>
            <a:pPr marL="0" indent="0" algn="just">
              <a:lnSpc>
                <a:spcPct val="120000"/>
              </a:lnSpc>
              <a:spcBef>
                <a:spcPts val="600"/>
              </a:spcBef>
              <a:buNone/>
            </a:pPr>
            <a:r>
              <a:rPr lang="en-US">
                <a:latin typeface="Times New Roman" panose="02020603050405020304" pitchFamily="18" charset="0"/>
                <a:cs typeface="Times New Roman" panose="02020603050405020304" pitchFamily="18" charset="0"/>
              </a:rPr>
              <a:t>Quorum is a blockchain platform that is built for businesses and aims to improve privacy and performance compared to other blockchain systems like Ethereum. It’s often used for enterprise applications where security and efficiency are important.</a:t>
            </a:r>
          </a:p>
          <a:p>
            <a:pPr marL="0" indent="0" algn="just">
              <a:lnSpc>
                <a:spcPct val="120000"/>
              </a:lnSpc>
              <a:spcBef>
                <a:spcPts val="600"/>
              </a:spcBef>
              <a:buNone/>
            </a:pPr>
            <a:r>
              <a:rPr lang="en-US">
                <a:solidFill>
                  <a:schemeClr val="accent1"/>
                </a:solidFill>
                <a:latin typeface="Times New Roman" panose="02020603050405020304" pitchFamily="18" charset="0"/>
                <a:cs typeface="Times New Roman" panose="02020603050405020304" pitchFamily="18" charset="0"/>
              </a:rPr>
              <a:t>Working of Quorum:</a:t>
            </a:r>
          </a:p>
          <a:p>
            <a:pPr marL="457200" indent="-457200" algn="just">
              <a:lnSpc>
                <a:spcPct val="120000"/>
              </a:lnSpc>
              <a:spcBef>
                <a:spcPts val="600"/>
              </a:spcBef>
              <a:buFont typeface="+mj-lt"/>
              <a:buAutoNum type="arabicPeriod"/>
            </a:pPr>
            <a:r>
              <a:rPr lang="en-US">
                <a:latin typeface="Times New Roman" panose="02020603050405020304" pitchFamily="18" charset="0"/>
                <a:cs typeface="Times New Roman" panose="02020603050405020304" pitchFamily="18" charset="0"/>
              </a:rPr>
              <a:t>Private and Public Transactions: Quorum allows both public and private transactions. For public transactions, everyone can see the details, but for private ones, only the involved parties can view the transaction, which adds a layer of privacy.</a:t>
            </a:r>
          </a:p>
          <a:p>
            <a:pPr marL="457200" indent="-457200" algn="just">
              <a:lnSpc>
                <a:spcPct val="120000"/>
              </a:lnSpc>
              <a:spcBef>
                <a:spcPts val="600"/>
              </a:spcBef>
              <a:buFont typeface="+mj-lt"/>
              <a:buAutoNum type="arabicPeriod"/>
            </a:pPr>
            <a:r>
              <a:rPr lang="en-US">
                <a:latin typeface="Times New Roman" panose="02020603050405020304" pitchFamily="18" charset="0"/>
                <a:cs typeface="Times New Roman" panose="02020603050405020304" pitchFamily="18" charset="0"/>
              </a:rPr>
              <a:t>Faster Transactions: Quorum uses different ways of verifying transactions called RAFT and IBFT (Byzantine fault tolerance), which are faster than traditional methods like Ethereum's proof of work. This makes transactions quicker.</a:t>
            </a:r>
          </a:p>
        </p:txBody>
      </p:sp>
    </p:spTree>
    <p:extLst>
      <p:ext uri="{BB962C8B-B14F-4D97-AF65-F5344CB8AC3E}">
        <p14:creationId xmlns:p14="http://schemas.microsoft.com/office/powerpoint/2010/main" val="30563084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9376" y="584684"/>
            <a:ext cx="11017224" cy="5688632"/>
          </a:xfrm>
        </p:spPr>
        <p:txBody>
          <a:bodyPr>
            <a:normAutofit lnSpcReduction="10000"/>
          </a:bodyPr>
          <a:lstStyle/>
          <a:p>
            <a:pPr marL="457200" indent="-457200" algn="just">
              <a:lnSpc>
                <a:spcPct val="120000"/>
              </a:lnSpc>
              <a:spcBef>
                <a:spcPts val="600"/>
              </a:spcBef>
              <a:buFont typeface="+mj-lt"/>
              <a:buAutoNum type="arabicPeriod" startAt="3"/>
            </a:pPr>
            <a:r>
              <a:rPr lang="en-US">
                <a:latin typeface="Times New Roman" panose="02020603050405020304" pitchFamily="18" charset="0"/>
                <a:cs typeface="Times New Roman" panose="02020603050405020304" pitchFamily="18" charset="0"/>
              </a:rPr>
              <a:t>No Transaction Fees: Unlike other blockchains, Quorum does not charge fees for transactions (no "gas" cost). This is beneficial for businesses that need to process many transactions.</a:t>
            </a:r>
          </a:p>
          <a:p>
            <a:pPr marL="0" indent="0" algn="just">
              <a:lnSpc>
                <a:spcPct val="120000"/>
              </a:lnSpc>
              <a:spcBef>
                <a:spcPts val="600"/>
              </a:spcBef>
              <a:buNone/>
            </a:pPr>
            <a:r>
              <a:rPr lang="en-US">
                <a:solidFill>
                  <a:schemeClr val="accent1"/>
                </a:solidFill>
                <a:latin typeface="Times New Roman" panose="02020603050405020304" pitchFamily="18" charset="0"/>
                <a:cs typeface="Times New Roman" panose="02020603050405020304" pitchFamily="18" charset="0"/>
              </a:rPr>
              <a:t>Key features:</a:t>
            </a:r>
          </a:p>
          <a:p>
            <a:pPr algn="just">
              <a:lnSpc>
                <a:spcPct val="120000"/>
              </a:lnSpc>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Hybrid Smart Contracts: Quorum supports both public and private smart contracts, ensuring flexibility for businesses that need different levels of privacy.</a:t>
            </a:r>
          </a:p>
          <a:p>
            <a:pPr algn="just">
              <a:lnSpc>
                <a:spcPct val="120000"/>
              </a:lnSpc>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High Performance: It’s designed to handle high-speed transactions, especially with private contracts, which are generally faster than public ones.</a:t>
            </a:r>
          </a:p>
          <a:p>
            <a:pPr algn="just">
              <a:lnSpc>
                <a:spcPct val="120000"/>
              </a:lnSpc>
              <a:spcBef>
                <a:spcPts val="600"/>
              </a:spcBef>
              <a:buFont typeface="Arial" panose="020B0604020202020204" pitchFamily="34" charset="0"/>
              <a:buChar char="•"/>
            </a:pPr>
            <a:r>
              <a:rPr lang="en-US">
                <a:latin typeface="Times New Roman" panose="02020603050405020304" pitchFamily="18" charset="0"/>
                <a:cs typeface="Times New Roman" panose="02020603050405020304" pitchFamily="18" charset="0"/>
              </a:rPr>
              <a:t>Voting-Based Consensus: Quorum uses a system where only selected, trusted nodes vote to verify transactions, making it more efficient and secure.</a:t>
            </a:r>
          </a:p>
          <a:p>
            <a:pPr marL="0" indent="0" algn="just">
              <a:lnSpc>
                <a:spcPct val="120000"/>
              </a:lnSpc>
              <a:spcBef>
                <a:spcPts val="600"/>
              </a:spcBef>
              <a:buNone/>
            </a:pPr>
            <a:r>
              <a:rPr lang="en-US">
                <a:latin typeface="Times New Roman" panose="02020603050405020304" pitchFamily="18" charset="0"/>
                <a:cs typeface="Times New Roman" panose="02020603050405020304" pitchFamily="18" charset="0"/>
              </a:rPr>
              <a:t>This makes Quorum an ideal choice for financial services and other industries where speed, privacy, and security are critical​</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1588" y="274638"/>
            <a:ext cx="9144000" cy="130026"/>
          </a:xfrm>
        </p:spPr>
        <p:txBody>
          <a:bodyPr>
            <a:normAutofit fontScale="90000"/>
          </a:bodyPr>
          <a:lstStyle/>
          <a:p>
            <a:r>
              <a:rPr lang="en-IN"/>
              <a:t> </a:t>
            </a:r>
          </a:p>
        </p:txBody>
      </p:sp>
    </p:spTree>
    <p:extLst>
      <p:ext uri="{BB962C8B-B14F-4D97-AF65-F5344CB8AC3E}">
        <p14:creationId xmlns:p14="http://schemas.microsoft.com/office/powerpoint/2010/main" val="37453664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C07EF5965D67418381B8EE023AA3C8" ma:contentTypeVersion="4" ma:contentTypeDescription="Create a new document." ma:contentTypeScope="" ma:versionID="3ab164b4e7c9088c53ae3988b9da877d">
  <xsd:schema xmlns:xsd="http://www.w3.org/2001/XMLSchema" xmlns:xs="http://www.w3.org/2001/XMLSchema" xmlns:p="http://schemas.microsoft.com/office/2006/metadata/properties" xmlns:ns2="e8b82336-c7a5-44d1-b404-2496331212c9" targetNamespace="http://schemas.microsoft.com/office/2006/metadata/properties" ma:root="true" ma:fieldsID="6f7d45fdf937bea7a49b29c20b850a7f" ns2:_="">
    <xsd:import namespace="e8b82336-c7a5-44d1-b404-2496331212c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b82336-c7a5-44d1-b404-2496331212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5B1091-6A58-4F06-9C06-EB684E03A235}">
  <ds:schemaRefs>
    <ds:schemaRef ds:uri="e8b82336-c7a5-44d1-b404-2496331212c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3130C1F-BA5F-4303-91EE-ECD8888CD04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BC74994-824A-4350-994F-AC5607AE31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Chalkboard 16x9</vt:lpstr>
      <vt:lpstr>  Module 6:  Tools and Applications of BlockchaiN </vt:lpstr>
      <vt:lpstr>Hyperledger fabric</vt:lpstr>
      <vt:lpstr> </vt:lpstr>
      <vt:lpstr>Corda</vt:lpstr>
      <vt:lpstr> </vt:lpstr>
      <vt:lpstr>ripple</vt:lpstr>
      <vt:lpstr> </vt:lpstr>
      <vt:lpstr>QUORUM</vt:lpstr>
      <vt:lpstr> </vt:lpstr>
      <vt:lpstr>Defi</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Swapnil Sonawane</dc:creator>
  <cp:revision>1</cp:revision>
  <dcterms:created xsi:type="dcterms:W3CDTF">2024-09-27T09:45:18Z</dcterms:created>
  <dcterms:modified xsi:type="dcterms:W3CDTF">2024-10-11T03:22:09Z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0x01010086C07EF5965D67418381B8EE023AA3C8</vt:lpwstr>
  </property>
</Properties>
</file>