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301752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5" d="100"/>
          <a:sy n="25" d="100"/>
        </p:scale>
        <p:origin x="100" y="-3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B040EE-71ED-6734-84B7-7C9E77661E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B9670C-1C09-7CEF-ECAF-2685D18E15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AACB22-7784-45DA-AB80-3624FAF5A53F}" type="datetimeFigureOut">
              <a:rPr lang="en-US" smtClean="0"/>
              <a:t>10/7/2024</a:t>
            </a:fld>
            <a:endParaRPr lang="en-US"/>
          </a:p>
        </p:txBody>
      </p:sp>
      <p:sp>
        <p:nvSpPr>
          <p:cNvPr id="4" name="Footer Placeholder 3">
            <a:extLst>
              <a:ext uri="{FF2B5EF4-FFF2-40B4-BE49-F238E27FC236}">
                <a16:creationId xmlns:a16="http://schemas.microsoft.com/office/drawing/2014/main" id="{66D7302F-5894-AE82-96F3-3C7CF86853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CE9794-202C-0CBA-A6EE-408585A89C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FE961B-0A3D-49D9-B698-35FD57A3D60E}" type="slidenum">
              <a:rPr lang="en-US" smtClean="0"/>
              <a:t>‹#›</a:t>
            </a:fld>
            <a:endParaRPr lang="en-US"/>
          </a:p>
        </p:txBody>
      </p:sp>
    </p:spTree>
    <p:extLst>
      <p:ext uri="{BB962C8B-B14F-4D97-AF65-F5344CB8AC3E}">
        <p14:creationId xmlns:p14="http://schemas.microsoft.com/office/powerpoint/2010/main" val="4287761458"/>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AA6BB5-241E-49B0-9B8D-3AD0EDEC98E8}" type="datetimeFigureOut">
              <a:rPr lang="en-US" smtClean="0"/>
              <a:t>10/7/2024</a:t>
            </a:fld>
            <a:endParaRPr lang="en-US"/>
          </a:p>
        </p:txBody>
      </p:sp>
      <p:sp>
        <p:nvSpPr>
          <p:cNvPr id="4" name="Slide Image Placeholder 3"/>
          <p:cNvSpPr>
            <a:spLocks noGrp="1" noRot="1" noChangeAspect="1"/>
          </p:cNvSpPr>
          <p:nvPr>
            <p:ph type="sldImg" idx="2"/>
          </p:nvPr>
        </p:nvSpPr>
        <p:spPr>
          <a:xfrm>
            <a:off x="2322513" y="1143000"/>
            <a:ext cx="22129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1DDB5-1AE5-4053-9997-AA582C353C89}" type="slidenum">
              <a:rPr lang="en-US" smtClean="0"/>
              <a:t>‹#›</a:t>
            </a:fld>
            <a:endParaRPr lang="en-US"/>
          </a:p>
        </p:txBody>
      </p:sp>
    </p:spTree>
    <p:extLst>
      <p:ext uri="{BB962C8B-B14F-4D97-AF65-F5344CB8AC3E}">
        <p14:creationId xmlns:p14="http://schemas.microsoft.com/office/powerpoint/2010/main" val="1918514498"/>
      </p:ext>
    </p:extLst>
  </p:cSld>
  <p:clrMap bg1="lt1" tx1="dk1" bg2="lt2" tx2="dk2" accent1="accent1" accent2="accent2" accent3="accent3" accent4="accent4" accent5="accent5" accent6="accent6" hlink="hlink" folHlink="folHlink"/>
  <p:hf sldNum="0" dt="0"/>
  <p:notesStyle>
    <a:lvl1pPr marL="0" algn="l" defTabSz="3467405" rtl="0" eaLnBrk="1" latinLnBrk="0" hangingPunct="1">
      <a:defRPr sz="4550" kern="1200">
        <a:solidFill>
          <a:schemeClr val="tx1"/>
        </a:solidFill>
        <a:latin typeface="+mn-lt"/>
        <a:ea typeface="+mn-ea"/>
        <a:cs typeface="+mn-cs"/>
      </a:defRPr>
    </a:lvl1pPr>
    <a:lvl2pPr marL="1733702" algn="l" defTabSz="3467405" rtl="0" eaLnBrk="1" latinLnBrk="0" hangingPunct="1">
      <a:defRPr sz="4550" kern="1200">
        <a:solidFill>
          <a:schemeClr val="tx1"/>
        </a:solidFill>
        <a:latin typeface="+mn-lt"/>
        <a:ea typeface="+mn-ea"/>
        <a:cs typeface="+mn-cs"/>
      </a:defRPr>
    </a:lvl2pPr>
    <a:lvl3pPr marL="3467405" algn="l" defTabSz="3467405" rtl="0" eaLnBrk="1" latinLnBrk="0" hangingPunct="1">
      <a:defRPr sz="4550" kern="1200">
        <a:solidFill>
          <a:schemeClr val="tx1"/>
        </a:solidFill>
        <a:latin typeface="+mn-lt"/>
        <a:ea typeface="+mn-ea"/>
        <a:cs typeface="+mn-cs"/>
      </a:defRPr>
    </a:lvl3pPr>
    <a:lvl4pPr marL="5201107" algn="l" defTabSz="3467405" rtl="0" eaLnBrk="1" latinLnBrk="0" hangingPunct="1">
      <a:defRPr sz="4550" kern="1200">
        <a:solidFill>
          <a:schemeClr val="tx1"/>
        </a:solidFill>
        <a:latin typeface="+mn-lt"/>
        <a:ea typeface="+mn-ea"/>
        <a:cs typeface="+mn-cs"/>
      </a:defRPr>
    </a:lvl4pPr>
    <a:lvl5pPr marL="6934810" algn="l" defTabSz="3467405" rtl="0" eaLnBrk="1" latinLnBrk="0" hangingPunct="1">
      <a:defRPr sz="4550" kern="1200">
        <a:solidFill>
          <a:schemeClr val="tx1"/>
        </a:solidFill>
        <a:latin typeface="+mn-lt"/>
        <a:ea typeface="+mn-ea"/>
        <a:cs typeface="+mn-cs"/>
      </a:defRPr>
    </a:lvl5pPr>
    <a:lvl6pPr marL="8668512" algn="l" defTabSz="3467405" rtl="0" eaLnBrk="1" latinLnBrk="0" hangingPunct="1">
      <a:defRPr sz="4550" kern="1200">
        <a:solidFill>
          <a:schemeClr val="tx1"/>
        </a:solidFill>
        <a:latin typeface="+mn-lt"/>
        <a:ea typeface="+mn-ea"/>
        <a:cs typeface="+mn-cs"/>
      </a:defRPr>
    </a:lvl6pPr>
    <a:lvl7pPr marL="10402214" algn="l" defTabSz="3467405" rtl="0" eaLnBrk="1" latinLnBrk="0" hangingPunct="1">
      <a:defRPr sz="4550" kern="1200">
        <a:solidFill>
          <a:schemeClr val="tx1"/>
        </a:solidFill>
        <a:latin typeface="+mn-lt"/>
        <a:ea typeface="+mn-ea"/>
        <a:cs typeface="+mn-cs"/>
      </a:defRPr>
    </a:lvl7pPr>
    <a:lvl8pPr marL="12135917" algn="l" defTabSz="3467405" rtl="0" eaLnBrk="1" latinLnBrk="0" hangingPunct="1">
      <a:defRPr sz="4550" kern="1200">
        <a:solidFill>
          <a:schemeClr val="tx1"/>
        </a:solidFill>
        <a:latin typeface="+mn-lt"/>
        <a:ea typeface="+mn-ea"/>
        <a:cs typeface="+mn-cs"/>
      </a:defRPr>
    </a:lvl8pPr>
    <a:lvl9pPr marL="13869619" algn="l" defTabSz="3467405" rtl="0" eaLnBrk="1" latinLnBrk="0" hangingPunct="1">
      <a:defRPr sz="45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3140" y="6883826"/>
            <a:ext cx="25648920" cy="14643947"/>
          </a:xfrm>
        </p:spPr>
        <p:txBody>
          <a:bodyPr anchor="b"/>
          <a:lstStyle>
            <a:lvl1pPr algn="ctr">
              <a:defRPr sz="19800"/>
            </a:lvl1pPr>
          </a:lstStyle>
          <a:p>
            <a:r>
              <a:rPr lang="en-US"/>
              <a:t>Click to edit Master title style</a:t>
            </a:r>
            <a:endParaRPr lang="en-US" dirty="0"/>
          </a:p>
        </p:txBody>
      </p:sp>
      <p:sp>
        <p:nvSpPr>
          <p:cNvPr id="3" name="Subtitle 2"/>
          <p:cNvSpPr>
            <a:spLocks noGrp="1"/>
          </p:cNvSpPr>
          <p:nvPr>
            <p:ph type="subTitle" idx="1"/>
          </p:nvPr>
        </p:nvSpPr>
        <p:spPr>
          <a:xfrm>
            <a:off x="3771900" y="22092500"/>
            <a:ext cx="22631400" cy="10155340"/>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A84D2D-A571-4C77-8982-A7BAB4F06389}"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185011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3F76EC-8D61-430D-B757-CDF1421FC5BE}"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246508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94129" y="2239433"/>
            <a:ext cx="6506528" cy="356459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4546" y="2239433"/>
            <a:ext cx="19142393" cy="3564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961228-7170-47F6-BF40-2BA4BDF19559}"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199291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49962-3EBE-4D12-A32C-ABDA3C6513CD}"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182938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58830" y="10486402"/>
            <a:ext cx="26026110" cy="17496787"/>
          </a:xfrm>
        </p:spPr>
        <p:txBody>
          <a:bodyPr anchor="b"/>
          <a:lstStyle>
            <a:lvl1pPr>
              <a:defRPr sz="19800"/>
            </a:lvl1pPr>
          </a:lstStyle>
          <a:p>
            <a:r>
              <a:rPr lang="en-US"/>
              <a:t>Click to edit Master title style</a:t>
            </a:r>
            <a:endParaRPr lang="en-US" dirty="0"/>
          </a:p>
        </p:txBody>
      </p:sp>
      <p:sp>
        <p:nvSpPr>
          <p:cNvPr id="3" name="Text Placeholder 2"/>
          <p:cNvSpPr>
            <a:spLocks noGrp="1"/>
          </p:cNvSpPr>
          <p:nvPr>
            <p:ph type="body" idx="1"/>
          </p:nvPr>
        </p:nvSpPr>
        <p:spPr>
          <a:xfrm>
            <a:off x="2058830" y="28148716"/>
            <a:ext cx="26026110" cy="9201147"/>
          </a:xfrm>
        </p:spPr>
        <p:txBody>
          <a:bodyPr/>
          <a:lstStyle>
            <a:lvl1pPr marL="0" indent="0">
              <a:buNone/>
              <a:defRPr sz="7920">
                <a:solidFill>
                  <a:schemeClr val="tx1"/>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22FC11-943F-454C-A618-C21117419C0C}"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17041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4545" y="11197167"/>
            <a:ext cx="1282446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276195" y="11197167"/>
            <a:ext cx="12824460" cy="26688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EE3DBB-9FAB-4E85-90F8-BAE46AE4441A}"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1605194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78475" y="2239442"/>
            <a:ext cx="26026110" cy="81301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78479" y="10311133"/>
            <a:ext cx="12765522" cy="505332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4" name="Content Placeholder 3"/>
          <p:cNvSpPr>
            <a:spLocks noGrp="1"/>
          </p:cNvSpPr>
          <p:nvPr>
            <p:ph sz="half" idx="2"/>
          </p:nvPr>
        </p:nvSpPr>
        <p:spPr>
          <a:xfrm>
            <a:off x="2078479" y="15364460"/>
            <a:ext cx="12765522"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276197" y="10311133"/>
            <a:ext cx="12828390" cy="5053327"/>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a:t>Click to edit Master text styles</a:t>
            </a:r>
          </a:p>
        </p:txBody>
      </p:sp>
      <p:sp>
        <p:nvSpPr>
          <p:cNvPr id="6" name="Content Placeholder 5"/>
          <p:cNvSpPr>
            <a:spLocks noGrp="1"/>
          </p:cNvSpPr>
          <p:nvPr>
            <p:ph sz="quarter" idx="4"/>
          </p:nvPr>
        </p:nvSpPr>
        <p:spPr>
          <a:xfrm>
            <a:off x="15276197" y="15364460"/>
            <a:ext cx="12828390" cy="22598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12D846-E4BA-4645-9995-29E0AAE52003}" type="datetime1">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274897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349161-0EA7-4617-B8CE-3A615A14BE94}" type="datetime1">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23122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AD75AD-8999-4EAC-BE09-BBC28F13A9BA}" type="datetime1">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6248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04160"/>
            <a:ext cx="9732287" cy="9814560"/>
          </a:xfrm>
        </p:spPr>
        <p:txBody>
          <a:bodyPr anchor="b"/>
          <a:lstStyle>
            <a:lvl1pPr>
              <a:defRPr sz="10560"/>
            </a:lvl1pPr>
          </a:lstStyle>
          <a:p>
            <a:r>
              <a:rPr lang="en-US"/>
              <a:t>Click to edit Master title style</a:t>
            </a:r>
            <a:endParaRPr lang="en-US" dirty="0"/>
          </a:p>
        </p:txBody>
      </p:sp>
      <p:sp>
        <p:nvSpPr>
          <p:cNvPr id="3" name="Content Placeholder 2"/>
          <p:cNvSpPr>
            <a:spLocks noGrp="1"/>
          </p:cNvSpPr>
          <p:nvPr>
            <p:ph idx="1"/>
          </p:nvPr>
        </p:nvSpPr>
        <p:spPr>
          <a:xfrm>
            <a:off x="12828390" y="6056216"/>
            <a:ext cx="15276195" cy="29891567"/>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78476" y="12618720"/>
            <a:ext cx="9732287" cy="23377740"/>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939604BA-CE71-4EF9-B64E-BD6AF0E12AAC}"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8509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78476" y="2804160"/>
            <a:ext cx="9732287" cy="9814560"/>
          </a:xfrm>
        </p:spPr>
        <p:txBody>
          <a:bodyPr anchor="b"/>
          <a:lstStyle>
            <a:lvl1pPr>
              <a:defRPr sz="10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28390" y="6056216"/>
            <a:ext cx="15276195" cy="29891567"/>
          </a:xfrm>
        </p:spPr>
        <p:txBody>
          <a:bodyPr anchor="t"/>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r>
              <a:rPr lang="en-US"/>
              <a:t>Click icon to add picture</a:t>
            </a:r>
            <a:endParaRPr lang="en-US" dirty="0"/>
          </a:p>
        </p:txBody>
      </p:sp>
      <p:sp>
        <p:nvSpPr>
          <p:cNvPr id="4" name="Text Placeholder 3"/>
          <p:cNvSpPr>
            <a:spLocks noGrp="1"/>
          </p:cNvSpPr>
          <p:nvPr>
            <p:ph type="body" sz="half" idx="2"/>
          </p:nvPr>
        </p:nvSpPr>
        <p:spPr>
          <a:xfrm>
            <a:off x="2078476" y="12618720"/>
            <a:ext cx="9732287" cy="23377740"/>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D741C428-A8D3-4E1D-8DDC-4D80DFD5D30C}"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660DD-9504-4721-A3F4-2957411365CD}" type="slidenum">
              <a:rPr lang="en-US" smtClean="0"/>
              <a:t>‹#›</a:t>
            </a:fld>
            <a:endParaRPr lang="en-US"/>
          </a:p>
        </p:txBody>
      </p:sp>
    </p:spTree>
    <p:extLst>
      <p:ext uri="{BB962C8B-B14F-4D97-AF65-F5344CB8AC3E}">
        <p14:creationId xmlns:p14="http://schemas.microsoft.com/office/powerpoint/2010/main" val="3842200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4545" y="2239442"/>
            <a:ext cx="26026110" cy="81301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4545" y="11197167"/>
            <a:ext cx="26026110" cy="26688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4545" y="38985623"/>
            <a:ext cx="6789420" cy="2239433"/>
          </a:xfrm>
          <a:prstGeom prst="rect">
            <a:avLst/>
          </a:prstGeom>
        </p:spPr>
        <p:txBody>
          <a:bodyPr vert="horz" lIns="91440" tIns="45720" rIns="91440" bIns="45720" rtlCol="0" anchor="ctr"/>
          <a:lstStyle>
            <a:lvl1pPr algn="l">
              <a:defRPr sz="3960">
                <a:solidFill>
                  <a:schemeClr val="tx1">
                    <a:tint val="75000"/>
                  </a:schemeClr>
                </a:solidFill>
              </a:defRPr>
            </a:lvl1pPr>
          </a:lstStyle>
          <a:p>
            <a:fld id="{6DD5B4C6-7B2F-424A-ABDB-0EB326FDC6D0}" type="datetime1">
              <a:rPr lang="en-US" smtClean="0"/>
              <a:t>10/7/2024</a:t>
            </a:fld>
            <a:endParaRPr lang="en-US"/>
          </a:p>
        </p:txBody>
      </p:sp>
      <p:sp>
        <p:nvSpPr>
          <p:cNvPr id="5" name="Footer Placeholder 4"/>
          <p:cNvSpPr>
            <a:spLocks noGrp="1"/>
          </p:cNvSpPr>
          <p:nvPr>
            <p:ph type="ftr" sz="quarter" idx="3"/>
          </p:nvPr>
        </p:nvSpPr>
        <p:spPr>
          <a:xfrm>
            <a:off x="9995535" y="38985623"/>
            <a:ext cx="10184130" cy="2239433"/>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11235" y="38985623"/>
            <a:ext cx="6789420" cy="2239433"/>
          </a:xfrm>
          <a:prstGeom prst="rect">
            <a:avLst/>
          </a:prstGeom>
        </p:spPr>
        <p:txBody>
          <a:bodyPr vert="horz" lIns="91440" tIns="45720" rIns="91440" bIns="45720" rtlCol="0" anchor="ctr"/>
          <a:lstStyle>
            <a:lvl1pPr algn="r">
              <a:defRPr sz="3960">
                <a:solidFill>
                  <a:schemeClr val="tx1">
                    <a:tint val="75000"/>
                  </a:schemeClr>
                </a:solidFill>
              </a:defRPr>
            </a:lvl1pPr>
          </a:lstStyle>
          <a:p>
            <a:fld id="{B7E660DD-9504-4721-A3F4-2957411365CD}" type="slidenum">
              <a:rPr lang="en-US" smtClean="0"/>
              <a:t>‹#›</a:t>
            </a:fld>
            <a:endParaRPr lang="en-US"/>
          </a:p>
        </p:txBody>
      </p:sp>
    </p:spTree>
    <p:extLst>
      <p:ext uri="{BB962C8B-B14F-4D97-AF65-F5344CB8AC3E}">
        <p14:creationId xmlns:p14="http://schemas.microsoft.com/office/powerpoint/2010/main" val="3064125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panose="020B0604020202020204" pitchFamily="34" charset="0"/>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panose="020B0604020202020204" pitchFamily="34" charset="0"/>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panose="020B0604020202020204" pitchFamily="34" charset="0"/>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panose="020B0604020202020204" pitchFamily="34" charset="0"/>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png"/><Relationship Id="rId21" Type="http://schemas.microsoft.com/office/2007/relationships/hdphoto" Target="../media/hdphoto3.wdp"/><Relationship Id="rId7" Type="http://schemas.openxmlformats.org/officeDocument/2006/relationships/hyperlink" Target="https://ijcaonline.org/archives/volume183/number16/hettiarachchi-2021-ijca-921490.pdf" TargetMode="External"/><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jpeg"/><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5B45-CDF2-F27E-D300-706CCF82B7F2}"/>
              </a:ext>
            </a:extLst>
          </p:cNvPr>
          <p:cNvSpPr>
            <a:spLocks noGrp="1"/>
          </p:cNvSpPr>
          <p:nvPr>
            <p:ph type="ctrTitle"/>
          </p:nvPr>
        </p:nvSpPr>
        <p:spPr>
          <a:xfrm>
            <a:off x="7227774" y="562598"/>
            <a:ext cx="21579840" cy="2088736"/>
          </a:xfrm>
          <a:solidFill>
            <a:schemeClr val="accent1">
              <a:lumMod val="75000"/>
            </a:schemeClr>
          </a:solidFill>
        </p:spPr>
        <p:txBody>
          <a:bodyPr>
            <a:noAutofit/>
          </a:bodyPr>
          <a:lstStyle/>
          <a:p>
            <a:r>
              <a:rPr lang="en-US" sz="10300" dirty="0">
                <a:solidFill>
                  <a:schemeClr val="bg1"/>
                </a:solidFill>
              </a:rPr>
              <a:t>Department of Computer Engineering</a:t>
            </a:r>
          </a:p>
        </p:txBody>
      </p:sp>
      <p:sp>
        <p:nvSpPr>
          <p:cNvPr id="4" name="Footer Placeholder 3">
            <a:extLst>
              <a:ext uri="{FF2B5EF4-FFF2-40B4-BE49-F238E27FC236}">
                <a16:creationId xmlns:a16="http://schemas.microsoft.com/office/drawing/2014/main" id="{2C409E0D-AD27-5320-A736-AF78A2B8BF50}"/>
              </a:ext>
            </a:extLst>
          </p:cNvPr>
          <p:cNvSpPr>
            <a:spLocks noGrp="1"/>
          </p:cNvSpPr>
          <p:nvPr>
            <p:ph type="ftr" sz="quarter" idx="11"/>
          </p:nvPr>
        </p:nvSpPr>
        <p:spPr>
          <a:xfrm>
            <a:off x="9995535" y="40828805"/>
            <a:ext cx="10184130" cy="1233595"/>
          </a:xfrm>
          <a:solidFill>
            <a:schemeClr val="accent1">
              <a:lumMod val="75000"/>
            </a:schemeClr>
          </a:solidFill>
        </p:spPr>
        <p:txBody>
          <a:bodyPr/>
          <a:lstStyle/>
          <a:p>
            <a:r>
              <a:rPr lang="en-US" sz="5400" b="1" dirty="0">
                <a:solidFill>
                  <a:schemeClr val="bg1"/>
                </a:solidFill>
              </a:rPr>
              <a:t>TantraDrishyam-2024</a:t>
            </a:r>
          </a:p>
        </p:txBody>
      </p:sp>
      <p:pic>
        <p:nvPicPr>
          <p:cNvPr id="6" name="Picture 5">
            <a:extLst>
              <a:ext uri="{FF2B5EF4-FFF2-40B4-BE49-F238E27FC236}">
                <a16:creationId xmlns:a16="http://schemas.microsoft.com/office/drawing/2014/main" id="{3998CF36-0201-AB7A-2211-229936048968}"/>
              </a:ext>
            </a:extLst>
          </p:cNvPr>
          <p:cNvPicPr>
            <a:picLocks noChangeAspect="1"/>
          </p:cNvPicPr>
          <p:nvPr/>
        </p:nvPicPr>
        <p:blipFill>
          <a:blip r:embed="rId2"/>
          <a:stretch>
            <a:fillRect/>
          </a:stretch>
        </p:blipFill>
        <p:spPr>
          <a:xfrm>
            <a:off x="567659" y="362150"/>
            <a:ext cx="5221837" cy="2088736"/>
          </a:xfrm>
          <a:prstGeom prst="rect">
            <a:avLst/>
          </a:prstGeom>
        </p:spPr>
      </p:pic>
      <p:sp>
        <p:nvSpPr>
          <p:cNvPr id="22" name="Text Box 471">
            <a:extLst>
              <a:ext uri="{FF2B5EF4-FFF2-40B4-BE49-F238E27FC236}">
                <a16:creationId xmlns:a16="http://schemas.microsoft.com/office/drawing/2014/main" id="{7D1492CE-E6A9-3B8C-2B5C-503A652853E5}"/>
              </a:ext>
            </a:extLst>
          </p:cNvPr>
          <p:cNvSpPr txBox="1">
            <a:spLocks noChangeArrowheads="1"/>
          </p:cNvSpPr>
          <p:nvPr/>
        </p:nvSpPr>
        <p:spPr bwMode="auto">
          <a:xfrm>
            <a:off x="391885" y="4247195"/>
            <a:ext cx="14466731" cy="568015"/>
          </a:xfrm>
          <a:prstGeom prst="rect">
            <a:avLst/>
          </a:prstGeom>
          <a:solidFill>
            <a:srgbClr val="00B0F0">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IN" altLang="en-US" sz="3200" dirty="0">
                <a:solidFill>
                  <a:srgbClr val="002060"/>
                </a:solidFill>
                <a:latin typeface="Times New Roman" panose="02020603050405020304" pitchFamily="18" charset="0"/>
                <a:cs typeface="Times New Roman" panose="02020603050405020304" pitchFamily="18" charset="0"/>
              </a:rPr>
              <a:t>Abstract</a:t>
            </a:r>
            <a:endParaRPr lang="en-US" altLang="en-US" sz="3200" dirty="0">
              <a:solidFill>
                <a:srgbClr val="002060"/>
              </a:solidFill>
              <a:latin typeface="Times New Roman" panose="02020603050405020304" pitchFamily="18" charset="0"/>
              <a:cs typeface="Times New Roman" panose="02020603050405020304" pitchFamily="18" charset="0"/>
            </a:endParaRPr>
          </a:p>
        </p:txBody>
      </p:sp>
      <p:sp>
        <p:nvSpPr>
          <p:cNvPr id="23" name="Rectangle 116">
            <a:extLst>
              <a:ext uri="{FF2B5EF4-FFF2-40B4-BE49-F238E27FC236}">
                <a16:creationId xmlns:a16="http://schemas.microsoft.com/office/drawing/2014/main" id="{F8B05702-31BB-B7A7-41E0-76C8B37EBCEC}"/>
              </a:ext>
            </a:extLst>
          </p:cNvPr>
          <p:cNvSpPr>
            <a:spLocks noChangeArrowheads="1"/>
          </p:cNvSpPr>
          <p:nvPr/>
        </p:nvSpPr>
        <p:spPr bwMode="auto">
          <a:xfrm>
            <a:off x="391888" y="4785546"/>
            <a:ext cx="14466728" cy="6206827"/>
          </a:xfrm>
          <a:prstGeom prst="rect">
            <a:avLst/>
          </a:prstGeom>
          <a:solidFill>
            <a:schemeClr val="accent4">
              <a:lumMod val="20000"/>
              <a:lumOff val="80000"/>
            </a:schemeClr>
          </a:solidFill>
          <a:ln>
            <a:noFill/>
          </a:ln>
        </p:spPr>
        <p:txBody>
          <a:bodyPr wrap="square">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marL="342900" indent="-342900">
              <a:spcAft>
                <a:spcPts val="800"/>
              </a:spcAf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Our project focuses on the development of a decentralized video conferencing progressive web application (PWA) that leverages WebRTC for real-time communication. </a:t>
            </a:r>
          </a:p>
          <a:p>
            <a:pPr marL="342900" indent="-342900">
              <a:spcAft>
                <a:spcPts val="800"/>
              </a:spcAf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The application utilizes Ethereum blockchain technology with Solidity smart contracts to enhance security and privacy. By decentralizing the video conferencing infrastructure, our app ensures resilience against single points of failure and offers users greater control over their data. </a:t>
            </a:r>
          </a:p>
          <a:p>
            <a:pPr marL="342900" indent="-342900">
              <a:spcAft>
                <a:spcPts val="800"/>
              </a:spcAft>
              <a:buFont typeface="Arial" panose="020B0604020202020204" pitchFamily="34" charset="0"/>
              <a:buChar char="•"/>
            </a:pPr>
            <a:r>
              <a:rPr lang="en-US" sz="3200" b="0" i="0" dirty="0">
                <a:solidFill>
                  <a:srgbClr val="374151"/>
                </a:solidFill>
                <a:effectLst/>
                <a:latin typeface="Times New Roman" panose="02020603050405020304" pitchFamily="18" charset="0"/>
                <a:cs typeface="Times New Roman" panose="02020603050405020304" pitchFamily="18" charset="0"/>
              </a:rPr>
              <a:t>Encryption techniques based on blockchain concepts are implemented to safeguard communication channels and protect sensitive information. Through this innovative approach, our decentralized video conferencing app provides a secure, privacy-conscious solution for remote collaboration and communication. For storage we are going to used IPFS.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Text Box 561">
            <a:extLst>
              <a:ext uri="{FF2B5EF4-FFF2-40B4-BE49-F238E27FC236}">
                <a16:creationId xmlns:a16="http://schemas.microsoft.com/office/drawing/2014/main" id="{243DF8E3-F580-D122-3D58-211E1901BEA0}"/>
              </a:ext>
            </a:extLst>
          </p:cNvPr>
          <p:cNvSpPr txBox="1">
            <a:spLocks noChangeArrowheads="1"/>
          </p:cNvSpPr>
          <p:nvPr/>
        </p:nvSpPr>
        <p:spPr bwMode="auto">
          <a:xfrm>
            <a:off x="391884" y="31911027"/>
            <a:ext cx="14555633" cy="568015"/>
          </a:xfrm>
          <a:prstGeom prst="rect">
            <a:avLst/>
          </a:prstGeom>
          <a:solidFill>
            <a:srgbClr val="CBC1E9"/>
          </a:solidFill>
          <a:ln w="9525">
            <a:noFill/>
            <a:miter lim="800000"/>
            <a:headEnd/>
            <a:tailEnd/>
          </a:ln>
          <a:effectLst/>
        </p:spPr>
        <p:txBody>
          <a:bodyPr wrap="square" lIns="74857" tIns="37421" rIns="74857" bIns="37421">
            <a:spAutoFit/>
          </a:bodyPr>
          <a:lstStyle/>
          <a:p>
            <a:pPr algn="just" defTabSz="749300">
              <a:spcBef>
                <a:spcPct val="50000"/>
              </a:spcBef>
              <a:defRPr/>
            </a:pPr>
            <a:r>
              <a:rPr lang="en-US" sz="32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anose="02020603050405020304" pitchFamily="18" charset="0"/>
                <a:cs typeface="Times New Roman" pitchFamily="18" charset="0"/>
              </a:rPr>
              <a:t>Objectives</a:t>
            </a: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25" name="Text Box 495">
            <a:extLst>
              <a:ext uri="{FF2B5EF4-FFF2-40B4-BE49-F238E27FC236}">
                <a16:creationId xmlns:a16="http://schemas.microsoft.com/office/drawing/2014/main" id="{480AD8C2-113D-363A-AD30-55FAB3B57CDE}"/>
              </a:ext>
            </a:extLst>
          </p:cNvPr>
          <p:cNvSpPr txBox="1">
            <a:spLocks noChangeArrowheads="1"/>
          </p:cNvSpPr>
          <p:nvPr/>
        </p:nvSpPr>
        <p:spPr bwMode="auto">
          <a:xfrm>
            <a:off x="373496" y="20562175"/>
            <a:ext cx="14503509" cy="568015"/>
          </a:xfrm>
          <a:prstGeom prst="rect">
            <a:avLst/>
          </a:prstGeom>
          <a:solidFill>
            <a:srgbClr val="A0DCD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74857" tIns="37421" rIns="74857" bIns="37421">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a:spcBef>
                <a:spcPct val="50000"/>
              </a:spcBef>
              <a:buFontTx/>
              <a:buNone/>
            </a:pPr>
            <a:r>
              <a:rPr lang="en-US" altLang="en-US" sz="3200" dirty="0">
                <a:latin typeface="Times New Roman" panose="02020603050405020304" pitchFamily="18" charset="0"/>
                <a:cs typeface="Times New Roman" panose="02020603050405020304" pitchFamily="18" charset="0"/>
              </a:rPr>
              <a:t>Literature Survey</a:t>
            </a:r>
          </a:p>
        </p:txBody>
      </p:sp>
      <p:sp>
        <p:nvSpPr>
          <p:cNvPr id="26" name="TextBox 31">
            <a:extLst>
              <a:ext uri="{FF2B5EF4-FFF2-40B4-BE49-F238E27FC236}">
                <a16:creationId xmlns:a16="http://schemas.microsoft.com/office/drawing/2014/main" id="{9B2C3D71-78E7-28DA-5291-9D21C5520AA6}"/>
              </a:ext>
            </a:extLst>
          </p:cNvPr>
          <p:cNvSpPr txBox="1">
            <a:spLocks noChangeArrowheads="1"/>
          </p:cNvSpPr>
          <p:nvPr/>
        </p:nvSpPr>
        <p:spPr bwMode="auto">
          <a:xfrm>
            <a:off x="1706497" y="38013190"/>
            <a:ext cx="1095533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algn="just"/>
            <a:r>
              <a:rPr lang="en-US" altLang="en-US" sz="2500">
                <a:latin typeface="Times New Roman" panose="02020603050405020304" pitchFamily="18" charset="0"/>
                <a:cs typeface="Times New Roman" panose="02020603050405020304" pitchFamily="18" charset="0"/>
              </a:rPr>
              <a:t>. </a:t>
            </a:r>
          </a:p>
        </p:txBody>
      </p:sp>
      <p:sp>
        <p:nvSpPr>
          <p:cNvPr id="27" name="Text Box 490">
            <a:extLst>
              <a:ext uri="{FF2B5EF4-FFF2-40B4-BE49-F238E27FC236}">
                <a16:creationId xmlns:a16="http://schemas.microsoft.com/office/drawing/2014/main" id="{42319AE3-1185-F315-A8A8-84877D91B2E9}"/>
              </a:ext>
            </a:extLst>
          </p:cNvPr>
          <p:cNvSpPr txBox="1">
            <a:spLocks noChangeArrowheads="1"/>
          </p:cNvSpPr>
          <p:nvPr/>
        </p:nvSpPr>
        <p:spPr bwMode="auto">
          <a:xfrm>
            <a:off x="373496" y="11022420"/>
            <a:ext cx="14485119" cy="568015"/>
          </a:xfrm>
          <a:prstGeom prst="rect">
            <a:avLst/>
          </a:prstGeom>
          <a:solidFill>
            <a:srgbClr val="F5C1CC"/>
          </a:solidFill>
          <a:ln w="9525">
            <a:noFill/>
            <a:miter lim="800000"/>
            <a:headEnd/>
            <a:tailEnd/>
          </a:ln>
          <a:effectLst/>
        </p:spPr>
        <p:txBody>
          <a:bodyPr wrap="square" lIns="74857" tIns="37421" rIns="74857" bIns="37421">
            <a:spAutoFit/>
          </a:bodyPr>
          <a:lstStyle/>
          <a:p>
            <a:pPr algn="just" defTabSz="749300">
              <a:spcBef>
                <a:spcPct val="50000"/>
              </a:spcBef>
              <a:defRPr/>
            </a:pPr>
            <a:r>
              <a:rPr lang="en-IN" sz="32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Introduction</a:t>
            </a: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96B5440C-6028-2C99-4EF5-F7221036F21B}"/>
              </a:ext>
            </a:extLst>
          </p:cNvPr>
          <p:cNvSpPr txBox="1"/>
          <p:nvPr/>
        </p:nvSpPr>
        <p:spPr>
          <a:xfrm>
            <a:off x="391887" y="11585846"/>
            <a:ext cx="14466728" cy="8976816"/>
          </a:xfrm>
          <a:prstGeom prst="rect">
            <a:avLst/>
          </a:prstGeom>
          <a:solidFill>
            <a:schemeClr val="accent4">
              <a:lumMod val="20000"/>
              <a:lumOff val="80000"/>
            </a:schemeClr>
          </a:solidFill>
        </p:spPr>
        <p:txBody>
          <a:bodyPr wrap="square" rtlCol="0">
            <a:spAutoFit/>
          </a:bodyPr>
          <a:lstStyle/>
          <a:p>
            <a:pPr marL="342900" indent="-342900">
              <a:spcAft>
                <a:spcPts val="800"/>
              </a:spcAft>
              <a:buFont typeface="Wingdings" panose="05000000000000000000" pitchFamily="2" charset="2"/>
              <a:buChar char="q"/>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growing reliance on video conferencing necessitates secure and privacy-preserving communication channels. This project tackles following challenges by developing a decentralized video conferencing app.</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Centralized Data Storage: Current applications rely on centralized servers, posing risks to data privacy and security.</a:t>
            </a:r>
          </a:p>
          <a:p>
            <a:pPr marL="342900" indent="-342900">
              <a:spcAft>
                <a:spcPts val="800"/>
              </a:spcAft>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Data Privacy Concerns: Users sensitive information may be vulnerable to breaches or unauthorized access.</a:t>
            </a:r>
          </a:p>
          <a:p>
            <a:pPr marL="342900" indent="-342900">
              <a:spcAft>
                <a:spcPts val="800"/>
              </a:spcAft>
              <a:buFont typeface="Arial" panose="020B0604020202020204" pitchFamily="34" charset="0"/>
              <a:buChar char="•"/>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Censorship and Content Filtering: Some regions impose restrictions on communication platforms, limiting users freedom of expression.</a:t>
            </a:r>
          </a:p>
          <a:p>
            <a:pPr marL="342900" indent="-342900">
              <a:spcAft>
                <a:spcPts val="800"/>
              </a:spcAft>
              <a:buFont typeface="Arial" panose="020B0604020202020204" pitchFamily="34" charset="0"/>
              <a:buChar char="•"/>
            </a:pPr>
            <a:r>
              <a:rPr lang="en-US" sz="3200" dirty="0">
                <a:latin typeface="Times New Roman" panose="02020603050405020304" pitchFamily="18" charset="0"/>
                <a:ea typeface="Calibri" panose="020F0502020204030204" pitchFamily="34" charset="0"/>
                <a:cs typeface="Times New Roman" panose="02020603050405020304" pitchFamily="18" charset="0"/>
              </a:rPr>
              <a:t>Lack of User Control : Users may have limited control over their data and content, raising concerns about data ownership.</a:t>
            </a:r>
          </a:p>
          <a:p>
            <a:pPr marL="342900" indent="-342900" algn="just">
              <a:spcAft>
                <a:spcPts val="800"/>
              </a:spcAft>
              <a:buFont typeface="Wingdings" panose="05000000000000000000" pitchFamily="2" charset="2"/>
              <a:buChar char="q"/>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achieve decentralization ,the Ethereum blockchain along with Solidity smart contracts form the backbone of the application along with </a:t>
            </a:r>
            <a:r>
              <a:rPr lang="en-US" sz="3200" dirty="0">
                <a:latin typeface="Times New Roman" panose="02020603050405020304" pitchFamily="18" charset="0"/>
                <a:ea typeface="Calibri" panose="020F0502020204030204" pitchFamily="34" charset="0"/>
                <a:cs typeface="Times New Roman" panose="02020603050405020304" pitchFamily="18" charset="0"/>
              </a:rPr>
              <a:t>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PFS as storage service . This eliminates reliance on centralized servers, a potential vulnerability in traditional video conferencing platforms. By incorporating blockchain technology, we aim to enhance security and privacy by leveraging its core features of immutability and transparency.</a:t>
            </a:r>
          </a:p>
        </p:txBody>
      </p:sp>
      <p:sp>
        <p:nvSpPr>
          <p:cNvPr id="29" name="TextBox 28">
            <a:extLst>
              <a:ext uri="{FF2B5EF4-FFF2-40B4-BE49-F238E27FC236}">
                <a16:creationId xmlns:a16="http://schemas.microsoft.com/office/drawing/2014/main" id="{4527F5FD-CD60-35FD-98A0-484107D9D11F}"/>
              </a:ext>
            </a:extLst>
          </p:cNvPr>
          <p:cNvSpPr txBox="1"/>
          <p:nvPr/>
        </p:nvSpPr>
        <p:spPr>
          <a:xfrm>
            <a:off x="373496" y="32521162"/>
            <a:ext cx="14574021" cy="6986528"/>
          </a:xfrm>
          <a:prstGeom prst="rect">
            <a:avLst/>
          </a:prstGeom>
          <a:solidFill>
            <a:schemeClr val="accent4">
              <a:lumMod val="20000"/>
              <a:lumOff val="80000"/>
            </a:schemeClr>
          </a:solidFill>
        </p:spPr>
        <p:txBody>
          <a:bodyPr wrap="square" rtlCol="0">
            <a:spAutoFit/>
          </a:bodyPr>
          <a:lstStyle/>
          <a:p>
            <a:pPr algn="just"/>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Decentralized Architecture: </a:t>
            </a:r>
            <a:r>
              <a:rPr lang="en-US" sz="3200" b="0" i="0" dirty="0">
                <a:solidFill>
                  <a:srgbClr val="374151"/>
                </a:solidFill>
                <a:effectLst/>
                <a:latin typeface="Times New Roman" panose="02020603050405020304" pitchFamily="18" charset="0"/>
                <a:cs typeface="Times New Roman" panose="02020603050405020304" pitchFamily="18" charset="0"/>
              </a:rPr>
              <a:t>Develop a video conferencing platform that operates on a peer-to-peer network using WebRTC, eliminating reliance on centralized servers for improved security and censorship resistance. </a:t>
            </a:r>
          </a:p>
          <a:p>
            <a:pPr marL="342900" indent="-342900">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Enhanced Security &amp; Privacy: </a:t>
            </a:r>
            <a:r>
              <a:rPr lang="en-US" sz="3200" b="0" i="0" dirty="0">
                <a:solidFill>
                  <a:srgbClr val="374151"/>
                </a:solidFill>
                <a:effectLst/>
                <a:latin typeface="Times New Roman" panose="02020603050405020304" pitchFamily="18" charset="0"/>
                <a:cs typeface="Times New Roman" panose="02020603050405020304" pitchFamily="18" charset="0"/>
              </a:rPr>
              <a:t>Leverage Ethereum blockchain and Solidity smart contracts to implement robust encryption for user data and communication, ensuring privacy and protection from unauthorized access.</a:t>
            </a:r>
          </a:p>
          <a:p>
            <a:pPr marL="342900" indent="-342900">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Real-Time Communication: </a:t>
            </a:r>
            <a:r>
              <a:rPr lang="en-US" sz="3200" b="0" i="0" dirty="0">
                <a:solidFill>
                  <a:srgbClr val="374151"/>
                </a:solidFill>
                <a:effectLst/>
                <a:latin typeface="Times New Roman" panose="02020603050405020304" pitchFamily="18" charset="0"/>
                <a:cs typeface="Times New Roman" panose="02020603050405020304" pitchFamily="18" charset="0"/>
              </a:rPr>
              <a:t>Utilize WebRTC to enable high-quality, low-latency audio and video communication between participants in real-time.</a:t>
            </a:r>
          </a:p>
          <a:p>
            <a:pPr marL="342900" indent="-342900">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Progressive Web App (PWA): </a:t>
            </a:r>
            <a:r>
              <a:rPr lang="en-US" sz="3200" b="0" i="0" dirty="0">
                <a:solidFill>
                  <a:srgbClr val="374151"/>
                </a:solidFill>
                <a:effectLst/>
                <a:latin typeface="Times New Roman" panose="02020603050405020304" pitchFamily="18" charset="0"/>
                <a:cs typeface="Times New Roman" panose="02020603050405020304" pitchFamily="18" charset="0"/>
              </a:rPr>
              <a:t>Design the application as a PWA for seamless accessibility across various devices (desktops, mobiles) without requiring app store installations.</a:t>
            </a:r>
          </a:p>
          <a:p>
            <a:pPr marL="342900" indent="-342900">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User-Centric Design: </a:t>
            </a:r>
            <a:r>
              <a:rPr lang="en-US" sz="3200" b="0" i="0" dirty="0">
                <a:solidFill>
                  <a:srgbClr val="374151"/>
                </a:solidFill>
                <a:effectLst/>
                <a:latin typeface="Times New Roman" panose="02020603050405020304" pitchFamily="18" charset="0"/>
                <a:cs typeface="Times New Roman" panose="02020603050405020304" pitchFamily="18" charset="0"/>
              </a:rPr>
              <a:t>Create an intuitive and user-friendly interface that facilitates secure and efficient video conferencing experiences.</a:t>
            </a:r>
          </a:p>
        </p:txBody>
      </p:sp>
      <p:sp>
        <p:nvSpPr>
          <p:cNvPr id="30" name="TextBox 29">
            <a:extLst>
              <a:ext uri="{FF2B5EF4-FFF2-40B4-BE49-F238E27FC236}">
                <a16:creationId xmlns:a16="http://schemas.microsoft.com/office/drawing/2014/main" id="{8ACBF79E-D9E6-ABE5-7DE7-6C16E3AE8D11}"/>
              </a:ext>
            </a:extLst>
          </p:cNvPr>
          <p:cNvSpPr txBox="1"/>
          <p:nvPr/>
        </p:nvSpPr>
        <p:spPr>
          <a:xfrm>
            <a:off x="391886" y="21131771"/>
            <a:ext cx="14485119" cy="584775"/>
          </a:xfrm>
          <a:prstGeom prst="rect">
            <a:avLst/>
          </a:prstGeom>
          <a:solidFill>
            <a:schemeClr val="accent4">
              <a:lumMod val="20000"/>
              <a:lumOff val="80000"/>
            </a:schemeClr>
          </a:solidFill>
        </p:spPr>
        <p:txBody>
          <a:bodyPr wrap="square" rtlCol="0">
            <a:spAutoFit/>
          </a:bodyPr>
          <a:lstStyle/>
          <a:p>
            <a:pPr marL="342900" indent="-342900" algn="just">
              <a:buFont typeface="Arial" panose="020B0604020202020204" pitchFamily="34" charset="0"/>
              <a:buChar char="•"/>
            </a:pPr>
            <a:r>
              <a:rPr lang="en-US" sz="3200" b="1" i="0" dirty="0">
                <a:solidFill>
                  <a:srgbClr val="374151"/>
                </a:solidFill>
                <a:effectLst/>
                <a:latin typeface="Times New Roman" panose="02020603050405020304" pitchFamily="18" charset="0"/>
                <a:cs typeface="Times New Roman" panose="02020603050405020304" pitchFamily="18" charset="0"/>
              </a:rPr>
              <a:t>Following  Architectures are used   </a:t>
            </a: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870D6CA6-3E3F-E09D-F3A1-332114AA62F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5814" r="51796" b="63601"/>
          <a:stretch/>
        </p:blipFill>
        <p:spPr>
          <a:xfrm>
            <a:off x="373496" y="21775953"/>
            <a:ext cx="2786694" cy="2150088"/>
          </a:xfrm>
          <a:prstGeom prst="rect">
            <a:avLst/>
          </a:prstGeom>
          <a:solidFill>
            <a:schemeClr val="bg1"/>
          </a:solidFill>
        </p:spPr>
      </p:pic>
      <p:sp>
        <p:nvSpPr>
          <p:cNvPr id="32" name="TextBox 31">
            <a:extLst>
              <a:ext uri="{FF2B5EF4-FFF2-40B4-BE49-F238E27FC236}">
                <a16:creationId xmlns:a16="http://schemas.microsoft.com/office/drawing/2014/main" id="{F83F8C5F-2805-4404-9121-2590E58BE9C5}"/>
              </a:ext>
            </a:extLst>
          </p:cNvPr>
          <p:cNvSpPr txBox="1"/>
          <p:nvPr/>
        </p:nvSpPr>
        <p:spPr>
          <a:xfrm>
            <a:off x="3178581" y="21711546"/>
            <a:ext cx="11680034" cy="2554545"/>
          </a:xfrm>
          <a:prstGeom prst="rect">
            <a:avLst/>
          </a:prstGeom>
          <a:solidFill>
            <a:schemeClr val="accent4">
              <a:lumMod val="20000"/>
              <a:lumOff val="80000"/>
            </a:schemeClr>
          </a:solidFill>
        </p:spPr>
        <p:txBody>
          <a:bodyPr wrap="square" rtlCol="0">
            <a:spAutoFit/>
          </a:bodyPr>
          <a:lstStyle/>
          <a:p>
            <a:r>
              <a:rPr lang="en-US" sz="3200" i="0" dirty="0">
                <a:effectLst/>
                <a:latin typeface="Times New Roman" panose="02020603050405020304" pitchFamily="18" charset="0"/>
                <a:cs typeface="Times New Roman" panose="02020603050405020304" pitchFamily="18" charset="0"/>
              </a:rPr>
              <a:t>A centralized overlay network facilitates resource-sharing directly between peers, but relies on a central point for discovery. For example, Napster operated as a centralized overlay network where users shared files directly but relied on the Napster server for file and user discovery . Zoom , Google meet uses this type of </a:t>
            </a:r>
            <a:r>
              <a:rPr lang="en-US" sz="3200" dirty="0">
                <a:latin typeface="Times New Roman" panose="02020603050405020304" pitchFamily="18" charset="0"/>
                <a:cs typeface="Times New Roman" panose="02020603050405020304" pitchFamily="18" charset="0"/>
              </a:rPr>
              <a:t>ar</a:t>
            </a:r>
            <a:r>
              <a:rPr lang="en-US" sz="3200" i="0" dirty="0">
                <a:effectLst/>
                <a:latin typeface="Times New Roman" panose="02020603050405020304" pitchFamily="18" charset="0"/>
                <a:cs typeface="Times New Roman" panose="02020603050405020304" pitchFamily="18" charset="0"/>
              </a:rPr>
              <a:t>chitecture.</a:t>
            </a:r>
          </a:p>
        </p:txBody>
      </p:sp>
      <p:pic>
        <p:nvPicPr>
          <p:cNvPr id="33" name="Picture 32">
            <a:extLst>
              <a:ext uri="{FF2B5EF4-FFF2-40B4-BE49-F238E27FC236}">
                <a16:creationId xmlns:a16="http://schemas.microsoft.com/office/drawing/2014/main" id="{6E67D37C-05A7-1E11-E22B-1DFAA486F56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8108" t="37009" r="45838" b="11506"/>
          <a:stretch/>
        </p:blipFill>
        <p:spPr>
          <a:xfrm>
            <a:off x="391884" y="24056646"/>
            <a:ext cx="2786694" cy="2579467"/>
          </a:xfrm>
          <a:prstGeom prst="rect">
            <a:avLst/>
          </a:prstGeom>
          <a:solidFill>
            <a:schemeClr val="bg1"/>
          </a:solidFill>
        </p:spPr>
      </p:pic>
      <p:sp>
        <p:nvSpPr>
          <p:cNvPr id="34" name="TextBox 33">
            <a:extLst>
              <a:ext uri="{FF2B5EF4-FFF2-40B4-BE49-F238E27FC236}">
                <a16:creationId xmlns:a16="http://schemas.microsoft.com/office/drawing/2014/main" id="{B380DD18-8C45-7E9A-F892-A2DF882FDEA2}"/>
              </a:ext>
            </a:extLst>
          </p:cNvPr>
          <p:cNvSpPr txBox="1"/>
          <p:nvPr/>
        </p:nvSpPr>
        <p:spPr>
          <a:xfrm>
            <a:off x="3178578" y="24261843"/>
            <a:ext cx="11680037" cy="1569660"/>
          </a:xfrm>
          <a:prstGeom prst="rect">
            <a:avLst/>
          </a:prstGeom>
          <a:solidFill>
            <a:schemeClr val="accent4">
              <a:lumMod val="20000"/>
              <a:lumOff val="80000"/>
            </a:schemeClr>
          </a:solidFill>
        </p:spPr>
        <p:txBody>
          <a:bodyPr wrap="square" rtlCol="0">
            <a:spAutoFit/>
          </a:bodyPr>
          <a:lstStyle/>
          <a:p>
            <a:r>
              <a:rPr lang="en-US" sz="3200" b="0" i="0" dirty="0">
                <a:solidFill>
                  <a:srgbClr val="100F0D"/>
                </a:solidFill>
                <a:effectLst/>
                <a:latin typeface="Times New Roman" panose="02020603050405020304" pitchFamily="18" charset="0"/>
                <a:cs typeface="Times New Roman" panose="02020603050405020304" pitchFamily="18" charset="0"/>
              </a:rPr>
              <a:t>Super-peer networks is a mix of centralized and decentralized. Super-peers relay messages, acting as hubs for efficient info sharing while keeping peer-to-peer communication.</a:t>
            </a: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87C8B8A7-66C2-5252-4363-8A90EF5C6E91}"/>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4887" b="97087" l="26843" r="96975">
                        <a14:foregroundMark x1="30813" y1="38188" x2="25331" y2="60194"/>
                        <a14:foregroundMark x1="25331" y1="60194" x2="44991" y2="14887"/>
                        <a14:foregroundMark x1="44991" y1="14887" x2="44991" y2="14887"/>
                        <a14:foregroundMark x1="39130" y1="37864" x2="70321" y2="43689"/>
                        <a14:foregroundMark x1="70321" y1="43689" x2="83176" y2="52751"/>
                        <a14:foregroundMark x1="83176" y1="52751" x2="51607" y2="76052"/>
                        <a14:foregroundMark x1="51607" y1="76052" x2="46881" y2="75405"/>
                        <a14:foregroundMark x1="56711" y1="22006" x2="74102" y2="23301"/>
                        <a14:foregroundMark x1="74102" y1="23301" x2="88847" y2="53074"/>
                        <a14:foregroundMark x1="88847" y1="53074" x2="84877" y2="86731"/>
                        <a14:foregroundMark x1="84877" y1="86731" x2="47070" y2="96440"/>
                        <a14:foregroundMark x1="47070" y1="96440" x2="38374" y2="81230"/>
                        <a14:foregroundMark x1="38374" y1="81230" x2="38563" y2="78964"/>
                        <a14:foregroundMark x1="35161" y1="78317" x2="29868" y2="55016"/>
                        <a14:foregroundMark x1="29868" y1="55016" x2="32514" y2="96764"/>
                        <a14:foregroundMark x1="32514" y1="96764" x2="42344" y2="86731"/>
                        <a14:foregroundMark x1="33648" y1="54369" x2="60302" y2="51780"/>
                        <a14:foregroundMark x1="60302" y1="51780" x2="81285" y2="60194"/>
                        <a14:foregroundMark x1="81285" y1="60194" x2="65406" y2="82848"/>
                        <a14:foregroundMark x1="65406" y1="82848" x2="47448" y2="38511"/>
                        <a14:foregroundMark x1="47448" y1="38511" x2="66919" y2="13916"/>
                        <a14:foregroundMark x1="66919" y1="13916" x2="88091" y2="38835"/>
                        <a14:foregroundMark x1="88091" y1="38835" x2="75236" y2="77670"/>
                        <a14:foregroundMark x1="75236" y1="77670" x2="97353" y2="90615"/>
                        <a14:foregroundMark x1="87335" y1="94498" x2="72023" y2="94498"/>
                        <a14:foregroundMark x1="72023" y1="94498" x2="85822" y2="97411"/>
                        <a14:foregroundMark x1="28355" y1="76699" x2="26843" y2="61165"/>
                        <a14:foregroundMark x1="64839" y1="36570" x2="50095" y2="77994"/>
                        <a14:foregroundMark x1="50095" y1="77994" x2="63327" y2="86084"/>
                        <a14:foregroundMark x1="44612" y1="69256" x2="54253" y2="57282"/>
                        <a14:foregroundMark x1="54253" y1="57282" x2="66730" y2="29450"/>
                        <a14:foregroundMark x1="66730" y1="29450" x2="76749" y2="38188"/>
                        <a14:foregroundMark x1="37807" y1="68608" x2="39130" y2="71521"/>
                        <a14:foregroundMark x1="48204" y1="20712" x2="65595" y2="17152"/>
                        <a14:foregroundMark x1="65595" y1="17152" x2="66541" y2="17152"/>
                      </a14:backgroundRemoval>
                    </a14:imgEffect>
                    <a14:imgEffect>
                      <a14:sharpenSoften amount="50000"/>
                    </a14:imgEffect>
                  </a14:imgLayer>
                </a14:imgProps>
              </a:ext>
              <a:ext uri="{28A0092B-C50C-407E-A947-70E740481C1C}">
                <a14:useLocalDpi xmlns:a14="http://schemas.microsoft.com/office/drawing/2010/main" val="0"/>
              </a:ext>
            </a:extLst>
          </a:blip>
          <a:srcRect l="23976" t="14788"/>
          <a:stretch/>
        </p:blipFill>
        <p:spPr>
          <a:xfrm>
            <a:off x="373496" y="26766718"/>
            <a:ext cx="3064780" cy="2097321"/>
          </a:xfrm>
          <a:prstGeom prst="rect">
            <a:avLst/>
          </a:prstGeom>
          <a:solidFill>
            <a:schemeClr val="bg1"/>
          </a:solidFill>
        </p:spPr>
      </p:pic>
      <p:sp>
        <p:nvSpPr>
          <p:cNvPr id="36" name="TextBox 35">
            <a:extLst>
              <a:ext uri="{FF2B5EF4-FFF2-40B4-BE49-F238E27FC236}">
                <a16:creationId xmlns:a16="http://schemas.microsoft.com/office/drawing/2014/main" id="{383A9842-217E-B73C-0087-11F8142B4942}"/>
              </a:ext>
            </a:extLst>
          </p:cNvPr>
          <p:cNvSpPr txBox="1"/>
          <p:nvPr/>
        </p:nvSpPr>
        <p:spPr>
          <a:xfrm>
            <a:off x="3169382" y="25817051"/>
            <a:ext cx="11698428" cy="3046988"/>
          </a:xfrm>
          <a:prstGeom prst="rect">
            <a:avLst/>
          </a:prstGeom>
          <a:solidFill>
            <a:schemeClr val="accent4">
              <a:lumMod val="20000"/>
              <a:lumOff val="80000"/>
            </a:schemeClr>
          </a:solidFill>
        </p:spPr>
        <p:txBody>
          <a:bodyPr wrap="square" rtlCol="0">
            <a:spAutoFit/>
          </a:bodyPr>
          <a:lstStyle/>
          <a:p>
            <a:r>
              <a:rPr lang="en-US" sz="3200" b="0" i="0" dirty="0">
                <a:solidFill>
                  <a:srgbClr val="100F0D"/>
                </a:solidFill>
                <a:effectLst/>
                <a:latin typeface="Times New Roman" panose="02020603050405020304" pitchFamily="18" charset="0"/>
                <a:cs typeface="Times New Roman" panose="02020603050405020304" pitchFamily="18" charset="0"/>
              </a:rPr>
              <a:t>In a distributed network, there is no central server coordinating communication between devices on the network.  The devices themselves handle these tasks, communicating with each other directly. This can make distributed networks more scalable and fault-tolerant than centralized networks, where a central server failure can disrupt the entire network.</a:t>
            </a: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B03B22C-80BF-890B-E118-E6E3E1B1F5D8}"/>
              </a:ext>
            </a:extLst>
          </p:cNvPr>
          <p:cNvSpPr txBox="1"/>
          <p:nvPr/>
        </p:nvSpPr>
        <p:spPr>
          <a:xfrm>
            <a:off x="373496" y="28864039"/>
            <a:ext cx="14574021" cy="3046988"/>
          </a:xfrm>
          <a:prstGeom prst="rect">
            <a:avLst/>
          </a:prstGeom>
          <a:solidFill>
            <a:schemeClr val="accent4">
              <a:lumMod val="20000"/>
              <a:lumOff val="80000"/>
            </a:schemeClr>
          </a:solidFill>
        </p:spPr>
        <p:txBody>
          <a:bodyPr wrap="square" rtlCol="0">
            <a:spAutoFit/>
          </a:bodyPr>
          <a:lstStyle/>
          <a:p>
            <a:pPr marL="342900" indent="-342900" algn="just">
              <a:buFont typeface="Arial" panose="020B0604020202020204" pitchFamily="34" charset="0"/>
              <a:buChar char="•"/>
            </a:pPr>
            <a:r>
              <a:rPr lang="en-US" sz="3200" i="0" dirty="0">
                <a:effectLst/>
                <a:latin typeface="Times New Roman" panose="02020603050405020304" pitchFamily="18" charset="0"/>
                <a:cs typeface="Times New Roman" panose="02020603050405020304" pitchFamily="18" charset="0"/>
              </a:rPr>
              <a:t>The above displayed are some widely used architecture for video conferencing application ,along with </a:t>
            </a:r>
            <a:r>
              <a:rPr lang="en-US" sz="3200" i="0" dirty="0" err="1">
                <a:effectLst/>
                <a:latin typeface="Times New Roman" panose="02020603050405020304" pitchFamily="18" charset="0"/>
                <a:cs typeface="Times New Roman" panose="02020603050405020304" pitchFamily="18" charset="0"/>
              </a:rPr>
              <a:t>with</a:t>
            </a:r>
            <a:r>
              <a:rPr lang="en-US" sz="3200" i="0" dirty="0">
                <a:effectLst/>
                <a:latin typeface="Times New Roman" panose="02020603050405020304" pitchFamily="18" charset="0"/>
                <a:cs typeface="Times New Roman" panose="02020603050405020304" pitchFamily="18" charset="0"/>
              </a:rPr>
              <a:t> distributed one which Collected from :</a:t>
            </a:r>
          </a:p>
          <a:p>
            <a:pPr algn="just"/>
            <a:endParaRPr lang="en-US" sz="32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3200" i="0" dirty="0">
                <a:effectLst/>
                <a:latin typeface="Times New Roman" panose="02020603050405020304" pitchFamily="18" charset="0"/>
                <a:cs typeface="Times New Roman" panose="02020603050405020304" pitchFamily="18" charset="0"/>
              </a:rPr>
              <a:t>Paper1 :  </a:t>
            </a:r>
            <a:r>
              <a:rPr lang="en-US" sz="3200" i="0"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https://ijcaonline.org/archives/volume183/number16/hettiarachchi-2021-ijca-921490.pdf</a:t>
            </a:r>
            <a:endParaRPr lang="en-US" sz="320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a:t>
            </a:r>
            <a:r>
              <a:rPr lang="en-US" sz="3200" i="0" dirty="0">
                <a:effectLst/>
                <a:latin typeface="Times New Roman" panose="02020603050405020304" pitchFamily="18" charset="0"/>
                <a:cs typeface="Times New Roman" panose="02020603050405020304" pitchFamily="18" charset="0"/>
              </a:rPr>
              <a:t>aper 2 : https://sci-hub.se/10.1109/ICCIT51783.2020.9392746</a:t>
            </a:r>
          </a:p>
        </p:txBody>
      </p:sp>
      <p:sp>
        <p:nvSpPr>
          <p:cNvPr id="55" name="Text Box 561">
            <a:extLst>
              <a:ext uri="{FF2B5EF4-FFF2-40B4-BE49-F238E27FC236}">
                <a16:creationId xmlns:a16="http://schemas.microsoft.com/office/drawing/2014/main" id="{8C0877CF-5FE4-0A8E-7B1F-B37CD0DE722E}"/>
              </a:ext>
            </a:extLst>
          </p:cNvPr>
          <p:cNvSpPr txBox="1">
            <a:spLocks noChangeArrowheads="1"/>
          </p:cNvSpPr>
          <p:nvPr/>
        </p:nvSpPr>
        <p:spPr bwMode="auto">
          <a:xfrm>
            <a:off x="15471126" y="36372450"/>
            <a:ext cx="14032020" cy="568015"/>
          </a:xfrm>
          <a:prstGeom prst="rect">
            <a:avLst/>
          </a:prstGeom>
          <a:solidFill>
            <a:srgbClr val="E9CFE2"/>
          </a:solidFill>
          <a:ln w="9525">
            <a:noFill/>
            <a:miter lim="800000"/>
            <a:headEnd/>
            <a:tailEnd/>
          </a:ln>
          <a:effectLst/>
        </p:spPr>
        <p:txBody>
          <a:bodyPr wrap="square" lIns="74857" tIns="37421" rIns="74857" bIns="37421">
            <a:spAutoFit/>
          </a:bodyPr>
          <a:lstStyle/>
          <a:p>
            <a:pPr algn="just" defTabSz="749300">
              <a:spcBef>
                <a:spcPct val="50000"/>
              </a:spcBef>
              <a:defRPr/>
            </a:pPr>
            <a:r>
              <a:rPr lang="en-US" sz="32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anose="02020603050405020304" pitchFamily="18" charset="0"/>
                <a:cs typeface="Times New Roman" pitchFamily="18" charset="0"/>
              </a:rPr>
              <a:t>Protype</a:t>
            </a:r>
            <a:endParaRPr lang="en-US" sz="3200" dirty="0">
              <a:solidFill>
                <a:srgbClr val="002060"/>
              </a:solidFill>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6A2A1BEA-1EE1-A344-1E54-CC835F72A15B}"/>
              </a:ext>
            </a:extLst>
          </p:cNvPr>
          <p:cNvPicPr>
            <a:picLocks noChangeAspect="1"/>
          </p:cNvPicPr>
          <p:nvPr/>
        </p:nvPicPr>
        <p:blipFill>
          <a:blip r:embed="rId8"/>
          <a:stretch>
            <a:fillRect/>
          </a:stretch>
        </p:blipFill>
        <p:spPr>
          <a:xfrm>
            <a:off x="15410417" y="37036028"/>
            <a:ext cx="4642883" cy="1725287"/>
          </a:xfrm>
          <a:prstGeom prst="rect">
            <a:avLst/>
          </a:prstGeom>
        </p:spPr>
      </p:pic>
      <p:pic>
        <p:nvPicPr>
          <p:cNvPr id="59" name="Picture 58">
            <a:extLst>
              <a:ext uri="{FF2B5EF4-FFF2-40B4-BE49-F238E27FC236}">
                <a16:creationId xmlns:a16="http://schemas.microsoft.com/office/drawing/2014/main" id="{E3C3AC58-9D6B-AAEE-5CE2-ADAF89B8EC46}"/>
              </a:ext>
            </a:extLst>
          </p:cNvPr>
          <p:cNvPicPr>
            <a:picLocks noChangeAspect="1"/>
          </p:cNvPicPr>
          <p:nvPr/>
        </p:nvPicPr>
        <p:blipFill>
          <a:blip r:embed="rId9"/>
          <a:stretch>
            <a:fillRect/>
          </a:stretch>
        </p:blipFill>
        <p:spPr>
          <a:xfrm>
            <a:off x="15387783" y="38761315"/>
            <a:ext cx="4665517" cy="1886217"/>
          </a:xfrm>
          <a:prstGeom prst="rect">
            <a:avLst/>
          </a:prstGeom>
        </p:spPr>
      </p:pic>
      <p:pic>
        <p:nvPicPr>
          <p:cNvPr id="61" name="Picture 60">
            <a:extLst>
              <a:ext uri="{FF2B5EF4-FFF2-40B4-BE49-F238E27FC236}">
                <a16:creationId xmlns:a16="http://schemas.microsoft.com/office/drawing/2014/main" id="{1279005D-1FE6-59AB-4384-0FB850A968B9}"/>
              </a:ext>
            </a:extLst>
          </p:cNvPr>
          <p:cNvPicPr>
            <a:picLocks noChangeAspect="1"/>
          </p:cNvPicPr>
          <p:nvPr/>
        </p:nvPicPr>
        <p:blipFill>
          <a:blip r:embed="rId10"/>
          <a:stretch>
            <a:fillRect/>
          </a:stretch>
        </p:blipFill>
        <p:spPr>
          <a:xfrm>
            <a:off x="23969348" y="37036028"/>
            <a:ext cx="2593021" cy="4670772"/>
          </a:xfrm>
          <a:prstGeom prst="rect">
            <a:avLst/>
          </a:prstGeom>
        </p:spPr>
      </p:pic>
      <p:pic>
        <p:nvPicPr>
          <p:cNvPr id="63" name="Picture 62">
            <a:extLst>
              <a:ext uri="{FF2B5EF4-FFF2-40B4-BE49-F238E27FC236}">
                <a16:creationId xmlns:a16="http://schemas.microsoft.com/office/drawing/2014/main" id="{CB46C04F-2975-F782-0E92-38D20CFA96DB}"/>
              </a:ext>
            </a:extLst>
          </p:cNvPr>
          <p:cNvPicPr>
            <a:picLocks noChangeAspect="1"/>
          </p:cNvPicPr>
          <p:nvPr/>
        </p:nvPicPr>
        <p:blipFill>
          <a:blip r:embed="rId11"/>
          <a:stretch>
            <a:fillRect/>
          </a:stretch>
        </p:blipFill>
        <p:spPr>
          <a:xfrm>
            <a:off x="20458863" y="37036028"/>
            <a:ext cx="3381847" cy="4670772"/>
          </a:xfrm>
          <a:prstGeom prst="rect">
            <a:avLst/>
          </a:prstGeom>
        </p:spPr>
      </p:pic>
      <p:pic>
        <p:nvPicPr>
          <p:cNvPr id="65" name="Picture 64">
            <a:extLst>
              <a:ext uri="{FF2B5EF4-FFF2-40B4-BE49-F238E27FC236}">
                <a16:creationId xmlns:a16="http://schemas.microsoft.com/office/drawing/2014/main" id="{4E099E90-EA84-24CD-F57A-FCC5C892A7A3}"/>
              </a:ext>
            </a:extLst>
          </p:cNvPr>
          <p:cNvPicPr>
            <a:picLocks noChangeAspect="1"/>
          </p:cNvPicPr>
          <p:nvPr/>
        </p:nvPicPr>
        <p:blipFill>
          <a:blip r:embed="rId12"/>
          <a:stretch>
            <a:fillRect/>
          </a:stretch>
        </p:blipFill>
        <p:spPr>
          <a:xfrm>
            <a:off x="26606500" y="37036028"/>
            <a:ext cx="2896646" cy="4670772"/>
          </a:xfrm>
          <a:prstGeom prst="rect">
            <a:avLst/>
          </a:prstGeom>
        </p:spPr>
      </p:pic>
      <p:sp>
        <p:nvSpPr>
          <p:cNvPr id="66" name="Text Box 473">
            <a:extLst>
              <a:ext uri="{FF2B5EF4-FFF2-40B4-BE49-F238E27FC236}">
                <a16:creationId xmlns:a16="http://schemas.microsoft.com/office/drawing/2014/main" id="{107839B4-7927-C872-98A6-30FB943F03EF}"/>
              </a:ext>
            </a:extLst>
          </p:cNvPr>
          <p:cNvSpPr txBox="1">
            <a:spLocks noChangeArrowheads="1"/>
          </p:cNvSpPr>
          <p:nvPr/>
        </p:nvSpPr>
        <p:spPr bwMode="auto">
          <a:xfrm>
            <a:off x="15387784" y="4247195"/>
            <a:ext cx="14115364" cy="568015"/>
          </a:xfrm>
          <a:prstGeom prst="rect">
            <a:avLst/>
          </a:prstGeom>
          <a:solidFill>
            <a:srgbClr val="9EFAFC"/>
          </a:solidFill>
          <a:ln w="9525">
            <a:noFill/>
            <a:miter lim="800000"/>
            <a:headEnd/>
            <a:tailEnd/>
          </a:ln>
          <a:effectLst/>
        </p:spPr>
        <p:txBody>
          <a:bodyPr wrap="square" lIns="74857" tIns="37421" rIns="74857" bIns="37421">
            <a:spAutoFit/>
          </a:bodyPr>
          <a:lstStyle/>
          <a:p>
            <a:pPr algn="just" defTabSz="749300">
              <a:spcBef>
                <a:spcPct val="50000"/>
              </a:spcBef>
              <a:defRPr/>
            </a:pPr>
            <a:r>
              <a:rPr lang="en-US" sz="3200" dirty="0">
                <a:latin typeface="Times New Roman" panose="02020603050405020304" pitchFamily="18" charset="0"/>
                <a:ea typeface="Calibri"/>
                <a:cs typeface="Times New Roman" panose="02020603050405020304" pitchFamily="18" charset="0"/>
              </a:rPr>
              <a:t>Methodology</a:t>
            </a:r>
            <a:r>
              <a:rPr lang="en-US" sz="2500" dirty="0">
                <a:latin typeface="Times New Roman" panose="02020603050405020304" pitchFamily="18" charset="0"/>
                <a:ea typeface="Calibri"/>
                <a:cs typeface="Times New Roman" panose="02020603050405020304" pitchFamily="18" charset="0"/>
              </a:rPr>
              <a:t> :</a:t>
            </a:r>
            <a:endParaRPr lang="en-US" sz="25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endParaRPr>
          </a:p>
        </p:txBody>
      </p:sp>
      <p:sp>
        <p:nvSpPr>
          <p:cNvPr id="67" name="Text Box 490">
            <a:extLst>
              <a:ext uri="{FF2B5EF4-FFF2-40B4-BE49-F238E27FC236}">
                <a16:creationId xmlns:a16="http://schemas.microsoft.com/office/drawing/2014/main" id="{6DDD3A2C-7D24-A48B-0185-D1046B516FD2}"/>
              </a:ext>
            </a:extLst>
          </p:cNvPr>
          <p:cNvSpPr txBox="1">
            <a:spLocks noChangeArrowheads="1"/>
          </p:cNvSpPr>
          <p:nvPr/>
        </p:nvSpPr>
        <p:spPr bwMode="auto">
          <a:xfrm>
            <a:off x="15410417" y="14517752"/>
            <a:ext cx="14092729" cy="460294"/>
          </a:xfrm>
          <a:prstGeom prst="rect">
            <a:avLst/>
          </a:prstGeom>
          <a:solidFill>
            <a:srgbClr val="F5C1CC"/>
          </a:solidFill>
          <a:ln w="9525">
            <a:noFill/>
            <a:miter lim="800000"/>
            <a:headEnd/>
            <a:tailEnd/>
          </a:ln>
          <a:effectLst/>
        </p:spPr>
        <p:txBody>
          <a:bodyPr wrap="square" lIns="74857" tIns="37421" rIns="74857" bIns="37421">
            <a:spAutoFit/>
          </a:bodyPr>
          <a:lstStyle/>
          <a:p>
            <a:pPr algn="just" defTabSz="749300">
              <a:spcBef>
                <a:spcPct val="50000"/>
              </a:spcBef>
              <a:defRPr/>
            </a:pPr>
            <a:r>
              <a:rPr lang="en-IN" sz="2500" spc="50" dirty="0">
                <a:ln w="13500">
                  <a:solidFill>
                    <a:schemeClr val="accent1">
                      <a:shade val="2500"/>
                      <a:alpha val="6500"/>
                    </a:schemeClr>
                  </a:solidFill>
                  <a:prstDash val="solid"/>
                </a:ln>
                <a:solidFill>
                  <a:srgbClr val="002060"/>
                </a:solidFill>
                <a:effectLst>
                  <a:innerShdw blurRad="50900" dist="38500" dir="13500000">
                    <a:srgbClr val="000000">
                      <a:alpha val="60000"/>
                    </a:srgbClr>
                  </a:innerShdw>
                </a:effectLst>
                <a:latin typeface="Times New Roman" pitchFamily="18" charset="0"/>
                <a:cs typeface="Times New Roman" pitchFamily="18" charset="0"/>
              </a:rPr>
              <a:t> Flow Diagram</a:t>
            </a:r>
            <a:endParaRPr lang="en-US" sz="2500" dirty="0">
              <a:solidFill>
                <a:srgbClr val="002060"/>
              </a:solidFill>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BAEF7B49-4D39-E381-C29F-CDEBB8238080}"/>
              </a:ext>
            </a:extLst>
          </p:cNvPr>
          <p:cNvSpPr txBox="1"/>
          <p:nvPr/>
        </p:nvSpPr>
        <p:spPr>
          <a:xfrm>
            <a:off x="15387784" y="4815210"/>
            <a:ext cx="14115362" cy="5509200"/>
          </a:xfrm>
          <a:prstGeom prst="rect">
            <a:avLst/>
          </a:prstGeom>
          <a:solidFill>
            <a:schemeClr val="accent4">
              <a:lumMod val="20000"/>
              <a:lumOff val="80000"/>
            </a:schemeClr>
          </a:solidFill>
        </p:spPr>
        <p:txBody>
          <a:bodyPr wrap="square" rtlCol="0">
            <a:spAutoFit/>
          </a:bodyPr>
          <a:lstStyle/>
          <a:p>
            <a:r>
              <a:rPr lang="en-US" sz="3200" dirty="0">
                <a:latin typeface="Times New Roman" panose="02020603050405020304" pitchFamily="18" charset="0"/>
                <a:cs typeface="Times New Roman" panose="02020603050405020304" pitchFamily="18" charset="0"/>
              </a:rPr>
              <a:t>The following are the </a:t>
            </a:r>
            <a:r>
              <a:rPr lang="en-US" sz="3200" dirty="0" err="1">
                <a:latin typeface="Times New Roman" panose="02020603050405020304" pitchFamily="18" charset="0"/>
                <a:cs typeface="Times New Roman" panose="02020603050405020304" pitchFamily="18" charset="0"/>
              </a:rPr>
              <a:t>the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technologies,techniques</a:t>
            </a:r>
            <a:r>
              <a:rPr lang="en-US" sz="3200" dirty="0">
                <a:latin typeface="Times New Roman" panose="02020603050405020304" pitchFamily="18" charset="0"/>
                <a:cs typeface="Times New Roman" panose="02020603050405020304" pitchFamily="18" charset="0"/>
              </a:rPr>
              <a:t> and methods that we </a:t>
            </a:r>
            <a:r>
              <a:rPr lang="en-US" sz="3200" dirty="0" err="1">
                <a:latin typeface="Times New Roman" panose="02020603050405020304" pitchFamily="18" charset="0"/>
                <a:cs typeface="Times New Roman" panose="02020603050405020304" pitchFamily="18" charset="0"/>
              </a:rPr>
              <a:t>planing</a:t>
            </a:r>
            <a:r>
              <a:rPr lang="en-US" sz="3200" dirty="0">
                <a:latin typeface="Times New Roman" panose="02020603050405020304" pitchFamily="18" charset="0"/>
                <a:cs typeface="Times New Roman" panose="02020603050405020304" pitchFamily="18" charset="0"/>
              </a:rPr>
              <a:t> to use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Webrtc</a:t>
            </a:r>
            <a:r>
              <a:rPr lang="en-US" sz="3200" dirty="0">
                <a:latin typeface="Times New Roman" panose="02020603050405020304" pitchFamily="18" charset="0"/>
                <a:cs typeface="Times New Roman" panose="02020603050405020304" pitchFamily="18" charset="0"/>
              </a:rPr>
              <a:t> protocol : This is widely used protocol for p2p multi media transfer with any central authority.</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Ethereum : The main purpose of using ETH is to make our application more transparent and secure.</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User Centric super peer  decentralized architecture: This helps users to be the owner of their own conference networks.</a:t>
            </a:r>
            <a:endParaRPr lang="en-IN"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IPFS : This Hashed based Decentralized storage system will  ensure the data privacy of the </a:t>
            </a:r>
            <a:r>
              <a:rPr lang="en-US" sz="3200" dirty="0" err="1">
                <a:latin typeface="Times New Roman" panose="02020603050405020304" pitchFamily="18" charset="0"/>
                <a:cs typeface="Times New Roman" panose="02020603050405020304" pitchFamily="18" charset="0"/>
              </a:rPr>
              <a:t>the</a:t>
            </a:r>
            <a:r>
              <a:rPr lang="en-US" sz="3200" dirty="0">
                <a:latin typeface="Times New Roman" panose="02020603050405020304" pitchFamily="18" charset="0"/>
                <a:cs typeface="Times New Roman" panose="02020603050405020304" pitchFamily="18" charset="0"/>
              </a:rPr>
              <a:t> stored files.</a:t>
            </a:r>
            <a:endParaRPr lang="en-IN" sz="3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3200" b="0" i="0" dirty="0">
              <a:solidFill>
                <a:srgbClr val="374151"/>
              </a:solidFill>
              <a:effectLst/>
              <a:latin typeface="Times New Roman" panose="02020603050405020304" pitchFamily="18" charset="0"/>
              <a:cs typeface="Times New Roman" panose="02020603050405020304" pitchFamily="18" charset="0"/>
            </a:endParaRPr>
          </a:p>
        </p:txBody>
      </p:sp>
      <p:pic>
        <p:nvPicPr>
          <p:cNvPr id="69" name="Picture 68">
            <a:extLst>
              <a:ext uri="{FF2B5EF4-FFF2-40B4-BE49-F238E27FC236}">
                <a16:creationId xmlns:a16="http://schemas.microsoft.com/office/drawing/2014/main" id="{877BB938-2DFC-0973-F6E3-FE72E78C2A84}"/>
              </a:ext>
            </a:extLst>
          </p:cNvPr>
          <p:cNvPicPr>
            <a:picLocks noChangeAspect="1"/>
          </p:cNvPicPr>
          <p:nvPr/>
        </p:nvPicPr>
        <p:blipFill>
          <a:blip r:embed="rId13"/>
          <a:stretch>
            <a:fillRect/>
          </a:stretch>
        </p:blipFill>
        <p:spPr>
          <a:xfrm>
            <a:off x="15410417" y="14978045"/>
            <a:ext cx="5216508" cy="3513039"/>
          </a:xfrm>
          <a:prstGeom prst="rect">
            <a:avLst/>
          </a:prstGeom>
        </p:spPr>
      </p:pic>
      <p:pic>
        <p:nvPicPr>
          <p:cNvPr id="70" name="Picture 69">
            <a:extLst>
              <a:ext uri="{FF2B5EF4-FFF2-40B4-BE49-F238E27FC236}">
                <a16:creationId xmlns:a16="http://schemas.microsoft.com/office/drawing/2014/main" id="{9D25EB87-2B69-56BA-37BF-6C0EC43591E1}"/>
              </a:ext>
            </a:extLst>
          </p:cNvPr>
          <p:cNvPicPr>
            <a:picLocks noChangeAspect="1"/>
          </p:cNvPicPr>
          <p:nvPr/>
        </p:nvPicPr>
        <p:blipFill>
          <a:blip r:embed="rId14"/>
          <a:stretch>
            <a:fillRect/>
          </a:stretch>
        </p:blipFill>
        <p:spPr>
          <a:xfrm>
            <a:off x="20511632" y="18461355"/>
            <a:ext cx="8991514" cy="3624068"/>
          </a:xfrm>
          <a:prstGeom prst="rect">
            <a:avLst/>
          </a:prstGeom>
        </p:spPr>
      </p:pic>
      <p:pic>
        <p:nvPicPr>
          <p:cNvPr id="71" name="Picture 70">
            <a:extLst>
              <a:ext uri="{FF2B5EF4-FFF2-40B4-BE49-F238E27FC236}">
                <a16:creationId xmlns:a16="http://schemas.microsoft.com/office/drawing/2014/main" id="{0385E82F-C4AF-D1E8-58AB-F2BFE032C402}"/>
              </a:ext>
            </a:extLst>
          </p:cNvPr>
          <p:cNvPicPr>
            <a:picLocks noChangeAspect="1"/>
          </p:cNvPicPr>
          <p:nvPr/>
        </p:nvPicPr>
        <p:blipFill>
          <a:blip r:embed="rId15"/>
          <a:stretch>
            <a:fillRect/>
          </a:stretch>
        </p:blipFill>
        <p:spPr>
          <a:xfrm>
            <a:off x="15410417" y="22106927"/>
            <a:ext cx="6198288" cy="3548158"/>
          </a:xfrm>
          <a:prstGeom prst="rect">
            <a:avLst/>
          </a:prstGeom>
        </p:spPr>
      </p:pic>
      <p:pic>
        <p:nvPicPr>
          <p:cNvPr id="72" name="Picture 71">
            <a:extLst>
              <a:ext uri="{FF2B5EF4-FFF2-40B4-BE49-F238E27FC236}">
                <a16:creationId xmlns:a16="http://schemas.microsoft.com/office/drawing/2014/main" id="{3EC3129C-A5B5-9EFB-C749-FC42BEAC5F5C}"/>
              </a:ext>
            </a:extLst>
          </p:cNvPr>
          <p:cNvPicPr>
            <a:picLocks noChangeAspect="1"/>
          </p:cNvPicPr>
          <p:nvPr/>
        </p:nvPicPr>
        <p:blipFill>
          <a:blip r:embed="rId16"/>
          <a:stretch>
            <a:fillRect/>
          </a:stretch>
        </p:blipFill>
        <p:spPr>
          <a:xfrm>
            <a:off x="25385010" y="25568732"/>
            <a:ext cx="4163440" cy="4103110"/>
          </a:xfrm>
          <a:prstGeom prst="rect">
            <a:avLst/>
          </a:prstGeom>
        </p:spPr>
      </p:pic>
      <p:pic>
        <p:nvPicPr>
          <p:cNvPr id="73" name="Picture 72">
            <a:extLst>
              <a:ext uri="{FF2B5EF4-FFF2-40B4-BE49-F238E27FC236}">
                <a16:creationId xmlns:a16="http://schemas.microsoft.com/office/drawing/2014/main" id="{AAE0EF91-7BFA-F8EB-4FCA-A17EAC6D6299}"/>
              </a:ext>
            </a:extLst>
          </p:cNvPr>
          <p:cNvPicPr>
            <a:picLocks noChangeAspect="1"/>
          </p:cNvPicPr>
          <p:nvPr/>
        </p:nvPicPr>
        <p:blipFill>
          <a:blip r:embed="rId17"/>
          <a:stretch>
            <a:fillRect/>
          </a:stretch>
        </p:blipFill>
        <p:spPr>
          <a:xfrm>
            <a:off x="15471126" y="29636316"/>
            <a:ext cx="6878578" cy="3647030"/>
          </a:xfrm>
          <a:prstGeom prst="rect">
            <a:avLst/>
          </a:prstGeom>
        </p:spPr>
      </p:pic>
      <p:sp>
        <p:nvSpPr>
          <p:cNvPr id="74" name="TextBox 73">
            <a:extLst>
              <a:ext uri="{FF2B5EF4-FFF2-40B4-BE49-F238E27FC236}">
                <a16:creationId xmlns:a16="http://schemas.microsoft.com/office/drawing/2014/main" id="{E5102948-388D-6152-5C97-32442C356F10}"/>
              </a:ext>
            </a:extLst>
          </p:cNvPr>
          <p:cNvSpPr txBox="1"/>
          <p:nvPr/>
        </p:nvSpPr>
        <p:spPr>
          <a:xfrm>
            <a:off x="20624971" y="14951655"/>
            <a:ext cx="8878175" cy="3539430"/>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The Registration step</a:t>
            </a:r>
            <a:endParaRPr lang="en-US"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Users will Register in our application</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They need to create a wallet using services like meta mask, Back packet</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will be storing this data in our DB</a:t>
            </a:r>
            <a:r>
              <a:rPr lang="en-IN" sz="3200" dirty="0">
                <a:latin typeface="Times New Roman" panose="02020603050405020304" pitchFamily="18" charset="0"/>
                <a:cs typeface="Times New Roman" panose="02020603050405020304" pitchFamily="18" charset="0"/>
              </a:rPr>
              <a:t> so that when a user is trying to add participant in meet they can search them</a:t>
            </a:r>
            <a:endParaRPr lang="en-US" sz="32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0D177459-33C1-4DB5-75C1-574C6EC228E1}"/>
              </a:ext>
            </a:extLst>
          </p:cNvPr>
          <p:cNvSpPr txBox="1"/>
          <p:nvPr/>
        </p:nvSpPr>
        <p:spPr>
          <a:xfrm>
            <a:off x="15410417" y="18529291"/>
            <a:ext cx="5214554" cy="3539430"/>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Room creation</a:t>
            </a:r>
            <a:endParaRPr lang="en-US"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Here user will create the meet , and define the members .</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is the steps were the user will define which are the other super peers</a:t>
            </a:r>
          </a:p>
        </p:txBody>
      </p:sp>
      <p:sp>
        <p:nvSpPr>
          <p:cNvPr id="76" name="TextBox 75">
            <a:extLst>
              <a:ext uri="{FF2B5EF4-FFF2-40B4-BE49-F238E27FC236}">
                <a16:creationId xmlns:a16="http://schemas.microsoft.com/office/drawing/2014/main" id="{781EF43D-6AE2-6CEF-0F79-961445968F2B}"/>
              </a:ext>
            </a:extLst>
          </p:cNvPr>
          <p:cNvSpPr txBox="1"/>
          <p:nvPr/>
        </p:nvSpPr>
        <p:spPr>
          <a:xfrm>
            <a:off x="21613275" y="22100539"/>
            <a:ext cx="7889871" cy="3539430"/>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Authentication step</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diagram shows how the user</a:t>
            </a:r>
            <a:r>
              <a:rPr lang="en-IN" sz="3200" dirty="0">
                <a:latin typeface="Times New Roman" panose="02020603050405020304" pitchFamily="18" charset="0"/>
                <a:cs typeface="Times New Roman" panose="02020603050405020304" pitchFamily="18" charset="0"/>
              </a:rPr>
              <a:t> that request to join the meet are authenticated</a:t>
            </a:r>
          </a:p>
          <a:p>
            <a:pPr marL="342900" indent="-3429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super peer must join the room to initiate  the initial </a:t>
            </a:r>
            <a:r>
              <a:rPr lang="en-IN" sz="3200" dirty="0" err="1">
                <a:latin typeface="Times New Roman" panose="02020603050405020304" pitchFamily="18" charset="0"/>
                <a:cs typeface="Times New Roman" panose="02020603050405020304" pitchFamily="18" charset="0"/>
              </a:rPr>
              <a:t>webrtc</a:t>
            </a:r>
            <a:r>
              <a:rPr lang="en-IN" sz="3200" dirty="0">
                <a:latin typeface="Times New Roman" panose="02020603050405020304" pitchFamily="18" charset="0"/>
                <a:cs typeface="Times New Roman" panose="02020603050405020304" pitchFamily="18" charset="0"/>
              </a:rPr>
              <a:t> network</a:t>
            </a:r>
          </a:p>
          <a:p>
            <a:pPr marL="342900" indent="-3429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9C522064-3F7E-F8D3-F5C9-34AB51E6CB8B}"/>
              </a:ext>
            </a:extLst>
          </p:cNvPr>
          <p:cNvSpPr txBox="1"/>
          <p:nvPr/>
        </p:nvSpPr>
        <p:spPr>
          <a:xfrm>
            <a:off x="15387783" y="25639969"/>
            <a:ext cx="10076934" cy="4031873"/>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Super peer </a:t>
            </a:r>
            <a:r>
              <a:rPr lang="en-US" sz="3200" b="1" u="sng" dirty="0" err="1">
                <a:latin typeface="Times New Roman" panose="02020603050405020304" pitchFamily="18" charset="0"/>
                <a:cs typeface="Times New Roman" panose="02020603050405020304" pitchFamily="18" charset="0"/>
              </a:rPr>
              <a:t>webrtc</a:t>
            </a:r>
            <a:r>
              <a:rPr lang="en-US" sz="3200" b="1" u="sng" dirty="0">
                <a:latin typeface="Times New Roman" panose="02020603050405020304" pitchFamily="18" charset="0"/>
                <a:cs typeface="Times New Roman" panose="02020603050405020304" pitchFamily="18" charset="0"/>
              </a:rPr>
              <a:t> network</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Diagram shows the formation of the final </a:t>
            </a:r>
            <a:r>
              <a:rPr lang="en-US" sz="3200" dirty="0" err="1">
                <a:latin typeface="Times New Roman" panose="02020603050405020304" pitchFamily="18" charset="0"/>
                <a:cs typeface="Times New Roman" panose="02020603050405020304" pitchFamily="18" charset="0"/>
              </a:rPr>
              <a:t>webrtc</a:t>
            </a:r>
            <a:r>
              <a:rPr lang="en-US" sz="3200" dirty="0">
                <a:latin typeface="Times New Roman" panose="02020603050405020304" pitchFamily="18" charset="0"/>
                <a:cs typeface="Times New Roman" panose="02020603050405020304" pitchFamily="18" charset="0"/>
              </a:rPr>
              <a:t> network which is the core of our decentralized data transfer without the use of centralized SFU like meet and teams</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Process of formation of this network used the core logic provide by </a:t>
            </a:r>
            <a:r>
              <a:rPr lang="en-US" sz="3200" dirty="0" err="1">
                <a:latin typeface="Times New Roman" panose="02020603050405020304" pitchFamily="18" charset="0"/>
                <a:cs typeface="Times New Roman" panose="02020603050405020304" pitchFamily="18" charset="0"/>
              </a:rPr>
              <a:t>webrtc</a:t>
            </a:r>
            <a:r>
              <a:rPr lang="en-US" sz="3200" dirty="0">
                <a:latin typeface="Times New Roman" panose="02020603050405020304" pitchFamily="18" charset="0"/>
                <a:cs typeface="Times New Roman" panose="02020603050405020304" pitchFamily="18" charset="0"/>
              </a:rPr>
              <a:t> include SDP and ICE exchange among the peer </a:t>
            </a:r>
            <a:endParaRPr lang="en-IN" sz="3200" dirty="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5D8FE1CB-CD3B-2E79-29D7-F5A5B5808958}"/>
              </a:ext>
            </a:extLst>
          </p:cNvPr>
          <p:cNvSpPr txBox="1"/>
          <p:nvPr/>
        </p:nvSpPr>
        <p:spPr>
          <a:xfrm>
            <a:off x="22349704" y="29696567"/>
            <a:ext cx="7198746" cy="3539430"/>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Peer Network formation</a:t>
            </a:r>
            <a:endParaRPr lang="en-US"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diagram shows how the final state of peer network will look like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will make sure that the peers are well distributed as it is essential for smooth functioning of the app.</a:t>
            </a:r>
          </a:p>
          <a:p>
            <a:pPr marL="342900" indent="-3429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90CF138C-8CFC-9474-F70C-A8A722DC69D1}"/>
              </a:ext>
            </a:extLst>
          </p:cNvPr>
          <p:cNvSpPr txBox="1"/>
          <p:nvPr/>
        </p:nvSpPr>
        <p:spPr>
          <a:xfrm>
            <a:off x="25125733" y="20916313"/>
            <a:ext cx="914400" cy="914400"/>
          </a:xfrm>
          <a:prstGeom prst="rect">
            <a:avLst/>
          </a:prstGeom>
          <a:noFill/>
        </p:spPr>
        <p:txBody>
          <a:bodyPr wrap="square" rtlCol="0">
            <a:spAutoFit/>
          </a:bodyPr>
          <a:lstStyle/>
          <a:p>
            <a:endParaRPr lang="en-IN" dirty="0"/>
          </a:p>
        </p:txBody>
      </p:sp>
      <p:sp>
        <p:nvSpPr>
          <p:cNvPr id="80" name="TextBox 79">
            <a:extLst>
              <a:ext uri="{FF2B5EF4-FFF2-40B4-BE49-F238E27FC236}">
                <a16:creationId xmlns:a16="http://schemas.microsoft.com/office/drawing/2014/main" id="{3A7308C8-C668-2431-30CC-B2CAD4ADE32E}"/>
              </a:ext>
            </a:extLst>
          </p:cNvPr>
          <p:cNvSpPr txBox="1"/>
          <p:nvPr/>
        </p:nvSpPr>
        <p:spPr>
          <a:xfrm>
            <a:off x="15471126" y="33309264"/>
            <a:ext cx="6470578" cy="3046988"/>
          </a:xfrm>
          <a:prstGeom prst="rect">
            <a:avLst/>
          </a:prstGeom>
          <a:solidFill>
            <a:schemeClr val="accent4">
              <a:lumMod val="20000"/>
              <a:lumOff val="80000"/>
            </a:schemeClr>
          </a:solid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Recording storage </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diagram aside shows how the data is stored in the IPFS</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use of IPFS ensure the decentralized data storage</a:t>
            </a:r>
          </a:p>
          <a:p>
            <a:pPr marL="342900" indent="-3429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pic>
        <p:nvPicPr>
          <p:cNvPr id="81" name="Picture 80">
            <a:extLst>
              <a:ext uri="{FF2B5EF4-FFF2-40B4-BE49-F238E27FC236}">
                <a16:creationId xmlns:a16="http://schemas.microsoft.com/office/drawing/2014/main" id="{4177CB13-942D-81D0-4859-0668D18D5B56}"/>
              </a:ext>
            </a:extLst>
          </p:cNvPr>
          <p:cNvPicPr>
            <a:picLocks noChangeAspect="1"/>
          </p:cNvPicPr>
          <p:nvPr/>
        </p:nvPicPr>
        <p:blipFill>
          <a:blip r:embed="rId18"/>
          <a:stretch>
            <a:fillRect/>
          </a:stretch>
        </p:blipFill>
        <p:spPr>
          <a:xfrm>
            <a:off x="21941704" y="33204884"/>
            <a:ext cx="7561442" cy="3151368"/>
          </a:xfrm>
          <a:prstGeom prst="rect">
            <a:avLst/>
          </a:prstGeom>
        </p:spPr>
      </p:pic>
      <p:pic>
        <p:nvPicPr>
          <p:cNvPr id="82" name="Picture 81">
            <a:extLst>
              <a:ext uri="{FF2B5EF4-FFF2-40B4-BE49-F238E27FC236}">
                <a16:creationId xmlns:a16="http://schemas.microsoft.com/office/drawing/2014/main" id="{9FD4C78F-E9F6-3D17-34AF-28E80E8C565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387784" y="10309113"/>
            <a:ext cx="7838884" cy="4188904"/>
          </a:xfrm>
          <a:prstGeom prst="rect">
            <a:avLst/>
          </a:prstGeom>
        </p:spPr>
      </p:pic>
      <p:pic>
        <p:nvPicPr>
          <p:cNvPr id="83" name="Picture 82">
            <a:extLst>
              <a:ext uri="{FF2B5EF4-FFF2-40B4-BE49-F238E27FC236}">
                <a16:creationId xmlns:a16="http://schemas.microsoft.com/office/drawing/2014/main" id="{9DA2D3ED-1EA0-77D5-A2C3-F2D364F91B8E}"/>
              </a:ext>
            </a:extLst>
          </p:cNvPr>
          <p:cNvPicPr>
            <a:picLocks noChangeAspect="1"/>
          </p:cNvPicPr>
          <p:nvPr/>
        </p:nvPicPr>
        <p:blipFill rotWithShape="1">
          <a:blip r:embed="rId20">
            <a:extLst>
              <a:ext uri="{BEBA8EAE-BF5A-486C-A8C5-ECC9F3942E4B}">
                <a14:imgProps xmlns:a14="http://schemas.microsoft.com/office/drawing/2010/main">
                  <a14:imgLayer r:embed="rId21">
                    <a14:imgEffect>
                      <a14:sharpenSoften amount="50000"/>
                    </a14:imgEffect>
                  </a14:imgLayer>
                </a14:imgProps>
              </a:ext>
              <a:ext uri="{28A0092B-C50C-407E-A947-70E740481C1C}">
                <a14:useLocalDpi xmlns:a14="http://schemas.microsoft.com/office/drawing/2010/main" val="0"/>
              </a:ext>
            </a:extLst>
          </a:blip>
          <a:srcRect l="6041" t="1711" r="6140" b="4047"/>
          <a:stretch/>
        </p:blipFill>
        <p:spPr>
          <a:xfrm>
            <a:off x="23252093" y="10317908"/>
            <a:ext cx="6251053" cy="4185951"/>
          </a:xfrm>
          <a:prstGeom prst="roundRect">
            <a:avLst>
              <a:gd name="adj" fmla="val 4167"/>
            </a:avLst>
          </a:prstGeom>
          <a:solidFill>
            <a:srgbClr val="FFFFFF"/>
          </a:solidFill>
          <a:ln w="12700" cap="sq">
            <a:solidFill>
              <a:srgbClr val="292929"/>
            </a:solidFill>
            <a:miter lim="800000"/>
          </a:ln>
          <a:effectLst/>
          <a:scene3d>
            <a:camera prst="orthographicFront"/>
            <a:lightRig rig="threePt" dir="t">
              <a:rot lat="0" lon="0" rev="2700000"/>
            </a:lightRig>
          </a:scene3d>
          <a:sp3d>
            <a:bevelT h="38100"/>
            <a:contourClr>
              <a:srgbClr val="C0C0C0"/>
            </a:contourClr>
          </a:sp3d>
        </p:spPr>
      </p:pic>
      <p:sp>
        <p:nvSpPr>
          <p:cNvPr id="87" name="Rectangle 86">
            <a:extLst>
              <a:ext uri="{FF2B5EF4-FFF2-40B4-BE49-F238E27FC236}">
                <a16:creationId xmlns:a16="http://schemas.microsoft.com/office/drawing/2014/main" id="{81DBB2C4-7CEE-44CE-125F-F448302CFF6E}"/>
              </a:ext>
            </a:extLst>
          </p:cNvPr>
          <p:cNvSpPr/>
          <p:nvPr/>
        </p:nvSpPr>
        <p:spPr>
          <a:xfrm>
            <a:off x="373496" y="3022063"/>
            <a:ext cx="29129650" cy="923330"/>
          </a:xfrm>
          <a:prstGeom prst="rect">
            <a:avLst/>
          </a:prstGeom>
          <a:solidFill>
            <a:schemeClr val="accent2">
              <a:lumMod val="20000"/>
              <a:lumOff val="80000"/>
            </a:schemeClr>
          </a:solid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Block Meet</a:t>
            </a:r>
          </a:p>
        </p:txBody>
      </p:sp>
      <p:sp>
        <p:nvSpPr>
          <p:cNvPr id="88" name="TextBox 87">
            <a:extLst>
              <a:ext uri="{FF2B5EF4-FFF2-40B4-BE49-F238E27FC236}">
                <a16:creationId xmlns:a16="http://schemas.microsoft.com/office/drawing/2014/main" id="{C54AEB01-9A27-47EC-5E97-4FC477E4F849}"/>
              </a:ext>
            </a:extLst>
          </p:cNvPr>
          <p:cNvSpPr txBox="1"/>
          <p:nvPr/>
        </p:nvSpPr>
        <p:spPr>
          <a:xfrm>
            <a:off x="356108" y="39765913"/>
            <a:ext cx="3911092" cy="1569660"/>
          </a:xfrm>
          <a:prstGeom prst="rect">
            <a:avLst/>
          </a:prstGeom>
          <a:solidFill>
            <a:schemeClr val="accent2">
              <a:lumMod val="20000"/>
              <a:lumOff val="80000"/>
            </a:schemeClr>
          </a:solidFill>
        </p:spPr>
        <p:txBody>
          <a:bodyPr wrap="square" rtlCol="0">
            <a:spAutoFit/>
          </a:bodyPr>
          <a:lstStyle/>
          <a:p>
            <a:r>
              <a:rPr lang="en-US" sz="3200" b="1" dirty="0"/>
              <a:t>TEAM:</a:t>
            </a:r>
          </a:p>
          <a:p>
            <a:r>
              <a:rPr lang="en-US" sz="3200" dirty="0"/>
              <a:t>Deep Salunkhe</a:t>
            </a:r>
          </a:p>
          <a:p>
            <a:r>
              <a:rPr lang="en-US" sz="3200" dirty="0"/>
              <a:t>Omkar Patil</a:t>
            </a:r>
          </a:p>
        </p:txBody>
      </p:sp>
      <p:sp>
        <p:nvSpPr>
          <p:cNvPr id="89" name="TextBox 88">
            <a:extLst>
              <a:ext uri="{FF2B5EF4-FFF2-40B4-BE49-F238E27FC236}">
                <a16:creationId xmlns:a16="http://schemas.microsoft.com/office/drawing/2014/main" id="{02F5BE1C-A460-150C-F6B0-D7C01E72E687}"/>
              </a:ext>
            </a:extLst>
          </p:cNvPr>
          <p:cNvSpPr txBox="1"/>
          <p:nvPr/>
        </p:nvSpPr>
        <p:spPr>
          <a:xfrm>
            <a:off x="4106832" y="39765913"/>
            <a:ext cx="3911092" cy="1569660"/>
          </a:xfrm>
          <a:prstGeom prst="rect">
            <a:avLst/>
          </a:prstGeom>
          <a:solidFill>
            <a:schemeClr val="accent2">
              <a:lumMod val="20000"/>
              <a:lumOff val="80000"/>
            </a:schemeClr>
          </a:solidFill>
        </p:spPr>
        <p:txBody>
          <a:bodyPr wrap="square" rtlCol="0">
            <a:spAutoFit/>
          </a:bodyPr>
          <a:lstStyle/>
          <a:p>
            <a:endParaRPr lang="en-US" sz="3200" dirty="0"/>
          </a:p>
          <a:p>
            <a:r>
              <a:rPr lang="en-US" sz="3200" dirty="0" err="1"/>
              <a:t>Sukant</a:t>
            </a:r>
            <a:r>
              <a:rPr lang="en-US" sz="3200" dirty="0"/>
              <a:t> </a:t>
            </a:r>
            <a:r>
              <a:rPr lang="en-US" sz="3200" dirty="0" err="1"/>
              <a:t>Thombare</a:t>
            </a:r>
            <a:endParaRPr lang="en-US" sz="3200" dirty="0"/>
          </a:p>
          <a:p>
            <a:r>
              <a:rPr lang="en-US" sz="3200" dirty="0"/>
              <a:t>Pranav </a:t>
            </a:r>
            <a:r>
              <a:rPr lang="en-US" sz="3200" dirty="0" err="1"/>
              <a:t>Redij</a:t>
            </a:r>
            <a:endParaRPr lang="en-US" sz="3200" dirty="0"/>
          </a:p>
        </p:txBody>
      </p:sp>
      <p:sp>
        <p:nvSpPr>
          <p:cNvPr id="90" name="TextBox 89">
            <a:extLst>
              <a:ext uri="{FF2B5EF4-FFF2-40B4-BE49-F238E27FC236}">
                <a16:creationId xmlns:a16="http://schemas.microsoft.com/office/drawing/2014/main" id="{B5969216-A777-EAC7-F921-2A069D7ACBBA}"/>
              </a:ext>
            </a:extLst>
          </p:cNvPr>
          <p:cNvSpPr txBox="1"/>
          <p:nvPr/>
        </p:nvSpPr>
        <p:spPr>
          <a:xfrm>
            <a:off x="8146562" y="39825437"/>
            <a:ext cx="6441296" cy="584775"/>
          </a:xfrm>
          <a:prstGeom prst="rect">
            <a:avLst/>
          </a:prstGeom>
          <a:solidFill>
            <a:schemeClr val="accent2">
              <a:lumMod val="20000"/>
              <a:lumOff val="80000"/>
            </a:schemeClr>
          </a:solidFill>
        </p:spPr>
        <p:txBody>
          <a:bodyPr wrap="square" rtlCol="0">
            <a:spAutoFit/>
          </a:bodyPr>
          <a:lstStyle/>
          <a:p>
            <a:r>
              <a:rPr lang="en-US" sz="3200" b="1" dirty="0"/>
              <a:t>Guide : Dr . Sachin </a:t>
            </a:r>
            <a:r>
              <a:rPr lang="en-US" sz="3200" b="1" dirty="0" err="1"/>
              <a:t>Bojewar</a:t>
            </a:r>
            <a:endParaRPr lang="en-US" sz="3200" b="1" dirty="0"/>
          </a:p>
        </p:txBody>
      </p:sp>
    </p:spTree>
    <p:extLst>
      <p:ext uri="{BB962C8B-B14F-4D97-AF65-F5344CB8AC3E}">
        <p14:creationId xmlns:p14="http://schemas.microsoft.com/office/powerpoint/2010/main" val="13444931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TotalTime>
  <Words>945</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Department of Computer Engineering</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Biomedical Engineering</dc:title>
  <dc:creator>Geeta Narayanan</dc:creator>
  <cp:lastModifiedBy>Deep Salunkhe</cp:lastModifiedBy>
  <cp:revision>3</cp:revision>
  <dcterms:created xsi:type="dcterms:W3CDTF">2024-09-27T05:55:28Z</dcterms:created>
  <dcterms:modified xsi:type="dcterms:W3CDTF">2024-10-07T11:47:09Z</dcterms:modified>
</cp:coreProperties>
</file>