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69EF-137F-177D-730E-4C3FE6B856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3AD8DE-A1FF-0A20-3BE2-8AD592BB05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63FCB-CC43-1D28-4279-C9A4B2DC56BC}"/>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5" name="Footer Placeholder 4">
            <a:extLst>
              <a:ext uri="{FF2B5EF4-FFF2-40B4-BE49-F238E27FC236}">
                <a16:creationId xmlns:a16="http://schemas.microsoft.com/office/drawing/2014/main" id="{05E30421-8219-D283-2C9B-DA3F80DA8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33A9B-BED8-5423-0BEE-FFA4407FE498}"/>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6080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8AF78-AD89-3789-63BB-C400C1E3D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7B3AFF-FDCA-F3FB-610B-4AD0D2E0DA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41A5A7-126F-29C8-9F0A-CBE8CCB26E5A}"/>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5" name="Footer Placeholder 4">
            <a:extLst>
              <a:ext uri="{FF2B5EF4-FFF2-40B4-BE49-F238E27FC236}">
                <a16:creationId xmlns:a16="http://schemas.microsoft.com/office/drawing/2014/main" id="{B151E5C7-849F-2A37-5EE8-29E7840CC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5B2A8-5727-1FBA-C9B2-B328FA3C58B8}"/>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67643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40958-7762-E813-5888-45C0C26AE6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35CC9E-856B-CF49-376F-23DA97852F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989653-9940-9D75-BAFA-B9631BD8DF7A}"/>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5" name="Footer Placeholder 4">
            <a:extLst>
              <a:ext uri="{FF2B5EF4-FFF2-40B4-BE49-F238E27FC236}">
                <a16:creationId xmlns:a16="http://schemas.microsoft.com/office/drawing/2014/main" id="{DB722826-34E4-8A5B-C034-93BD66EFE0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A6EA-4A6F-C719-5B23-3DF192471213}"/>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335684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43EB-46E5-3EFA-9ABB-6947E74B54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8BDE36-A41D-4DE3-53B8-A826FDF719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80315A-7485-2538-EBFC-8D22185B35F6}"/>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5" name="Footer Placeholder 4">
            <a:extLst>
              <a:ext uri="{FF2B5EF4-FFF2-40B4-BE49-F238E27FC236}">
                <a16:creationId xmlns:a16="http://schemas.microsoft.com/office/drawing/2014/main" id="{6A384BE3-3145-6E3B-165B-A39DA82FE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341F4-7849-EEB0-6C20-C984C046C6A1}"/>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276019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2D6C-AFA4-E8A2-60B0-AC5560B667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6A244C-7D85-E76F-0946-176D79F724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101241-DD52-62A4-50FC-A1C089B0A9B0}"/>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5" name="Footer Placeholder 4">
            <a:extLst>
              <a:ext uri="{FF2B5EF4-FFF2-40B4-BE49-F238E27FC236}">
                <a16:creationId xmlns:a16="http://schemas.microsoft.com/office/drawing/2014/main" id="{13BA2F02-D93F-96AB-20CC-ACF540FA9C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E7F85-056E-A8DB-2E13-DA57F5103828}"/>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3423253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E9E3-F0EE-34E3-8886-87EB56CA96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070EB-7BE3-EC8E-3D88-89CDFFF6BE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4C9957-E8B1-4ADB-EBD3-CB86E36C7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240535-B5E6-9E16-C34B-50481EB798AE}"/>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6" name="Footer Placeholder 5">
            <a:extLst>
              <a:ext uri="{FF2B5EF4-FFF2-40B4-BE49-F238E27FC236}">
                <a16:creationId xmlns:a16="http://schemas.microsoft.com/office/drawing/2014/main" id="{DAFD072E-5A76-3AF8-E41D-981670DA5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E18273-6051-F61E-BD74-19B79F9E5BE2}"/>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257371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6391-36AA-3E68-6EAD-657356F2AF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EA7F27-CCA7-8433-2041-4006E17049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FBCF3D-BE5C-9306-A67C-47F496127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18B22-7F0A-2D10-B596-8208474B1D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7830D-06E1-A3B0-65C2-C9C7CF29A1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C52F26-D302-223C-32DA-64CA92C217E5}"/>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8" name="Footer Placeholder 7">
            <a:extLst>
              <a:ext uri="{FF2B5EF4-FFF2-40B4-BE49-F238E27FC236}">
                <a16:creationId xmlns:a16="http://schemas.microsoft.com/office/drawing/2014/main" id="{F23D86AA-C968-D056-E4E4-D5CC86175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62A1DC-E9CA-210C-470F-EB81C29EF6FE}"/>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3304049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F945-1957-17C7-0322-4AB20F4F75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DCC5A2-309A-7B2E-A0CD-8F0BB11ADB45}"/>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4" name="Footer Placeholder 3">
            <a:extLst>
              <a:ext uri="{FF2B5EF4-FFF2-40B4-BE49-F238E27FC236}">
                <a16:creationId xmlns:a16="http://schemas.microsoft.com/office/drawing/2014/main" id="{E821DBB2-20C2-C276-A186-75595F8BAA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5CE278-19C3-A059-5AD6-A653DE13AE91}"/>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2006495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ED9FF4-D6ED-A9EB-B1F0-FB6E8C42C5EC}"/>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3" name="Footer Placeholder 2">
            <a:extLst>
              <a:ext uri="{FF2B5EF4-FFF2-40B4-BE49-F238E27FC236}">
                <a16:creationId xmlns:a16="http://schemas.microsoft.com/office/drawing/2014/main" id="{F54B7B2F-BAEA-0A84-9B7F-503F705C3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C071A7-19E1-BB97-D583-31FA53EE0C86}"/>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2515798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191B-B157-A2C7-EF7E-6D7AE7B104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8212AD-4C40-6F70-5074-560359656F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7611CD-74B0-2518-99D9-FD22E8EFD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8AAD6-62C3-D594-8AEE-2D51619CC305}"/>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6" name="Footer Placeholder 5">
            <a:extLst>
              <a:ext uri="{FF2B5EF4-FFF2-40B4-BE49-F238E27FC236}">
                <a16:creationId xmlns:a16="http://schemas.microsoft.com/office/drawing/2014/main" id="{5F218D26-D27A-A891-B3CE-D5DCAD9572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A63FF-812D-B912-688B-CBBF4218F7C0}"/>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196136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23530-1C7A-A907-BB98-313A1262C4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B372F7-6B0A-4BF3-5CD9-A5B1A4B46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2FE9A5-12AF-71C5-613C-15726AB9E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5C636-3A20-9D3F-209D-E3301781CA77}"/>
              </a:ext>
            </a:extLst>
          </p:cNvPr>
          <p:cNvSpPr>
            <a:spLocks noGrp="1"/>
          </p:cNvSpPr>
          <p:nvPr>
            <p:ph type="dt" sz="half" idx="10"/>
          </p:nvPr>
        </p:nvSpPr>
        <p:spPr/>
        <p:txBody>
          <a:bodyPr/>
          <a:lstStyle/>
          <a:p>
            <a:fld id="{8CCBA6B6-5FAD-7F42-9E4B-CA2E1DA3EE88}" type="datetimeFigureOut">
              <a:rPr lang="en-US" smtClean="0"/>
              <a:t>8/13/24</a:t>
            </a:fld>
            <a:endParaRPr lang="en-US"/>
          </a:p>
        </p:txBody>
      </p:sp>
      <p:sp>
        <p:nvSpPr>
          <p:cNvPr id="6" name="Footer Placeholder 5">
            <a:extLst>
              <a:ext uri="{FF2B5EF4-FFF2-40B4-BE49-F238E27FC236}">
                <a16:creationId xmlns:a16="http://schemas.microsoft.com/office/drawing/2014/main" id="{0E329A99-C09D-6B84-664C-DA52B9D55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3D6BE-481B-8BE4-FF73-CAE2AA5FFC8D}"/>
              </a:ext>
            </a:extLst>
          </p:cNvPr>
          <p:cNvSpPr>
            <a:spLocks noGrp="1"/>
          </p:cNvSpPr>
          <p:nvPr>
            <p:ph type="sldNum" sz="quarter" idx="12"/>
          </p:nvPr>
        </p:nvSpPr>
        <p:spPr/>
        <p:txBody>
          <a:bodyPr/>
          <a:lstStyle/>
          <a:p>
            <a:fld id="{FF91AB78-891C-054A-A0DA-4993B51947AD}" type="slidenum">
              <a:rPr lang="en-US" smtClean="0"/>
              <a:t>‹#›</a:t>
            </a:fld>
            <a:endParaRPr lang="en-US"/>
          </a:p>
        </p:txBody>
      </p:sp>
    </p:spTree>
    <p:extLst>
      <p:ext uri="{BB962C8B-B14F-4D97-AF65-F5344CB8AC3E}">
        <p14:creationId xmlns:p14="http://schemas.microsoft.com/office/powerpoint/2010/main" val="73058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26468C-1D1E-7005-2371-F9A05216AC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D8A68C-9520-74B6-2618-675AAA584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12528-068A-E4D5-547B-F6530EDCA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CCBA6B6-5FAD-7F42-9E4B-CA2E1DA3EE88}" type="datetimeFigureOut">
              <a:rPr lang="en-US" smtClean="0"/>
              <a:t>8/13/24</a:t>
            </a:fld>
            <a:endParaRPr lang="en-US"/>
          </a:p>
        </p:txBody>
      </p:sp>
      <p:sp>
        <p:nvSpPr>
          <p:cNvPr id="5" name="Footer Placeholder 4">
            <a:extLst>
              <a:ext uri="{FF2B5EF4-FFF2-40B4-BE49-F238E27FC236}">
                <a16:creationId xmlns:a16="http://schemas.microsoft.com/office/drawing/2014/main" id="{97E9A36D-DDC1-6050-23D3-5E5B61D50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F0930F-31FE-0217-74EC-C49A580CD5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91AB78-891C-054A-A0DA-4993B51947AD}" type="slidenum">
              <a:rPr lang="en-US" smtClean="0"/>
              <a:t>‹#›</a:t>
            </a:fld>
            <a:endParaRPr lang="en-US"/>
          </a:p>
        </p:txBody>
      </p:sp>
    </p:spTree>
    <p:extLst>
      <p:ext uri="{BB962C8B-B14F-4D97-AF65-F5344CB8AC3E}">
        <p14:creationId xmlns:p14="http://schemas.microsoft.com/office/powerpoint/2010/main" val="3341780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144A984E-B938-15DA-80CD-C4F2BB3BC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7535" r="9089" b="54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F456239D-2AFA-53FF-E9C2-6257083B31D8}"/>
              </a:ext>
            </a:extLst>
          </p:cNvPr>
          <p:cNvSpPr>
            <a:spLocks noGrp="1"/>
          </p:cNvSpPr>
          <p:nvPr>
            <p:ph type="subTitle" idx="1"/>
          </p:nvPr>
        </p:nvSpPr>
        <p:spPr>
          <a:xfrm>
            <a:off x="477980" y="4872922"/>
            <a:ext cx="4023359" cy="1208141"/>
          </a:xfrm>
        </p:spPr>
        <p:txBody>
          <a:bodyPr>
            <a:normAutofit/>
          </a:bodyPr>
          <a:lstStyle/>
          <a:p>
            <a:pPr algn="l"/>
            <a:r>
              <a:rPr lang="en-US" sz="2000" dirty="0"/>
              <a:t>The MITRE Embed Project</a:t>
            </a:r>
          </a:p>
          <a:p>
            <a:pPr algn="l"/>
            <a:r>
              <a:rPr lang="en-US" sz="2000" dirty="0"/>
              <a:t>Founder:</a:t>
            </a:r>
          </a:p>
          <a:p>
            <a:pPr algn="l"/>
            <a:r>
              <a:rPr lang="en-US" sz="2000" dirty="0"/>
              <a:t>Brennan Lodge </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712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0" name="Rectangle 2099">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image of a square with many circles and symbols&#10;&#10;Description automatically generated">
            <a:extLst>
              <a:ext uri="{FF2B5EF4-FFF2-40B4-BE49-F238E27FC236}">
                <a16:creationId xmlns:a16="http://schemas.microsoft.com/office/drawing/2014/main" id="{C7A1272A-6E3C-78A4-9247-5A8AB60404FA}"/>
              </a:ext>
            </a:extLst>
          </p:cNvPr>
          <p:cNvPicPr>
            <a:picLocks noChangeAspect="1"/>
          </p:cNvPicPr>
          <p:nvPr/>
        </p:nvPicPr>
        <p:blipFill>
          <a:blip r:embed="rId2"/>
          <a:srcRect l="2771" r="2349"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101" name="Freeform: Shape 209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02" name="Freeform: Shape 209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F456239D-2AFA-53FF-E9C2-6257083B31D8}"/>
              </a:ext>
            </a:extLst>
          </p:cNvPr>
          <p:cNvSpPr>
            <a:spLocks noGrp="1"/>
          </p:cNvSpPr>
          <p:nvPr>
            <p:ph type="subTitle" idx="1"/>
          </p:nvPr>
        </p:nvSpPr>
        <p:spPr>
          <a:xfrm>
            <a:off x="477981" y="973156"/>
            <a:ext cx="3933306" cy="5107907"/>
          </a:xfrm>
        </p:spPr>
        <p:txBody>
          <a:bodyPr>
            <a:noAutofit/>
          </a:bodyPr>
          <a:lstStyle/>
          <a:p>
            <a:pPr algn="l"/>
            <a:br>
              <a:rPr lang="en-US" sz="1600" dirty="0">
                <a:effectLst/>
                <a:latin typeface="Helvetica" pitchFamily="2" charset="0"/>
              </a:rPr>
            </a:br>
            <a:r>
              <a:rPr lang="en-US" sz="1600" b="1" dirty="0">
                <a:effectLst/>
                <a:latin typeface="Helvetica" pitchFamily="2" charset="0"/>
              </a:rPr>
              <a:t>MITRE Embed </a:t>
            </a:r>
          </a:p>
          <a:p>
            <a:pPr marL="342900" indent="-342900" algn="l">
              <a:buFont typeface="Arial" panose="020B0604020202020204" pitchFamily="34" charset="0"/>
              <a:buChar char="•"/>
            </a:pPr>
            <a:r>
              <a:rPr lang="en-US" sz="1600" b="1" dirty="0">
                <a:effectLst/>
                <a:latin typeface="Helvetica" pitchFamily="2" charset="0"/>
              </a:rPr>
              <a:t>An open source project enabling MITRE mapping of events, detection logic and alerts </a:t>
            </a:r>
            <a:endParaRPr lang="en-US" sz="1600" dirty="0">
              <a:effectLst/>
              <a:latin typeface="Helvetica" pitchFamily="2" charset="0"/>
            </a:endParaRPr>
          </a:p>
          <a:p>
            <a:pPr marL="800100" lvl="1" indent="-342900" algn="l">
              <a:buFont typeface="Arial" panose="020B0604020202020204" pitchFamily="34" charset="0"/>
              <a:buChar char="•"/>
            </a:pPr>
            <a:r>
              <a:rPr lang="en-US" sz="1600" dirty="0" err="1">
                <a:effectLst/>
                <a:latin typeface="Helvetica" pitchFamily="2" charset="0"/>
              </a:rPr>
              <a:t>MITREembed</a:t>
            </a:r>
            <a:r>
              <a:rPr lang="en-US" sz="1600" dirty="0">
                <a:effectLst/>
                <a:latin typeface="Helvetica" pitchFamily="2" charset="0"/>
              </a:rPr>
              <a:t> is an open-source platform designed to revolutionize security monitoring by mapping security log events and detection rules to MITRE ATT&amp;CK techniques using machine learning and multimodal testing. </a:t>
            </a:r>
          </a:p>
          <a:p>
            <a:pPr marL="800100" lvl="1" indent="-342900" algn="l">
              <a:buFont typeface="Arial" panose="020B0604020202020204" pitchFamily="34" charset="0"/>
              <a:buChar char="•"/>
            </a:pPr>
            <a:r>
              <a:rPr lang="en-US" sz="1600" dirty="0">
                <a:effectLst/>
                <a:latin typeface="Helvetica" pitchFamily="2" charset="0"/>
              </a:rPr>
              <a:t>This project targets cybersecurity professionals aiming to enhance their monitoring capabilities, providing them with a tool that translates complex data into actionable intelligence. </a:t>
            </a:r>
          </a:p>
        </p:txBody>
      </p:sp>
      <p:sp>
        <p:nvSpPr>
          <p:cNvPr id="2103" name="Rectangle 210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99" name="Rectangle 20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5985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ight Triangle 16">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F456239D-2AFA-53FF-E9C2-6257083B31D8}"/>
              </a:ext>
            </a:extLst>
          </p:cNvPr>
          <p:cNvSpPr>
            <a:spLocks/>
          </p:cNvSpPr>
          <p:nvPr/>
        </p:nvSpPr>
        <p:spPr>
          <a:xfrm>
            <a:off x="1269882" y="1785795"/>
            <a:ext cx="2532219" cy="3288414"/>
          </a:xfrm>
          <a:prstGeom prst="rect">
            <a:avLst/>
          </a:prstGeom>
        </p:spPr>
        <p:txBody>
          <a:bodyPr>
            <a:noAutofit/>
          </a:bodyPr>
          <a:lstStyle/>
          <a:p>
            <a:pPr defTabSz="585216">
              <a:spcAft>
                <a:spcPts val="600"/>
              </a:spcAft>
            </a:pPr>
            <a:br>
              <a:rPr lang="en-US" sz="1024" kern="1200">
                <a:solidFill>
                  <a:schemeClr val="tx1"/>
                </a:solidFill>
                <a:latin typeface="Helvetica" pitchFamily="2" charset="0"/>
                <a:ea typeface="+mn-ea"/>
                <a:cs typeface="+mn-cs"/>
              </a:rPr>
            </a:br>
            <a:endParaRPr lang="en-US" sz="1600">
              <a:effectLst/>
              <a:latin typeface="Helvetica" pitchFamily="2" charset="0"/>
            </a:endParaRPr>
          </a:p>
        </p:txBody>
      </p:sp>
      <p:pic>
        <p:nvPicPr>
          <p:cNvPr id="4" name="Picture 3" descr="A diagram of a security analysis&#10;&#10;Description automatically generated">
            <a:extLst>
              <a:ext uri="{FF2B5EF4-FFF2-40B4-BE49-F238E27FC236}">
                <a16:creationId xmlns:a16="http://schemas.microsoft.com/office/drawing/2014/main" id="{3AC76971-45DA-E1CB-85B3-744553C52088}"/>
              </a:ext>
            </a:extLst>
          </p:cNvPr>
          <p:cNvPicPr>
            <a:picLocks noChangeAspect="1"/>
          </p:cNvPicPr>
          <p:nvPr/>
        </p:nvPicPr>
        <p:blipFill>
          <a:blip r:embed="rId2"/>
          <a:stretch>
            <a:fillRect/>
          </a:stretch>
        </p:blipFill>
        <p:spPr>
          <a:xfrm>
            <a:off x="4412937" y="1370848"/>
            <a:ext cx="7097277" cy="3703361"/>
          </a:xfrm>
          <a:prstGeom prst="rect">
            <a:avLst/>
          </a:prstGeom>
        </p:spPr>
      </p:pic>
      <p:sp>
        <p:nvSpPr>
          <p:cNvPr id="8" name="TextBox 7">
            <a:extLst>
              <a:ext uri="{FF2B5EF4-FFF2-40B4-BE49-F238E27FC236}">
                <a16:creationId xmlns:a16="http://schemas.microsoft.com/office/drawing/2014/main" id="{66182CDF-622F-2010-21E0-F7F3907FAF36}"/>
              </a:ext>
            </a:extLst>
          </p:cNvPr>
          <p:cNvSpPr txBox="1"/>
          <p:nvPr/>
        </p:nvSpPr>
        <p:spPr>
          <a:xfrm>
            <a:off x="811460" y="692994"/>
            <a:ext cx="2950248" cy="5472011"/>
          </a:xfrm>
          <a:prstGeom prst="rect">
            <a:avLst/>
          </a:prstGeom>
          <a:noFill/>
        </p:spPr>
        <p:txBody>
          <a:bodyPr wrap="square">
            <a:spAutoFit/>
          </a:bodyPr>
          <a:lstStyle/>
          <a:p>
            <a:pPr defTabSz="585216">
              <a:spcAft>
                <a:spcPts val="600"/>
              </a:spcAft>
              <a:buFont typeface="+mj-lt"/>
              <a:buAutoNum type="arabicPeriod"/>
            </a:pPr>
            <a:r>
              <a:rPr lang="en-US" sz="896" b="1" kern="1200" dirty="0">
                <a:solidFill>
                  <a:schemeClr val="tx1"/>
                </a:solidFill>
                <a:latin typeface="+mn-lt"/>
                <a:ea typeface="+mn-ea"/>
                <a:cs typeface="+mn-cs"/>
              </a:rPr>
              <a:t>Security Events + Detections:</a:t>
            </a:r>
            <a:endParaRPr lang="en-US" sz="896" kern="1200" dirty="0">
              <a:solidFill>
                <a:schemeClr val="tx1"/>
              </a:solidFill>
              <a:latin typeface="+mn-lt"/>
              <a:ea typeface="+mn-ea"/>
              <a:cs typeface="+mn-cs"/>
            </a:endParaRPr>
          </a:p>
          <a:p>
            <a:pPr marL="475488" lvl="1" indent="-182880" defTabSz="585216">
              <a:spcAft>
                <a:spcPts val="600"/>
              </a:spcAft>
              <a:buFont typeface="+mj-lt"/>
              <a:buAutoNum type="arabicPeriod"/>
            </a:pPr>
            <a:r>
              <a:rPr lang="en-US" sz="896" kern="1200" dirty="0">
                <a:solidFill>
                  <a:schemeClr val="tx1"/>
                </a:solidFill>
                <a:latin typeface="+mn-lt"/>
                <a:ea typeface="+mn-ea"/>
                <a:cs typeface="+mn-cs"/>
              </a:rPr>
              <a:t>The process begins with the collection of security events and detections, such as log entries, alerts, and other relevant security data.</a:t>
            </a:r>
          </a:p>
          <a:p>
            <a:pPr defTabSz="585216">
              <a:spcAft>
                <a:spcPts val="600"/>
              </a:spcAft>
              <a:buFont typeface="+mj-lt"/>
              <a:buAutoNum type="arabicPeriod"/>
            </a:pPr>
            <a:r>
              <a:rPr lang="en-US" sz="896" b="1" kern="1200" dirty="0">
                <a:solidFill>
                  <a:schemeClr val="tx1"/>
                </a:solidFill>
                <a:latin typeface="+mn-lt"/>
                <a:ea typeface="+mn-ea"/>
                <a:cs typeface="+mn-cs"/>
              </a:rPr>
              <a:t>Multi-Vector Search:</a:t>
            </a:r>
            <a:endParaRPr lang="en-US" sz="896" kern="1200" dirty="0">
              <a:solidFill>
                <a:schemeClr val="tx1"/>
              </a:solidFill>
              <a:latin typeface="+mn-lt"/>
              <a:ea typeface="+mn-ea"/>
              <a:cs typeface="+mn-cs"/>
            </a:endParaRPr>
          </a:p>
          <a:p>
            <a:pPr marL="475488" lvl="1" indent="-182880" defTabSz="585216">
              <a:spcAft>
                <a:spcPts val="600"/>
              </a:spcAft>
              <a:buFont typeface="+mj-lt"/>
              <a:buAutoNum type="arabicPeriod"/>
            </a:pPr>
            <a:r>
              <a:rPr lang="en-US" sz="896" kern="1200" dirty="0">
                <a:solidFill>
                  <a:schemeClr val="tx1"/>
                </a:solidFill>
                <a:latin typeface="+mn-lt"/>
                <a:ea typeface="+mn-ea"/>
                <a:cs typeface="+mn-cs"/>
              </a:rPr>
              <a:t>These events are queried using a multi-vector search that analyzes various attributes like source, destination, user behavior, and network patterns, identifying potential matches with known attack techniques.</a:t>
            </a:r>
          </a:p>
          <a:p>
            <a:pPr defTabSz="585216">
              <a:spcAft>
                <a:spcPts val="600"/>
              </a:spcAft>
              <a:buFont typeface="+mj-lt"/>
              <a:buAutoNum type="arabicPeriod"/>
            </a:pPr>
            <a:r>
              <a:rPr lang="en-US" sz="896" b="1" kern="1200" dirty="0">
                <a:solidFill>
                  <a:schemeClr val="tx1"/>
                </a:solidFill>
                <a:latin typeface="+mn-lt"/>
                <a:ea typeface="+mn-ea"/>
                <a:cs typeface="+mn-cs"/>
              </a:rPr>
              <a:t>Vector Database:</a:t>
            </a:r>
            <a:endParaRPr lang="en-US" sz="896" kern="1200" dirty="0">
              <a:solidFill>
                <a:schemeClr val="tx1"/>
              </a:solidFill>
              <a:latin typeface="+mn-lt"/>
              <a:ea typeface="+mn-ea"/>
              <a:cs typeface="+mn-cs"/>
            </a:endParaRPr>
          </a:p>
          <a:p>
            <a:pPr marL="475488" lvl="1" indent="-182880" defTabSz="585216">
              <a:spcAft>
                <a:spcPts val="600"/>
              </a:spcAft>
              <a:buFont typeface="+mj-lt"/>
              <a:buAutoNum type="arabicPeriod"/>
            </a:pPr>
            <a:r>
              <a:rPr lang="en-US" sz="896" kern="1200" dirty="0">
                <a:solidFill>
                  <a:schemeClr val="tx1"/>
                </a:solidFill>
                <a:latin typeface="+mn-lt"/>
                <a:ea typeface="+mn-ea"/>
                <a:cs typeface="+mn-cs"/>
              </a:rPr>
              <a:t>The results of these queries are stored in a vector database, which acts as a high-performance storage solution that supports fast retrieval and scalable querying. This database is continuously updated with the latest security intelligence to ensure accurate mapping.</a:t>
            </a:r>
          </a:p>
          <a:p>
            <a:pPr defTabSz="585216">
              <a:spcAft>
                <a:spcPts val="600"/>
              </a:spcAft>
              <a:buFont typeface="+mj-lt"/>
              <a:buAutoNum type="arabicPeriod"/>
            </a:pPr>
            <a:r>
              <a:rPr lang="en-US" sz="896" b="1" kern="1200" dirty="0">
                <a:solidFill>
                  <a:schemeClr val="tx1"/>
                </a:solidFill>
                <a:latin typeface="+mn-lt"/>
                <a:ea typeface="+mn-ea"/>
                <a:cs typeface="+mn-cs"/>
              </a:rPr>
              <a:t>LLM + Cross-Referenced Document Retrieval:</a:t>
            </a:r>
            <a:endParaRPr lang="en-US" sz="896" kern="1200" dirty="0">
              <a:solidFill>
                <a:schemeClr val="tx1"/>
              </a:solidFill>
              <a:latin typeface="+mn-lt"/>
              <a:ea typeface="+mn-ea"/>
              <a:cs typeface="+mn-cs"/>
            </a:endParaRPr>
          </a:p>
          <a:p>
            <a:pPr marL="475488" lvl="1" indent="-182880" defTabSz="585216">
              <a:spcAft>
                <a:spcPts val="600"/>
              </a:spcAft>
              <a:buFont typeface="+mj-lt"/>
              <a:buAutoNum type="arabicPeriod"/>
            </a:pPr>
            <a:r>
              <a:rPr lang="en-US" sz="896" kern="1200" dirty="0">
                <a:solidFill>
                  <a:schemeClr val="tx1"/>
                </a:solidFill>
                <a:latin typeface="+mn-lt"/>
                <a:ea typeface="+mn-ea"/>
                <a:cs typeface="+mn-cs"/>
              </a:rPr>
              <a:t>The framework leverages a Large Language Model (LLM) to cross-reference the detected events with documentation, best practices, and known attack vectors. This process ensures that the security analyst receives contextually rich information, enhancing their ability to respond effectively to threats.</a:t>
            </a:r>
          </a:p>
          <a:p>
            <a:pPr defTabSz="585216">
              <a:spcAft>
                <a:spcPts val="600"/>
              </a:spcAft>
              <a:buFont typeface="+mj-lt"/>
              <a:buAutoNum type="arabicPeriod"/>
            </a:pPr>
            <a:r>
              <a:rPr lang="en-US" sz="896" b="1" kern="1200" dirty="0">
                <a:solidFill>
                  <a:schemeClr val="tx1"/>
                </a:solidFill>
                <a:latin typeface="+mn-lt"/>
                <a:ea typeface="+mn-ea"/>
                <a:cs typeface="+mn-cs"/>
              </a:rPr>
              <a:t>Response:</a:t>
            </a:r>
            <a:endParaRPr lang="en-US" sz="896" kern="1200" dirty="0">
              <a:solidFill>
                <a:schemeClr val="tx1"/>
              </a:solidFill>
              <a:latin typeface="+mn-lt"/>
              <a:ea typeface="+mn-ea"/>
              <a:cs typeface="+mn-cs"/>
            </a:endParaRPr>
          </a:p>
          <a:p>
            <a:pPr marL="475488" lvl="1" indent="-182880" defTabSz="585216">
              <a:spcAft>
                <a:spcPts val="600"/>
              </a:spcAft>
              <a:buFont typeface="+mj-lt"/>
              <a:buAutoNum type="arabicPeriod"/>
            </a:pPr>
            <a:r>
              <a:rPr lang="en-US" sz="896" kern="1200" dirty="0">
                <a:solidFill>
                  <a:schemeClr val="tx1"/>
                </a:solidFill>
                <a:latin typeface="+mn-lt"/>
                <a:ea typeface="+mn-ea"/>
                <a:cs typeface="+mn-cs"/>
              </a:rPr>
              <a:t>The final output is a response that provides the cybersecurity analyst with a precise MITRE ATT&amp;CK technique associated with the detected event, including references to relevant documentation and potential remediation steps.</a:t>
            </a:r>
            <a:endParaRPr lang="en-US" sz="1400" dirty="0"/>
          </a:p>
        </p:txBody>
      </p:sp>
    </p:spTree>
    <p:extLst>
      <p:ext uri="{BB962C8B-B14F-4D97-AF65-F5344CB8AC3E}">
        <p14:creationId xmlns:p14="http://schemas.microsoft.com/office/powerpoint/2010/main" val="24162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56239D-2AFA-53FF-E9C2-6257083B31D8}"/>
              </a:ext>
            </a:extLst>
          </p:cNvPr>
          <p:cNvSpPr>
            <a:spLocks/>
          </p:cNvSpPr>
          <p:nvPr/>
        </p:nvSpPr>
        <p:spPr>
          <a:xfrm>
            <a:off x="1269882" y="1785795"/>
            <a:ext cx="2532219" cy="3288414"/>
          </a:xfrm>
          <a:prstGeom prst="rect">
            <a:avLst/>
          </a:prstGeom>
        </p:spPr>
        <p:txBody>
          <a:bodyPr>
            <a:noAutofit/>
          </a:bodyPr>
          <a:lstStyle/>
          <a:p>
            <a:pPr defTabSz="585216">
              <a:spcAft>
                <a:spcPts val="600"/>
              </a:spcAft>
            </a:pPr>
            <a:br>
              <a:rPr lang="en-US" sz="1024" kern="1200">
                <a:solidFill>
                  <a:schemeClr val="tx1"/>
                </a:solidFill>
                <a:latin typeface="Helvetica" pitchFamily="2" charset="0"/>
                <a:ea typeface="+mn-ea"/>
                <a:cs typeface="+mn-cs"/>
              </a:rPr>
            </a:br>
            <a:endParaRPr lang="en-US" sz="1600">
              <a:effectLst/>
              <a:latin typeface="Helvetica" pitchFamily="2" charset="0"/>
            </a:endParaRPr>
          </a:p>
        </p:txBody>
      </p:sp>
      <p:pic>
        <p:nvPicPr>
          <p:cNvPr id="5" name="Picture 4" descr="A diagram of a diagram of a data flow&#10;&#10;Description automatically generated with medium confidence">
            <a:extLst>
              <a:ext uri="{FF2B5EF4-FFF2-40B4-BE49-F238E27FC236}">
                <a16:creationId xmlns:a16="http://schemas.microsoft.com/office/drawing/2014/main" id="{3C2F53C8-C643-E2BF-67AC-37ABF4E43CE0}"/>
              </a:ext>
            </a:extLst>
          </p:cNvPr>
          <p:cNvPicPr>
            <a:picLocks noChangeAspect="1"/>
          </p:cNvPicPr>
          <p:nvPr/>
        </p:nvPicPr>
        <p:blipFill>
          <a:blip r:embed="rId2"/>
          <a:stretch>
            <a:fillRect/>
          </a:stretch>
        </p:blipFill>
        <p:spPr>
          <a:xfrm>
            <a:off x="0" y="933724"/>
            <a:ext cx="12219323" cy="4990552"/>
          </a:xfrm>
          <a:prstGeom prst="rect">
            <a:avLst/>
          </a:prstGeom>
        </p:spPr>
      </p:pic>
    </p:spTree>
    <p:extLst>
      <p:ext uri="{BB962C8B-B14F-4D97-AF65-F5344CB8AC3E}">
        <p14:creationId xmlns:p14="http://schemas.microsoft.com/office/powerpoint/2010/main" val="3066995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283</Words>
  <Application>Microsoft Macintosh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Calibri</vt:lpstr>
      <vt:lpstr>Helvetica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Brennan Lodge</dc:creator>
  <cp:lastModifiedBy>Brennan Lodge</cp:lastModifiedBy>
  <cp:revision>2</cp:revision>
  <dcterms:created xsi:type="dcterms:W3CDTF">2024-08-13T20:34:06Z</dcterms:created>
  <dcterms:modified xsi:type="dcterms:W3CDTF">2024-08-13T20:46:03Z</dcterms:modified>
</cp:coreProperties>
</file>