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9" r:id="rId3"/>
    <p:sldId id="260" r:id="rId4"/>
    <p:sldId id="261" r:id="rId5"/>
    <p:sldId id="262" r:id="rId6"/>
    <p:sldId id="263" r:id="rId7"/>
    <p:sldId id="264" r:id="rId8"/>
    <p:sldId id="265" r:id="rId9"/>
    <p:sldId id="258" r:id="rId10"/>
  </p:sldIdLst>
  <p:sldSz cx="9144000" cy="6858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EPAK SINGH" initials="DS" lastIdx="0" clrIdx="0">
    <p:extLst>
      <p:ext uri="{19B8F6BF-5375-455C-9EA6-DF929625EA0E}">
        <p15:presenceInfo xmlns:p15="http://schemas.microsoft.com/office/powerpoint/2012/main" userId="f5f540b1857d4e4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4660"/>
  </p:normalViewPr>
  <p:slideViewPr>
    <p:cSldViewPr snapToGrid="0">
      <p:cViewPr varScale="1">
        <p:scale>
          <a:sx n="72" d="100"/>
          <a:sy n="72" d="100"/>
        </p:scale>
        <p:origin x="135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653BE7-3B72-4799-AA4C-3F899FCAE6D3}" type="datetimeFigureOut">
              <a:rPr lang="en-US" smtClean="0"/>
              <a:t>7/17/2017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EEC4BD-FC9C-482F-A483-8494EBF7C539}" type="slidenum">
              <a:rPr lang="en-US" smtClean="0"/>
              <a:t>‹#›</a:t>
            </a:fld>
            <a:endParaRPr lang="en-US"/>
          </a:p>
        </p:txBody>
      </p:sp>
    </p:spTree>
    <p:extLst>
      <p:ext uri="{BB962C8B-B14F-4D97-AF65-F5344CB8AC3E}">
        <p14:creationId xmlns:p14="http://schemas.microsoft.com/office/powerpoint/2010/main" val="2015697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2CB73A-927A-4C0C-BF73-5333D39D2E74}" type="datetimeFigureOut">
              <a:rPr lang="en-US" smtClean="0"/>
              <a:t>7/17/2017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7CFC15-BA33-47C4-B696-6B235D7B5223}" type="slidenum">
              <a:rPr lang="en-US" smtClean="0"/>
              <a:t>‹#›</a:t>
            </a:fld>
            <a:endParaRPr lang="en-US"/>
          </a:p>
        </p:txBody>
      </p:sp>
    </p:spTree>
    <p:extLst>
      <p:ext uri="{BB962C8B-B14F-4D97-AF65-F5344CB8AC3E}">
        <p14:creationId xmlns:p14="http://schemas.microsoft.com/office/powerpoint/2010/main" val="2121240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2CB73A-927A-4C0C-BF73-5333D39D2E74}" type="datetimeFigureOut">
              <a:rPr lang="en-US" smtClean="0"/>
              <a:t>7/17/2017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7CFC15-BA33-47C4-B696-6B235D7B5223}" type="slidenum">
              <a:rPr lang="en-US" smtClean="0"/>
              <a:t>‹#›</a:t>
            </a:fld>
            <a:endParaRPr lang="en-US"/>
          </a:p>
        </p:txBody>
      </p:sp>
    </p:spTree>
    <p:extLst>
      <p:ext uri="{BB962C8B-B14F-4D97-AF65-F5344CB8AC3E}">
        <p14:creationId xmlns:p14="http://schemas.microsoft.com/office/powerpoint/2010/main" val="2798170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2CB73A-927A-4C0C-BF73-5333D39D2E74}" type="datetimeFigureOut">
              <a:rPr lang="en-US" smtClean="0"/>
              <a:t>7/17/2017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7CFC15-BA33-47C4-B696-6B235D7B5223}" type="slidenum">
              <a:rPr lang="en-US" smtClean="0"/>
              <a:t>‹#›</a:t>
            </a:fld>
            <a:endParaRPr lang="en-US"/>
          </a:p>
        </p:txBody>
      </p:sp>
    </p:spTree>
    <p:extLst>
      <p:ext uri="{BB962C8B-B14F-4D97-AF65-F5344CB8AC3E}">
        <p14:creationId xmlns:p14="http://schemas.microsoft.com/office/powerpoint/2010/main" val="1831997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2CB73A-927A-4C0C-BF73-5333D39D2E74}" type="datetimeFigureOut">
              <a:rPr lang="en-US" smtClean="0"/>
              <a:t>7/17/2017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7CFC15-BA33-47C4-B696-6B235D7B5223}" type="slidenum">
              <a:rPr lang="en-US" smtClean="0"/>
              <a:t>‹#›</a:t>
            </a:fld>
            <a:endParaRPr lang="en-US"/>
          </a:p>
        </p:txBody>
      </p:sp>
    </p:spTree>
    <p:extLst>
      <p:ext uri="{BB962C8B-B14F-4D97-AF65-F5344CB8AC3E}">
        <p14:creationId xmlns:p14="http://schemas.microsoft.com/office/powerpoint/2010/main" val="383298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2CB73A-927A-4C0C-BF73-5333D39D2E74}" type="datetimeFigureOut">
              <a:rPr lang="en-US" smtClean="0"/>
              <a:t>7/17/2017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7CFC15-BA33-47C4-B696-6B235D7B5223}" type="slidenum">
              <a:rPr lang="en-US" smtClean="0"/>
              <a:t>‹#›</a:t>
            </a:fld>
            <a:endParaRPr lang="en-US"/>
          </a:p>
        </p:txBody>
      </p:sp>
    </p:spTree>
    <p:extLst>
      <p:ext uri="{BB962C8B-B14F-4D97-AF65-F5344CB8AC3E}">
        <p14:creationId xmlns:p14="http://schemas.microsoft.com/office/powerpoint/2010/main" val="645537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2CB73A-927A-4C0C-BF73-5333D39D2E74}" type="datetimeFigureOut">
              <a:rPr lang="en-US" smtClean="0"/>
              <a:t>7/17/2017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7CFC15-BA33-47C4-B696-6B235D7B5223}" type="slidenum">
              <a:rPr lang="en-US" smtClean="0"/>
              <a:t>‹#›</a:t>
            </a:fld>
            <a:endParaRPr lang="en-US"/>
          </a:p>
        </p:txBody>
      </p:sp>
    </p:spTree>
    <p:extLst>
      <p:ext uri="{BB962C8B-B14F-4D97-AF65-F5344CB8AC3E}">
        <p14:creationId xmlns:p14="http://schemas.microsoft.com/office/powerpoint/2010/main" val="3203880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2CB73A-927A-4C0C-BF73-5333D39D2E74}" type="datetimeFigureOut">
              <a:rPr lang="en-US" smtClean="0"/>
              <a:t>7/17/2017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7CFC15-BA33-47C4-B696-6B235D7B5223}" type="slidenum">
              <a:rPr lang="en-US" smtClean="0"/>
              <a:t>‹#›</a:t>
            </a:fld>
            <a:endParaRPr lang="en-US"/>
          </a:p>
        </p:txBody>
      </p:sp>
    </p:spTree>
    <p:extLst>
      <p:ext uri="{BB962C8B-B14F-4D97-AF65-F5344CB8AC3E}">
        <p14:creationId xmlns:p14="http://schemas.microsoft.com/office/powerpoint/2010/main" val="3930016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2CB73A-927A-4C0C-BF73-5333D39D2E74}" type="datetimeFigureOut">
              <a:rPr lang="en-US" smtClean="0"/>
              <a:t>7/17/2017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7CFC15-BA33-47C4-B696-6B235D7B5223}" type="slidenum">
              <a:rPr lang="en-US" smtClean="0"/>
              <a:t>‹#›</a:t>
            </a:fld>
            <a:endParaRPr lang="en-US"/>
          </a:p>
        </p:txBody>
      </p:sp>
    </p:spTree>
    <p:extLst>
      <p:ext uri="{BB962C8B-B14F-4D97-AF65-F5344CB8AC3E}">
        <p14:creationId xmlns:p14="http://schemas.microsoft.com/office/powerpoint/2010/main" val="1761632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2CB73A-927A-4C0C-BF73-5333D39D2E74}" type="datetimeFigureOut">
              <a:rPr lang="en-US" smtClean="0"/>
              <a:t>7/17/2017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7CFC15-BA33-47C4-B696-6B235D7B5223}" type="slidenum">
              <a:rPr lang="en-US" smtClean="0"/>
              <a:t>‹#›</a:t>
            </a:fld>
            <a:endParaRPr lang="en-US"/>
          </a:p>
        </p:txBody>
      </p:sp>
    </p:spTree>
    <p:extLst>
      <p:ext uri="{BB962C8B-B14F-4D97-AF65-F5344CB8AC3E}">
        <p14:creationId xmlns:p14="http://schemas.microsoft.com/office/powerpoint/2010/main" val="2307521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2CB73A-927A-4C0C-BF73-5333D39D2E74}" type="datetimeFigureOut">
              <a:rPr lang="en-US" smtClean="0"/>
              <a:t>7/17/2017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7CFC15-BA33-47C4-B696-6B235D7B5223}" type="slidenum">
              <a:rPr lang="en-US" smtClean="0"/>
              <a:t>‹#›</a:t>
            </a:fld>
            <a:endParaRPr lang="en-US"/>
          </a:p>
        </p:txBody>
      </p:sp>
    </p:spTree>
    <p:extLst>
      <p:ext uri="{BB962C8B-B14F-4D97-AF65-F5344CB8AC3E}">
        <p14:creationId xmlns:p14="http://schemas.microsoft.com/office/powerpoint/2010/main" val="2842880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2CB73A-927A-4C0C-BF73-5333D39D2E74}" type="datetimeFigureOut">
              <a:rPr lang="en-US" smtClean="0"/>
              <a:t>7/17/2017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7CFC15-BA33-47C4-B696-6B235D7B5223}" type="slidenum">
              <a:rPr lang="en-US" smtClean="0"/>
              <a:t>‹#›</a:t>
            </a:fld>
            <a:endParaRPr lang="en-US"/>
          </a:p>
        </p:txBody>
      </p:sp>
    </p:spTree>
    <p:extLst>
      <p:ext uri="{BB962C8B-B14F-4D97-AF65-F5344CB8AC3E}">
        <p14:creationId xmlns:p14="http://schemas.microsoft.com/office/powerpoint/2010/main" val="2025130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2CB73A-927A-4C0C-BF73-5333D39D2E74}" type="datetimeFigureOut">
              <a:rPr lang="en-US" smtClean="0"/>
              <a:t>7/17/2017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7CFC15-BA33-47C4-B696-6B235D7B5223}" type="slidenum">
              <a:rPr lang="en-US" smtClean="0"/>
              <a:t>‹#›</a:t>
            </a:fld>
            <a:endParaRPr lang="en-US"/>
          </a:p>
        </p:txBody>
      </p:sp>
    </p:spTree>
    <p:extLst>
      <p:ext uri="{BB962C8B-B14F-4D97-AF65-F5344CB8AC3E}">
        <p14:creationId xmlns:p14="http://schemas.microsoft.com/office/powerpoint/2010/main" val="21110868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reference.wolfram.com/language/ref/DimensionReduce.html" TargetMode="Externa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0872" y="390601"/>
            <a:ext cx="8628321" cy="1008293"/>
          </a:xfrm>
        </p:spPr>
        <p:txBody>
          <a:bodyPr>
            <a:noAutofit/>
          </a:bodyPr>
          <a:lstStyle/>
          <a:p>
            <a:r>
              <a:rPr lang="en-US" sz="3600" b="1" dirty="0"/>
              <a:t>DataSet3:</a:t>
            </a:r>
            <a:r>
              <a:rPr lang="en-US" sz="3600" dirty="0">
                <a:solidFill>
                  <a:schemeClr val="tx2"/>
                </a:solidFill>
              </a:rPr>
              <a:t>Amazon Reviews for Sentiment Analysis</a:t>
            </a:r>
          </a:p>
        </p:txBody>
      </p:sp>
      <p:sp>
        <p:nvSpPr>
          <p:cNvPr id="3" name="Subtitle 2"/>
          <p:cNvSpPr>
            <a:spLocks noGrp="1"/>
          </p:cNvSpPr>
          <p:nvPr>
            <p:ph type="subTitle" idx="1"/>
          </p:nvPr>
        </p:nvSpPr>
        <p:spPr>
          <a:xfrm>
            <a:off x="430615" y="1398894"/>
            <a:ext cx="8468833" cy="5167559"/>
          </a:xfrm>
        </p:spPr>
        <p:txBody>
          <a:bodyPr>
            <a:noAutofit/>
          </a:bodyPr>
          <a:lstStyle/>
          <a:p>
            <a:pPr algn="l"/>
            <a:r>
              <a:rPr lang="en-US" sz="1800" b="1" dirty="0"/>
              <a:t>Dataset Structure:</a:t>
            </a:r>
          </a:p>
          <a:p>
            <a:pPr algn="l"/>
            <a:r>
              <a:rPr lang="en-US" sz="1600" dirty="0"/>
              <a:t>The Dataset given in the assignment consisting of 0.4 Million Customer Reviews on different Products. </a:t>
            </a:r>
          </a:p>
          <a:p>
            <a:pPr algn="l"/>
            <a:r>
              <a:rPr lang="en-US" sz="1600" dirty="0"/>
              <a:t>There is two Columns of the dataset, one is label and other is text.</a:t>
            </a:r>
          </a:p>
          <a:p>
            <a:pPr algn="l"/>
            <a:r>
              <a:rPr lang="en-US" sz="1600" dirty="0"/>
              <a:t>Each Review in the dataset is classified Either in Positive or Negative Class/label.</a:t>
            </a:r>
          </a:p>
          <a:p>
            <a:pPr algn="l"/>
            <a:r>
              <a:rPr lang="en-US" sz="1600" dirty="0"/>
              <a:t>According to Analysis there is equal number of Positive and negative Review Labels </a:t>
            </a:r>
            <a:r>
              <a:rPr lang="en-US" sz="1600" dirty="0" err="1"/>
              <a:t>i.e</a:t>
            </a:r>
            <a:r>
              <a:rPr lang="en-US" sz="1600" dirty="0"/>
              <a:t>, 0.2 each.</a:t>
            </a:r>
          </a:p>
          <a:p>
            <a:pPr algn="l"/>
            <a:r>
              <a:rPr lang="en-US" sz="1600" dirty="0"/>
              <a:t>Dataset with different labels are scattered randomly  throughout the space.</a:t>
            </a:r>
          </a:p>
          <a:p>
            <a:pPr algn="l"/>
            <a:r>
              <a:rPr lang="en-US" sz="1800" b="1" dirty="0"/>
              <a:t>Problem:</a:t>
            </a:r>
          </a:p>
          <a:p>
            <a:pPr algn="l"/>
            <a:r>
              <a:rPr lang="en-US" sz="1600" dirty="0"/>
              <a:t>We have to train a Model from the given dataset, so that it can classify the coming testing data reviews into Negative or positive Labels with high accuracy and bigger ROC Curve Area.</a:t>
            </a:r>
          </a:p>
          <a:p>
            <a:pPr algn="l"/>
            <a:r>
              <a:rPr lang="en-US" sz="1800" b="1" dirty="0"/>
              <a:t>Dataset Selection:</a:t>
            </a:r>
          </a:p>
          <a:p>
            <a:pPr algn="l"/>
            <a:r>
              <a:rPr lang="en-US" sz="1600" dirty="0"/>
              <a:t>Due to limited resources  and limited computing capability of our notebook, we have decided to choose 10000 dataset among 0.4 million .</a:t>
            </a:r>
          </a:p>
          <a:p>
            <a:pPr algn="l"/>
            <a:r>
              <a:rPr lang="en-US" sz="1600" dirty="0"/>
              <a:t>The criteria we have chosen to select our dataset is that we want to pick equal number of positive and negative Reviews dataset.</a:t>
            </a:r>
          </a:p>
          <a:p>
            <a:pPr algn="l"/>
            <a:r>
              <a:rPr lang="en-US" sz="1600" dirty="0"/>
              <a:t>Among 10000,80% of the dataset is our training data and 20 percent we have chosen as test data</a:t>
            </a:r>
          </a:p>
        </p:txBody>
      </p:sp>
    </p:spTree>
    <p:extLst>
      <p:ext uri="{BB962C8B-B14F-4D97-AF65-F5344CB8AC3E}">
        <p14:creationId xmlns:p14="http://schemas.microsoft.com/office/powerpoint/2010/main" val="3515788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410816"/>
            <a:ext cx="7886700" cy="6135757"/>
          </a:xfrm>
        </p:spPr>
        <p:txBody>
          <a:bodyPr/>
          <a:lstStyle/>
          <a:p>
            <a:r>
              <a:rPr lang="en-US" sz="1800" b="1" dirty="0"/>
              <a:t>Stratified Random Sampling</a:t>
            </a:r>
          </a:p>
          <a:p>
            <a:pPr marL="0" indent="0">
              <a:buNone/>
            </a:pPr>
            <a:r>
              <a:rPr lang="en-US" sz="1600" dirty="0"/>
              <a:t>For this purpose, we have done stratified Random sampling and taken training dataset with equal ratio of positive and negative review labels so that the model doesn’t get biased for a particular class label during training.</a:t>
            </a:r>
          </a:p>
          <a:p>
            <a:pPr marL="0" indent="0">
              <a:buNone/>
            </a:pPr>
            <a:r>
              <a:rPr lang="en-US" sz="1600" dirty="0"/>
              <a:t>-We have chosen Random 5k positive and 5k negative</a:t>
            </a:r>
          </a:p>
          <a:p>
            <a:pPr marL="0" indent="0">
              <a:buNone/>
            </a:pPr>
            <a:r>
              <a:rPr lang="en-US" sz="1600" dirty="0"/>
              <a:t> reviews , and combined them to create a dataset of 10k.</a:t>
            </a:r>
          </a:p>
          <a:p>
            <a:pPr marL="0" indent="0">
              <a:buNone/>
            </a:pPr>
            <a:r>
              <a:rPr lang="en-US" sz="1600" dirty="0"/>
              <a:t>Among this 10k we have chosen 1k Positive dataset and </a:t>
            </a:r>
          </a:p>
          <a:p>
            <a:pPr marL="0" indent="0">
              <a:buNone/>
            </a:pPr>
            <a:r>
              <a:rPr lang="en-US" sz="1600" dirty="0"/>
              <a:t>1k negative dataset and combined them to make our </a:t>
            </a:r>
          </a:p>
          <a:p>
            <a:pPr marL="0" indent="0">
              <a:buNone/>
            </a:pPr>
            <a:r>
              <a:rPr lang="en-US" sz="1600" dirty="0"/>
              <a:t>test data of 2K, this type of separation is also known as </a:t>
            </a:r>
          </a:p>
          <a:p>
            <a:pPr marL="0" indent="0">
              <a:buNone/>
            </a:pPr>
            <a:r>
              <a:rPr lang="en-US" sz="1600" b="1" dirty="0"/>
              <a:t> Hold Out Cross Validation.</a:t>
            </a:r>
          </a:p>
          <a:p>
            <a:pPr marL="0" indent="0">
              <a:buNone/>
            </a:pPr>
            <a:endParaRPr lang="en-US" sz="1600" b="1" dirty="0"/>
          </a:p>
          <a:p>
            <a:pPr marL="0" indent="0">
              <a:buNone/>
            </a:pPr>
            <a:r>
              <a:rPr lang="en-US" sz="1600" b="1" dirty="0" err="1"/>
              <a:t>TrainingData</a:t>
            </a:r>
            <a:r>
              <a:rPr lang="en-US" sz="1600" b="1" dirty="0"/>
              <a:t>   - &gt;          Random 4000 Positive Reviews + Random 4000 Negative Reviews.</a:t>
            </a:r>
          </a:p>
          <a:p>
            <a:pPr marL="0" indent="0">
              <a:buNone/>
            </a:pPr>
            <a:r>
              <a:rPr lang="en-US" sz="1600" b="1" dirty="0" err="1"/>
              <a:t>TestData</a:t>
            </a:r>
            <a:r>
              <a:rPr lang="en-US" sz="1600" b="1" dirty="0"/>
              <a:t>           -&gt;          </a:t>
            </a:r>
            <a:r>
              <a:rPr lang="en-US" sz="1600" b="1" dirty="0"/>
              <a:t>Random 1000 Positive Reviews + Random 1000 Negative Reviews.</a:t>
            </a:r>
          </a:p>
          <a:p>
            <a:pPr marL="0" indent="0">
              <a:buNone/>
            </a:pPr>
            <a:endParaRPr lang="en-US" sz="135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9395" y="1638357"/>
            <a:ext cx="3794606" cy="1939730"/>
          </a:xfrm>
          <a:prstGeom prst="rect">
            <a:avLst/>
          </a:prstGeom>
        </p:spPr>
      </p:pic>
      <p:pic>
        <p:nvPicPr>
          <p:cNvPr id="9" name="Picture 8"/>
          <p:cNvPicPr>
            <a:picLocks noChangeAspect="1"/>
          </p:cNvPicPr>
          <p:nvPr/>
        </p:nvPicPr>
        <p:blipFill>
          <a:blip r:embed="rId3"/>
          <a:stretch>
            <a:fillRect/>
          </a:stretch>
        </p:blipFill>
        <p:spPr>
          <a:xfrm>
            <a:off x="628650" y="5146652"/>
            <a:ext cx="8286750" cy="975852"/>
          </a:xfrm>
          <a:prstGeom prst="rect">
            <a:avLst/>
          </a:prstGeom>
        </p:spPr>
      </p:pic>
    </p:spTree>
    <p:extLst>
      <p:ext uri="{BB962C8B-B14F-4D97-AF65-F5344CB8AC3E}">
        <p14:creationId xmlns:p14="http://schemas.microsoft.com/office/powerpoint/2010/main" val="1190425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627511"/>
            <a:ext cx="7886700" cy="551104"/>
          </a:xfrm>
        </p:spPr>
        <p:txBody>
          <a:bodyPr>
            <a:noAutofit/>
          </a:bodyPr>
          <a:lstStyle/>
          <a:p>
            <a:r>
              <a:rPr lang="en-US" sz="3600" b="1" dirty="0"/>
              <a:t>Process flow We Followed:</a:t>
            </a:r>
          </a:p>
        </p:txBody>
      </p:sp>
      <p:pic>
        <p:nvPicPr>
          <p:cNvPr id="4" name="Content Placeholder 3"/>
          <p:cNvPicPr>
            <a:picLocks noGrp="1" noChangeAspect="1"/>
          </p:cNvPicPr>
          <p:nvPr>
            <p:ph idx="1"/>
          </p:nvPr>
        </p:nvPicPr>
        <p:blipFill>
          <a:blip r:embed="rId2"/>
          <a:stretch>
            <a:fillRect/>
          </a:stretch>
        </p:blipFill>
        <p:spPr>
          <a:xfrm>
            <a:off x="342351" y="1457739"/>
            <a:ext cx="8173000" cy="2217254"/>
          </a:xfrm>
          <a:prstGeom prst="rect">
            <a:avLst/>
          </a:prstGeom>
        </p:spPr>
      </p:pic>
      <p:pic>
        <p:nvPicPr>
          <p:cNvPr id="9" name="Picture 8"/>
          <p:cNvPicPr>
            <a:picLocks noChangeAspect="1"/>
          </p:cNvPicPr>
          <p:nvPr/>
        </p:nvPicPr>
        <p:blipFill>
          <a:blip r:embed="rId3"/>
          <a:stretch>
            <a:fillRect/>
          </a:stretch>
        </p:blipFill>
        <p:spPr>
          <a:xfrm>
            <a:off x="7050158" y="2967403"/>
            <a:ext cx="2018284" cy="3552667"/>
          </a:xfrm>
          <a:prstGeom prst="rect">
            <a:avLst/>
          </a:prstGeom>
        </p:spPr>
      </p:pic>
      <p:sp>
        <p:nvSpPr>
          <p:cNvPr id="10" name="Rectangle 9"/>
          <p:cNvSpPr/>
          <p:nvPr/>
        </p:nvSpPr>
        <p:spPr>
          <a:xfrm>
            <a:off x="628650" y="3791580"/>
            <a:ext cx="6556424" cy="2885405"/>
          </a:xfrm>
          <a:prstGeom prst="rect">
            <a:avLst/>
          </a:prstGeom>
        </p:spPr>
        <p:txBody>
          <a:bodyPr wrap="square">
            <a:spAutoFit/>
          </a:bodyPr>
          <a:lstStyle/>
          <a:p>
            <a:r>
              <a:rPr lang="en-US" sz="3600" b="1" dirty="0">
                <a:solidFill>
                  <a:srgbClr val="000000"/>
                </a:solidFill>
                <a:latin typeface="Times New Roman" panose="02020603050405020304" pitchFamily="18" charset="0"/>
              </a:rPr>
              <a:t>Preprocessing:</a:t>
            </a:r>
          </a:p>
          <a:p>
            <a:r>
              <a:rPr lang="en-US" sz="1600" dirty="0">
                <a:solidFill>
                  <a:srgbClr val="000000"/>
                </a:solidFill>
                <a:latin typeface="Times New Roman" panose="02020603050405020304" pitchFamily="18" charset="0"/>
              </a:rPr>
              <a:t>The dataset is unstructured; it may contain repetitive words, large number of words that are not at all needed in summarizing of opinions.</a:t>
            </a:r>
          </a:p>
          <a:p>
            <a:r>
              <a:rPr lang="en-US" b="1" dirty="0">
                <a:solidFill>
                  <a:srgbClr val="000000"/>
                </a:solidFill>
                <a:latin typeface="Times New Roman" panose="02020603050405020304" pitchFamily="18" charset="0"/>
              </a:rPr>
              <a:t>a)Capitalization:</a:t>
            </a:r>
          </a:p>
          <a:p>
            <a:r>
              <a:rPr lang="en-US" sz="1600" dirty="0">
                <a:solidFill>
                  <a:srgbClr val="000000"/>
                </a:solidFill>
                <a:latin typeface="Times New Roman" panose="02020603050405020304" pitchFamily="18" charset="0"/>
              </a:rPr>
              <a:t>We have capitalize all the words in a review to lowercase .</a:t>
            </a:r>
            <a:r>
              <a:rPr lang="en-US" sz="1600" dirty="0" err="1">
                <a:solidFill>
                  <a:srgbClr val="000000"/>
                </a:solidFill>
                <a:latin typeface="Times New Roman" panose="02020603050405020304" pitchFamily="18" charset="0"/>
              </a:rPr>
              <a:t>So,that</a:t>
            </a:r>
            <a:r>
              <a:rPr lang="en-US" sz="1600" dirty="0">
                <a:solidFill>
                  <a:srgbClr val="000000"/>
                </a:solidFill>
                <a:latin typeface="Times New Roman" panose="02020603050405020304" pitchFamily="18" charset="0"/>
              </a:rPr>
              <a:t> the same words in lower case and upper case in same review should not be distinguished.</a:t>
            </a:r>
          </a:p>
          <a:p>
            <a:r>
              <a:rPr lang="en-US" b="1" dirty="0">
                <a:solidFill>
                  <a:srgbClr val="000000"/>
                </a:solidFill>
                <a:latin typeface="Times New Roman" panose="02020603050405020304" pitchFamily="18" charset="0"/>
              </a:rPr>
              <a:t>b)Stop Word Removal:</a:t>
            </a:r>
          </a:p>
          <a:p>
            <a:r>
              <a:rPr lang="en-US" sz="1600" dirty="0"/>
              <a:t>Pre-processing involves removal of stop words such as ‘and’, ‘or’, ‘that’ </a:t>
            </a:r>
            <a:r>
              <a:rPr lang="en-US" sz="1600" dirty="0" err="1"/>
              <a:t>etc</a:t>
            </a:r>
            <a:r>
              <a:rPr lang="en-US" sz="1600" dirty="0"/>
              <a:t> .</a:t>
            </a:r>
          </a:p>
          <a:p>
            <a:endParaRPr lang="en-US" sz="1350" dirty="0"/>
          </a:p>
        </p:txBody>
      </p:sp>
    </p:spTree>
    <p:extLst>
      <p:ext uri="{BB962C8B-B14F-4D97-AF65-F5344CB8AC3E}">
        <p14:creationId xmlns:p14="http://schemas.microsoft.com/office/powerpoint/2010/main" val="4035143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35385" y="543339"/>
            <a:ext cx="8294688" cy="6096000"/>
          </a:xfrm>
        </p:spPr>
        <p:txBody>
          <a:bodyPr>
            <a:normAutofit/>
          </a:bodyPr>
          <a:lstStyle/>
          <a:p>
            <a:pPr marL="0" indent="0">
              <a:buNone/>
            </a:pPr>
            <a:r>
              <a:rPr lang="en-US" sz="1800" b="1" dirty="0">
                <a:solidFill>
                  <a:srgbClr val="000000"/>
                </a:solidFill>
                <a:latin typeface="Times New Roman" panose="02020603050405020304" pitchFamily="18" charset="0"/>
              </a:rPr>
              <a:t>c)Porter Stemming:</a:t>
            </a:r>
          </a:p>
          <a:p>
            <a:pPr marL="0" indent="0">
              <a:buNone/>
            </a:pPr>
            <a:r>
              <a:rPr lang="en-US" sz="1600" dirty="0"/>
              <a:t>Porter stemming which involves simplifying target words to base words by removal of suffixes such as – </a:t>
            </a:r>
            <a:r>
              <a:rPr lang="en-US" sz="1600" dirty="0" err="1"/>
              <a:t>ed</a:t>
            </a:r>
            <a:r>
              <a:rPr lang="en-US" sz="1600" dirty="0"/>
              <a:t>, ate, ion, </a:t>
            </a:r>
            <a:r>
              <a:rPr lang="en-US" sz="1600" dirty="0" err="1"/>
              <a:t>ional</a:t>
            </a:r>
            <a:r>
              <a:rPr lang="en-US" sz="1600" dirty="0"/>
              <a:t>, </a:t>
            </a:r>
            <a:r>
              <a:rPr lang="en-US" sz="1600" dirty="0" err="1"/>
              <a:t>ment</a:t>
            </a:r>
            <a:r>
              <a:rPr lang="en-US" sz="1600" dirty="0"/>
              <a:t>, </a:t>
            </a:r>
            <a:r>
              <a:rPr lang="en-US" sz="1600" dirty="0" err="1"/>
              <a:t>ator</a:t>
            </a:r>
            <a:r>
              <a:rPr lang="en-US" sz="1600" dirty="0"/>
              <a:t>, </a:t>
            </a:r>
            <a:r>
              <a:rPr lang="en-US" sz="1600" dirty="0" err="1"/>
              <a:t>ssess</a:t>
            </a:r>
            <a:r>
              <a:rPr lang="en-US" sz="1600" dirty="0"/>
              <a:t>, </a:t>
            </a:r>
            <a:r>
              <a:rPr lang="en-US" sz="1600" dirty="0" err="1"/>
              <a:t>es</a:t>
            </a:r>
            <a:r>
              <a:rPr lang="en-US" sz="1600" dirty="0"/>
              <a:t>, </a:t>
            </a:r>
            <a:r>
              <a:rPr lang="en-US" sz="1600" dirty="0" err="1"/>
              <a:t>ance</a:t>
            </a:r>
            <a:r>
              <a:rPr lang="en-US" sz="1600" dirty="0"/>
              <a:t> or conversion from </a:t>
            </a:r>
            <a:r>
              <a:rPr lang="en-US" sz="1600" dirty="0" err="1"/>
              <a:t>ator</a:t>
            </a:r>
            <a:r>
              <a:rPr lang="en-US" sz="1600" dirty="0"/>
              <a:t> to ate etc. For example, “replacement” is stemmed to </a:t>
            </a:r>
            <a:r>
              <a:rPr lang="en-US" sz="1600" dirty="0" err="1"/>
              <a:t>replac</a:t>
            </a:r>
            <a:r>
              <a:rPr lang="en-US" sz="1600" dirty="0"/>
              <a:t>; “troubled” to trouble ; “happy” to </a:t>
            </a:r>
            <a:r>
              <a:rPr lang="en-US" sz="1600" dirty="0" err="1"/>
              <a:t>happi</a:t>
            </a:r>
            <a:r>
              <a:rPr lang="en-US" sz="1600" dirty="0"/>
              <a:t> ; “operator” to operate. The raw data is pre-processed to improve quality. </a:t>
            </a:r>
            <a:endParaRPr lang="en-US" sz="1600" b="1" dirty="0">
              <a:solidFill>
                <a:srgbClr val="000000"/>
              </a:solidFill>
              <a:latin typeface="Times New Roman" panose="02020603050405020304" pitchFamily="18" charset="0"/>
            </a:endParaRPr>
          </a:p>
          <a:p>
            <a:endParaRPr lang="en-US" sz="1800" b="1" dirty="0">
              <a:solidFill>
                <a:srgbClr val="000000"/>
              </a:solidFill>
              <a:latin typeface="Times New Roman" panose="02020603050405020304" pitchFamily="18" charset="0"/>
            </a:endParaRPr>
          </a:p>
          <a:p>
            <a:endParaRPr lang="en-US" sz="1800" dirty="0"/>
          </a:p>
        </p:txBody>
      </p:sp>
      <p:pic>
        <p:nvPicPr>
          <p:cNvPr id="4" name="Picture 3"/>
          <p:cNvPicPr>
            <a:picLocks noChangeAspect="1"/>
          </p:cNvPicPr>
          <p:nvPr/>
        </p:nvPicPr>
        <p:blipFill>
          <a:blip r:embed="rId2"/>
          <a:stretch>
            <a:fillRect/>
          </a:stretch>
        </p:blipFill>
        <p:spPr>
          <a:xfrm>
            <a:off x="494455" y="2213541"/>
            <a:ext cx="8335618" cy="447890"/>
          </a:xfrm>
          <a:prstGeom prst="rect">
            <a:avLst/>
          </a:prstGeom>
        </p:spPr>
      </p:pic>
      <p:pic>
        <p:nvPicPr>
          <p:cNvPr id="5" name="Picture 4"/>
          <p:cNvPicPr>
            <a:picLocks noChangeAspect="1"/>
          </p:cNvPicPr>
          <p:nvPr/>
        </p:nvPicPr>
        <p:blipFill>
          <a:blip r:embed="rId3"/>
          <a:stretch>
            <a:fillRect/>
          </a:stretch>
        </p:blipFill>
        <p:spPr>
          <a:xfrm>
            <a:off x="535385" y="2669073"/>
            <a:ext cx="3724532" cy="369278"/>
          </a:xfrm>
          <a:prstGeom prst="rect">
            <a:avLst/>
          </a:prstGeom>
        </p:spPr>
      </p:pic>
      <p:sp>
        <p:nvSpPr>
          <p:cNvPr id="7" name="TextBox 6"/>
          <p:cNvSpPr txBox="1"/>
          <p:nvPr/>
        </p:nvSpPr>
        <p:spPr>
          <a:xfrm>
            <a:off x="329337" y="3046471"/>
            <a:ext cx="8110331" cy="646331"/>
          </a:xfrm>
          <a:prstGeom prst="rect">
            <a:avLst/>
          </a:prstGeom>
          <a:noFill/>
        </p:spPr>
        <p:txBody>
          <a:bodyPr wrap="square" rtlCol="0">
            <a:spAutoFit/>
          </a:bodyPr>
          <a:lstStyle/>
          <a:p>
            <a:r>
              <a:rPr lang="en-US" sz="3600" dirty="0"/>
              <a:t>Feature Extraction:</a:t>
            </a:r>
          </a:p>
        </p:txBody>
      </p:sp>
      <p:sp>
        <p:nvSpPr>
          <p:cNvPr id="8" name="Rectangle 7"/>
          <p:cNvSpPr/>
          <p:nvPr/>
        </p:nvSpPr>
        <p:spPr>
          <a:xfrm>
            <a:off x="221456" y="3670023"/>
            <a:ext cx="8534918" cy="2023631"/>
          </a:xfrm>
          <a:prstGeom prst="rect">
            <a:avLst/>
          </a:prstGeom>
        </p:spPr>
        <p:txBody>
          <a:bodyPr wrap="square">
            <a:spAutoFit/>
          </a:bodyPr>
          <a:lstStyle/>
          <a:p>
            <a:r>
              <a:rPr lang="en-US" sz="1600" dirty="0">
                <a:solidFill>
                  <a:srgbClr val="000000"/>
                </a:solidFill>
                <a:latin typeface="Times New Roman" panose="02020603050405020304" pitchFamily="18" charset="0"/>
              </a:rPr>
              <a:t>Features in reviews are extracted so that it helps customer to know which feature has positive comment and which one has  negative. Since, overall conclusion about product is much needed but there is also situation where customer requirements come into the scenario. </a:t>
            </a:r>
          </a:p>
          <a:p>
            <a:endParaRPr lang="en-US" sz="1600" dirty="0">
              <a:solidFill>
                <a:srgbClr val="000000"/>
              </a:solidFill>
              <a:latin typeface="Times New Roman" panose="02020603050405020304" pitchFamily="18" charset="0"/>
            </a:endParaRPr>
          </a:p>
          <a:p>
            <a:r>
              <a:rPr lang="en-US" sz="1600" dirty="0">
                <a:solidFill>
                  <a:srgbClr val="000000"/>
                </a:solidFill>
                <a:latin typeface="Times New Roman" panose="02020603050405020304" pitchFamily="18" charset="0"/>
              </a:rPr>
              <a:t>We have used “TFIDF”  Method-&gt;Term Frequency Inverse Document Frequency of </a:t>
            </a:r>
            <a:r>
              <a:rPr lang="en-US" sz="1600" i="1" dirty="0">
                <a:solidFill>
                  <a:srgbClr val="000000"/>
                </a:solidFill>
                <a:latin typeface="Times New Roman" panose="02020603050405020304" pitchFamily="18" charset="0"/>
              </a:rPr>
              <a:t>Feature Extract Function Of Mathematica.</a:t>
            </a:r>
          </a:p>
          <a:p>
            <a:endParaRPr lang="en-US" sz="1600" i="1" dirty="0">
              <a:solidFill>
                <a:srgbClr val="000000"/>
              </a:solidFill>
              <a:latin typeface="Times New Roman" panose="02020603050405020304" pitchFamily="18" charset="0"/>
            </a:endParaRPr>
          </a:p>
          <a:p>
            <a:endParaRPr lang="en-US" sz="1350" i="1" dirty="0"/>
          </a:p>
        </p:txBody>
      </p:sp>
      <p:pic>
        <p:nvPicPr>
          <p:cNvPr id="9" name="Picture 8"/>
          <p:cNvPicPr>
            <a:picLocks noChangeAspect="1"/>
          </p:cNvPicPr>
          <p:nvPr/>
        </p:nvPicPr>
        <p:blipFill>
          <a:blip r:embed="rId4"/>
          <a:stretch>
            <a:fillRect/>
          </a:stretch>
        </p:blipFill>
        <p:spPr>
          <a:xfrm>
            <a:off x="223698" y="5516297"/>
            <a:ext cx="8072438" cy="884503"/>
          </a:xfrm>
          <a:prstGeom prst="rect">
            <a:avLst/>
          </a:prstGeom>
        </p:spPr>
      </p:pic>
    </p:spTree>
    <p:extLst>
      <p:ext uri="{BB962C8B-B14F-4D97-AF65-F5344CB8AC3E}">
        <p14:creationId xmlns:p14="http://schemas.microsoft.com/office/powerpoint/2010/main" val="623711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6649" y="569843"/>
            <a:ext cx="8294688" cy="5883966"/>
          </a:xfrm>
        </p:spPr>
        <p:txBody>
          <a:bodyPr/>
          <a:lstStyle/>
          <a:p>
            <a:r>
              <a:rPr lang="en-US" sz="1600" b="1" dirty="0">
                <a:solidFill>
                  <a:srgbClr val="000000"/>
                </a:solidFill>
                <a:latin typeface="Times New Roman" panose="02020603050405020304" pitchFamily="18" charset="0"/>
              </a:rPr>
              <a:t>-</a:t>
            </a:r>
            <a:r>
              <a:rPr lang="en-US" sz="1600" dirty="0">
                <a:solidFill>
                  <a:srgbClr val="000000"/>
                </a:solidFill>
                <a:latin typeface="Times New Roman" panose="02020603050405020304" pitchFamily="18" charset="0"/>
              </a:rPr>
              <a:t>The TFIDF Method gives me around 37000 Features to train on my model, as it is too large for processing we have used the following Method:</a:t>
            </a:r>
          </a:p>
          <a:p>
            <a:r>
              <a:rPr lang="en-US" sz="1600" dirty="0" err="1">
                <a:hlinkClick r:id="rId2"/>
              </a:rPr>
              <a:t>DimensionReduce</a:t>
            </a:r>
            <a:r>
              <a:rPr lang="en-US" sz="1600" dirty="0"/>
              <a:t>[</a:t>
            </a:r>
            <a:r>
              <a:rPr lang="en-US" sz="1600" i="1" dirty="0" err="1"/>
              <a:t>examples</a:t>
            </a:r>
            <a:r>
              <a:rPr lang="en-US" sz="1600" dirty="0" err="1"/>
              <a:t>,</a:t>
            </a:r>
            <a:r>
              <a:rPr lang="en-US" sz="1600" i="1" dirty="0" err="1"/>
              <a:t>n</a:t>
            </a:r>
            <a:r>
              <a:rPr lang="en-US" sz="1600" dirty="0"/>
              <a:t>]</a:t>
            </a:r>
            <a:endParaRPr lang="en-US" sz="1600" b="1" dirty="0">
              <a:solidFill>
                <a:srgbClr val="000000"/>
              </a:solidFill>
              <a:latin typeface="Times New Roman" panose="02020603050405020304" pitchFamily="18" charset="0"/>
            </a:endParaRPr>
          </a:p>
          <a:p>
            <a:pPr marL="0" indent="0">
              <a:buNone/>
            </a:pPr>
            <a:r>
              <a:rPr lang="en-US" sz="1600" dirty="0"/>
              <a:t>It projects onto an approximating manifold in </a:t>
            </a:r>
            <a:r>
              <a:rPr lang="en-US" sz="1600" i="1" dirty="0"/>
              <a:t>n</a:t>
            </a:r>
            <a:r>
              <a:rPr lang="en-US" sz="1600" dirty="0"/>
              <a:t>-dimensional space.</a:t>
            </a:r>
          </a:p>
          <a:p>
            <a:pPr>
              <a:buFontTx/>
              <a:buChar char="-"/>
            </a:pPr>
            <a:r>
              <a:rPr lang="en-US" sz="1600" dirty="0"/>
              <a:t>We have also utilized Inbuilt Sentiment polarity of Text Feature of Mathematica, that  Classify the sentiment of texts as positive or negative in terms of numerical probability contexts.</a:t>
            </a:r>
          </a:p>
          <a:p>
            <a:pPr>
              <a:buFontTx/>
              <a:buChar char="-"/>
            </a:pPr>
            <a:endParaRPr lang="en-US" sz="1600" dirty="0"/>
          </a:p>
          <a:p>
            <a:pPr marL="0" indent="0">
              <a:buNone/>
            </a:pPr>
            <a:endParaRPr lang="en-US" sz="1350" dirty="0"/>
          </a:p>
        </p:txBody>
      </p:sp>
      <p:pic>
        <p:nvPicPr>
          <p:cNvPr id="2" name="Picture 1"/>
          <p:cNvPicPr>
            <a:picLocks noChangeAspect="1"/>
          </p:cNvPicPr>
          <p:nvPr/>
        </p:nvPicPr>
        <p:blipFill>
          <a:blip r:embed="rId3"/>
          <a:stretch>
            <a:fillRect/>
          </a:stretch>
        </p:blipFill>
        <p:spPr>
          <a:xfrm>
            <a:off x="739247" y="2332528"/>
            <a:ext cx="3679801" cy="373559"/>
          </a:xfrm>
          <a:prstGeom prst="rect">
            <a:avLst/>
          </a:prstGeom>
        </p:spPr>
      </p:pic>
      <p:pic>
        <p:nvPicPr>
          <p:cNvPr id="6" name="Picture 5"/>
          <p:cNvPicPr>
            <a:picLocks noChangeAspect="1"/>
          </p:cNvPicPr>
          <p:nvPr/>
        </p:nvPicPr>
        <p:blipFill>
          <a:blip r:embed="rId4"/>
          <a:stretch>
            <a:fillRect/>
          </a:stretch>
        </p:blipFill>
        <p:spPr>
          <a:xfrm>
            <a:off x="456650" y="2799021"/>
            <a:ext cx="7354381" cy="602647"/>
          </a:xfrm>
          <a:prstGeom prst="rect">
            <a:avLst/>
          </a:prstGeom>
        </p:spPr>
      </p:pic>
      <p:pic>
        <p:nvPicPr>
          <p:cNvPr id="10" name="Picture 9"/>
          <p:cNvPicPr>
            <a:picLocks noChangeAspect="1"/>
          </p:cNvPicPr>
          <p:nvPr/>
        </p:nvPicPr>
        <p:blipFill>
          <a:blip r:embed="rId5"/>
          <a:stretch>
            <a:fillRect/>
          </a:stretch>
        </p:blipFill>
        <p:spPr>
          <a:xfrm>
            <a:off x="671238" y="4468772"/>
            <a:ext cx="8379997" cy="1584712"/>
          </a:xfrm>
          <a:prstGeom prst="rect">
            <a:avLst/>
          </a:prstGeom>
        </p:spPr>
      </p:pic>
      <p:sp>
        <p:nvSpPr>
          <p:cNvPr id="11" name="Rectangle 10"/>
          <p:cNvSpPr/>
          <p:nvPr/>
        </p:nvSpPr>
        <p:spPr>
          <a:xfrm>
            <a:off x="456648" y="3494433"/>
            <a:ext cx="7772951" cy="830997"/>
          </a:xfrm>
          <a:prstGeom prst="rect">
            <a:avLst/>
          </a:prstGeom>
        </p:spPr>
        <p:txBody>
          <a:bodyPr wrap="square">
            <a:spAutoFit/>
          </a:bodyPr>
          <a:lstStyle/>
          <a:p>
            <a:r>
              <a:rPr lang="en-US" sz="1350" dirty="0">
                <a:latin typeface="Times-New-Roman"/>
              </a:rPr>
              <a:t>-</a:t>
            </a:r>
            <a:r>
              <a:rPr lang="en-US" sz="1600" dirty="0">
                <a:latin typeface="Times-New-Roman"/>
              </a:rPr>
              <a:t>We have Tested on certain DR Values like 60,80 and 100.,but the accuracy were around </a:t>
            </a:r>
            <a:r>
              <a:rPr lang="en-US" sz="1600" dirty="0">
                <a:solidFill>
                  <a:srgbClr val="FF0000"/>
                </a:solidFill>
                <a:latin typeface="Times-New-Roman"/>
              </a:rPr>
              <a:t>not satisfying </a:t>
            </a:r>
            <a:r>
              <a:rPr lang="en-US" sz="1600" dirty="0" err="1">
                <a:solidFill>
                  <a:srgbClr val="FF0000"/>
                </a:solidFill>
                <a:latin typeface="Times-New-Roman"/>
              </a:rPr>
              <a:t>i.e</a:t>
            </a:r>
            <a:r>
              <a:rPr lang="en-US" sz="1600" dirty="0">
                <a:solidFill>
                  <a:srgbClr val="FF0000"/>
                </a:solidFill>
                <a:latin typeface="Times-New-Roman"/>
              </a:rPr>
              <a:t> around 0.66.</a:t>
            </a:r>
            <a:r>
              <a:rPr lang="en-US" sz="1600" dirty="0">
                <a:latin typeface="Times-New-Roman"/>
              </a:rPr>
              <a:t>We merged the attributes we calculated from the above sentiment analysis into our feature set and train our model on 1000*103 set.</a:t>
            </a:r>
          </a:p>
        </p:txBody>
      </p:sp>
    </p:spTree>
    <p:extLst>
      <p:ext uri="{BB962C8B-B14F-4D97-AF65-F5344CB8AC3E}">
        <p14:creationId xmlns:p14="http://schemas.microsoft.com/office/powerpoint/2010/main" val="2336846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902" y="521495"/>
            <a:ext cx="7886700" cy="491469"/>
          </a:xfrm>
        </p:spPr>
        <p:txBody>
          <a:bodyPr>
            <a:noAutofit/>
          </a:bodyPr>
          <a:lstStyle/>
          <a:p>
            <a:r>
              <a:rPr lang="en-US" sz="3600" b="1" dirty="0"/>
              <a:t>Training And Testing:</a:t>
            </a:r>
          </a:p>
        </p:txBody>
      </p:sp>
      <p:sp>
        <p:nvSpPr>
          <p:cNvPr id="3" name="Content Placeholder 2"/>
          <p:cNvSpPr>
            <a:spLocks noGrp="1"/>
          </p:cNvSpPr>
          <p:nvPr>
            <p:ph idx="1"/>
          </p:nvPr>
        </p:nvSpPr>
        <p:spPr>
          <a:xfrm>
            <a:off x="641902" y="1145484"/>
            <a:ext cx="7886700" cy="5712516"/>
          </a:xfrm>
        </p:spPr>
        <p:txBody>
          <a:bodyPr>
            <a:noAutofit/>
          </a:bodyPr>
          <a:lstStyle/>
          <a:p>
            <a:pPr marL="0" indent="0">
              <a:buNone/>
            </a:pPr>
            <a:r>
              <a:rPr lang="en-US" sz="1800" dirty="0"/>
              <a:t>1)</a:t>
            </a:r>
            <a:r>
              <a:rPr lang="en-US" sz="1800" b="1" dirty="0"/>
              <a:t>Random Forest Algorithm:</a:t>
            </a:r>
          </a:p>
          <a:p>
            <a:r>
              <a:rPr lang="en-US" sz="1600" dirty="0"/>
              <a:t>I have Used Random Forest Algorithm  because it is a type of ensemble machine Learning Algorithm and moreover by averaging several Trees.</a:t>
            </a:r>
          </a:p>
          <a:p>
            <a:r>
              <a:rPr lang="en-US" sz="1600" dirty="0"/>
              <a:t>It overcomes several problems with decision Tress:</a:t>
            </a:r>
          </a:p>
          <a:p>
            <a:r>
              <a:rPr lang="en-US" sz="1600" dirty="0"/>
              <a:t> -Reduction In overfitting: By averaging several trees there is a </a:t>
            </a:r>
            <a:r>
              <a:rPr lang="en-US" sz="1600" dirty="0" err="1"/>
              <a:t>signigicantly</a:t>
            </a:r>
            <a:r>
              <a:rPr lang="en-US" sz="1600" dirty="0"/>
              <a:t> lower rise of overfitting.</a:t>
            </a:r>
          </a:p>
          <a:p>
            <a:r>
              <a:rPr lang="en-US" sz="1600" dirty="0"/>
              <a:t>-By using multiple trees we reduce the chance of stumbling across a classifier that doesn’t perform well because of train and test data as it uses the bagging approach in building classification models.</a:t>
            </a:r>
            <a:endParaRPr lang="en-US" sz="1600" dirty="0"/>
          </a:p>
          <a:p>
            <a:r>
              <a:rPr lang="en-US" sz="1600" dirty="0"/>
              <a:t>-</a:t>
            </a:r>
            <a:r>
              <a:rPr lang="en-US" sz="1600" dirty="0"/>
              <a:t> Random Forest uses the Majority Vote method and returns the class with most votes.</a:t>
            </a:r>
          </a:p>
          <a:p>
            <a:pPr marL="0" indent="0">
              <a:buNone/>
            </a:pPr>
            <a:r>
              <a:rPr lang="en-US" sz="1800" b="1" dirty="0"/>
              <a:t>2)Artificial Neural Networks:</a:t>
            </a:r>
          </a:p>
          <a:p>
            <a:r>
              <a:rPr lang="en-US" sz="1600" dirty="0"/>
              <a:t>Neural networks are data driven self adaptive methods in that they can adjust themselves to the data without any explicit specification of functional or distributional form for the underlying model.</a:t>
            </a:r>
          </a:p>
          <a:p>
            <a:r>
              <a:rPr lang="en-US" sz="1600" dirty="0"/>
              <a:t>ANN with Back propagation (BP) learning algorithm is widely used in solving various classification and forecasting problems. Even though BP convergence is slow but it is </a:t>
            </a:r>
            <a:r>
              <a:rPr lang="en-US" sz="1600" dirty="0" err="1"/>
              <a:t>guranted</a:t>
            </a:r>
            <a:r>
              <a:rPr lang="en-US" sz="1600" dirty="0"/>
              <a:t> .</a:t>
            </a:r>
          </a:p>
          <a:p>
            <a:r>
              <a:rPr lang="en-US" sz="1600" dirty="0"/>
              <a:t>However, ANN is black box learning approach, cannot </a:t>
            </a:r>
            <a:r>
              <a:rPr lang="en-US" sz="1600" dirty="0" err="1"/>
              <a:t>intepret</a:t>
            </a:r>
            <a:r>
              <a:rPr lang="en-US" sz="1600" dirty="0"/>
              <a:t> relationship between input and output and cannot deal with uncertainties.</a:t>
            </a:r>
          </a:p>
          <a:p>
            <a:endParaRPr lang="en-US" sz="1350" dirty="0"/>
          </a:p>
        </p:txBody>
      </p:sp>
    </p:spTree>
    <p:extLst>
      <p:ext uri="{BB962C8B-B14F-4D97-AF65-F5344CB8AC3E}">
        <p14:creationId xmlns:p14="http://schemas.microsoft.com/office/powerpoint/2010/main" val="192224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41981"/>
            <a:ext cx="7886700" cy="739948"/>
          </a:xfrm>
        </p:spPr>
        <p:txBody>
          <a:bodyPr>
            <a:normAutofit/>
          </a:bodyPr>
          <a:lstStyle/>
          <a:p>
            <a:r>
              <a:rPr lang="en-US" sz="3600" b="1" dirty="0"/>
              <a:t>Training And Testing Contd..</a:t>
            </a:r>
            <a:endParaRPr lang="en-US" sz="3600" dirty="0"/>
          </a:p>
        </p:txBody>
      </p:sp>
      <p:sp>
        <p:nvSpPr>
          <p:cNvPr id="3" name="Content Placeholder 2"/>
          <p:cNvSpPr>
            <a:spLocks noGrp="1"/>
          </p:cNvSpPr>
          <p:nvPr>
            <p:ph idx="1"/>
          </p:nvPr>
        </p:nvSpPr>
        <p:spPr>
          <a:xfrm>
            <a:off x="628650" y="1420468"/>
            <a:ext cx="7886700" cy="5165862"/>
          </a:xfrm>
        </p:spPr>
        <p:txBody>
          <a:bodyPr>
            <a:noAutofit/>
          </a:bodyPr>
          <a:lstStyle/>
          <a:p>
            <a:r>
              <a:rPr lang="en-US" sz="1600" dirty="0"/>
              <a:t>We went through several research papers on sentiment Analysis and found that</a:t>
            </a:r>
          </a:p>
          <a:p>
            <a:pPr marL="0" indent="0">
              <a:buNone/>
            </a:pPr>
            <a:r>
              <a:rPr lang="en-US" sz="1600" dirty="0"/>
              <a:t>deep learning gives better results, and ANN does deep learning on the structures</a:t>
            </a:r>
          </a:p>
          <a:p>
            <a:pPr marL="0" indent="0">
              <a:buNone/>
            </a:pPr>
            <a:r>
              <a:rPr lang="en-US" sz="1600" dirty="0"/>
              <a:t> that why our accuracy shoots to 0.79.</a:t>
            </a:r>
          </a:p>
          <a:p>
            <a:pPr marL="0" indent="0">
              <a:buNone/>
            </a:pPr>
            <a:endParaRPr lang="en-US" sz="1600" dirty="0"/>
          </a:p>
          <a:p>
            <a:pPr marL="0" indent="0">
              <a:buNone/>
            </a:pPr>
            <a:r>
              <a:rPr lang="en-US" sz="1800" b="1" dirty="0"/>
              <a:t>3)Logistic Regression:</a:t>
            </a:r>
          </a:p>
          <a:p>
            <a:r>
              <a:rPr lang="en-US" sz="1600" dirty="0"/>
              <a:t>Suited for binary classification model, In turn suits for the dataset</a:t>
            </a:r>
          </a:p>
          <a:p>
            <a:pPr marL="0" indent="0">
              <a:buNone/>
            </a:pPr>
            <a:r>
              <a:rPr lang="en-US" sz="1600" dirty="0"/>
              <a:t> given to us which has only two class labels either positive or negative .</a:t>
            </a:r>
          </a:p>
          <a:p>
            <a:pPr marL="0" indent="0">
              <a:buNone/>
            </a:pPr>
            <a:r>
              <a:rPr lang="en-US" sz="1600" dirty="0"/>
              <a:t>-The features we have from Sentiment Classifier Function of Mathematica along</a:t>
            </a:r>
          </a:p>
          <a:p>
            <a:pPr marL="0" indent="0">
              <a:buNone/>
            </a:pPr>
            <a:r>
              <a:rPr lang="en-US" sz="1600" dirty="0"/>
              <a:t>With the default feature set helps to train our model significantly better and gives us the best result of accuracy 0.81.</a:t>
            </a:r>
          </a:p>
          <a:p>
            <a:pPr marL="0" indent="0">
              <a:buNone/>
            </a:pPr>
            <a:r>
              <a:rPr lang="en-US" sz="1600" dirty="0"/>
              <a:t> -</a:t>
            </a:r>
            <a:r>
              <a:rPr lang="en-US" sz="1600" dirty="0"/>
              <a:t>Logistic regression is intrinsically simple, it has low variance and so is less prone to over-fitting.</a:t>
            </a:r>
          </a:p>
          <a:p>
            <a:pPr marL="0" indent="0">
              <a:buNone/>
            </a:pPr>
            <a:r>
              <a:rPr lang="en-US" sz="1600" dirty="0"/>
              <a:t>-Logistic regression will work better if there's a </a:t>
            </a:r>
            <a:r>
              <a:rPr lang="en-US" sz="1600" b="1" dirty="0"/>
              <a:t>single</a:t>
            </a:r>
            <a:r>
              <a:rPr lang="en-US" sz="1600" dirty="0"/>
              <a:t> decision boundary,</a:t>
            </a:r>
          </a:p>
          <a:p>
            <a:pPr marL="0" indent="0">
              <a:buNone/>
            </a:pPr>
            <a:r>
              <a:rPr lang="en-US" sz="1600" dirty="0"/>
              <a:t>-  It is a probability/risk estimator that give you discrete output or outright classes as output. </a:t>
            </a:r>
            <a:endParaRPr lang="en-US" sz="1600" dirty="0"/>
          </a:p>
        </p:txBody>
      </p:sp>
      <p:pic>
        <p:nvPicPr>
          <p:cNvPr id="5" name="Picture 4"/>
          <p:cNvPicPr>
            <a:picLocks noChangeAspect="1"/>
          </p:cNvPicPr>
          <p:nvPr/>
        </p:nvPicPr>
        <p:blipFill>
          <a:blip r:embed="rId2"/>
          <a:stretch>
            <a:fillRect/>
          </a:stretch>
        </p:blipFill>
        <p:spPr>
          <a:xfrm>
            <a:off x="6661618" y="2109582"/>
            <a:ext cx="2278856" cy="2178844"/>
          </a:xfrm>
          <a:prstGeom prst="rect">
            <a:avLst/>
          </a:prstGeom>
        </p:spPr>
      </p:pic>
    </p:spTree>
    <p:extLst>
      <p:ext uri="{BB962C8B-B14F-4D97-AF65-F5344CB8AC3E}">
        <p14:creationId xmlns:p14="http://schemas.microsoft.com/office/powerpoint/2010/main" val="1207758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31095"/>
            <a:ext cx="7886700" cy="680313"/>
          </a:xfrm>
        </p:spPr>
        <p:txBody>
          <a:bodyPr>
            <a:noAutofit/>
          </a:bodyPr>
          <a:lstStyle/>
          <a:p>
            <a:r>
              <a:rPr lang="en-US" sz="3600" dirty="0"/>
              <a:t>Findings , Challenges  And Conclusion:</a:t>
            </a:r>
            <a:br>
              <a:rPr lang="en-US" sz="3600" dirty="0"/>
            </a:br>
            <a:endParaRPr lang="en-US" sz="3600" dirty="0"/>
          </a:p>
        </p:txBody>
      </p:sp>
      <p:sp>
        <p:nvSpPr>
          <p:cNvPr id="3" name="Content Placeholder 2"/>
          <p:cNvSpPr>
            <a:spLocks noGrp="1"/>
          </p:cNvSpPr>
          <p:nvPr>
            <p:ph idx="1"/>
          </p:nvPr>
        </p:nvSpPr>
        <p:spPr>
          <a:xfrm>
            <a:off x="628650" y="1811407"/>
            <a:ext cx="7886700" cy="4695410"/>
          </a:xfrm>
        </p:spPr>
        <p:txBody>
          <a:bodyPr>
            <a:normAutofit lnSpcReduction="10000"/>
          </a:bodyPr>
          <a:lstStyle/>
          <a:p>
            <a:r>
              <a:rPr lang="en-US" sz="1600" dirty="0" err="1"/>
              <a:t>Stricting</a:t>
            </a:r>
            <a:r>
              <a:rPr lang="en-US" sz="1600" dirty="0"/>
              <a:t> method to “TFIDF” as a function extractor gives us satisfying result for all the applied algorithms.</a:t>
            </a:r>
          </a:p>
          <a:p>
            <a:r>
              <a:rPr lang="en-US" sz="1600" dirty="0"/>
              <a:t>Dimension Reduction/Expansion on one category of plain text given doesn’t affects our results much due to single feature field given in our dataset.</a:t>
            </a:r>
          </a:p>
          <a:p>
            <a:r>
              <a:rPr lang="en-US" sz="1600" b="1" dirty="0"/>
              <a:t>Logistic Regression performs better than Naïve Bayes.</a:t>
            </a:r>
          </a:p>
          <a:p>
            <a:r>
              <a:rPr lang="en-US" sz="1600" dirty="0"/>
              <a:t>Various feature selection technique is applied </a:t>
            </a:r>
            <a:r>
              <a:rPr lang="en-US" sz="1600" b="1" dirty="0"/>
              <a:t>but ensemble of feature selection can further improve </a:t>
            </a:r>
            <a:r>
              <a:rPr lang="en-US" sz="1600" dirty="0"/>
              <a:t>accuracy and unigram with bag of word gives best accuracy.</a:t>
            </a:r>
          </a:p>
          <a:p>
            <a:r>
              <a:rPr lang="en-US" sz="1600" b="1" dirty="0"/>
              <a:t>POS tagging </a:t>
            </a:r>
            <a:r>
              <a:rPr lang="en-US" sz="1600" dirty="0"/>
              <a:t>identifies tagging of word and produces improved result</a:t>
            </a:r>
          </a:p>
          <a:p>
            <a:r>
              <a:rPr lang="en-US" sz="1600" dirty="0"/>
              <a:t>Accuracy can be still improved </a:t>
            </a:r>
            <a:r>
              <a:rPr lang="en-US" sz="1600" b="1" dirty="0"/>
              <a:t>by doing careful feature selection and proper classification technique.</a:t>
            </a:r>
          </a:p>
          <a:p>
            <a:r>
              <a:rPr lang="en-US" sz="1600" b="1" dirty="0"/>
              <a:t>Choose Non probabilistic Classifier for better results in sentiment Accuracy(Naïve </a:t>
            </a:r>
            <a:r>
              <a:rPr lang="en-US" sz="1600" b="1" dirty="0" err="1"/>
              <a:t>bayes</a:t>
            </a:r>
            <a:r>
              <a:rPr lang="en-US" sz="1600" b="1" dirty="0"/>
              <a:t>/Markov are not satisfying)</a:t>
            </a:r>
          </a:p>
          <a:p>
            <a:endParaRPr lang="en-US" sz="1600" dirty="0"/>
          </a:p>
          <a:p>
            <a:r>
              <a:rPr lang="en-US" sz="1600" dirty="0"/>
              <a:t>To overcome limitation of some techniques, my study concludes we should  use of artificial neural networks (ANN) in sentiment classification and analysis. </a:t>
            </a:r>
            <a:r>
              <a:rPr lang="en-US" sz="1600" b="1" dirty="0"/>
              <a:t>Our study suggests that the ANN implementations would result in improved classification, combining the best of artificial neural network with fuzzy logic.</a:t>
            </a:r>
            <a:endParaRPr lang="en-US" sz="1600" b="1" dirty="0"/>
          </a:p>
          <a:p>
            <a:endParaRPr lang="en-US" sz="1350" dirty="0"/>
          </a:p>
        </p:txBody>
      </p:sp>
    </p:spTree>
    <p:extLst>
      <p:ext uri="{BB962C8B-B14F-4D97-AF65-F5344CB8AC3E}">
        <p14:creationId xmlns:p14="http://schemas.microsoft.com/office/powerpoint/2010/main" val="2397303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636053894"/>
              </p:ext>
            </p:extLst>
          </p:nvPr>
        </p:nvGraphicFramePr>
        <p:xfrm>
          <a:off x="143539" y="371062"/>
          <a:ext cx="8835657" cy="6281528"/>
        </p:xfrm>
        <a:graphic>
          <a:graphicData uri="http://schemas.openxmlformats.org/drawingml/2006/table">
            <a:tbl>
              <a:tblPr firstRow="1" bandRow="1">
                <a:tableStyleId>{5C22544A-7EE6-4342-B048-85BDC9FD1C3A}</a:tableStyleId>
              </a:tblPr>
              <a:tblGrid>
                <a:gridCol w="1256053">
                  <a:extLst>
                    <a:ext uri="{9D8B030D-6E8A-4147-A177-3AD203B41FA5}">
                      <a16:colId xmlns:a16="http://schemas.microsoft.com/office/drawing/2014/main" val="1010621538"/>
                    </a:ext>
                  </a:extLst>
                </a:gridCol>
                <a:gridCol w="1262927">
                  <a:extLst>
                    <a:ext uri="{9D8B030D-6E8A-4147-A177-3AD203B41FA5}">
                      <a16:colId xmlns:a16="http://schemas.microsoft.com/office/drawing/2014/main" val="3083479806"/>
                    </a:ext>
                  </a:extLst>
                </a:gridCol>
                <a:gridCol w="1603562">
                  <a:extLst>
                    <a:ext uri="{9D8B030D-6E8A-4147-A177-3AD203B41FA5}">
                      <a16:colId xmlns:a16="http://schemas.microsoft.com/office/drawing/2014/main" val="2988261980"/>
                    </a:ext>
                  </a:extLst>
                </a:gridCol>
                <a:gridCol w="1341344">
                  <a:extLst>
                    <a:ext uri="{9D8B030D-6E8A-4147-A177-3AD203B41FA5}">
                      <a16:colId xmlns:a16="http://schemas.microsoft.com/office/drawing/2014/main" val="3671466231"/>
                    </a:ext>
                  </a:extLst>
                </a:gridCol>
                <a:gridCol w="3371771">
                  <a:extLst>
                    <a:ext uri="{9D8B030D-6E8A-4147-A177-3AD203B41FA5}">
                      <a16:colId xmlns:a16="http://schemas.microsoft.com/office/drawing/2014/main" val="2065313186"/>
                    </a:ext>
                  </a:extLst>
                </a:gridCol>
              </a:tblGrid>
              <a:tr h="1570382">
                <a:tc>
                  <a:txBody>
                    <a:bodyPr/>
                    <a:lstStyle/>
                    <a:p>
                      <a:pPr algn="ctr">
                        <a:lnSpc>
                          <a:spcPct val="300000"/>
                        </a:lnSpc>
                      </a:pPr>
                      <a:r>
                        <a:rPr lang="en-US" sz="2100" dirty="0"/>
                        <a:t>Algorithm</a:t>
                      </a:r>
                    </a:p>
                  </a:txBody>
                  <a:tcPr marL="68580" marR="68580" marT="34290" marB="34290"/>
                </a:tc>
                <a:tc>
                  <a:txBody>
                    <a:bodyPr/>
                    <a:lstStyle/>
                    <a:p>
                      <a:pPr algn="ctr">
                        <a:lnSpc>
                          <a:spcPct val="300000"/>
                        </a:lnSpc>
                      </a:pPr>
                      <a:r>
                        <a:rPr lang="en-US" sz="2100" dirty="0"/>
                        <a:t>Accuracy</a:t>
                      </a:r>
                    </a:p>
                  </a:txBody>
                  <a:tcPr marL="68580" marR="68580" marT="34290" marB="34290"/>
                </a:tc>
                <a:tc>
                  <a:txBody>
                    <a:bodyPr/>
                    <a:lstStyle/>
                    <a:p>
                      <a:pPr algn="ctr">
                        <a:lnSpc>
                          <a:spcPct val="300000"/>
                        </a:lnSpc>
                      </a:pPr>
                      <a:r>
                        <a:rPr lang="en-US" sz="2100" dirty="0"/>
                        <a:t>Precision</a:t>
                      </a:r>
                    </a:p>
                  </a:txBody>
                  <a:tcPr marL="68580" marR="68580" marT="34290" marB="34290"/>
                </a:tc>
                <a:tc>
                  <a:txBody>
                    <a:bodyPr/>
                    <a:lstStyle/>
                    <a:p>
                      <a:pPr algn="ctr">
                        <a:lnSpc>
                          <a:spcPct val="300000"/>
                        </a:lnSpc>
                      </a:pPr>
                      <a:r>
                        <a:rPr lang="en-US" sz="2100" dirty="0"/>
                        <a:t>Recall</a:t>
                      </a:r>
                    </a:p>
                  </a:txBody>
                  <a:tcPr marL="68580" marR="68580" marT="34290" marB="34290"/>
                </a:tc>
                <a:tc>
                  <a:txBody>
                    <a:bodyPr/>
                    <a:lstStyle/>
                    <a:p>
                      <a:pPr algn="ctr">
                        <a:lnSpc>
                          <a:spcPct val="300000"/>
                        </a:lnSpc>
                      </a:pPr>
                      <a:r>
                        <a:rPr lang="en-US" sz="2100" dirty="0" err="1"/>
                        <a:t>ROCCurve</a:t>
                      </a:r>
                      <a:endParaRPr lang="en-US" sz="2100" dirty="0"/>
                    </a:p>
                  </a:txBody>
                  <a:tcPr marL="68580" marR="68580" marT="34290" marB="34290"/>
                </a:tc>
                <a:extLst>
                  <a:ext uri="{0D108BD9-81ED-4DB2-BD59-A6C34878D82A}">
                    <a16:rowId xmlns:a16="http://schemas.microsoft.com/office/drawing/2014/main" val="3248664479"/>
                  </a:ext>
                </a:extLst>
              </a:tr>
              <a:tr h="1570382">
                <a:tc>
                  <a:txBody>
                    <a:bodyPr/>
                    <a:lstStyle/>
                    <a:p>
                      <a:r>
                        <a:rPr lang="en-US" sz="1400" dirty="0"/>
                        <a:t>Random Forest</a:t>
                      </a:r>
                    </a:p>
                  </a:txBody>
                  <a:tcPr marL="68580" marR="68580" marT="34290" marB="34290"/>
                </a:tc>
                <a:tc>
                  <a:txBody>
                    <a:bodyPr/>
                    <a:lstStyle/>
                    <a:p>
                      <a:r>
                        <a:rPr lang="en-US" sz="1400" dirty="0"/>
                        <a:t>0.765</a:t>
                      </a:r>
                    </a:p>
                  </a:txBody>
                  <a:tcPr marL="68580" marR="68580" marT="34290" marB="34290"/>
                </a:tc>
                <a:tc>
                  <a:txBody>
                    <a:bodyPr/>
                    <a:lstStyle/>
                    <a:p>
                      <a:r>
                        <a:rPr lang="en-US" sz="1400" b="0" i="0" u="none" strike="noStrike" kern="1200" dirty="0">
                          <a:solidFill>
                            <a:schemeClr val="dk1"/>
                          </a:solidFill>
                          <a:latin typeface="+mn-lt"/>
                          <a:ea typeface="+mn-ea"/>
                          <a:cs typeface="+mn-cs"/>
                        </a:rPr>
                        <a:t> &lt;|negative-&gt;0.750473,positive-&gt;0.781316|&gt;</a:t>
                      </a:r>
                      <a:endParaRPr lang="en-US" sz="1400" dirty="0"/>
                    </a:p>
                  </a:txBody>
                  <a:tcPr marL="68580" marR="68580" marT="34290" marB="34290"/>
                </a:tc>
                <a:tc>
                  <a:txBody>
                    <a:bodyPr/>
                    <a:lstStyle/>
                    <a:p>
                      <a:r>
                        <a:rPr lang="en-US" sz="1400" b="0" i="0" u="none" strike="noStrike" kern="1200" dirty="0">
                          <a:solidFill>
                            <a:schemeClr val="dk1"/>
                          </a:solidFill>
                          <a:latin typeface="+mn-lt"/>
                          <a:ea typeface="+mn-ea"/>
                          <a:cs typeface="+mn-cs"/>
                        </a:rPr>
                        <a:t> &lt;|negative-&gt;0.794,positive-&gt;0.736|&gt;</a:t>
                      </a:r>
                      <a:endParaRPr lang="en-US" sz="1400" dirty="0"/>
                    </a:p>
                  </a:txBody>
                  <a:tcPr marL="68580" marR="68580" marT="34290" marB="34290"/>
                </a:tc>
                <a:tc>
                  <a:txBody>
                    <a:bodyPr/>
                    <a:lstStyle/>
                    <a:p>
                      <a:endParaRPr lang="en-US" sz="1400" dirty="0"/>
                    </a:p>
                  </a:txBody>
                  <a:tcPr marL="68580" marR="68580" marT="34290" marB="34290"/>
                </a:tc>
                <a:extLst>
                  <a:ext uri="{0D108BD9-81ED-4DB2-BD59-A6C34878D82A}">
                    <a16:rowId xmlns:a16="http://schemas.microsoft.com/office/drawing/2014/main" val="4037232664"/>
                  </a:ext>
                </a:extLst>
              </a:tr>
              <a:tr h="1570382">
                <a:tc>
                  <a:txBody>
                    <a:bodyPr/>
                    <a:lstStyle/>
                    <a:p>
                      <a:r>
                        <a:rPr lang="en-US" sz="1400" dirty="0"/>
                        <a:t>Neural Network</a:t>
                      </a:r>
                    </a:p>
                  </a:txBody>
                  <a:tcPr marL="68580" marR="68580" marT="34290" marB="34290"/>
                </a:tc>
                <a:tc>
                  <a:txBody>
                    <a:bodyPr/>
                    <a:lstStyle/>
                    <a:p>
                      <a:r>
                        <a:rPr lang="en-US" sz="1400" b="0" i="0" u="none" strike="noStrike" kern="1200" dirty="0">
                          <a:solidFill>
                            <a:schemeClr val="dk1"/>
                          </a:solidFill>
                          <a:latin typeface="+mn-lt"/>
                          <a:ea typeface="+mn-ea"/>
                          <a:cs typeface="+mn-cs"/>
                        </a:rPr>
                        <a:t> 0.79</a:t>
                      </a:r>
                      <a:endParaRPr lang="en-US" sz="1400" dirty="0"/>
                    </a:p>
                  </a:txBody>
                  <a:tcPr marL="68580" marR="68580" marT="34290" marB="34290"/>
                </a:tc>
                <a:tc>
                  <a:txBody>
                    <a:bodyPr/>
                    <a:lstStyle/>
                    <a:p>
                      <a:r>
                        <a:rPr lang="en-US" sz="1400" b="0" i="0" u="none" strike="noStrike" kern="1200" dirty="0">
                          <a:solidFill>
                            <a:schemeClr val="dk1"/>
                          </a:solidFill>
                          <a:latin typeface="+mn-lt"/>
                          <a:ea typeface="+mn-ea"/>
                          <a:cs typeface="+mn-cs"/>
                        </a:rPr>
                        <a:t> &lt;|negative-&gt;0.771028,positive-&gt;0.811828|&gt;</a:t>
                      </a:r>
                      <a:endParaRPr lang="en-US" sz="1400" dirty="0"/>
                    </a:p>
                  </a:txBody>
                  <a:tcPr marL="68580" marR="68580" marT="34290" marB="34290"/>
                </a:tc>
                <a:tc>
                  <a:txBody>
                    <a:bodyPr/>
                    <a:lstStyle/>
                    <a:p>
                      <a:r>
                        <a:rPr lang="en-US" sz="1400" b="0" i="0" u="none" strike="noStrike" kern="1200" dirty="0">
                          <a:solidFill>
                            <a:schemeClr val="dk1"/>
                          </a:solidFill>
                          <a:latin typeface="+mn-lt"/>
                          <a:ea typeface="+mn-ea"/>
                          <a:cs typeface="+mn-cs"/>
                        </a:rPr>
                        <a:t> &lt;|negative-&gt;0.825,positive-&gt;0.755|&gt;</a:t>
                      </a:r>
                      <a:endParaRPr lang="en-US" sz="1400" dirty="0"/>
                    </a:p>
                  </a:txBody>
                  <a:tcPr marL="68580" marR="68580" marT="34290" marB="34290"/>
                </a:tc>
                <a:tc>
                  <a:txBody>
                    <a:bodyPr/>
                    <a:lstStyle/>
                    <a:p>
                      <a:endParaRPr lang="en-US" sz="1400" dirty="0"/>
                    </a:p>
                  </a:txBody>
                  <a:tcPr marL="68580" marR="68580" marT="34290" marB="34290"/>
                </a:tc>
                <a:extLst>
                  <a:ext uri="{0D108BD9-81ED-4DB2-BD59-A6C34878D82A}">
                    <a16:rowId xmlns:a16="http://schemas.microsoft.com/office/drawing/2014/main" val="3955313182"/>
                  </a:ext>
                </a:extLst>
              </a:tr>
              <a:tr h="1570382">
                <a:tc>
                  <a:txBody>
                    <a:bodyPr/>
                    <a:lstStyle/>
                    <a:p>
                      <a:r>
                        <a:rPr lang="en-US" sz="1400" dirty="0"/>
                        <a:t>Logistic Regression</a:t>
                      </a:r>
                    </a:p>
                  </a:txBody>
                  <a:tcPr marL="68580" marR="68580" marT="34290" marB="34290"/>
                </a:tc>
                <a:tc>
                  <a:txBody>
                    <a:bodyPr/>
                    <a:lstStyle/>
                    <a:p>
                      <a:r>
                        <a:rPr lang="en-US" sz="1400" b="0" i="0" u="none" strike="noStrike" kern="1200" dirty="0">
                          <a:solidFill>
                            <a:schemeClr val="dk1"/>
                          </a:solidFill>
                          <a:latin typeface="+mn-lt"/>
                          <a:ea typeface="+mn-ea"/>
                          <a:cs typeface="+mn-cs"/>
                        </a:rPr>
                        <a:t> 0.8115</a:t>
                      </a:r>
                      <a:endParaRPr lang="en-US" sz="1400" dirty="0"/>
                    </a:p>
                  </a:txBody>
                  <a:tcPr marL="68580" marR="68580" marT="34290" marB="34290"/>
                </a:tc>
                <a:tc>
                  <a:txBody>
                    <a:bodyPr/>
                    <a:lstStyle/>
                    <a:p>
                      <a:r>
                        <a:rPr lang="en-US" sz="1400" b="0" i="0" u="none" strike="noStrike" kern="1200" dirty="0">
                          <a:solidFill>
                            <a:schemeClr val="dk1"/>
                          </a:solidFill>
                          <a:latin typeface="+mn-lt"/>
                          <a:ea typeface="+mn-ea"/>
                          <a:cs typeface="+mn-cs"/>
                        </a:rPr>
                        <a:t> &lt;|negative-&gt;0.814965,positive-&gt;0.808111|&gt;</a:t>
                      </a:r>
                      <a:endParaRPr lang="en-US" sz="1400" dirty="0"/>
                    </a:p>
                  </a:txBody>
                  <a:tcPr marL="68580" marR="68580" marT="34290" marB="34290"/>
                </a:tc>
                <a:tc>
                  <a:txBody>
                    <a:bodyPr/>
                    <a:lstStyle/>
                    <a:p>
                      <a:r>
                        <a:rPr lang="en-US" sz="1400" b="0" i="0" u="none" strike="noStrike" kern="1200" dirty="0">
                          <a:solidFill>
                            <a:schemeClr val="dk1"/>
                          </a:solidFill>
                          <a:latin typeface="+mn-lt"/>
                          <a:ea typeface="+mn-ea"/>
                          <a:cs typeface="+mn-cs"/>
                        </a:rPr>
                        <a:t> &lt;|negative-&gt;0.806,positive-&gt;0.817|&gt;</a:t>
                      </a:r>
                      <a:endParaRPr lang="en-US" sz="1400" dirty="0"/>
                    </a:p>
                  </a:txBody>
                  <a:tcPr marL="68580" marR="68580" marT="34290" marB="34290"/>
                </a:tc>
                <a:tc>
                  <a:txBody>
                    <a:bodyPr/>
                    <a:lstStyle/>
                    <a:p>
                      <a:endParaRPr lang="en-US" sz="1400" dirty="0"/>
                    </a:p>
                  </a:txBody>
                  <a:tcPr marL="68580" marR="68580" marT="34290" marB="34290"/>
                </a:tc>
                <a:extLst>
                  <a:ext uri="{0D108BD9-81ED-4DB2-BD59-A6C34878D82A}">
                    <a16:rowId xmlns:a16="http://schemas.microsoft.com/office/drawing/2014/main" val="170799440"/>
                  </a:ext>
                </a:extLst>
              </a:tr>
            </a:tbl>
          </a:graphicData>
        </a:graphic>
      </p:graphicFrame>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7679" y="1990231"/>
            <a:ext cx="3341516" cy="1537195"/>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7680" y="3527425"/>
            <a:ext cx="3341515" cy="1504609"/>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6931" y="5146596"/>
            <a:ext cx="3283011" cy="1505994"/>
          </a:xfrm>
          <a:prstGeom prst="rect">
            <a:avLst/>
          </a:prstGeom>
        </p:spPr>
      </p:pic>
    </p:spTree>
    <p:extLst>
      <p:ext uri="{BB962C8B-B14F-4D97-AF65-F5344CB8AC3E}">
        <p14:creationId xmlns:p14="http://schemas.microsoft.com/office/powerpoint/2010/main" val="27589498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3001</TotalTime>
  <Words>1251</Words>
  <Application>Microsoft Office PowerPoint</Application>
  <PresentationFormat>Letter Paper (8.5x11 in)</PresentationFormat>
  <Paragraphs>93</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Times New Roman</vt:lpstr>
      <vt:lpstr>Times-New-Roman</vt:lpstr>
      <vt:lpstr>Office Theme</vt:lpstr>
      <vt:lpstr>DataSet3:Amazon Reviews for Sentiment Analysis</vt:lpstr>
      <vt:lpstr>PowerPoint Presentation</vt:lpstr>
      <vt:lpstr>Process flow We Followed:</vt:lpstr>
      <vt:lpstr>PowerPoint Presentation</vt:lpstr>
      <vt:lpstr>PowerPoint Presentation</vt:lpstr>
      <vt:lpstr>Training And Testing:</vt:lpstr>
      <vt:lpstr>Training And Testing Contd..</vt:lpstr>
      <vt:lpstr>Findings , Challenges  And 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DataSet3:Amazon Reviews for Sentiment Analysis</dc:title>
  <dc:creator>DEEPAK SINGH</dc:creator>
  <cp:lastModifiedBy>DEEPAK SINGH</cp:lastModifiedBy>
  <cp:revision>55</cp:revision>
  <dcterms:created xsi:type="dcterms:W3CDTF">2017-07-17T01:07:30Z</dcterms:created>
  <dcterms:modified xsi:type="dcterms:W3CDTF">2017-07-20T02:34:25Z</dcterms:modified>
</cp:coreProperties>
</file>