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9" r:id="rId2"/>
    <p:sldId id="256" r:id="rId3"/>
    <p:sldId id="257" r:id="rId4"/>
    <p:sldId id="286" r:id="rId5"/>
    <p:sldId id="258" r:id="rId6"/>
    <p:sldId id="259" r:id="rId7"/>
    <p:sldId id="280" r:id="rId8"/>
    <p:sldId id="281" r:id="rId9"/>
    <p:sldId id="260" r:id="rId10"/>
    <p:sldId id="261" r:id="rId11"/>
    <p:sldId id="28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5697"/>
    <a:srgbClr val="C49D1F"/>
    <a:srgbClr val="F6F6F6"/>
    <a:srgbClr val="4D5255"/>
    <a:srgbClr val="9969A7"/>
    <a:srgbClr val="E66B6D"/>
    <a:srgbClr val="7DB79F"/>
    <a:srgbClr val="5C3C63"/>
    <a:srgbClr val="764C83"/>
    <a:srgbClr val="E35A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512423-4D21-43B7-AD27-433B97F49D9D}" type="datetimeFigureOut">
              <a:rPr lang="en-ID" smtClean="0"/>
              <a:t>08/01/2023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A9538C1-1011-4BDA-8722-6A2FB3825F1D}" type="slidenum">
              <a:rPr lang="en-ID" smtClean="0"/>
              <a:t>‹#›</a:t>
            </a:fld>
            <a:endParaRPr lang="en-ID"/>
          </a:p>
        </p:txBody>
      </p:sp>
    </p:spTree>
    <p:extLst>
      <p:ext uri="{BB962C8B-B14F-4D97-AF65-F5344CB8AC3E}">
        <p14:creationId xmlns:p14="http://schemas.microsoft.com/office/powerpoint/2010/main" val="1797020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512423-4D21-43B7-AD27-433B97F49D9D}" type="datetimeFigureOut">
              <a:rPr lang="en-ID" smtClean="0"/>
              <a:t>08/01/2023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A9538C1-1011-4BDA-8722-6A2FB3825F1D}" type="slidenum">
              <a:rPr lang="en-ID" smtClean="0"/>
              <a:t>‹#›</a:t>
            </a:fld>
            <a:endParaRPr lang="en-ID"/>
          </a:p>
        </p:txBody>
      </p:sp>
    </p:spTree>
    <p:extLst>
      <p:ext uri="{BB962C8B-B14F-4D97-AF65-F5344CB8AC3E}">
        <p14:creationId xmlns:p14="http://schemas.microsoft.com/office/powerpoint/2010/main" val="633701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512423-4D21-43B7-AD27-433B97F49D9D}" type="datetimeFigureOut">
              <a:rPr lang="en-ID" smtClean="0"/>
              <a:t>08/01/2023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A9538C1-1011-4BDA-8722-6A2FB3825F1D}" type="slidenum">
              <a:rPr lang="en-ID" smtClean="0"/>
              <a:t>‹#›</a:t>
            </a:fld>
            <a:endParaRPr lang="en-ID"/>
          </a:p>
        </p:txBody>
      </p:sp>
    </p:spTree>
    <p:extLst>
      <p:ext uri="{BB962C8B-B14F-4D97-AF65-F5344CB8AC3E}">
        <p14:creationId xmlns:p14="http://schemas.microsoft.com/office/powerpoint/2010/main" val="2105647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512423-4D21-43B7-AD27-433B97F49D9D}" type="datetimeFigureOut">
              <a:rPr lang="en-ID" smtClean="0"/>
              <a:t>08/01/2023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A9538C1-1011-4BDA-8722-6A2FB3825F1D}" type="slidenum">
              <a:rPr lang="en-ID" smtClean="0"/>
              <a:t>‹#›</a:t>
            </a:fld>
            <a:endParaRPr lang="en-ID"/>
          </a:p>
        </p:txBody>
      </p:sp>
    </p:spTree>
    <p:extLst>
      <p:ext uri="{BB962C8B-B14F-4D97-AF65-F5344CB8AC3E}">
        <p14:creationId xmlns:p14="http://schemas.microsoft.com/office/powerpoint/2010/main" val="3020110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512423-4D21-43B7-AD27-433B97F49D9D}" type="datetimeFigureOut">
              <a:rPr lang="en-ID" smtClean="0"/>
              <a:t>08/01/2023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A9538C1-1011-4BDA-8722-6A2FB3825F1D}" type="slidenum">
              <a:rPr lang="en-ID" smtClean="0"/>
              <a:t>‹#›</a:t>
            </a:fld>
            <a:endParaRPr lang="en-ID"/>
          </a:p>
        </p:txBody>
      </p:sp>
    </p:spTree>
    <p:extLst>
      <p:ext uri="{BB962C8B-B14F-4D97-AF65-F5344CB8AC3E}">
        <p14:creationId xmlns:p14="http://schemas.microsoft.com/office/powerpoint/2010/main" val="1416497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512423-4D21-43B7-AD27-433B97F49D9D}" type="datetimeFigureOut">
              <a:rPr lang="en-ID" smtClean="0"/>
              <a:t>08/01/2023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A9538C1-1011-4BDA-8722-6A2FB3825F1D}" type="slidenum">
              <a:rPr lang="en-ID" smtClean="0"/>
              <a:t>‹#›</a:t>
            </a:fld>
            <a:endParaRPr lang="en-ID"/>
          </a:p>
        </p:txBody>
      </p:sp>
    </p:spTree>
    <p:extLst>
      <p:ext uri="{BB962C8B-B14F-4D97-AF65-F5344CB8AC3E}">
        <p14:creationId xmlns:p14="http://schemas.microsoft.com/office/powerpoint/2010/main" val="1359864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512423-4D21-43B7-AD27-433B97F49D9D}" type="datetimeFigureOut">
              <a:rPr lang="en-ID" smtClean="0"/>
              <a:t>08/01/2023</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9A9538C1-1011-4BDA-8722-6A2FB3825F1D}" type="slidenum">
              <a:rPr lang="en-ID" smtClean="0"/>
              <a:t>‹#›</a:t>
            </a:fld>
            <a:endParaRPr lang="en-ID"/>
          </a:p>
        </p:txBody>
      </p:sp>
    </p:spTree>
    <p:extLst>
      <p:ext uri="{BB962C8B-B14F-4D97-AF65-F5344CB8AC3E}">
        <p14:creationId xmlns:p14="http://schemas.microsoft.com/office/powerpoint/2010/main" val="2852176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512423-4D21-43B7-AD27-433B97F49D9D}" type="datetimeFigureOut">
              <a:rPr lang="en-ID" smtClean="0"/>
              <a:t>08/01/2023</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9A9538C1-1011-4BDA-8722-6A2FB3825F1D}" type="slidenum">
              <a:rPr lang="en-ID" smtClean="0"/>
              <a:t>‹#›</a:t>
            </a:fld>
            <a:endParaRPr lang="en-ID"/>
          </a:p>
        </p:txBody>
      </p:sp>
    </p:spTree>
    <p:extLst>
      <p:ext uri="{BB962C8B-B14F-4D97-AF65-F5344CB8AC3E}">
        <p14:creationId xmlns:p14="http://schemas.microsoft.com/office/powerpoint/2010/main" val="94583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512423-4D21-43B7-AD27-433B97F49D9D}" type="datetimeFigureOut">
              <a:rPr lang="en-ID" smtClean="0"/>
              <a:t>08/01/2023</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9A9538C1-1011-4BDA-8722-6A2FB3825F1D}" type="slidenum">
              <a:rPr lang="en-ID" smtClean="0"/>
              <a:t>‹#›</a:t>
            </a:fld>
            <a:endParaRPr lang="en-ID"/>
          </a:p>
        </p:txBody>
      </p:sp>
    </p:spTree>
    <p:extLst>
      <p:ext uri="{BB962C8B-B14F-4D97-AF65-F5344CB8AC3E}">
        <p14:creationId xmlns:p14="http://schemas.microsoft.com/office/powerpoint/2010/main" val="2146139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512423-4D21-43B7-AD27-433B97F49D9D}" type="datetimeFigureOut">
              <a:rPr lang="en-ID" smtClean="0"/>
              <a:t>08/01/2023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A9538C1-1011-4BDA-8722-6A2FB3825F1D}" type="slidenum">
              <a:rPr lang="en-ID" smtClean="0"/>
              <a:t>‹#›</a:t>
            </a:fld>
            <a:endParaRPr lang="en-ID"/>
          </a:p>
        </p:txBody>
      </p:sp>
    </p:spTree>
    <p:extLst>
      <p:ext uri="{BB962C8B-B14F-4D97-AF65-F5344CB8AC3E}">
        <p14:creationId xmlns:p14="http://schemas.microsoft.com/office/powerpoint/2010/main" val="3344983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512423-4D21-43B7-AD27-433B97F49D9D}" type="datetimeFigureOut">
              <a:rPr lang="en-ID" smtClean="0"/>
              <a:t>08/01/2023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A9538C1-1011-4BDA-8722-6A2FB3825F1D}" type="slidenum">
              <a:rPr lang="en-ID" smtClean="0"/>
              <a:t>‹#›</a:t>
            </a:fld>
            <a:endParaRPr lang="en-ID"/>
          </a:p>
        </p:txBody>
      </p:sp>
    </p:spTree>
    <p:extLst>
      <p:ext uri="{BB962C8B-B14F-4D97-AF65-F5344CB8AC3E}">
        <p14:creationId xmlns:p14="http://schemas.microsoft.com/office/powerpoint/2010/main" val="232980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512423-4D21-43B7-AD27-433B97F49D9D}" type="datetimeFigureOut">
              <a:rPr lang="en-ID" smtClean="0"/>
              <a:t>08/01/2023</a:t>
            </a:fld>
            <a:endParaRPr lang="en-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9538C1-1011-4BDA-8722-6A2FB3825F1D}" type="slidenum">
              <a:rPr lang="en-ID" smtClean="0"/>
              <a:t>‹#›</a:t>
            </a:fld>
            <a:endParaRPr lang="en-ID"/>
          </a:p>
        </p:txBody>
      </p:sp>
    </p:spTree>
    <p:extLst>
      <p:ext uri="{BB962C8B-B14F-4D97-AF65-F5344CB8AC3E}">
        <p14:creationId xmlns:p14="http://schemas.microsoft.com/office/powerpoint/2010/main" val="27372548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0">
          <a:fgClr>
            <a:schemeClr val="bg1"/>
          </a:fgClr>
          <a:bgClr>
            <a:schemeClr val="bg1">
              <a:lumMod val="75000"/>
            </a:schemeClr>
          </a:bgClr>
        </a:pattFill>
        <a:effectLst/>
      </p:bgPr>
    </p:bg>
    <p:spTree>
      <p:nvGrpSpPr>
        <p:cNvPr id="1" name=""/>
        <p:cNvGrpSpPr/>
        <p:nvPr/>
      </p:nvGrpSpPr>
      <p:grpSpPr>
        <a:xfrm>
          <a:off x="0" y="0"/>
          <a:ext cx="0" cy="0"/>
          <a:chOff x="0" y="0"/>
          <a:chExt cx="0" cy="0"/>
        </a:xfrm>
      </p:grpSpPr>
      <p:sp>
        <p:nvSpPr>
          <p:cNvPr id="37" name="Rounded Rectangle 36">
            <a:extLst>
              <a:ext uri="{FF2B5EF4-FFF2-40B4-BE49-F238E27FC236}">
                <a16:creationId xmlns:a16="http://schemas.microsoft.com/office/drawing/2014/main" id="{CAA83383-8E24-A74C-8EE7-D0708017F827}"/>
              </a:ext>
            </a:extLst>
          </p:cNvPr>
          <p:cNvSpPr/>
          <p:nvPr/>
        </p:nvSpPr>
        <p:spPr>
          <a:xfrm>
            <a:off x="0" y="-20200"/>
            <a:ext cx="12191999" cy="956235"/>
          </a:xfrm>
          <a:prstGeom prst="roundRect">
            <a:avLst>
              <a:gd name="adj" fmla="val 0"/>
            </a:avLst>
          </a:prstGeom>
          <a:pattFill prst="pct90">
            <a:fgClr>
              <a:schemeClr val="accent4">
                <a:lumMod val="7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7D3AB2CB-9534-EA42-B2FC-6CFCFF01FC07}"/>
              </a:ext>
            </a:extLst>
          </p:cNvPr>
          <p:cNvSpPr/>
          <p:nvPr/>
        </p:nvSpPr>
        <p:spPr>
          <a:xfrm>
            <a:off x="19456" y="5784980"/>
            <a:ext cx="12192000" cy="1175659"/>
          </a:xfrm>
          <a:prstGeom prst="rect">
            <a:avLst/>
          </a:prstGeom>
          <a:pattFill prst="pct90">
            <a:fgClr>
              <a:schemeClr val="accent4">
                <a:lumMod val="75000"/>
              </a:schemeClr>
            </a:fgClr>
            <a:bgClr>
              <a:schemeClr val="bg1"/>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1" name="Title 1">
            <a:extLst>
              <a:ext uri="{FF2B5EF4-FFF2-40B4-BE49-F238E27FC236}">
                <a16:creationId xmlns:a16="http://schemas.microsoft.com/office/drawing/2014/main" id="{C98B43A7-D96B-6243-A537-90D221BF9324}"/>
              </a:ext>
            </a:extLst>
          </p:cNvPr>
          <p:cNvSpPr txBox="1">
            <a:spLocks/>
          </p:cNvSpPr>
          <p:nvPr/>
        </p:nvSpPr>
        <p:spPr>
          <a:xfrm>
            <a:off x="1427121" y="1265962"/>
            <a:ext cx="9237621" cy="212927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400" b="1" dirty="0">
              <a:solidFill>
                <a:schemeClr val="bg1"/>
              </a:solidFill>
            </a:endParaRPr>
          </a:p>
        </p:txBody>
      </p:sp>
      <p:sp>
        <p:nvSpPr>
          <p:cNvPr id="15" name="Subtitle 2">
            <a:extLst>
              <a:ext uri="{FF2B5EF4-FFF2-40B4-BE49-F238E27FC236}">
                <a16:creationId xmlns:a16="http://schemas.microsoft.com/office/drawing/2014/main" id="{AAA3493B-1EB6-5442-8BD5-6222DA5FEB93}"/>
              </a:ext>
            </a:extLst>
          </p:cNvPr>
          <p:cNvSpPr txBox="1">
            <a:spLocks/>
          </p:cNvSpPr>
          <p:nvPr/>
        </p:nvSpPr>
        <p:spPr>
          <a:xfrm>
            <a:off x="993860" y="1605048"/>
            <a:ext cx="9587055" cy="128632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ctr">
              <a:spcBef>
                <a:spcPts val="600"/>
              </a:spcBef>
              <a:spcAft>
                <a:spcPts val="600"/>
              </a:spcAft>
              <a:buNone/>
            </a:pPr>
            <a:r>
              <a:rPr lang="en-US" sz="5600" b="1" dirty="0">
                <a:effectLst/>
                <a:latin typeface="Bookman Old Style" panose="02050604050505020204" pitchFamily="18" charset="0"/>
                <a:ea typeface="Bookman Old Style" panose="02050604050505020204" pitchFamily="18" charset="0"/>
                <a:cs typeface="Bookman Old Style" panose="02050604050505020204" pitchFamily="18" charset="0"/>
              </a:rPr>
              <a:t>Submitted in partial fulfillment of the requirement for the award of the degree of</a:t>
            </a:r>
          </a:p>
          <a:p>
            <a:pPr marL="0" marR="0" indent="0" algn="ctr">
              <a:spcBef>
                <a:spcPts val="600"/>
              </a:spcBef>
              <a:spcAft>
                <a:spcPts val="600"/>
              </a:spcAft>
              <a:buNone/>
            </a:pPr>
            <a:r>
              <a:rPr lang="en-US" sz="6400" b="1" dirty="0">
                <a:effectLst/>
                <a:latin typeface="Bookman Old Style" panose="02050604050505020204" pitchFamily="18" charset="0"/>
                <a:ea typeface="Bookman Old Style" panose="02050604050505020204" pitchFamily="18" charset="0"/>
                <a:cs typeface="Bookman Old Style" panose="02050604050505020204" pitchFamily="18" charset="0"/>
              </a:rPr>
              <a:t>BACHELOR OF TECHNOLOGY</a:t>
            </a:r>
          </a:p>
          <a:p>
            <a:pPr marL="0" marR="0" indent="0" algn="ctr">
              <a:spcBef>
                <a:spcPts val="0"/>
              </a:spcBef>
              <a:spcAft>
                <a:spcPts val="0"/>
              </a:spcAft>
              <a:buNone/>
            </a:pPr>
            <a:r>
              <a:rPr lang="en-US" sz="6400" b="1" dirty="0">
                <a:effectLst/>
                <a:latin typeface="Bookman Old Style" panose="02050604050505020204" pitchFamily="18" charset="0"/>
                <a:ea typeface="Bookman Old Style" panose="02050604050505020204" pitchFamily="18" charset="0"/>
                <a:cs typeface="Bookman Old Style" panose="02050604050505020204" pitchFamily="18" charset="0"/>
              </a:rPr>
              <a:t>IN</a:t>
            </a:r>
          </a:p>
          <a:p>
            <a:pPr marL="0" marR="0" indent="0" algn="ctr">
              <a:spcBef>
                <a:spcPts val="0"/>
              </a:spcBef>
              <a:spcAft>
                <a:spcPts val="0"/>
              </a:spcAft>
              <a:buNone/>
            </a:pPr>
            <a:endParaRPr lang="en-US" sz="6400" dirty="0">
              <a:latin typeface="Calibri" panose="020F0502020204030204" pitchFamily="34" charset="0"/>
              <a:ea typeface="Calibri" panose="020F0502020204030204" pitchFamily="34" charset="0"/>
            </a:endParaRPr>
          </a:p>
          <a:p>
            <a:pPr marL="0" marR="0" indent="0" algn="ctr">
              <a:spcBef>
                <a:spcPts val="0"/>
              </a:spcBef>
              <a:spcAft>
                <a:spcPts val="0"/>
              </a:spcAft>
              <a:buNone/>
            </a:pPr>
            <a:r>
              <a:rPr lang="en-US" sz="6400" b="1" dirty="0">
                <a:effectLst/>
                <a:latin typeface="Bookman Old Style" panose="02050604050505020204" pitchFamily="18" charset="0"/>
                <a:ea typeface="Bookman Old Style" panose="02050604050505020204" pitchFamily="18" charset="0"/>
                <a:cs typeface="Bookman Old Style" panose="02050604050505020204" pitchFamily="18" charset="0"/>
              </a:rPr>
              <a:t>COMPUTER SCIENCE &amp; ENGINEERING</a:t>
            </a:r>
            <a:endParaRPr lang="en-US" sz="6400" dirty="0">
              <a:effectLst/>
              <a:latin typeface="Calibri" panose="020F0502020204030204" pitchFamily="34" charset="0"/>
              <a:ea typeface="Calibri" panose="020F0502020204030204" pitchFamily="34" charset="0"/>
            </a:endParaRPr>
          </a:p>
          <a:p>
            <a:pPr marL="0" marR="0" indent="0">
              <a:lnSpc>
                <a:spcPct val="57000"/>
              </a:lnSpc>
              <a:spcBef>
                <a:spcPts val="0"/>
              </a:spcBef>
              <a:spcAft>
                <a:spcPts val="0"/>
              </a:spcAft>
              <a:buNone/>
            </a:pPr>
            <a:r>
              <a:rPr lang="en-US" sz="6400" dirty="0">
                <a:effectLst/>
                <a:latin typeface="Bookman Old Style" panose="02050604050505020204" pitchFamily="18" charset="0"/>
                <a:ea typeface="Bookman Old Style" panose="02050604050505020204" pitchFamily="18" charset="0"/>
                <a:cs typeface="Bookman Old Style" panose="02050604050505020204" pitchFamily="18" charset="0"/>
              </a:rPr>
              <a:t> </a:t>
            </a:r>
            <a:endParaRPr lang="en-US" sz="6400" dirty="0">
              <a:effectLst/>
              <a:latin typeface="Calibri" panose="020F0502020204030204" pitchFamily="34" charset="0"/>
              <a:ea typeface="Calibri" panose="020F0502020204030204" pitchFamily="34" charset="0"/>
            </a:endParaRPr>
          </a:p>
          <a:p>
            <a:pPr marL="0" marR="0" indent="0">
              <a:lnSpc>
                <a:spcPct val="150000"/>
              </a:lnSpc>
              <a:spcBef>
                <a:spcPts val="0"/>
              </a:spcBef>
              <a:spcAft>
                <a:spcPts val="0"/>
              </a:spcAft>
              <a:buNone/>
              <a:tabLst>
                <a:tab pos="3657600" algn="l"/>
              </a:tabLst>
            </a:pPr>
            <a:r>
              <a:rPr lang="en-US" sz="4800" dirty="0">
                <a:effectLst/>
                <a:latin typeface="Bookman Old Style" panose="02050604050505020204" pitchFamily="18" charset="0"/>
                <a:ea typeface="Bookman Old Style" panose="02050604050505020204" pitchFamily="18" charset="0"/>
                <a:cs typeface="Bookman Old Style" panose="02050604050505020204" pitchFamily="18" charset="0"/>
              </a:rPr>
              <a:t>			</a:t>
            </a:r>
            <a:endParaRPr lang="en-US" sz="4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b="1" dirty="0">
                <a:effectLst/>
                <a:latin typeface="Bookman Old Style" panose="02050604050505020204" pitchFamily="18" charset="0"/>
                <a:ea typeface="Bookman Old Style" panose="02050604050505020204" pitchFamily="18" charset="0"/>
                <a:cs typeface="Bookman Old Style" panose="02050604050505020204" pitchFamily="18" charset="0"/>
              </a:rPr>
              <a:t> </a:t>
            </a:r>
            <a:endParaRPr lang="en-US" sz="1800" dirty="0">
              <a:effectLst/>
              <a:latin typeface="Calibri" panose="020F0502020204030204" pitchFamily="34" charset="0"/>
              <a:ea typeface="Calibri" panose="020F0502020204030204" pitchFamily="34" charset="0"/>
            </a:endParaRPr>
          </a:p>
        </p:txBody>
      </p:sp>
      <p:sp>
        <p:nvSpPr>
          <p:cNvPr id="34" name="Rectangle 33">
            <a:extLst>
              <a:ext uri="{FF2B5EF4-FFF2-40B4-BE49-F238E27FC236}">
                <a16:creationId xmlns:a16="http://schemas.microsoft.com/office/drawing/2014/main" id="{7B2589B4-3D81-E94A-B5D1-B39D5BD69783}"/>
              </a:ext>
            </a:extLst>
          </p:cNvPr>
          <p:cNvSpPr/>
          <p:nvPr/>
        </p:nvSpPr>
        <p:spPr>
          <a:xfrm flipV="1">
            <a:off x="1077686" y="1797323"/>
            <a:ext cx="9587055" cy="584775"/>
          </a:xfrm>
          <a:prstGeom prst="rect">
            <a:avLst/>
          </a:prstGeom>
        </p:spPr>
        <p:txBody>
          <a:bodyPr wrap="square">
            <a:spAutoFit/>
          </a:bodyPr>
          <a:lstStyle/>
          <a:p>
            <a:endParaRPr lang="en-US" sz="1600" b="1" dirty="0"/>
          </a:p>
          <a:p>
            <a:endParaRPr lang="en-US" sz="1600" b="1" dirty="0"/>
          </a:p>
        </p:txBody>
      </p:sp>
      <p:sp>
        <p:nvSpPr>
          <p:cNvPr id="6" name="TextBox 5">
            <a:extLst>
              <a:ext uri="{FF2B5EF4-FFF2-40B4-BE49-F238E27FC236}">
                <a16:creationId xmlns:a16="http://schemas.microsoft.com/office/drawing/2014/main" id="{DCC4DD05-A6FD-38A2-C562-2465D3D271FC}"/>
              </a:ext>
            </a:extLst>
          </p:cNvPr>
          <p:cNvSpPr txBox="1"/>
          <p:nvPr/>
        </p:nvSpPr>
        <p:spPr>
          <a:xfrm flipH="1">
            <a:off x="2222849" y="412816"/>
            <a:ext cx="7443665" cy="523220"/>
          </a:xfrm>
          <a:prstGeom prst="rect">
            <a:avLst/>
          </a:prstGeom>
          <a:noFill/>
        </p:spPr>
        <p:txBody>
          <a:bodyPr wrap="square" rtlCol="0">
            <a:spAutoFit/>
          </a:bodyPr>
          <a:lstStyle/>
          <a:p>
            <a:r>
              <a:rPr lang="en-US" sz="2800" dirty="0">
                <a:solidFill>
                  <a:schemeClr val="bg1"/>
                </a:solidFill>
              </a:rPr>
              <a:t>Hate Speech Detection Using Machine</a:t>
            </a:r>
            <a:r>
              <a:rPr lang="en-US" sz="2800" dirty="0"/>
              <a:t> </a:t>
            </a:r>
            <a:r>
              <a:rPr lang="en-US" sz="2800" dirty="0">
                <a:solidFill>
                  <a:schemeClr val="bg1"/>
                </a:solidFill>
              </a:rPr>
              <a:t>Learning</a:t>
            </a:r>
          </a:p>
        </p:txBody>
      </p:sp>
      <p:pic>
        <p:nvPicPr>
          <p:cNvPr id="8" name="image4.png">
            <a:extLst>
              <a:ext uri="{FF2B5EF4-FFF2-40B4-BE49-F238E27FC236}">
                <a16:creationId xmlns:a16="http://schemas.microsoft.com/office/drawing/2014/main" id="{07BED9B9-B2C6-7C49-2DD8-E931549BAF88}"/>
              </a:ext>
            </a:extLst>
          </p:cNvPr>
          <p:cNvPicPr/>
          <p:nvPr/>
        </p:nvPicPr>
        <p:blipFill>
          <a:blip r:embed="rId2"/>
          <a:srcRect/>
          <a:stretch>
            <a:fillRect/>
          </a:stretch>
        </p:blipFill>
        <p:spPr>
          <a:xfrm>
            <a:off x="5466821" y="4656564"/>
            <a:ext cx="1077455" cy="852909"/>
          </a:xfrm>
          <a:prstGeom prst="rect">
            <a:avLst/>
          </a:prstGeom>
          <a:ln/>
        </p:spPr>
      </p:pic>
      <p:sp>
        <p:nvSpPr>
          <p:cNvPr id="10" name="TextBox 9">
            <a:extLst>
              <a:ext uri="{FF2B5EF4-FFF2-40B4-BE49-F238E27FC236}">
                <a16:creationId xmlns:a16="http://schemas.microsoft.com/office/drawing/2014/main" id="{8898A0FD-B79D-905C-2B42-88D5E02FE5AD}"/>
              </a:ext>
            </a:extLst>
          </p:cNvPr>
          <p:cNvSpPr txBox="1"/>
          <p:nvPr/>
        </p:nvSpPr>
        <p:spPr>
          <a:xfrm>
            <a:off x="1527258" y="3056940"/>
            <a:ext cx="8839051" cy="800219"/>
          </a:xfrm>
          <a:prstGeom prst="rect">
            <a:avLst/>
          </a:prstGeom>
          <a:noFill/>
        </p:spPr>
        <p:txBody>
          <a:bodyPr wrap="square" rtlCol="0">
            <a:spAutoFit/>
          </a:bodyPr>
          <a:lstStyle/>
          <a:p>
            <a:r>
              <a:rPr lang="en-US" sz="1400" b="1" dirty="0"/>
              <a:t>                                                                                  Submitted By: Deepshi Jindal </a:t>
            </a:r>
          </a:p>
          <a:p>
            <a:r>
              <a:rPr lang="en-US" sz="1400" b="1" dirty="0"/>
              <a:t>                                                                                                             2016723</a:t>
            </a:r>
          </a:p>
          <a:p>
            <a:endParaRPr lang="en-US" dirty="0"/>
          </a:p>
        </p:txBody>
      </p:sp>
      <p:sp>
        <p:nvSpPr>
          <p:cNvPr id="14" name="TextBox 13">
            <a:extLst>
              <a:ext uri="{FF2B5EF4-FFF2-40B4-BE49-F238E27FC236}">
                <a16:creationId xmlns:a16="http://schemas.microsoft.com/office/drawing/2014/main" id="{D0E7BD99-CB9E-EEA7-021F-92A760568099}"/>
              </a:ext>
            </a:extLst>
          </p:cNvPr>
          <p:cNvSpPr txBox="1"/>
          <p:nvPr/>
        </p:nvSpPr>
        <p:spPr>
          <a:xfrm flipH="1">
            <a:off x="3219061" y="3652084"/>
            <a:ext cx="5141168" cy="768800"/>
          </a:xfrm>
          <a:prstGeom prst="rect">
            <a:avLst/>
          </a:prstGeom>
          <a:noFill/>
        </p:spPr>
        <p:txBody>
          <a:bodyPr wrap="square" rtlCol="0">
            <a:spAutoFit/>
          </a:bodyPr>
          <a:lstStyle/>
          <a:p>
            <a:pPr marL="0" marR="0" algn="ctr">
              <a:spcBef>
                <a:spcPts val="0"/>
              </a:spcBef>
              <a:spcAft>
                <a:spcPts val="0"/>
              </a:spcAft>
            </a:pPr>
            <a:r>
              <a:rPr lang="en-US" sz="1400" b="1" i="1" dirty="0">
                <a:effectLst/>
                <a:latin typeface="Times New Roman" panose="02020603050405020304" pitchFamily="18" charset="0"/>
                <a:ea typeface="Times New Roman" panose="02020603050405020304" pitchFamily="18" charset="0"/>
              </a:rPr>
              <a:t>        Under the Mentorship of</a:t>
            </a:r>
            <a:endParaRPr lang="en-US" sz="1400" dirty="0">
              <a:effectLst/>
              <a:latin typeface="Calibri" panose="020F0502020204030204" pitchFamily="34" charset="0"/>
              <a:ea typeface="Calibri" panose="020F0502020204030204" pitchFamily="34" charset="0"/>
            </a:endParaRPr>
          </a:p>
          <a:p>
            <a:pPr marL="0" marR="0" algn="ctr">
              <a:lnSpc>
                <a:spcPct val="14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 </a:t>
            </a:r>
            <a:endParaRPr lang="en-US" sz="1400" dirty="0">
              <a:effectLst/>
              <a:latin typeface="Calibri" panose="020F0502020204030204" pitchFamily="34" charset="0"/>
              <a:ea typeface="Calibri" panose="020F0502020204030204" pitchFamily="34" charset="0"/>
            </a:endParaRPr>
          </a:p>
          <a:p>
            <a:pPr marL="0" marR="0" algn="ctr">
              <a:spcBef>
                <a:spcPts val="0"/>
              </a:spcBef>
              <a:spcAft>
                <a:spcPts val="0"/>
              </a:spcAft>
            </a:pPr>
            <a:r>
              <a:rPr lang="en-US" sz="1400" b="1" dirty="0">
                <a:effectLst/>
                <a:latin typeface="Times New Roman" panose="02020603050405020304" pitchFamily="18" charset="0"/>
                <a:ea typeface="Times New Roman" panose="02020603050405020304" pitchFamily="18" charset="0"/>
              </a:rPr>
              <a:t>    Ms. </a:t>
            </a:r>
            <a:r>
              <a:rPr lang="en-US" sz="1400" b="1" dirty="0" err="1">
                <a:effectLst/>
                <a:latin typeface="Times New Roman" panose="02020603050405020304" pitchFamily="18" charset="0"/>
                <a:ea typeface="Times New Roman" panose="02020603050405020304" pitchFamily="18" charset="0"/>
              </a:rPr>
              <a:t>Vishu</a:t>
            </a:r>
            <a:r>
              <a:rPr lang="en-US" sz="1400" b="1" dirty="0">
                <a:effectLst/>
                <a:latin typeface="Times New Roman" panose="02020603050405020304" pitchFamily="18" charset="0"/>
                <a:ea typeface="Times New Roman" panose="02020603050405020304" pitchFamily="18" charset="0"/>
              </a:rPr>
              <a:t> Tyagi</a:t>
            </a:r>
            <a:endParaRPr lang="en-US" sz="1400" dirty="0">
              <a:effectLst/>
              <a:latin typeface="Calibri" panose="020F0502020204030204" pitchFamily="34" charset="0"/>
              <a:ea typeface="Calibri" panose="020F0502020204030204" pitchFamily="34" charset="0"/>
            </a:endParaRPr>
          </a:p>
          <a:p>
            <a:r>
              <a:rPr lang="en-US" sz="1400" b="1" dirty="0">
                <a:effectLst/>
                <a:latin typeface="Times New Roman" panose="02020603050405020304" pitchFamily="18" charset="0"/>
                <a:ea typeface="Times New Roman" panose="02020603050405020304" pitchFamily="18" charset="0"/>
              </a:rPr>
              <a:t>                                            Assistant Professor</a:t>
            </a:r>
            <a:endParaRPr lang="en-US" sz="1400" dirty="0"/>
          </a:p>
        </p:txBody>
      </p:sp>
      <p:sp>
        <p:nvSpPr>
          <p:cNvPr id="17" name="TextBox 16">
            <a:extLst>
              <a:ext uri="{FF2B5EF4-FFF2-40B4-BE49-F238E27FC236}">
                <a16:creationId xmlns:a16="http://schemas.microsoft.com/office/drawing/2014/main" id="{A5380036-048D-59FC-3459-F2715C48EE7B}"/>
              </a:ext>
            </a:extLst>
          </p:cNvPr>
          <p:cNvSpPr txBox="1"/>
          <p:nvPr/>
        </p:nvSpPr>
        <p:spPr>
          <a:xfrm flipH="1">
            <a:off x="674517" y="5925405"/>
            <a:ext cx="10823510" cy="954107"/>
          </a:xfrm>
          <a:prstGeom prst="rect">
            <a:avLst/>
          </a:prstGeom>
          <a:noFill/>
        </p:spPr>
        <p:txBody>
          <a:bodyPr wrap="square" rtlCol="0">
            <a:spAutoFit/>
          </a:bodyPr>
          <a:lstStyle/>
          <a:p>
            <a:pPr marL="0" marR="0" algn="ctr">
              <a:spcBef>
                <a:spcPts val="0"/>
              </a:spcBef>
              <a:spcAft>
                <a:spcPts val="0"/>
              </a:spcAft>
            </a:pPr>
            <a:r>
              <a:rPr lang="en-US" sz="1400" b="1">
                <a:effectLst/>
                <a:latin typeface="Bookman Old Style" panose="02050604050505020204" pitchFamily="18" charset="0"/>
                <a:ea typeface="Bookman Old Style" panose="02050604050505020204" pitchFamily="18" charset="0"/>
                <a:cs typeface="Bookman Old Style" panose="02050604050505020204" pitchFamily="18" charset="0"/>
              </a:rPr>
              <a:t>Department of Computer Science and Engineering</a:t>
            </a:r>
            <a:endParaRPr lang="en-US" sz="1400">
              <a:effectLst/>
              <a:latin typeface="Calibri" panose="020F0502020204030204" pitchFamily="34" charset="0"/>
              <a:ea typeface="Calibri" panose="020F0502020204030204" pitchFamily="34" charset="0"/>
            </a:endParaRPr>
          </a:p>
          <a:p>
            <a:pPr marL="0" marR="0" algn="ctr">
              <a:spcBef>
                <a:spcPts val="0"/>
              </a:spcBef>
              <a:spcAft>
                <a:spcPts val="0"/>
              </a:spcAft>
            </a:pPr>
            <a:r>
              <a:rPr lang="en-US" sz="1400" b="1">
                <a:effectLst/>
                <a:latin typeface="Bookman Old Style" panose="02050604050505020204" pitchFamily="18" charset="0"/>
                <a:ea typeface="Bookman Old Style" panose="02050604050505020204" pitchFamily="18" charset="0"/>
                <a:cs typeface="Bookman Old Style" panose="02050604050505020204" pitchFamily="18" charset="0"/>
              </a:rPr>
              <a:t>Graphic Era (Deemed to be University)</a:t>
            </a:r>
            <a:endParaRPr lang="en-US" sz="1400">
              <a:effectLst/>
              <a:latin typeface="Calibri" panose="020F0502020204030204" pitchFamily="34" charset="0"/>
              <a:ea typeface="Calibri" panose="020F0502020204030204" pitchFamily="34" charset="0"/>
            </a:endParaRPr>
          </a:p>
          <a:p>
            <a:pPr marL="0" marR="0" algn="ctr">
              <a:spcBef>
                <a:spcPts val="0"/>
              </a:spcBef>
              <a:spcAft>
                <a:spcPts val="0"/>
              </a:spcAft>
            </a:pPr>
            <a:r>
              <a:rPr lang="en-US" sz="1400" b="1">
                <a:effectLst/>
                <a:latin typeface="Bookman Old Style" panose="02050604050505020204" pitchFamily="18" charset="0"/>
                <a:ea typeface="Bookman Old Style" panose="02050604050505020204" pitchFamily="18" charset="0"/>
                <a:cs typeface="Bookman Old Style" panose="02050604050505020204" pitchFamily="18" charset="0"/>
              </a:rPr>
              <a:t>Dehradun, Uttarakhand</a:t>
            </a:r>
            <a:endParaRPr lang="en-US" sz="1400">
              <a:effectLst/>
              <a:latin typeface="Calibri" panose="020F0502020204030204" pitchFamily="34" charset="0"/>
              <a:ea typeface="Calibri" panose="020F0502020204030204" pitchFamily="34" charset="0"/>
            </a:endParaRPr>
          </a:p>
          <a:p>
            <a:pPr marL="0" marR="0" algn="ctr">
              <a:spcBef>
                <a:spcPts val="0"/>
              </a:spcBef>
              <a:spcAft>
                <a:spcPts val="0"/>
              </a:spcAft>
            </a:pPr>
            <a:r>
              <a:rPr lang="en-US" sz="1400" b="1">
                <a:effectLst/>
                <a:latin typeface="Bookman Old Style" panose="02050604050505020204" pitchFamily="18" charset="0"/>
                <a:ea typeface="Bookman Old Style" panose="02050604050505020204" pitchFamily="18" charset="0"/>
                <a:cs typeface="Bookman Old Style" panose="02050604050505020204" pitchFamily="18" charset="0"/>
              </a:rPr>
              <a:t>January 2023</a:t>
            </a:r>
            <a:endParaRPr lang="en-US" sz="140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942001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AC7EA7B-3225-4249-9CF1-69D73199CBAF}"/>
              </a:ext>
            </a:extLst>
          </p:cNvPr>
          <p:cNvGrpSpPr/>
          <p:nvPr/>
        </p:nvGrpSpPr>
        <p:grpSpPr>
          <a:xfrm>
            <a:off x="0" y="1797118"/>
            <a:ext cx="5664201" cy="4678279"/>
            <a:chOff x="4504478" y="1215245"/>
            <a:chExt cx="5664201" cy="4678279"/>
          </a:xfrm>
        </p:grpSpPr>
        <p:sp>
          <p:nvSpPr>
            <p:cNvPr id="46" name="Right Triangle 18">
              <a:extLst>
                <a:ext uri="{FF2B5EF4-FFF2-40B4-BE49-F238E27FC236}">
                  <a16:creationId xmlns:a16="http://schemas.microsoft.com/office/drawing/2014/main" id="{B5E050D6-AF72-416B-A176-5104C37C2CA6}"/>
                </a:ext>
              </a:extLst>
            </p:cNvPr>
            <p:cNvSpPr/>
            <p:nvPr/>
          </p:nvSpPr>
          <p:spPr>
            <a:xfrm flipH="1">
              <a:off x="4532184" y="2807351"/>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4" name="Group 13">
              <a:extLst>
                <a:ext uri="{FF2B5EF4-FFF2-40B4-BE49-F238E27FC236}">
                  <a16:creationId xmlns:a16="http://schemas.microsoft.com/office/drawing/2014/main" id="{A54C3637-DC7F-4998-A450-E1D85737C285}"/>
                </a:ext>
              </a:extLst>
            </p:cNvPr>
            <p:cNvGrpSpPr/>
            <p:nvPr/>
          </p:nvGrpSpPr>
          <p:grpSpPr>
            <a:xfrm>
              <a:off x="5520696" y="1215245"/>
              <a:ext cx="1544990" cy="1575885"/>
              <a:chOff x="7043050" y="1673523"/>
              <a:chExt cx="1090992" cy="1112808"/>
            </a:xfrm>
          </p:grpSpPr>
          <p:sp>
            <p:nvSpPr>
              <p:cNvPr id="11" name="Diamond 10">
                <a:extLst>
                  <a:ext uri="{FF2B5EF4-FFF2-40B4-BE49-F238E27FC236}">
                    <a16:creationId xmlns:a16="http://schemas.microsoft.com/office/drawing/2014/main" id="{E5E90FAA-C35C-4106-8180-021071EB9E27}"/>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Parallelogram 11">
                <a:extLst>
                  <a:ext uri="{FF2B5EF4-FFF2-40B4-BE49-F238E27FC236}">
                    <a16:creationId xmlns:a16="http://schemas.microsoft.com/office/drawing/2014/main" id="{71FE9C8A-D337-44C7-97BC-24B19DF48191}"/>
                  </a:ext>
                </a:extLst>
              </p:cNvPr>
              <p:cNvSpPr/>
              <p:nvPr/>
            </p:nvSpPr>
            <p:spPr>
              <a:xfrm>
                <a:off x="7043050" y="1673524"/>
                <a:ext cx="715743" cy="556403"/>
              </a:xfrm>
              <a:prstGeom prst="parallelogram">
                <a:avLst>
                  <a:gd name="adj" fmla="val 66187"/>
                </a:avLst>
              </a:prstGeom>
              <a:solidFill>
                <a:srgbClr val="7DB7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Diamond 15">
                <a:extLst>
                  <a:ext uri="{FF2B5EF4-FFF2-40B4-BE49-F238E27FC236}">
                    <a16:creationId xmlns:a16="http://schemas.microsoft.com/office/drawing/2014/main" id="{06CB53E3-5541-4515-B768-267BEA3D7F22}"/>
                  </a:ext>
                </a:extLst>
              </p:cNvPr>
              <p:cNvSpPr/>
              <p:nvPr/>
            </p:nvSpPr>
            <p:spPr>
              <a:xfrm>
                <a:off x="7383544" y="1673523"/>
                <a:ext cx="750498" cy="1112807"/>
              </a:xfrm>
              <a:prstGeom prst="diamond">
                <a:avLst/>
              </a:prstGeom>
              <a:solidFill>
                <a:srgbClr val="78AF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Parallelogram 16">
                <a:extLst>
                  <a:ext uri="{FF2B5EF4-FFF2-40B4-BE49-F238E27FC236}">
                    <a16:creationId xmlns:a16="http://schemas.microsoft.com/office/drawing/2014/main" id="{43983531-50B7-49DE-A216-779893E79E29}"/>
                  </a:ext>
                </a:extLst>
              </p:cNvPr>
              <p:cNvSpPr/>
              <p:nvPr/>
            </p:nvSpPr>
            <p:spPr>
              <a:xfrm flipV="1">
                <a:off x="7043050" y="2229927"/>
                <a:ext cx="715743" cy="556403"/>
              </a:xfrm>
              <a:prstGeom prst="parallelogram">
                <a:avLst>
                  <a:gd name="adj" fmla="val 66187"/>
                </a:avLst>
              </a:prstGeom>
              <a:solidFill>
                <a:srgbClr val="5B95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Diamond 17">
                <a:extLst>
                  <a:ext uri="{FF2B5EF4-FFF2-40B4-BE49-F238E27FC236}">
                    <a16:creationId xmlns:a16="http://schemas.microsoft.com/office/drawing/2014/main" id="{653541A7-0D00-4159-A48A-100F8AFF1AA0}"/>
                  </a:ext>
                </a:extLst>
              </p:cNvPr>
              <p:cNvSpPr/>
              <p:nvPr/>
            </p:nvSpPr>
            <p:spPr>
              <a:xfrm>
                <a:off x="7453805" y="1777702"/>
                <a:ext cx="609976" cy="904447"/>
              </a:xfrm>
              <a:prstGeom prst="diamond">
                <a:avLst/>
              </a:prstGeom>
              <a:solidFill>
                <a:srgbClr val="3D6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0" name="Group 19">
              <a:extLst>
                <a:ext uri="{FF2B5EF4-FFF2-40B4-BE49-F238E27FC236}">
                  <a16:creationId xmlns:a16="http://schemas.microsoft.com/office/drawing/2014/main" id="{E3241595-76B6-4A6A-A60C-5117314C189C}"/>
                </a:ext>
              </a:extLst>
            </p:cNvPr>
            <p:cNvGrpSpPr/>
            <p:nvPr/>
          </p:nvGrpSpPr>
          <p:grpSpPr>
            <a:xfrm>
              <a:off x="5529688" y="2752954"/>
              <a:ext cx="1544990" cy="1575885"/>
              <a:chOff x="7043050" y="1673523"/>
              <a:chExt cx="1090992" cy="1112808"/>
            </a:xfrm>
          </p:grpSpPr>
          <p:sp>
            <p:nvSpPr>
              <p:cNvPr id="21" name="Diamond 20">
                <a:extLst>
                  <a:ext uri="{FF2B5EF4-FFF2-40B4-BE49-F238E27FC236}">
                    <a16:creationId xmlns:a16="http://schemas.microsoft.com/office/drawing/2014/main" id="{6BDAA0AD-1689-489C-A7C2-BD3986ECAC3E}"/>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Parallelogram 21">
                <a:extLst>
                  <a:ext uri="{FF2B5EF4-FFF2-40B4-BE49-F238E27FC236}">
                    <a16:creationId xmlns:a16="http://schemas.microsoft.com/office/drawing/2014/main" id="{D26C1C48-9DC6-4D13-88BD-ADF97512BB00}"/>
                  </a:ext>
                </a:extLst>
              </p:cNvPr>
              <p:cNvSpPr/>
              <p:nvPr/>
            </p:nvSpPr>
            <p:spPr>
              <a:xfrm>
                <a:off x="7043050" y="1673524"/>
                <a:ext cx="715743" cy="556403"/>
              </a:xfrm>
              <a:prstGeom prst="parallelogram">
                <a:avLst>
                  <a:gd name="adj" fmla="val 66187"/>
                </a:avLst>
              </a:prstGeom>
              <a:solidFill>
                <a:srgbClr val="E4C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Diamond 22">
                <a:extLst>
                  <a:ext uri="{FF2B5EF4-FFF2-40B4-BE49-F238E27FC236}">
                    <a16:creationId xmlns:a16="http://schemas.microsoft.com/office/drawing/2014/main" id="{A20723BF-713D-46C2-A18E-F6020E18070E}"/>
                  </a:ext>
                </a:extLst>
              </p:cNvPr>
              <p:cNvSpPr/>
              <p:nvPr/>
            </p:nvSpPr>
            <p:spPr>
              <a:xfrm>
                <a:off x="7383544" y="1673523"/>
                <a:ext cx="750498" cy="1112807"/>
              </a:xfrm>
              <a:prstGeom prst="diamond">
                <a:avLst/>
              </a:prstGeom>
              <a:solidFill>
                <a:srgbClr val="E7C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Parallelogram 23">
                <a:extLst>
                  <a:ext uri="{FF2B5EF4-FFF2-40B4-BE49-F238E27FC236}">
                    <a16:creationId xmlns:a16="http://schemas.microsoft.com/office/drawing/2014/main" id="{071DB633-18EC-447D-9706-13FAAE725B19}"/>
                  </a:ext>
                </a:extLst>
              </p:cNvPr>
              <p:cNvSpPr/>
              <p:nvPr/>
            </p:nvSpPr>
            <p:spPr>
              <a:xfrm flipV="1">
                <a:off x="7043050" y="2229927"/>
                <a:ext cx="715743" cy="556403"/>
              </a:xfrm>
              <a:prstGeom prst="parallelogram">
                <a:avLst>
                  <a:gd name="adj" fmla="val 66187"/>
                </a:avLst>
              </a:prstGeom>
              <a:solidFill>
                <a:srgbClr val="C49D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Diamond 24">
                <a:extLst>
                  <a:ext uri="{FF2B5EF4-FFF2-40B4-BE49-F238E27FC236}">
                    <a16:creationId xmlns:a16="http://schemas.microsoft.com/office/drawing/2014/main" id="{C743804F-DE5F-42DC-9B3C-AFB5CFB9EDFF}"/>
                  </a:ext>
                </a:extLst>
              </p:cNvPr>
              <p:cNvSpPr/>
              <p:nvPr/>
            </p:nvSpPr>
            <p:spPr>
              <a:xfrm>
                <a:off x="7453805" y="1777702"/>
                <a:ext cx="609976" cy="904447"/>
              </a:xfrm>
              <a:prstGeom prst="diamond">
                <a:avLst/>
              </a:prstGeom>
              <a:solidFill>
                <a:srgbClr val="A388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6" name="Group 25">
              <a:extLst>
                <a:ext uri="{FF2B5EF4-FFF2-40B4-BE49-F238E27FC236}">
                  <a16:creationId xmlns:a16="http://schemas.microsoft.com/office/drawing/2014/main" id="{5CF2D7F9-0796-42DB-916D-C47986531F26}"/>
                </a:ext>
              </a:extLst>
            </p:cNvPr>
            <p:cNvGrpSpPr/>
            <p:nvPr/>
          </p:nvGrpSpPr>
          <p:grpSpPr>
            <a:xfrm>
              <a:off x="5520696" y="4317639"/>
              <a:ext cx="1544990" cy="1575885"/>
              <a:chOff x="7043050" y="1673523"/>
              <a:chExt cx="1090992" cy="1112808"/>
            </a:xfrm>
            <a:effectLst>
              <a:reflection blurRad="6350" stA="50000" endA="300" endPos="28000" dir="5400000" sy="-100000" algn="bl" rotWithShape="0"/>
            </a:effectLst>
          </p:grpSpPr>
          <p:sp>
            <p:nvSpPr>
              <p:cNvPr id="27" name="Diamond 26">
                <a:extLst>
                  <a:ext uri="{FF2B5EF4-FFF2-40B4-BE49-F238E27FC236}">
                    <a16:creationId xmlns:a16="http://schemas.microsoft.com/office/drawing/2014/main" id="{C58ACEE9-A8D1-44F1-80E9-DFFA4D50A482}"/>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Parallelogram 27">
                <a:extLst>
                  <a:ext uri="{FF2B5EF4-FFF2-40B4-BE49-F238E27FC236}">
                    <a16:creationId xmlns:a16="http://schemas.microsoft.com/office/drawing/2014/main" id="{0D3F442A-AAE3-4A9D-B6A3-6724BCF50AB9}"/>
                  </a:ext>
                </a:extLst>
              </p:cNvPr>
              <p:cNvSpPr/>
              <p:nvPr/>
            </p:nvSpPr>
            <p:spPr>
              <a:xfrm>
                <a:off x="7043050" y="1673524"/>
                <a:ext cx="715743" cy="556403"/>
              </a:xfrm>
              <a:prstGeom prst="parallelogram">
                <a:avLst>
                  <a:gd name="adj" fmla="val 66187"/>
                </a:avLst>
              </a:prstGeom>
              <a:solidFill>
                <a:srgbClr val="4D5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Diamond 28">
                <a:extLst>
                  <a:ext uri="{FF2B5EF4-FFF2-40B4-BE49-F238E27FC236}">
                    <a16:creationId xmlns:a16="http://schemas.microsoft.com/office/drawing/2014/main" id="{CD19F367-0134-4BE2-9E2E-10CBBCE434B6}"/>
                  </a:ext>
                </a:extLst>
              </p:cNvPr>
              <p:cNvSpPr/>
              <p:nvPr/>
            </p:nvSpPr>
            <p:spPr>
              <a:xfrm>
                <a:off x="7383544" y="1673523"/>
                <a:ext cx="750498" cy="1112807"/>
              </a:xfrm>
              <a:prstGeom prst="diamond">
                <a:avLst/>
              </a:prstGeom>
              <a:solidFill>
                <a:srgbClr val="323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Parallelogram 29">
                <a:extLst>
                  <a:ext uri="{FF2B5EF4-FFF2-40B4-BE49-F238E27FC236}">
                    <a16:creationId xmlns:a16="http://schemas.microsoft.com/office/drawing/2014/main" id="{3F469969-2948-4BA8-8DFF-3E9A808D8C8C}"/>
                  </a:ext>
                </a:extLst>
              </p:cNvPr>
              <p:cNvSpPr/>
              <p:nvPr/>
            </p:nvSpPr>
            <p:spPr>
              <a:xfrm flipV="1">
                <a:off x="7043050" y="2229927"/>
                <a:ext cx="715743" cy="556403"/>
              </a:xfrm>
              <a:prstGeom prst="parallelogram">
                <a:avLst>
                  <a:gd name="adj" fmla="val 66187"/>
                </a:avLst>
              </a:prstGeom>
              <a:solidFill>
                <a:srgbClr val="1C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Diamond 30">
                <a:extLst>
                  <a:ext uri="{FF2B5EF4-FFF2-40B4-BE49-F238E27FC236}">
                    <a16:creationId xmlns:a16="http://schemas.microsoft.com/office/drawing/2014/main" id="{BEFB8010-991D-4E24-A5B1-3092F6B2D47F}"/>
                  </a:ext>
                </a:extLst>
              </p:cNvPr>
              <p:cNvSpPr/>
              <p:nvPr/>
            </p:nvSpPr>
            <p:spPr>
              <a:xfrm>
                <a:off x="7453805" y="1777702"/>
                <a:ext cx="609976" cy="904447"/>
              </a:xfrm>
              <a:prstGeom prst="diamond">
                <a:avLst/>
              </a:prstGeom>
              <a:solidFill>
                <a:srgbClr val="2429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2" name="Group 31">
              <a:extLst>
                <a:ext uri="{FF2B5EF4-FFF2-40B4-BE49-F238E27FC236}">
                  <a16:creationId xmlns:a16="http://schemas.microsoft.com/office/drawing/2014/main" id="{CF1E30C1-8EFD-4240-B18E-B52DB837961B}"/>
                </a:ext>
              </a:extLst>
            </p:cNvPr>
            <p:cNvGrpSpPr/>
            <p:nvPr/>
          </p:nvGrpSpPr>
          <p:grpSpPr>
            <a:xfrm flipH="1">
              <a:off x="4504478" y="1984264"/>
              <a:ext cx="1535465" cy="1575885"/>
              <a:chOff x="7043050" y="1673523"/>
              <a:chExt cx="1084266" cy="1112808"/>
            </a:xfrm>
          </p:grpSpPr>
          <p:sp>
            <p:nvSpPr>
              <p:cNvPr id="33" name="Diamond 32">
                <a:extLst>
                  <a:ext uri="{FF2B5EF4-FFF2-40B4-BE49-F238E27FC236}">
                    <a16:creationId xmlns:a16="http://schemas.microsoft.com/office/drawing/2014/main" id="{408CAAEF-5AEE-4435-B106-65BCD20FED51}"/>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Parallelogram 33">
                <a:extLst>
                  <a:ext uri="{FF2B5EF4-FFF2-40B4-BE49-F238E27FC236}">
                    <a16:creationId xmlns:a16="http://schemas.microsoft.com/office/drawing/2014/main" id="{C54CD6F4-20BC-4300-95CC-C791D57E4977}"/>
                  </a:ext>
                </a:extLst>
              </p:cNvPr>
              <p:cNvSpPr/>
              <p:nvPr/>
            </p:nvSpPr>
            <p:spPr>
              <a:xfrm>
                <a:off x="7043050" y="1673524"/>
                <a:ext cx="715743" cy="556403"/>
              </a:xfrm>
              <a:prstGeom prst="parallelogram">
                <a:avLst>
                  <a:gd name="adj" fmla="val 66187"/>
                </a:avLst>
              </a:prstGeom>
              <a:solidFill>
                <a:srgbClr val="E66B6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Diamond 34">
                <a:extLst>
                  <a:ext uri="{FF2B5EF4-FFF2-40B4-BE49-F238E27FC236}">
                    <a16:creationId xmlns:a16="http://schemas.microsoft.com/office/drawing/2014/main" id="{C3D52142-C5C2-4D8D-8C3C-61307E32370C}"/>
                  </a:ext>
                </a:extLst>
              </p:cNvPr>
              <p:cNvSpPr/>
              <p:nvPr/>
            </p:nvSpPr>
            <p:spPr>
              <a:xfrm>
                <a:off x="7376818" y="1673523"/>
                <a:ext cx="750498" cy="1112807"/>
              </a:xfrm>
              <a:prstGeom prst="diamond">
                <a:avLst/>
              </a:prstGeom>
              <a:solidFill>
                <a:srgbClr val="E3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Parallelogram 35">
                <a:extLst>
                  <a:ext uri="{FF2B5EF4-FFF2-40B4-BE49-F238E27FC236}">
                    <a16:creationId xmlns:a16="http://schemas.microsoft.com/office/drawing/2014/main" id="{4B6AF9C5-8325-4D60-BCD5-B2EED5B2AC7F}"/>
                  </a:ext>
                </a:extLst>
              </p:cNvPr>
              <p:cNvSpPr/>
              <p:nvPr/>
            </p:nvSpPr>
            <p:spPr>
              <a:xfrm flipV="1">
                <a:off x="7043050" y="2229927"/>
                <a:ext cx="715743" cy="556403"/>
              </a:xfrm>
              <a:prstGeom prst="parallelogram">
                <a:avLst>
                  <a:gd name="adj" fmla="val 66187"/>
                </a:avLst>
              </a:prstGeom>
              <a:solidFill>
                <a:srgbClr val="B4434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Diamond 36">
                <a:extLst>
                  <a:ext uri="{FF2B5EF4-FFF2-40B4-BE49-F238E27FC236}">
                    <a16:creationId xmlns:a16="http://schemas.microsoft.com/office/drawing/2014/main" id="{D81C3CAC-CFAF-4040-B093-008CD4129364}"/>
                  </a:ext>
                </a:extLst>
              </p:cNvPr>
              <p:cNvSpPr/>
              <p:nvPr/>
            </p:nvSpPr>
            <p:spPr>
              <a:xfrm>
                <a:off x="7453805" y="1777702"/>
                <a:ext cx="609976" cy="904447"/>
              </a:xfrm>
              <a:prstGeom prst="diamond">
                <a:avLst/>
              </a:prstGeom>
              <a:solidFill>
                <a:srgbClr val="A33E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8" name="Group 37">
              <a:extLst>
                <a:ext uri="{FF2B5EF4-FFF2-40B4-BE49-F238E27FC236}">
                  <a16:creationId xmlns:a16="http://schemas.microsoft.com/office/drawing/2014/main" id="{A3856CEA-0FF7-4BB9-999F-2D4F0D71C7BD}"/>
                </a:ext>
              </a:extLst>
            </p:cNvPr>
            <p:cNvGrpSpPr/>
            <p:nvPr/>
          </p:nvGrpSpPr>
          <p:grpSpPr>
            <a:xfrm flipH="1">
              <a:off x="4513930" y="3529698"/>
              <a:ext cx="1535465" cy="1575885"/>
              <a:chOff x="7043050" y="1673523"/>
              <a:chExt cx="1084266" cy="1112808"/>
            </a:xfrm>
          </p:grpSpPr>
          <p:sp>
            <p:nvSpPr>
              <p:cNvPr id="39" name="Diamond 38">
                <a:extLst>
                  <a:ext uri="{FF2B5EF4-FFF2-40B4-BE49-F238E27FC236}">
                    <a16:creationId xmlns:a16="http://schemas.microsoft.com/office/drawing/2014/main" id="{D7611AA2-C6E6-4F3D-9083-8F75970EDD74}"/>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Parallelogram 39">
                <a:extLst>
                  <a:ext uri="{FF2B5EF4-FFF2-40B4-BE49-F238E27FC236}">
                    <a16:creationId xmlns:a16="http://schemas.microsoft.com/office/drawing/2014/main" id="{CE581C2B-CC0D-4E13-A1E2-7EC431E3A63B}"/>
                  </a:ext>
                </a:extLst>
              </p:cNvPr>
              <p:cNvSpPr/>
              <p:nvPr/>
            </p:nvSpPr>
            <p:spPr>
              <a:xfrm>
                <a:off x="7043050" y="1673524"/>
                <a:ext cx="715743" cy="556403"/>
              </a:xfrm>
              <a:prstGeom prst="parallelogram">
                <a:avLst>
                  <a:gd name="adj" fmla="val 66187"/>
                </a:avLst>
              </a:prstGeom>
              <a:solidFill>
                <a:srgbClr val="9969A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1" name="Diamond 40">
                <a:extLst>
                  <a:ext uri="{FF2B5EF4-FFF2-40B4-BE49-F238E27FC236}">
                    <a16:creationId xmlns:a16="http://schemas.microsoft.com/office/drawing/2014/main" id="{7F046162-D6BA-44B3-9A7B-3CEEA0BB8067}"/>
                  </a:ext>
                </a:extLst>
              </p:cNvPr>
              <p:cNvSpPr/>
              <p:nvPr/>
            </p:nvSpPr>
            <p:spPr>
              <a:xfrm>
                <a:off x="7376818" y="1673523"/>
                <a:ext cx="750498" cy="1112807"/>
              </a:xfrm>
              <a:prstGeom prst="diamond">
                <a:avLst/>
              </a:prstGeom>
              <a:solidFill>
                <a:srgbClr val="9256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Parallelogram 41">
                <a:extLst>
                  <a:ext uri="{FF2B5EF4-FFF2-40B4-BE49-F238E27FC236}">
                    <a16:creationId xmlns:a16="http://schemas.microsoft.com/office/drawing/2014/main" id="{10C92D01-43C8-4A76-A90C-ED7A45C56171}"/>
                  </a:ext>
                </a:extLst>
              </p:cNvPr>
              <p:cNvSpPr/>
              <p:nvPr/>
            </p:nvSpPr>
            <p:spPr>
              <a:xfrm flipV="1">
                <a:off x="7043050" y="2229927"/>
                <a:ext cx="715743" cy="556403"/>
              </a:xfrm>
              <a:prstGeom prst="parallelogram">
                <a:avLst>
                  <a:gd name="adj" fmla="val 66187"/>
                </a:avLst>
              </a:prstGeom>
              <a:solidFill>
                <a:srgbClr val="764C83"/>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Diamond 42">
                <a:extLst>
                  <a:ext uri="{FF2B5EF4-FFF2-40B4-BE49-F238E27FC236}">
                    <a16:creationId xmlns:a16="http://schemas.microsoft.com/office/drawing/2014/main" id="{84EE3B74-4B93-46F7-B23D-0DBC6092F5D7}"/>
                  </a:ext>
                </a:extLst>
              </p:cNvPr>
              <p:cNvSpPr/>
              <p:nvPr/>
            </p:nvSpPr>
            <p:spPr>
              <a:xfrm>
                <a:off x="7453805" y="1777702"/>
                <a:ext cx="609976" cy="904447"/>
              </a:xfrm>
              <a:prstGeom prst="diamond">
                <a:avLst/>
              </a:prstGeom>
              <a:solidFill>
                <a:srgbClr val="5C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9" name="Right Triangle 18">
              <a:extLst>
                <a:ext uri="{FF2B5EF4-FFF2-40B4-BE49-F238E27FC236}">
                  <a16:creationId xmlns:a16="http://schemas.microsoft.com/office/drawing/2014/main" id="{9E5117F3-8043-4260-9975-27048708B3C7}"/>
                </a:ext>
              </a:extLst>
            </p:cNvPr>
            <p:cNvSpPr/>
            <p:nvPr/>
          </p:nvSpPr>
          <p:spPr>
            <a:xfrm>
              <a:off x="6548702" y="1984264"/>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Right Triangle 18">
              <a:extLst>
                <a:ext uri="{FF2B5EF4-FFF2-40B4-BE49-F238E27FC236}">
                  <a16:creationId xmlns:a16="http://schemas.microsoft.com/office/drawing/2014/main" id="{01C3B024-2F15-4782-9285-5E3372AA0C3D}"/>
                </a:ext>
              </a:extLst>
            </p:cNvPr>
            <p:cNvSpPr/>
            <p:nvPr/>
          </p:nvSpPr>
          <p:spPr>
            <a:xfrm>
              <a:off x="6527582" y="3552092"/>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7" name="Group 6">
              <a:extLst>
                <a:ext uri="{FF2B5EF4-FFF2-40B4-BE49-F238E27FC236}">
                  <a16:creationId xmlns:a16="http://schemas.microsoft.com/office/drawing/2014/main" id="{88002FDD-862F-4915-8100-B147A54A8428}"/>
                </a:ext>
              </a:extLst>
            </p:cNvPr>
            <p:cNvGrpSpPr/>
            <p:nvPr/>
          </p:nvGrpSpPr>
          <p:grpSpPr>
            <a:xfrm>
              <a:off x="6131402" y="4505379"/>
              <a:ext cx="4037277" cy="1174739"/>
              <a:chOff x="6131402" y="4505379"/>
              <a:chExt cx="4037277" cy="1174739"/>
            </a:xfrm>
          </p:grpSpPr>
          <p:grpSp>
            <p:nvGrpSpPr>
              <p:cNvPr id="54" name="Group 53">
                <a:extLst>
                  <a:ext uri="{FF2B5EF4-FFF2-40B4-BE49-F238E27FC236}">
                    <a16:creationId xmlns:a16="http://schemas.microsoft.com/office/drawing/2014/main" id="{47C402DC-5978-41C5-9C6C-41E4816F8943}"/>
                  </a:ext>
                </a:extLst>
              </p:cNvPr>
              <p:cNvGrpSpPr/>
              <p:nvPr/>
            </p:nvGrpSpPr>
            <p:grpSpPr>
              <a:xfrm>
                <a:off x="6131402" y="4505379"/>
                <a:ext cx="4037277" cy="1174739"/>
                <a:chOff x="7451480" y="1818509"/>
                <a:chExt cx="2850916" cy="829540"/>
              </a:xfrm>
            </p:grpSpPr>
            <p:sp>
              <p:nvSpPr>
                <p:cNvPr id="55" name="Arrow: Right 54">
                  <a:extLst>
                    <a:ext uri="{FF2B5EF4-FFF2-40B4-BE49-F238E27FC236}">
                      <a16:creationId xmlns:a16="http://schemas.microsoft.com/office/drawing/2014/main" id="{AB291FF6-FF8E-4DB5-90D5-B8F0E3CA6533}"/>
                    </a:ext>
                  </a:extLst>
                </p:cNvPr>
                <p:cNvSpPr/>
                <p:nvPr/>
              </p:nvSpPr>
              <p:spPr>
                <a:xfrm>
                  <a:off x="7595774" y="1818509"/>
                  <a:ext cx="2706622" cy="829540"/>
                </a:xfrm>
                <a:prstGeom prst="rightArrow">
                  <a:avLst>
                    <a:gd name="adj1" fmla="val 50000"/>
                    <a:gd name="adj2" fmla="val 60414"/>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Arrow: Chevron 55">
                  <a:extLst>
                    <a:ext uri="{FF2B5EF4-FFF2-40B4-BE49-F238E27FC236}">
                      <a16:creationId xmlns:a16="http://schemas.microsoft.com/office/drawing/2014/main" id="{EF019A78-C2F9-42BB-84A9-16C59FA683F2}"/>
                    </a:ext>
                  </a:extLst>
                </p:cNvPr>
                <p:cNvSpPr/>
                <p:nvPr/>
              </p:nvSpPr>
              <p:spPr>
                <a:xfrm flipH="1" flipV="1">
                  <a:off x="7451480" y="2025647"/>
                  <a:ext cx="342068" cy="412831"/>
                </a:xfrm>
                <a:prstGeom prst="chevron">
                  <a:avLst>
                    <a:gd name="adj" fmla="val 391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69" name="TextBox 68">
                <a:extLst>
                  <a:ext uri="{FF2B5EF4-FFF2-40B4-BE49-F238E27FC236}">
                    <a16:creationId xmlns:a16="http://schemas.microsoft.com/office/drawing/2014/main" id="{5C7C1463-2136-4371-A650-F98C10B0482D}"/>
                  </a:ext>
                </a:extLst>
              </p:cNvPr>
              <p:cNvSpPr txBox="1"/>
              <p:nvPr/>
            </p:nvSpPr>
            <p:spPr>
              <a:xfrm>
                <a:off x="9345221" y="4764589"/>
                <a:ext cx="564578" cy="646331"/>
              </a:xfrm>
              <a:prstGeom prst="rect">
                <a:avLst/>
              </a:prstGeom>
              <a:noFill/>
            </p:spPr>
            <p:txBody>
              <a:bodyPr wrap="none" rtlCol="0">
                <a:spAutoFit/>
              </a:bodyPr>
              <a:lstStyle/>
              <a:p>
                <a:r>
                  <a:rPr lang="en-US" sz="3600" dirty="0">
                    <a:solidFill>
                      <a:srgbClr val="4D5255"/>
                    </a:solidFill>
                    <a:latin typeface="Bahnschrift Condensed" panose="020B0502040204020203" pitchFamily="34" charset="0"/>
                  </a:rPr>
                  <a:t>05</a:t>
                </a:r>
                <a:endParaRPr lang="en-ID" sz="3600" dirty="0">
                  <a:solidFill>
                    <a:srgbClr val="4D5255"/>
                  </a:solidFill>
                  <a:latin typeface="Bahnschrift Condensed" panose="020B0502040204020203" pitchFamily="34" charset="0"/>
                </a:endParaRPr>
              </a:p>
            </p:txBody>
          </p:sp>
          <p:sp>
            <p:nvSpPr>
              <p:cNvPr id="72" name="TextBox 71">
                <a:extLst>
                  <a:ext uri="{FF2B5EF4-FFF2-40B4-BE49-F238E27FC236}">
                    <a16:creationId xmlns:a16="http://schemas.microsoft.com/office/drawing/2014/main" id="{D14A74AB-040A-4213-8CB6-54DD44F57C0E}"/>
                  </a:ext>
                </a:extLst>
              </p:cNvPr>
              <p:cNvSpPr txBox="1"/>
              <p:nvPr/>
            </p:nvSpPr>
            <p:spPr>
              <a:xfrm>
                <a:off x="6614704" y="4920913"/>
                <a:ext cx="2148345" cy="369332"/>
              </a:xfrm>
              <a:prstGeom prst="rect">
                <a:avLst/>
              </a:prstGeom>
              <a:noFill/>
            </p:spPr>
            <p:txBody>
              <a:bodyPr wrap="none" rtlCol="0">
                <a:spAutoFit/>
              </a:bodyPr>
              <a:lstStyle/>
              <a:p>
                <a:r>
                  <a:rPr lang="en-US" dirty="0">
                    <a:solidFill>
                      <a:schemeClr val="tx1">
                        <a:lumMod val="85000"/>
                        <a:lumOff val="15000"/>
                      </a:schemeClr>
                    </a:solidFill>
                    <a:latin typeface="Bahnschrift Condensed" panose="020B0502040204020203" pitchFamily="34" charset="0"/>
                  </a:rPr>
                  <a:t>Conclusion &amp; Future Work</a:t>
                </a:r>
                <a:endParaRPr lang="en-ID" dirty="0">
                  <a:solidFill>
                    <a:schemeClr val="tx1">
                      <a:lumMod val="85000"/>
                      <a:lumOff val="15000"/>
                    </a:schemeClr>
                  </a:solidFill>
                  <a:latin typeface="Bahnschrift Condensed" panose="020B0502040204020203" pitchFamily="34" charset="0"/>
                </a:endParaRPr>
              </a:p>
            </p:txBody>
          </p:sp>
        </p:grpSp>
        <p:pic>
          <p:nvPicPr>
            <p:cNvPr id="78" name="Graphic 77" descr="Bullseye">
              <a:extLst>
                <a:ext uri="{FF2B5EF4-FFF2-40B4-BE49-F238E27FC236}">
                  <a16:creationId xmlns:a16="http://schemas.microsoft.com/office/drawing/2014/main" id="{BB05CB71-5B96-4EA9-A881-1F99BB1EE6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1319" y="4980098"/>
              <a:ext cx="327161" cy="327161"/>
            </a:xfrm>
            <a:prstGeom prst="rect">
              <a:avLst/>
            </a:prstGeom>
          </p:spPr>
        </p:pic>
      </p:grpSp>
      <p:sp>
        <p:nvSpPr>
          <p:cNvPr id="3" name="Rectangle 2">
            <a:extLst>
              <a:ext uri="{FF2B5EF4-FFF2-40B4-BE49-F238E27FC236}">
                <a16:creationId xmlns:a16="http://schemas.microsoft.com/office/drawing/2014/main" id="{EDB2E68F-DCC7-4F44-B49E-466F0F990D38}"/>
              </a:ext>
            </a:extLst>
          </p:cNvPr>
          <p:cNvSpPr/>
          <p:nvPr/>
        </p:nvSpPr>
        <p:spPr>
          <a:xfrm>
            <a:off x="2803562" y="893814"/>
            <a:ext cx="8372220" cy="2554545"/>
          </a:xfrm>
          <a:prstGeom prst="rect">
            <a:avLst/>
          </a:prstGeom>
        </p:spPr>
        <p:txBody>
          <a:bodyPr wrap="square">
            <a:spAutoFit/>
          </a:bodyPr>
          <a:lstStyle/>
          <a:p>
            <a:pPr marL="285750" indent="-285750">
              <a:buFont typeface="Arial" panose="020B0604020202020204" pitchFamily="34" charset="0"/>
              <a:buChar char="•"/>
            </a:pPr>
            <a:r>
              <a:rPr lang="en-US" sz="2000" dirty="0"/>
              <a:t>This study presents a dataset that can help detect hateful and abusive speech on Twitter social media.</a:t>
            </a:r>
          </a:p>
          <a:p>
            <a:pPr marL="285750" indent="-285750">
              <a:buFont typeface="Arial" panose="020B0604020202020204" pitchFamily="34" charset="0"/>
              <a:buChar char="•"/>
            </a:pPr>
            <a:r>
              <a:rPr lang="en-US" sz="2000" dirty="0"/>
              <a:t>The result obtained an accuracy rate of 80-85% (Decision Tree Classifier)</a:t>
            </a:r>
          </a:p>
          <a:p>
            <a:pPr marL="342900" indent="-342900">
              <a:buFont typeface="Arial" panose="020B0604020202020204" pitchFamily="34" charset="0"/>
              <a:buChar char="•"/>
            </a:pPr>
            <a:r>
              <a:rPr lang="en-US" sz="2000" dirty="0"/>
              <a:t>We will be experimenting with an updated dataset with twitter data for hate speech and abusive dictionaries for future work. </a:t>
            </a:r>
          </a:p>
          <a:p>
            <a:pPr marL="285750" indent="-285750">
              <a:buFont typeface="Arial" panose="020B0604020202020204" pitchFamily="34" charset="0"/>
              <a:buChar char="•"/>
            </a:pPr>
            <a:r>
              <a:rPr lang="en-US" sz="2000" dirty="0"/>
              <a:t>We will also experiment with a SVM ,Deep Learning and Neural Network-based algorithm on the given and updated data.</a:t>
            </a:r>
          </a:p>
          <a:p>
            <a:pPr marL="285750" indent="-285750">
              <a:buFont typeface="Arial" panose="020B0604020202020204" pitchFamily="34" charset="0"/>
              <a:buChar char="•"/>
            </a:pPr>
            <a:r>
              <a:rPr lang="en-US" sz="2000" dirty="0"/>
              <a:t>We will also experiment to find the hate speech in videos and audios.</a:t>
            </a:r>
          </a:p>
        </p:txBody>
      </p:sp>
    </p:spTree>
    <p:extLst>
      <p:ext uri="{BB962C8B-B14F-4D97-AF65-F5344CB8AC3E}">
        <p14:creationId xmlns:p14="http://schemas.microsoft.com/office/powerpoint/2010/main" val="6549733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AC7EA7B-3225-4249-9CF1-69D73199CBAF}"/>
              </a:ext>
            </a:extLst>
          </p:cNvPr>
          <p:cNvGrpSpPr/>
          <p:nvPr/>
        </p:nvGrpSpPr>
        <p:grpSpPr>
          <a:xfrm>
            <a:off x="0" y="1797118"/>
            <a:ext cx="4660899" cy="4678279"/>
            <a:chOff x="4504478" y="1215245"/>
            <a:chExt cx="4660899" cy="4678279"/>
          </a:xfrm>
        </p:grpSpPr>
        <p:sp>
          <p:nvSpPr>
            <p:cNvPr id="46" name="Right Triangle 18">
              <a:extLst>
                <a:ext uri="{FF2B5EF4-FFF2-40B4-BE49-F238E27FC236}">
                  <a16:creationId xmlns:a16="http://schemas.microsoft.com/office/drawing/2014/main" id="{B5E050D6-AF72-416B-A176-5104C37C2CA6}"/>
                </a:ext>
              </a:extLst>
            </p:cNvPr>
            <p:cNvSpPr/>
            <p:nvPr/>
          </p:nvSpPr>
          <p:spPr>
            <a:xfrm flipH="1">
              <a:off x="4532184" y="2807351"/>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4" name="Group 13">
              <a:extLst>
                <a:ext uri="{FF2B5EF4-FFF2-40B4-BE49-F238E27FC236}">
                  <a16:creationId xmlns:a16="http://schemas.microsoft.com/office/drawing/2014/main" id="{A54C3637-DC7F-4998-A450-E1D85737C285}"/>
                </a:ext>
              </a:extLst>
            </p:cNvPr>
            <p:cNvGrpSpPr/>
            <p:nvPr/>
          </p:nvGrpSpPr>
          <p:grpSpPr>
            <a:xfrm>
              <a:off x="5520696" y="1215245"/>
              <a:ext cx="1544990" cy="1575885"/>
              <a:chOff x="7043050" y="1673523"/>
              <a:chExt cx="1090992" cy="1112808"/>
            </a:xfrm>
          </p:grpSpPr>
          <p:sp>
            <p:nvSpPr>
              <p:cNvPr id="11" name="Diamond 10">
                <a:extLst>
                  <a:ext uri="{FF2B5EF4-FFF2-40B4-BE49-F238E27FC236}">
                    <a16:creationId xmlns:a16="http://schemas.microsoft.com/office/drawing/2014/main" id="{E5E90FAA-C35C-4106-8180-021071EB9E27}"/>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Parallelogram 11">
                <a:extLst>
                  <a:ext uri="{FF2B5EF4-FFF2-40B4-BE49-F238E27FC236}">
                    <a16:creationId xmlns:a16="http://schemas.microsoft.com/office/drawing/2014/main" id="{71FE9C8A-D337-44C7-97BC-24B19DF48191}"/>
                  </a:ext>
                </a:extLst>
              </p:cNvPr>
              <p:cNvSpPr/>
              <p:nvPr/>
            </p:nvSpPr>
            <p:spPr>
              <a:xfrm>
                <a:off x="7043050" y="1673524"/>
                <a:ext cx="715743" cy="556403"/>
              </a:xfrm>
              <a:prstGeom prst="parallelogram">
                <a:avLst>
                  <a:gd name="adj" fmla="val 66187"/>
                </a:avLst>
              </a:prstGeom>
              <a:solidFill>
                <a:srgbClr val="7DB7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Diamond 15">
                <a:extLst>
                  <a:ext uri="{FF2B5EF4-FFF2-40B4-BE49-F238E27FC236}">
                    <a16:creationId xmlns:a16="http://schemas.microsoft.com/office/drawing/2014/main" id="{06CB53E3-5541-4515-B768-267BEA3D7F22}"/>
                  </a:ext>
                </a:extLst>
              </p:cNvPr>
              <p:cNvSpPr/>
              <p:nvPr/>
            </p:nvSpPr>
            <p:spPr>
              <a:xfrm>
                <a:off x="7383544" y="1673523"/>
                <a:ext cx="750498" cy="1112807"/>
              </a:xfrm>
              <a:prstGeom prst="diamond">
                <a:avLst/>
              </a:prstGeom>
              <a:solidFill>
                <a:srgbClr val="78AF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Parallelogram 16">
                <a:extLst>
                  <a:ext uri="{FF2B5EF4-FFF2-40B4-BE49-F238E27FC236}">
                    <a16:creationId xmlns:a16="http://schemas.microsoft.com/office/drawing/2014/main" id="{43983531-50B7-49DE-A216-779893E79E29}"/>
                  </a:ext>
                </a:extLst>
              </p:cNvPr>
              <p:cNvSpPr/>
              <p:nvPr/>
            </p:nvSpPr>
            <p:spPr>
              <a:xfrm flipV="1">
                <a:off x="7043050" y="2229927"/>
                <a:ext cx="715743" cy="556403"/>
              </a:xfrm>
              <a:prstGeom prst="parallelogram">
                <a:avLst>
                  <a:gd name="adj" fmla="val 66187"/>
                </a:avLst>
              </a:prstGeom>
              <a:solidFill>
                <a:srgbClr val="5B95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Diamond 17">
                <a:extLst>
                  <a:ext uri="{FF2B5EF4-FFF2-40B4-BE49-F238E27FC236}">
                    <a16:creationId xmlns:a16="http://schemas.microsoft.com/office/drawing/2014/main" id="{653541A7-0D00-4159-A48A-100F8AFF1AA0}"/>
                  </a:ext>
                </a:extLst>
              </p:cNvPr>
              <p:cNvSpPr/>
              <p:nvPr/>
            </p:nvSpPr>
            <p:spPr>
              <a:xfrm>
                <a:off x="7453805" y="1777702"/>
                <a:ext cx="609976" cy="904447"/>
              </a:xfrm>
              <a:prstGeom prst="diamond">
                <a:avLst/>
              </a:prstGeom>
              <a:solidFill>
                <a:srgbClr val="3D6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0" name="Group 19">
              <a:extLst>
                <a:ext uri="{FF2B5EF4-FFF2-40B4-BE49-F238E27FC236}">
                  <a16:creationId xmlns:a16="http://schemas.microsoft.com/office/drawing/2014/main" id="{E3241595-76B6-4A6A-A60C-5117314C189C}"/>
                </a:ext>
              </a:extLst>
            </p:cNvPr>
            <p:cNvGrpSpPr/>
            <p:nvPr/>
          </p:nvGrpSpPr>
          <p:grpSpPr>
            <a:xfrm>
              <a:off x="5529688" y="2752954"/>
              <a:ext cx="1544990" cy="1575885"/>
              <a:chOff x="7043050" y="1673523"/>
              <a:chExt cx="1090992" cy="1112808"/>
            </a:xfrm>
          </p:grpSpPr>
          <p:sp>
            <p:nvSpPr>
              <p:cNvPr id="21" name="Diamond 20">
                <a:extLst>
                  <a:ext uri="{FF2B5EF4-FFF2-40B4-BE49-F238E27FC236}">
                    <a16:creationId xmlns:a16="http://schemas.microsoft.com/office/drawing/2014/main" id="{6BDAA0AD-1689-489C-A7C2-BD3986ECAC3E}"/>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Parallelogram 21">
                <a:extLst>
                  <a:ext uri="{FF2B5EF4-FFF2-40B4-BE49-F238E27FC236}">
                    <a16:creationId xmlns:a16="http://schemas.microsoft.com/office/drawing/2014/main" id="{D26C1C48-9DC6-4D13-88BD-ADF97512BB00}"/>
                  </a:ext>
                </a:extLst>
              </p:cNvPr>
              <p:cNvSpPr/>
              <p:nvPr/>
            </p:nvSpPr>
            <p:spPr>
              <a:xfrm>
                <a:off x="7043050" y="1673524"/>
                <a:ext cx="715743" cy="556403"/>
              </a:xfrm>
              <a:prstGeom prst="parallelogram">
                <a:avLst>
                  <a:gd name="adj" fmla="val 66187"/>
                </a:avLst>
              </a:prstGeom>
              <a:solidFill>
                <a:srgbClr val="E4C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Diamond 22">
                <a:extLst>
                  <a:ext uri="{FF2B5EF4-FFF2-40B4-BE49-F238E27FC236}">
                    <a16:creationId xmlns:a16="http://schemas.microsoft.com/office/drawing/2014/main" id="{A20723BF-713D-46C2-A18E-F6020E18070E}"/>
                  </a:ext>
                </a:extLst>
              </p:cNvPr>
              <p:cNvSpPr/>
              <p:nvPr/>
            </p:nvSpPr>
            <p:spPr>
              <a:xfrm>
                <a:off x="7383544" y="1673523"/>
                <a:ext cx="750498" cy="1112807"/>
              </a:xfrm>
              <a:prstGeom prst="diamond">
                <a:avLst/>
              </a:prstGeom>
              <a:solidFill>
                <a:srgbClr val="E7C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Parallelogram 23">
                <a:extLst>
                  <a:ext uri="{FF2B5EF4-FFF2-40B4-BE49-F238E27FC236}">
                    <a16:creationId xmlns:a16="http://schemas.microsoft.com/office/drawing/2014/main" id="{071DB633-18EC-447D-9706-13FAAE725B19}"/>
                  </a:ext>
                </a:extLst>
              </p:cNvPr>
              <p:cNvSpPr/>
              <p:nvPr/>
            </p:nvSpPr>
            <p:spPr>
              <a:xfrm flipV="1">
                <a:off x="7043050" y="2229927"/>
                <a:ext cx="715743" cy="556403"/>
              </a:xfrm>
              <a:prstGeom prst="parallelogram">
                <a:avLst>
                  <a:gd name="adj" fmla="val 66187"/>
                </a:avLst>
              </a:prstGeom>
              <a:solidFill>
                <a:srgbClr val="C49D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Diamond 24">
                <a:extLst>
                  <a:ext uri="{FF2B5EF4-FFF2-40B4-BE49-F238E27FC236}">
                    <a16:creationId xmlns:a16="http://schemas.microsoft.com/office/drawing/2014/main" id="{C743804F-DE5F-42DC-9B3C-AFB5CFB9EDFF}"/>
                  </a:ext>
                </a:extLst>
              </p:cNvPr>
              <p:cNvSpPr/>
              <p:nvPr/>
            </p:nvSpPr>
            <p:spPr>
              <a:xfrm>
                <a:off x="7453805" y="1777702"/>
                <a:ext cx="609976" cy="904447"/>
              </a:xfrm>
              <a:prstGeom prst="diamond">
                <a:avLst/>
              </a:prstGeom>
              <a:solidFill>
                <a:srgbClr val="A388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6" name="Group 25">
              <a:extLst>
                <a:ext uri="{FF2B5EF4-FFF2-40B4-BE49-F238E27FC236}">
                  <a16:creationId xmlns:a16="http://schemas.microsoft.com/office/drawing/2014/main" id="{5CF2D7F9-0796-42DB-916D-C47986531F26}"/>
                </a:ext>
              </a:extLst>
            </p:cNvPr>
            <p:cNvGrpSpPr/>
            <p:nvPr/>
          </p:nvGrpSpPr>
          <p:grpSpPr>
            <a:xfrm>
              <a:off x="5520696" y="4317639"/>
              <a:ext cx="1544990" cy="1575885"/>
              <a:chOff x="7043050" y="1673523"/>
              <a:chExt cx="1090992" cy="1112808"/>
            </a:xfrm>
            <a:effectLst>
              <a:reflection blurRad="6350" stA="50000" endA="300" endPos="28000" dir="5400000" sy="-100000" algn="bl" rotWithShape="0"/>
            </a:effectLst>
          </p:grpSpPr>
          <p:sp>
            <p:nvSpPr>
              <p:cNvPr id="27" name="Diamond 26">
                <a:extLst>
                  <a:ext uri="{FF2B5EF4-FFF2-40B4-BE49-F238E27FC236}">
                    <a16:creationId xmlns:a16="http://schemas.microsoft.com/office/drawing/2014/main" id="{C58ACEE9-A8D1-44F1-80E9-DFFA4D50A482}"/>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Parallelogram 27">
                <a:extLst>
                  <a:ext uri="{FF2B5EF4-FFF2-40B4-BE49-F238E27FC236}">
                    <a16:creationId xmlns:a16="http://schemas.microsoft.com/office/drawing/2014/main" id="{0D3F442A-AAE3-4A9D-B6A3-6724BCF50AB9}"/>
                  </a:ext>
                </a:extLst>
              </p:cNvPr>
              <p:cNvSpPr/>
              <p:nvPr/>
            </p:nvSpPr>
            <p:spPr>
              <a:xfrm>
                <a:off x="7043050" y="1673524"/>
                <a:ext cx="715743" cy="556403"/>
              </a:xfrm>
              <a:prstGeom prst="parallelogram">
                <a:avLst>
                  <a:gd name="adj" fmla="val 66187"/>
                </a:avLst>
              </a:prstGeom>
              <a:solidFill>
                <a:srgbClr val="4D5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Diamond 28">
                <a:extLst>
                  <a:ext uri="{FF2B5EF4-FFF2-40B4-BE49-F238E27FC236}">
                    <a16:creationId xmlns:a16="http://schemas.microsoft.com/office/drawing/2014/main" id="{CD19F367-0134-4BE2-9E2E-10CBBCE434B6}"/>
                  </a:ext>
                </a:extLst>
              </p:cNvPr>
              <p:cNvSpPr/>
              <p:nvPr/>
            </p:nvSpPr>
            <p:spPr>
              <a:xfrm>
                <a:off x="7383544" y="1673523"/>
                <a:ext cx="750498" cy="1112807"/>
              </a:xfrm>
              <a:prstGeom prst="diamond">
                <a:avLst/>
              </a:prstGeom>
              <a:solidFill>
                <a:srgbClr val="323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Parallelogram 29">
                <a:extLst>
                  <a:ext uri="{FF2B5EF4-FFF2-40B4-BE49-F238E27FC236}">
                    <a16:creationId xmlns:a16="http://schemas.microsoft.com/office/drawing/2014/main" id="{3F469969-2948-4BA8-8DFF-3E9A808D8C8C}"/>
                  </a:ext>
                </a:extLst>
              </p:cNvPr>
              <p:cNvSpPr/>
              <p:nvPr/>
            </p:nvSpPr>
            <p:spPr>
              <a:xfrm flipV="1">
                <a:off x="7043050" y="2229927"/>
                <a:ext cx="715743" cy="556403"/>
              </a:xfrm>
              <a:prstGeom prst="parallelogram">
                <a:avLst>
                  <a:gd name="adj" fmla="val 66187"/>
                </a:avLst>
              </a:prstGeom>
              <a:solidFill>
                <a:srgbClr val="1C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Diamond 30">
                <a:extLst>
                  <a:ext uri="{FF2B5EF4-FFF2-40B4-BE49-F238E27FC236}">
                    <a16:creationId xmlns:a16="http://schemas.microsoft.com/office/drawing/2014/main" id="{BEFB8010-991D-4E24-A5B1-3092F6B2D47F}"/>
                  </a:ext>
                </a:extLst>
              </p:cNvPr>
              <p:cNvSpPr/>
              <p:nvPr/>
            </p:nvSpPr>
            <p:spPr>
              <a:xfrm>
                <a:off x="7453805" y="1777702"/>
                <a:ext cx="609976" cy="904447"/>
              </a:xfrm>
              <a:prstGeom prst="diamond">
                <a:avLst/>
              </a:prstGeom>
              <a:solidFill>
                <a:srgbClr val="2429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2" name="Group 31">
              <a:extLst>
                <a:ext uri="{FF2B5EF4-FFF2-40B4-BE49-F238E27FC236}">
                  <a16:creationId xmlns:a16="http://schemas.microsoft.com/office/drawing/2014/main" id="{CF1E30C1-8EFD-4240-B18E-B52DB837961B}"/>
                </a:ext>
              </a:extLst>
            </p:cNvPr>
            <p:cNvGrpSpPr/>
            <p:nvPr/>
          </p:nvGrpSpPr>
          <p:grpSpPr>
            <a:xfrm flipH="1">
              <a:off x="4504478" y="1984264"/>
              <a:ext cx="1535465" cy="1575885"/>
              <a:chOff x="7043050" y="1673523"/>
              <a:chExt cx="1084266" cy="1112808"/>
            </a:xfrm>
          </p:grpSpPr>
          <p:sp>
            <p:nvSpPr>
              <p:cNvPr id="33" name="Diamond 32">
                <a:extLst>
                  <a:ext uri="{FF2B5EF4-FFF2-40B4-BE49-F238E27FC236}">
                    <a16:creationId xmlns:a16="http://schemas.microsoft.com/office/drawing/2014/main" id="{408CAAEF-5AEE-4435-B106-65BCD20FED51}"/>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Parallelogram 33">
                <a:extLst>
                  <a:ext uri="{FF2B5EF4-FFF2-40B4-BE49-F238E27FC236}">
                    <a16:creationId xmlns:a16="http://schemas.microsoft.com/office/drawing/2014/main" id="{C54CD6F4-20BC-4300-95CC-C791D57E4977}"/>
                  </a:ext>
                </a:extLst>
              </p:cNvPr>
              <p:cNvSpPr/>
              <p:nvPr/>
            </p:nvSpPr>
            <p:spPr>
              <a:xfrm>
                <a:off x="7043050" y="1673524"/>
                <a:ext cx="715743" cy="556403"/>
              </a:xfrm>
              <a:prstGeom prst="parallelogram">
                <a:avLst>
                  <a:gd name="adj" fmla="val 66187"/>
                </a:avLst>
              </a:prstGeom>
              <a:solidFill>
                <a:srgbClr val="E66B6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Diamond 34">
                <a:extLst>
                  <a:ext uri="{FF2B5EF4-FFF2-40B4-BE49-F238E27FC236}">
                    <a16:creationId xmlns:a16="http://schemas.microsoft.com/office/drawing/2014/main" id="{C3D52142-C5C2-4D8D-8C3C-61307E32370C}"/>
                  </a:ext>
                </a:extLst>
              </p:cNvPr>
              <p:cNvSpPr/>
              <p:nvPr/>
            </p:nvSpPr>
            <p:spPr>
              <a:xfrm>
                <a:off x="7376818" y="1673523"/>
                <a:ext cx="750498" cy="1112807"/>
              </a:xfrm>
              <a:prstGeom prst="diamond">
                <a:avLst/>
              </a:prstGeom>
              <a:solidFill>
                <a:srgbClr val="E3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Parallelogram 35">
                <a:extLst>
                  <a:ext uri="{FF2B5EF4-FFF2-40B4-BE49-F238E27FC236}">
                    <a16:creationId xmlns:a16="http://schemas.microsoft.com/office/drawing/2014/main" id="{4B6AF9C5-8325-4D60-BCD5-B2EED5B2AC7F}"/>
                  </a:ext>
                </a:extLst>
              </p:cNvPr>
              <p:cNvSpPr/>
              <p:nvPr/>
            </p:nvSpPr>
            <p:spPr>
              <a:xfrm flipV="1">
                <a:off x="7043050" y="2229927"/>
                <a:ext cx="715743" cy="556403"/>
              </a:xfrm>
              <a:prstGeom prst="parallelogram">
                <a:avLst>
                  <a:gd name="adj" fmla="val 66187"/>
                </a:avLst>
              </a:prstGeom>
              <a:solidFill>
                <a:srgbClr val="B4434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Diamond 36">
                <a:extLst>
                  <a:ext uri="{FF2B5EF4-FFF2-40B4-BE49-F238E27FC236}">
                    <a16:creationId xmlns:a16="http://schemas.microsoft.com/office/drawing/2014/main" id="{D81C3CAC-CFAF-4040-B093-008CD4129364}"/>
                  </a:ext>
                </a:extLst>
              </p:cNvPr>
              <p:cNvSpPr/>
              <p:nvPr/>
            </p:nvSpPr>
            <p:spPr>
              <a:xfrm>
                <a:off x="7453805" y="1777702"/>
                <a:ext cx="609976" cy="904447"/>
              </a:xfrm>
              <a:prstGeom prst="diamond">
                <a:avLst/>
              </a:prstGeom>
              <a:solidFill>
                <a:srgbClr val="A33E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8" name="Group 37">
              <a:extLst>
                <a:ext uri="{FF2B5EF4-FFF2-40B4-BE49-F238E27FC236}">
                  <a16:creationId xmlns:a16="http://schemas.microsoft.com/office/drawing/2014/main" id="{A3856CEA-0FF7-4BB9-999F-2D4F0D71C7BD}"/>
                </a:ext>
              </a:extLst>
            </p:cNvPr>
            <p:cNvGrpSpPr/>
            <p:nvPr/>
          </p:nvGrpSpPr>
          <p:grpSpPr>
            <a:xfrm flipH="1">
              <a:off x="4513930" y="3529698"/>
              <a:ext cx="1535465" cy="1575885"/>
              <a:chOff x="7043050" y="1673523"/>
              <a:chExt cx="1084266" cy="1112808"/>
            </a:xfrm>
          </p:grpSpPr>
          <p:sp>
            <p:nvSpPr>
              <p:cNvPr id="39" name="Diamond 38">
                <a:extLst>
                  <a:ext uri="{FF2B5EF4-FFF2-40B4-BE49-F238E27FC236}">
                    <a16:creationId xmlns:a16="http://schemas.microsoft.com/office/drawing/2014/main" id="{D7611AA2-C6E6-4F3D-9083-8F75970EDD74}"/>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Parallelogram 39">
                <a:extLst>
                  <a:ext uri="{FF2B5EF4-FFF2-40B4-BE49-F238E27FC236}">
                    <a16:creationId xmlns:a16="http://schemas.microsoft.com/office/drawing/2014/main" id="{CE581C2B-CC0D-4E13-A1E2-7EC431E3A63B}"/>
                  </a:ext>
                </a:extLst>
              </p:cNvPr>
              <p:cNvSpPr/>
              <p:nvPr/>
            </p:nvSpPr>
            <p:spPr>
              <a:xfrm>
                <a:off x="7043050" y="1673524"/>
                <a:ext cx="715743" cy="556403"/>
              </a:xfrm>
              <a:prstGeom prst="parallelogram">
                <a:avLst>
                  <a:gd name="adj" fmla="val 66187"/>
                </a:avLst>
              </a:prstGeom>
              <a:solidFill>
                <a:srgbClr val="9969A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1" name="Diamond 40">
                <a:extLst>
                  <a:ext uri="{FF2B5EF4-FFF2-40B4-BE49-F238E27FC236}">
                    <a16:creationId xmlns:a16="http://schemas.microsoft.com/office/drawing/2014/main" id="{7F046162-D6BA-44B3-9A7B-3CEEA0BB8067}"/>
                  </a:ext>
                </a:extLst>
              </p:cNvPr>
              <p:cNvSpPr/>
              <p:nvPr/>
            </p:nvSpPr>
            <p:spPr>
              <a:xfrm>
                <a:off x="7376818" y="1673523"/>
                <a:ext cx="750498" cy="1112807"/>
              </a:xfrm>
              <a:prstGeom prst="diamond">
                <a:avLst/>
              </a:prstGeom>
              <a:solidFill>
                <a:srgbClr val="9256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Parallelogram 41">
                <a:extLst>
                  <a:ext uri="{FF2B5EF4-FFF2-40B4-BE49-F238E27FC236}">
                    <a16:creationId xmlns:a16="http://schemas.microsoft.com/office/drawing/2014/main" id="{10C92D01-43C8-4A76-A90C-ED7A45C56171}"/>
                  </a:ext>
                </a:extLst>
              </p:cNvPr>
              <p:cNvSpPr/>
              <p:nvPr/>
            </p:nvSpPr>
            <p:spPr>
              <a:xfrm flipV="1">
                <a:off x="7043050" y="2229927"/>
                <a:ext cx="715743" cy="556403"/>
              </a:xfrm>
              <a:prstGeom prst="parallelogram">
                <a:avLst>
                  <a:gd name="adj" fmla="val 66187"/>
                </a:avLst>
              </a:prstGeom>
              <a:solidFill>
                <a:srgbClr val="764C83"/>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Diamond 42">
                <a:extLst>
                  <a:ext uri="{FF2B5EF4-FFF2-40B4-BE49-F238E27FC236}">
                    <a16:creationId xmlns:a16="http://schemas.microsoft.com/office/drawing/2014/main" id="{84EE3B74-4B93-46F7-B23D-0DBC6092F5D7}"/>
                  </a:ext>
                </a:extLst>
              </p:cNvPr>
              <p:cNvSpPr/>
              <p:nvPr/>
            </p:nvSpPr>
            <p:spPr>
              <a:xfrm>
                <a:off x="7453805" y="1777702"/>
                <a:ext cx="609976" cy="904447"/>
              </a:xfrm>
              <a:prstGeom prst="diamond">
                <a:avLst/>
              </a:prstGeom>
              <a:solidFill>
                <a:srgbClr val="5C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9" name="Right Triangle 18">
              <a:extLst>
                <a:ext uri="{FF2B5EF4-FFF2-40B4-BE49-F238E27FC236}">
                  <a16:creationId xmlns:a16="http://schemas.microsoft.com/office/drawing/2014/main" id="{9E5117F3-8043-4260-9975-27048708B3C7}"/>
                </a:ext>
              </a:extLst>
            </p:cNvPr>
            <p:cNvSpPr/>
            <p:nvPr/>
          </p:nvSpPr>
          <p:spPr>
            <a:xfrm>
              <a:off x="6548702" y="1984264"/>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Right Triangle 18">
              <a:extLst>
                <a:ext uri="{FF2B5EF4-FFF2-40B4-BE49-F238E27FC236}">
                  <a16:creationId xmlns:a16="http://schemas.microsoft.com/office/drawing/2014/main" id="{01C3B024-2F15-4782-9285-5E3372AA0C3D}"/>
                </a:ext>
              </a:extLst>
            </p:cNvPr>
            <p:cNvSpPr/>
            <p:nvPr/>
          </p:nvSpPr>
          <p:spPr>
            <a:xfrm>
              <a:off x="6527582" y="3552092"/>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7" name="Group 6">
              <a:extLst>
                <a:ext uri="{FF2B5EF4-FFF2-40B4-BE49-F238E27FC236}">
                  <a16:creationId xmlns:a16="http://schemas.microsoft.com/office/drawing/2014/main" id="{88002FDD-862F-4915-8100-B147A54A8428}"/>
                </a:ext>
              </a:extLst>
            </p:cNvPr>
            <p:cNvGrpSpPr/>
            <p:nvPr/>
          </p:nvGrpSpPr>
          <p:grpSpPr>
            <a:xfrm>
              <a:off x="6131401" y="4505379"/>
              <a:ext cx="3033976" cy="1174739"/>
              <a:chOff x="6131401" y="4505379"/>
              <a:chExt cx="3033976" cy="1174739"/>
            </a:xfrm>
          </p:grpSpPr>
          <p:grpSp>
            <p:nvGrpSpPr>
              <p:cNvPr id="54" name="Group 53">
                <a:extLst>
                  <a:ext uri="{FF2B5EF4-FFF2-40B4-BE49-F238E27FC236}">
                    <a16:creationId xmlns:a16="http://schemas.microsoft.com/office/drawing/2014/main" id="{47C402DC-5978-41C5-9C6C-41E4816F8943}"/>
                  </a:ext>
                </a:extLst>
              </p:cNvPr>
              <p:cNvGrpSpPr/>
              <p:nvPr/>
            </p:nvGrpSpPr>
            <p:grpSpPr>
              <a:xfrm>
                <a:off x="6131401" y="4505379"/>
                <a:ext cx="3033976" cy="1174739"/>
                <a:chOff x="7451480" y="1818509"/>
                <a:chExt cx="2142437" cy="829540"/>
              </a:xfrm>
            </p:grpSpPr>
            <p:sp>
              <p:nvSpPr>
                <p:cNvPr id="55" name="Arrow: Right 54">
                  <a:extLst>
                    <a:ext uri="{FF2B5EF4-FFF2-40B4-BE49-F238E27FC236}">
                      <a16:creationId xmlns:a16="http://schemas.microsoft.com/office/drawing/2014/main" id="{AB291FF6-FF8E-4DB5-90D5-B8F0E3CA6533}"/>
                    </a:ext>
                  </a:extLst>
                </p:cNvPr>
                <p:cNvSpPr/>
                <p:nvPr/>
              </p:nvSpPr>
              <p:spPr>
                <a:xfrm>
                  <a:off x="7595775" y="1818509"/>
                  <a:ext cx="1998142" cy="829540"/>
                </a:xfrm>
                <a:prstGeom prst="rightArrow">
                  <a:avLst>
                    <a:gd name="adj1" fmla="val 50000"/>
                    <a:gd name="adj2" fmla="val 60414"/>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Arrow: Chevron 55">
                  <a:extLst>
                    <a:ext uri="{FF2B5EF4-FFF2-40B4-BE49-F238E27FC236}">
                      <a16:creationId xmlns:a16="http://schemas.microsoft.com/office/drawing/2014/main" id="{EF019A78-C2F9-42BB-84A9-16C59FA683F2}"/>
                    </a:ext>
                  </a:extLst>
                </p:cNvPr>
                <p:cNvSpPr/>
                <p:nvPr/>
              </p:nvSpPr>
              <p:spPr>
                <a:xfrm flipH="1" flipV="1">
                  <a:off x="7451480" y="2025647"/>
                  <a:ext cx="342068" cy="412831"/>
                </a:xfrm>
                <a:prstGeom prst="chevron">
                  <a:avLst>
                    <a:gd name="adj" fmla="val 391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72" name="TextBox 71">
                <a:extLst>
                  <a:ext uri="{FF2B5EF4-FFF2-40B4-BE49-F238E27FC236}">
                    <a16:creationId xmlns:a16="http://schemas.microsoft.com/office/drawing/2014/main" id="{D14A74AB-040A-4213-8CB6-54DD44F57C0E}"/>
                  </a:ext>
                </a:extLst>
              </p:cNvPr>
              <p:cNvSpPr txBox="1"/>
              <p:nvPr/>
            </p:nvSpPr>
            <p:spPr>
              <a:xfrm>
                <a:off x="6614704" y="4920913"/>
                <a:ext cx="1444626" cy="369332"/>
              </a:xfrm>
              <a:prstGeom prst="rect">
                <a:avLst/>
              </a:prstGeom>
              <a:noFill/>
            </p:spPr>
            <p:txBody>
              <a:bodyPr wrap="none" rtlCol="0">
                <a:spAutoFit/>
              </a:bodyPr>
              <a:lstStyle/>
              <a:p>
                <a:r>
                  <a:rPr lang="en-US" dirty="0">
                    <a:solidFill>
                      <a:schemeClr val="tx1">
                        <a:lumMod val="85000"/>
                        <a:lumOff val="15000"/>
                      </a:schemeClr>
                    </a:solidFill>
                    <a:latin typeface="Bahnschrift Condensed" panose="020B0502040204020203" pitchFamily="34" charset="0"/>
                  </a:rPr>
                  <a:t>Any Suggestions</a:t>
                </a:r>
                <a:endParaRPr lang="en-ID" dirty="0">
                  <a:solidFill>
                    <a:schemeClr val="tx1">
                      <a:lumMod val="85000"/>
                      <a:lumOff val="15000"/>
                    </a:schemeClr>
                  </a:solidFill>
                  <a:latin typeface="Bahnschrift Condensed" panose="020B0502040204020203" pitchFamily="34" charset="0"/>
                </a:endParaRPr>
              </a:p>
            </p:txBody>
          </p:sp>
        </p:grpSp>
      </p:grpSp>
      <p:sp>
        <p:nvSpPr>
          <p:cNvPr id="3" name="Rectangle 2">
            <a:extLst>
              <a:ext uri="{FF2B5EF4-FFF2-40B4-BE49-F238E27FC236}">
                <a16:creationId xmlns:a16="http://schemas.microsoft.com/office/drawing/2014/main" id="{EDB2E68F-DCC7-4F44-B49E-466F0F990D38}"/>
              </a:ext>
            </a:extLst>
          </p:cNvPr>
          <p:cNvSpPr/>
          <p:nvPr/>
        </p:nvSpPr>
        <p:spPr>
          <a:xfrm>
            <a:off x="2803562" y="1962797"/>
            <a:ext cx="6784938" cy="1107996"/>
          </a:xfrm>
          <a:prstGeom prst="rect">
            <a:avLst/>
          </a:prstGeom>
        </p:spPr>
        <p:txBody>
          <a:bodyPr wrap="square">
            <a:spAutoFit/>
          </a:bodyPr>
          <a:lstStyle/>
          <a:p>
            <a:pPr algn="ctr"/>
            <a:r>
              <a:rPr lang="en-US" sz="6600" dirty="0"/>
              <a:t>THANK YOU</a:t>
            </a:r>
          </a:p>
        </p:txBody>
      </p:sp>
    </p:spTree>
    <p:extLst>
      <p:ext uri="{BB962C8B-B14F-4D97-AF65-F5344CB8AC3E}">
        <p14:creationId xmlns:p14="http://schemas.microsoft.com/office/powerpoint/2010/main" val="2659497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6" name="Right Triangle 18">
            <a:extLst>
              <a:ext uri="{FF2B5EF4-FFF2-40B4-BE49-F238E27FC236}">
                <a16:creationId xmlns:a16="http://schemas.microsoft.com/office/drawing/2014/main" id="{B5E050D6-AF72-416B-A176-5104C37C2CA6}"/>
              </a:ext>
            </a:extLst>
          </p:cNvPr>
          <p:cNvSpPr/>
          <p:nvPr/>
        </p:nvSpPr>
        <p:spPr>
          <a:xfrm flipH="1">
            <a:off x="4532184" y="2807351"/>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4" name="Group 13">
            <a:extLst>
              <a:ext uri="{FF2B5EF4-FFF2-40B4-BE49-F238E27FC236}">
                <a16:creationId xmlns:a16="http://schemas.microsoft.com/office/drawing/2014/main" id="{A54C3637-DC7F-4998-A450-E1D85737C285}"/>
              </a:ext>
            </a:extLst>
          </p:cNvPr>
          <p:cNvGrpSpPr/>
          <p:nvPr/>
        </p:nvGrpSpPr>
        <p:grpSpPr>
          <a:xfrm>
            <a:off x="5520696" y="1215245"/>
            <a:ext cx="1544990" cy="1575885"/>
            <a:chOff x="7043050" y="1673523"/>
            <a:chExt cx="1090992" cy="1112808"/>
          </a:xfrm>
        </p:grpSpPr>
        <p:sp>
          <p:nvSpPr>
            <p:cNvPr id="11" name="Diamond 10">
              <a:extLst>
                <a:ext uri="{FF2B5EF4-FFF2-40B4-BE49-F238E27FC236}">
                  <a16:creationId xmlns:a16="http://schemas.microsoft.com/office/drawing/2014/main" id="{E5E90FAA-C35C-4106-8180-021071EB9E27}"/>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Parallelogram 11">
              <a:extLst>
                <a:ext uri="{FF2B5EF4-FFF2-40B4-BE49-F238E27FC236}">
                  <a16:creationId xmlns:a16="http://schemas.microsoft.com/office/drawing/2014/main" id="{71FE9C8A-D337-44C7-97BC-24B19DF48191}"/>
                </a:ext>
              </a:extLst>
            </p:cNvPr>
            <p:cNvSpPr/>
            <p:nvPr/>
          </p:nvSpPr>
          <p:spPr>
            <a:xfrm>
              <a:off x="7043050" y="1673524"/>
              <a:ext cx="715743" cy="556403"/>
            </a:xfrm>
            <a:prstGeom prst="parallelogram">
              <a:avLst>
                <a:gd name="adj" fmla="val 66187"/>
              </a:avLst>
            </a:prstGeom>
            <a:solidFill>
              <a:srgbClr val="7DB7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Diamond 15">
              <a:extLst>
                <a:ext uri="{FF2B5EF4-FFF2-40B4-BE49-F238E27FC236}">
                  <a16:creationId xmlns:a16="http://schemas.microsoft.com/office/drawing/2014/main" id="{06CB53E3-5541-4515-B768-267BEA3D7F22}"/>
                </a:ext>
              </a:extLst>
            </p:cNvPr>
            <p:cNvSpPr/>
            <p:nvPr/>
          </p:nvSpPr>
          <p:spPr>
            <a:xfrm>
              <a:off x="7383544" y="1673523"/>
              <a:ext cx="750498" cy="1112807"/>
            </a:xfrm>
            <a:prstGeom prst="diamond">
              <a:avLst/>
            </a:prstGeom>
            <a:solidFill>
              <a:srgbClr val="78AF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Parallelogram 16">
              <a:extLst>
                <a:ext uri="{FF2B5EF4-FFF2-40B4-BE49-F238E27FC236}">
                  <a16:creationId xmlns:a16="http://schemas.microsoft.com/office/drawing/2014/main" id="{43983531-50B7-49DE-A216-779893E79E29}"/>
                </a:ext>
              </a:extLst>
            </p:cNvPr>
            <p:cNvSpPr/>
            <p:nvPr/>
          </p:nvSpPr>
          <p:spPr>
            <a:xfrm flipV="1">
              <a:off x="7043050" y="2229927"/>
              <a:ext cx="715743" cy="556403"/>
            </a:xfrm>
            <a:prstGeom prst="parallelogram">
              <a:avLst>
                <a:gd name="adj" fmla="val 66187"/>
              </a:avLst>
            </a:prstGeom>
            <a:solidFill>
              <a:srgbClr val="5B95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Diamond 17">
              <a:extLst>
                <a:ext uri="{FF2B5EF4-FFF2-40B4-BE49-F238E27FC236}">
                  <a16:creationId xmlns:a16="http://schemas.microsoft.com/office/drawing/2014/main" id="{653541A7-0D00-4159-A48A-100F8AFF1AA0}"/>
                </a:ext>
              </a:extLst>
            </p:cNvPr>
            <p:cNvSpPr/>
            <p:nvPr/>
          </p:nvSpPr>
          <p:spPr>
            <a:xfrm>
              <a:off x="7453805" y="1777702"/>
              <a:ext cx="609976" cy="904447"/>
            </a:xfrm>
            <a:prstGeom prst="diamond">
              <a:avLst/>
            </a:prstGeom>
            <a:solidFill>
              <a:srgbClr val="3D6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0" name="Group 19">
            <a:extLst>
              <a:ext uri="{FF2B5EF4-FFF2-40B4-BE49-F238E27FC236}">
                <a16:creationId xmlns:a16="http://schemas.microsoft.com/office/drawing/2014/main" id="{E3241595-76B6-4A6A-A60C-5117314C189C}"/>
              </a:ext>
            </a:extLst>
          </p:cNvPr>
          <p:cNvGrpSpPr/>
          <p:nvPr/>
        </p:nvGrpSpPr>
        <p:grpSpPr>
          <a:xfrm>
            <a:off x="5529688" y="2752954"/>
            <a:ext cx="1544990" cy="1575885"/>
            <a:chOff x="7043050" y="1673523"/>
            <a:chExt cx="1090992" cy="1112808"/>
          </a:xfrm>
        </p:grpSpPr>
        <p:sp>
          <p:nvSpPr>
            <p:cNvPr id="21" name="Diamond 20">
              <a:extLst>
                <a:ext uri="{FF2B5EF4-FFF2-40B4-BE49-F238E27FC236}">
                  <a16:creationId xmlns:a16="http://schemas.microsoft.com/office/drawing/2014/main" id="{6BDAA0AD-1689-489C-A7C2-BD3986ECAC3E}"/>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Parallelogram 21">
              <a:extLst>
                <a:ext uri="{FF2B5EF4-FFF2-40B4-BE49-F238E27FC236}">
                  <a16:creationId xmlns:a16="http://schemas.microsoft.com/office/drawing/2014/main" id="{D26C1C48-9DC6-4D13-88BD-ADF97512BB00}"/>
                </a:ext>
              </a:extLst>
            </p:cNvPr>
            <p:cNvSpPr/>
            <p:nvPr/>
          </p:nvSpPr>
          <p:spPr>
            <a:xfrm>
              <a:off x="7043050" y="1673524"/>
              <a:ext cx="715743" cy="556403"/>
            </a:xfrm>
            <a:prstGeom prst="parallelogram">
              <a:avLst>
                <a:gd name="adj" fmla="val 66187"/>
              </a:avLst>
            </a:prstGeom>
            <a:solidFill>
              <a:srgbClr val="E4C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Diamond 22">
              <a:extLst>
                <a:ext uri="{FF2B5EF4-FFF2-40B4-BE49-F238E27FC236}">
                  <a16:creationId xmlns:a16="http://schemas.microsoft.com/office/drawing/2014/main" id="{A20723BF-713D-46C2-A18E-F6020E18070E}"/>
                </a:ext>
              </a:extLst>
            </p:cNvPr>
            <p:cNvSpPr/>
            <p:nvPr/>
          </p:nvSpPr>
          <p:spPr>
            <a:xfrm>
              <a:off x="7383544" y="1673523"/>
              <a:ext cx="750498" cy="1112807"/>
            </a:xfrm>
            <a:prstGeom prst="diamond">
              <a:avLst/>
            </a:prstGeom>
            <a:solidFill>
              <a:srgbClr val="E7C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Parallelogram 23">
              <a:extLst>
                <a:ext uri="{FF2B5EF4-FFF2-40B4-BE49-F238E27FC236}">
                  <a16:creationId xmlns:a16="http://schemas.microsoft.com/office/drawing/2014/main" id="{071DB633-18EC-447D-9706-13FAAE725B19}"/>
                </a:ext>
              </a:extLst>
            </p:cNvPr>
            <p:cNvSpPr/>
            <p:nvPr/>
          </p:nvSpPr>
          <p:spPr>
            <a:xfrm flipV="1">
              <a:off x="7043050" y="2229927"/>
              <a:ext cx="715743" cy="556403"/>
            </a:xfrm>
            <a:prstGeom prst="parallelogram">
              <a:avLst>
                <a:gd name="adj" fmla="val 66187"/>
              </a:avLst>
            </a:prstGeom>
            <a:solidFill>
              <a:srgbClr val="C49D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Diamond 24">
              <a:extLst>
                <a:ext uri="{FF2B5EF4-FFF2-40B4-BE49-F238E27FC236}">
                  <a16:creationId xmlns:a16="http://schemas.microsoft.com/office/drawing/2014/main" id="{C743804F-DE5F-42DC-9B3C-AFB5CFB9EDFF}"/>
                </a:ext>
              </a:extLst>
            </p:cNvPr>
            <p:cNvSpPr/>
            <p:nvPr/>
          </p:nvSpPr>
          <p:spPr>
            <a:xfrm>
              <a:off x="7453805" y="1777702"/>
              <a:ext cx="609976" cy="904447"/>
            </a:xfrm>
            <a:prstGeom prst="diamond">
              <a:avLst/>
            </a:prstGeom>
            <a:solidFill>
              <a:srgbClr val="A388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6" name="Group 25">
            <a:extLst>
              <a:ext uri="{FF2B5EF4-FFF2-40B4-BE49-F238E27FC236}">
                <a16:creationId xmlns:a16="http://schemas.microsoft.com/office/drawing/2014/main" id="{5CF2D7F9-0796-42DB-916D-C47986531F26}"/>
              </a:ext>
            </a:extLst>
          </p:cNvPr>
          <p:cNvGrpSpPr/>
          <p:nvPr/>
        </p:nvGrpSpPr>
        <p:grpSpPr>
          <a:xfrm>
            <a:off x="5520696" y="4317639"/>
            <a:ext cx="1544990" cy="1575885"/>
            <a:chOff x="7043050" y="1673523"/>
            <a:chExt cx="1090992" cy="1112808"/>
          </a:xfrm>
          <a:effectLst>
            <a:reflection blurRad="6350" stA="50000" endA="300" endPos="28000" dir="5400000" sy="-100000" algn="bl" rotWithShape="0"/>
          </a:effectLst>
        </p:grpSpPr>
        <p:sp>
          <p:nvSpPr>
            <p:cNvPr id="27" name="Diamond 26">
              <a:extLst>
                <a:ext uri="{FF2B5EF4-FFF2-40B4-BE49-F238E27FC236}">
                  <a16:creationId xmlns:a16="http://schemas.microsoft.com/office/drawing/2014/main" id="{C58ACEE9-A8D1-44F1-80E9-DFFA4D50A482}"/>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Parallelogram 27">
              <a:extLst>
                <a:ext uri="{FF2B5EF4-FFF2-40B4-BE49-F238E27FC236}">
                  <a16:creationId xmlns:a16="http://schemas.microsoft.com/office/drawing/2014/main" id="{0D3F442A-AAE3-4A9D-B6A3-6724BCF50AB9}"/>
                </a:ext>
              </a:extLst>
            </p:cNvPr>
            <p:cNvSpPr/>
            <p:nvPr/>
          </p:nvSpPr>
          <p:spPr>
            <a:xfrm>
              <a:off x="7043050" y="1673524"/>
              <a:ext cx="715743" cy="556403"/>
            </a:xfrm>
            <a:prstGeom prst="parallelogram">
              <a:avLst>
                <a:gd name="adj" fmla="val 66187"/>
              </a:avLst>
            </a:prstGeom>
            <a:solidFill>
              <a:srgbClr val="4D5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Diamond 28">
              <a:extLst>
                <a:ext uri="{FF2B5EF4-FFF2-40B4-BE49-F238E27FC236}">
                  <a16:creationId xmlns:a16="http://schemas.microsoft.com/office/drawing/2014/main" id="{CD19F367-0134-4BE2-9E2E-10CBBCE434B6}"/>
                </a:ext>
              </a:extLst>
            </p:cNvPr>
            <p:cNvSpPr/>
            <p:nvPr/>
          </p:nvSpPr>
          <p:spPr>
            <a:xfrm>
              <a:off x="7383544" y="1673523"/>
              <a:ext cx="750498" cy="1112807"/>
            </a:xfrm>
            <a:prstGeom prst="diamond">
              <a:avLst/>
            </a:prstGeom>
            <a:solidFill>
              <a:srgbClr val="323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Parallelogram 29">
              <a:extLst>
                <a:ext uri="{FF2B5EF4-FFF2-40B4-BE49-F238E27FC236}">
                  <a16:creationId xmlns:a16="http://schemas.microsoft.com/office/drawing/2014/main" id="{3F469969-2948-4BA8-8DFF-3E9A808D8C8C}"/>
                </a:ext>
              </a:extLst>
            </p:cNvPr>
            <p:cNvSpPr/>
            <p:nvPr/>
          </p:nvSpPr>
          <p:spPr>
            <a:xfrm flipV="1">
              <a:off x="7043050" y="2229927"/>
              <a:ext cx="715743" cy="556403"/>
            </a:xfrm>
            <a:prstGeom prst="parallelogram">
              <a:avLst>
                <a:gd name="adj" fmla="val 66187"/>
              </a:avLst>
            </a:prstGeom>
            <a:solidFill>
              <a:srgbClr val="1C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Diamond 30">
              <a:extLst>
                <a:ext uri="{FF2B5EF4-FFF2-40B4-BE49-F238E27FC236}">
                  <a16:creationId xmlns:a16="http://schemas.microsoft.com/office/drawing/2014/main" id="{BEFB8010-991D-4E24-A5B1-3092F6B2D47F}"/>
                </a:ext>
              </a:extLst>
            </p:cNvPr>
            <p:cNvSpPr/>
            <p:nvPr/>
          </p:nvSpPr>
          <p:spPr>
            <a:xfrm>
              <a:off x="7453805" y="1777702"/>
              <a:ext cx="609976" cy="904447"/>
            </a:xfrm>
            <a:prstGeom prst="diamond">
              <a:avLst/>
            </a:prstGeom>
            <a:solidFill>
              <a:srgbClr val="2429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2" name="Group 31">
            <a:extLst>
              <a:ext uri="{FF2B5EF4-FFF2-40B4-BE49-F238E27FC236}">
                <a16:creationId xmlns:a16="http://schemas.microsoft.com/office/drawing/2014/main" id="{CF1E30C1-8EFD-4240-B18E-B52DB837961B}"/>
              </a:ext>
            </a:extLst>
          </p:cNvPr>
          <p:cNvGrpSpPr/>
          <p:nvPr/>
        </p:nvGrpSpPr>
        <p:grpSpPr>
          <a:xfrm flipH="1">
            <a:off x="4504478" y="1984264"/>
            <a:ext cx="1535465" cy="1575885"/>
            <a:chOff x="7043050" y="1673523"/>
            <a:chExt cx="1084266" cy="1112808"/>
          </a:xfrm>
        </p:grpSpPr>
        <p:sp>
          <p:nvSpPr>
            <p:cNvPr id="33" name="Diamond 32">
              <a:extLst>
                <a:ext uri="{FF2B5EF4-FFF2-40B4-BE49-F238E27FC236}">
                  <a16:creationId xmlns:a16="http://schemas.microsoft.com/office/drawing/2014/main" id="{408CAAEF-5AEE-4435-B106-65BCD20FED51}"/>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Parallelogram 33">
              <a:extLst>
                <a:ext uri="{FF2B5EF4-FFF2-40B4-BE49-F238E27FC236}">
                  <a16:creationId xmlns:a16="http://schemas.microsoft.com/office/drawing/2014/main" id="{C54CD6F4-20BC-4300-95CC-C791D57E4977}"/>
                </a:ext>
              </a:extLst>
            </p:cNvPr>
            <p:cNvSpPr/>
            <p:nvPr/>
          </p:nvSpPr>
          <p:spPr>
            <a:xfrm>
              <a:off x="7043050" y="1673524"/>
              <a:ext cx="715743" cy="556403"/>
            </a:xfrm>
            <a:prstGeom prst="parallelogram">
              <a:avLst>
                <a:gd name="adj" fmla="val 66187"/>
              </a:avLst>
            </a:prstGeom>
            <a:solidFill>
              <a:srgbClr val="E66B6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Diamond 34">
              <a:extLst>
                <a:ext uri="{FF2B5EF4-FFF2-40B4-BE49-F238E27FC236}">
                  <a16:creationId xmlns:a16="http://schemas.microsoft.com/office/drawing/2014/main" id="{C3D52142-C5C2-4D8D-8C3C-61307E32370C}"/>
                </a:ext>
              </a:extLst>
            </p:cNvPr>
            <p:cNvSpPr/>
            <p:nvPr/>
          </p:nvSpPr>
          <p:spPr>
            <a:xfrm>
              <a:off x="7376818" y="1673523"/>
              <a:ext cx="750498" cy="1112807"/>
            </a:xfrm>
            <a:prstGeom prst="diamond">
              <a:avLst/>
            </a:prstGeom>
            <a:solidFill>
              <a:srgbClr val="E3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Parallelogram 35">
              <a:extLst>
                <a:ext uri="{FF2B5EF4-FFF2-40B4-BE49-F238E27FC236}">
                  <a16:creationId xmlns:a16="http://schemas.microsoft.com/office/drawing/2014/main" id="{4B6AF9C5-8325-4D60-BCD5-B2EED5B2AC7F}"/>
                </a:ext>
              </a:extLst>
            </p:cNvPr>
            <p:cNvSpPr/>
            <p:nvPr/>
          </p:nvSpPr>
          <p:spPr>
            <a:xfrm flipV="1">
              <a:off x="7043050" y="2229927"/>
              <a:ext cx="715743" cy="556403"/>
            </a:xfrm>
            <a:prstGeom prst="parallelogram">
              <a:avLst>
                <a:gd name="adj" fmla="val 66187"/>
              </a:avLst>
            </a:prstGeom>
            <a:solidFill>
              <a:srgbClr val="B4434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Diamond 36">
              <a:extLst>
                <a:ext uri="{FF2B5EF4-FFF2-40B4-BE49-F238E27FC236}">
                  <a16:creationId xmlns:a16="http://schemas.microsoft.com/office/drawing/2014/main" id="{D81C3CAC-CFAF-4040-B093-008CD4129364}"/>
                </a:ext>
              </a:extLst>
            </p:cNvPr>
            <p:cNvSpPr/>
            <p:nvPr/>
          </p:nvSpPr>
          <p:spPr>
            <a:xfrm>
              <a:off x="7453805" y="1777702"/>
              <a:ext cx="609976" cy="904447"/>
            </a:xfrm>
            <a:prstGeom prst="diamond">
              <a:avLst/>
            </a:prstGeom>
            <a:solidFill>
              <a:srgbClr val="A33E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8" name="Group 37">
            <a:extLst>
              <a:ext uri="{FF2B5EF4-FFF2-40B4-BE49-F238E27FC236}">
                <a16:creationId xmlns:a16="http://schemas.microsoft.com/office/drawing/2014/main" id="{A3856CEA-0FF7-4BB9-999F-2D4F0D71C7BD}"/>
              </a:ext>
            </a:extLst>
          </p:cNvPr>
          <p:cNvGrpSpPr/>
          <p:nvPr/>
        </p:nvGrpSpPr>
        <p:grpSpPr>
          <a:xfrm flipH="1">
            <a:off x="4513930" y="3529698"/>
            <a:ext cx="1535465" cy="1575885"/>
            <a:chOff x="7043050" y="1673523"/>
            <a:chExt cx="1084266" cy="1112808"/>
          </a:xfrm>
        </p:grpSpPr>
        <p:sp>
          <p:nvSpPr>
            <p:cNvPr id="39" name="Diamond 38">
              <a:extLst>
                <a:ext uri="{FF2B5EF4-FFF2-40B4-BE49-F238E27FC236}">
                  <a16:creationId xmlns:a16="http://schemas.microsoft.com/office/drawing/2014/main" id="{D7611AA2-C6E6-4F3D-9083-8F75970EDD74}"/>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Parallelogram 39">
              <a:extLst>
                <a:ext uri="{FF2B5EF4-FFF2-40B4-BE49-F238E27FC236}">
                  <a16:creationId xmlns:a16="http://schemas.microsoft.com/office/drawing/2014/main" id="{CE581C2B-CC0D-4E13-A1E2-7EC431E3A63B}"/>
                </a:ext>
              </a:extLst>
            </p:cNvPr>
            <p:cNvSpPr/>
            <p:nvPr/>
          </p:nvSpPr>
          <p:spPr>
            <a:xfrm>
              <a:off x="7043050" y="1673524"/>
              <a:ext cx="715743" cy="556403"/>
            </a:xfrm>
            <a:prstGeom prst="parallelogram">
              <a:avLst>
                <a:gd name="adj" fmla="val 66187"/>
              </a:avLst>
            </a:prstGeom>
            <a:solidFill>
              <a:srgbClr val="9969A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1" name="Diamond 40">
              <a:extLst>
                <a:ext uri="{FF2B5EF4-FFF2-40B4-BE49-F238E27FC236}">
                  <a16:creationId xmlns:a16="http://schemas.microsoft.com/office/drawing/2014/main" id="{7F046162-D6BA-44B3-9A7B-3CEEA0BB8067}"/>
                </a:ext>
              </a:extLst>
            </p:cNvPr>
            <p:cNvSpPr/>
            <p:nvPr/>
          </p:nvSpPr>
          <p:spPr>
            <a:xfrm>
              <a:off x="7376818" y="1673523"/>
              <a:ext cx="750498" cy="1112807"/>
            </a:xfrm>
            <a:prstGeom prst="diamond">
              <a:avLst/>
            </a:prstGeom>
            <a:solidFill>
              <a:srgbClr val="9256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Parallelogram 41">
              <a:extLst>
                <a:ext uri="{FF2B5EF4-FFF2-40B4-BE49-F238E27FC236}">
                  <a16:creationId xmlns:a16="http://schemas.microsoft.com/office/drawing/2014/main" id="{10C92D01-43C8-4A76-A90C-ED7A45C56171}"/>
                </a:ext>
              </a:extLst>
            </p:cNvPr>
            <p:cNvSpPr/>
            <p:nvPr/>
          </p:nvSpPr>
          <p:spPr>
            <a:xfrm flipV="1">
              <a:off x="7043050" y="2229927"/>
              <a:ext cx="715743" cy="556403"/>
            </a:xfrm>
            <a:prstGeom prst="parallelogram">
              <a:avLst>
                <a:gd name="adj" fmla="val 66187"/>
              </a:avLst>
            </a:prstGeom>
            <a:solidFill>
              <a:srgbClr val="764C83"/>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Diamond 42">
              <a:extLst>
                <a:ext uri="{FF2B5EF4-FFF2-40B4-BE49-F238E27FC236}">
                  <a16:creationId xmlns:a16="http://schemas.microsoft.com/office/drawing/2014/main" id="{84EE3B74-4B93-46F7-B23D-0DBC6092F5D7}"/>
                </a:ext>
              </a:extLst>
            </p:cNvPr>
            <p:cNvSpPr/>
            <p:nvPr/>
          </p:nvSpPr>
          <p:spPr>
            <a:xfrm>
              <a:off x="7453805" y="1777702"/>
              <a:ext cx="609976" cy="904447"/>
            </a:xfrm>
            <a:prstGeom prst="diamond">
              <a:avLst/>
            </a:prstGeom>
            <a:solidFill>
              <a:srgbClr val="5C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9" name="Right Triangle 18">
            <a:extLst>
              <a:ext uri="{FF2B5EF4-FFF2-40B4-BE49-F238E27FC236}">
                <a16:creationId xmlns:a16="http://schemas.microsoft.com/office/drawing/2014/main" id="{9E5117F3-8043-4260-9975-27048708B3C7}"/>
              </a:ext>
            </a:extLst>
          </p:cNvPr>
          <p:cNvSpPr/>
          <p:nvPr/>
        </p:nvSpPr>
        <p:spPr>
          <a:xfrm>
            <a:off x="6548702" y="1984264"/>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Right Triangle 18">
            <a:extLst>
              <a:ext uri="{FF2B5EF4-FFF2-40B4-BE49-F238E27FC236}">
                <a16:creationId xmlns:a16="http://schemas.microsoft.com/office/drawing/2014/main" id="{01C3B024-2F15-4782-9285-5E3372AA0C3D}"/>
              </a:ext>
            </a:extLst>
          </p:cNvPr>
          <p:cNvSpPr/>
          <p:nvPr/>
        </p:nvSpPr>
        <p:spPr>
          <a:xfrm>
            <a:off x="6527582" y="3552092"/>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9" name="Group 8">
            <a:extLst>
              <a:ext uri="{FF2B5EF4-FFF2-40B4-BE49-F238E27FC236}">
                <a16:creationId xmlns:a16="http://schemas.microsoft.com/office/drawing/2014/main" id="{601F112B-A8E9-41CD-A6F9-BB4EE14BF40E}"/>
              </a:ext>
            </a:extLst>
          </p:cNvPr>
          <p:cNvGrpSpPr/>
          <p:nvPr/>
        </p:nvGrpSpPr>
        <p:grpSpPr>
          <a:xfrm>
            <a:off x="6100581" y="2951821"/>
            <a:ext cx="3365024" cy="1174739"/>
            <a:chOff x="6100581" y="2951821"/>
            <a:chExt cx="3365024" cy="1174739"/>
          </a:xfrm>
        </p:grpSpPr>
        <p:grpSp>
          <p:nvGrpSpPr>
            <p:cNvPr id="5" name="Group 4">
              <a:extLst>
                <a:ext uri="{FF2B5EF4-FFF2-40B4-BE49-F238E27FC236}">
                  <a16:creationId xmlns:a16="http://schemas.microsoft.com/office/drawing/2014/main" id="{0846BC10-5989-4DCE-837A-7CE54E3DB6C2}"/>
                </a:ext>
              </a:extLst>
            </p:cNvPr>
            <p:cNvGrpSpPr/>
            <p:nvPr/>
          </p:nvGrpSpPr>
          <p:grpSpPr>
            <a:xfrm>
              <a:off x="6100581" y="2951821"/>
              <a:ext cx="3365024" cy="1174739"/>
              <a:chOff x="6100581" y="2951821"/>
              <a:chExt cx="3365024" cy="1174739"/>
            </a:xfrm>
          </p:grpSpPr>
          <p:grpSp>
            <p:nvGrpSpPr>
              <p:cNvPr id="51" name="Group 50">
                <a:extLst>
                  <a:ext uri="{FF2B5EF4-FFF2-40B4-BE49-F238E27FC236}">
                    <a16:creationId xmlns:a16="http://schemas.microsoft.com/office/drawing/2014/main" id="{96AA7928-1193-436A-8EA4-F290EFD6ABBD}"/>
                  </a:ext>
                </a:extLst>
              </p:cNvPr>
              <p:cNvGrpSpPr/>
              <p:nvPr/>
            </p:nvGrpSpPr>
            <p:grpSpPr>
              <a:xfrm>
                <a:off x="6100581" y="2951821"/>
                <a:ext cx="3365024" cy="1174739"/>
                <a:chOff x="7451480" y="1818509"/>
                <a:chExt cx="2376206" cy="829540"/>
              </a:xfrm>
            </p:grpSpPr>
            <p:sp>
              <p:nvSpPr>
                <p:cNvPr id="52" name="Arrow: Right 51">
                  <a:extLst>
                    <a:ext uri="{FF2B5EF4-FFF2-40B4-BE49-F238E27FC236}">
                      <a16:creationId xmlns:a16="http://schemas.microsoft.com/office/drawing/2014/main" id="{F455806C-EFED-4CF2-BDE0-27B760E45404}"/>
                    </a:ext>
                  </a:extLst>
                </p:cNvPr>
                <p:cNvSpPr/>
                <p:nvPr/>
              </p:nvSpPr>
              <p:spPr>
                <a:xfrm>
                  <a:off x="7595774" y="1818509"/>
                  <a:ext cx="2231912" cy="829540"/>
                </a:xfrm>
                <a:prstGeom prst="rightArrow">
                  <a:avLst>
                    <a:gd name="adj1" fmla="val 50000"/>
                    <a:gd name="adj2" fmla="val 60414"/>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Arrow: Chevron 52">
                  <a:extLst>
                    <a:ext uri="{FF2B5EF4-FFF2-40B4-BE49-F238E27FC236}">
                      <a16:creationId xmlns:a16="http://schemas.microsoft.com/office/drawing/2014/main" id="{F94423F6-0ADD-4FA3-83DB-B1D0CFADE7F3}"/>
                    </a:ext>
                  </a:extLst>
                </p:cNvPr>
                <p:cNvSpPr/>
                <p:nvPr/>
              </p:nvSpPr>
              <p:spPr>
                <a:xfrm flipH="1" flipV="1">
                  <a:off x="7451480" y="2025647"/>
                  <a:ext cx="342068" cy="412831"/>
                </a:xfrm>
                <a:prstGeom prst="chevron">
                  <a:avLst>
                    <a:gd name="adj" fmla="val 391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67" name="TextBox 66">
                <a:extLst>
                  <a:ext uri="{FF2B5EF4-FFF2-40B4-BE49-F238E27FC236}">
                    <a16:creationId xmlns:a16="http://schemas.microsoft.com/office/drawing/2014/main" id="{ECEAF503-C42B-4FFF-BD49-B1CDC64CCA4E}"/>
                  </a:ext>
                </a:extLst>
              </p:cNvPr>
              <p:cNvSpPr txBox="1"/>
              <p:nvPr/>
            </p:nvSpPr>
            <p:spPr>
              <a:xfrm>
                <a:off x="8654156" y="3189999"/>
                <a:ext cx="559769" cy="646331"/>
              </a:xfrm>
              <a:prstGeom prst="rect">
                <a:avLst/>
              </a:prstGeom>
              <a:noFill/>
            </p:spPr>
            <p:txBody>
              <a:bodyPr wrap="none" rtlCol="0">
                <a:spAutoFit/>
              </a:bodyPr>
              <a:lstStyle/>
              <a:p>
                <a:r>
                  <a:rPr lang="en-US" sz="3600" dirty="0">
                    <a:solidFill>
                      <a:srgbClr val="C49D1F"/>
                    </a:solidFill>
                    <a:latin typeface="Bahnschrift Condensed" panose="020B0502040204020203" pitchFamily="34" charset="0"/>
                  </a:rPr>
                  <a:t>03</a:t>
                </a:r>
                <a:endParaRPr lang="en-ID" sz="3600" dirty="0">
                  <a:solidFill>
                    <a:srgbClr val="C49D1F"/>
                  </a:solidFill>
                  <a:latin typeface="Bahnschrift Condensed" panose="020B0502040204020203" pitchFamily="34" charset="0"/>
                </a:endParaRPr>
              </a:p>
            </p:txBody>
          </p:sp>
        </p:grpSp>
        <p:sp>
          <p:nvSpPr>
            <p:cNvPr id="71" name="TextBox 70">
              <a:extLst>
                <a:ext uri="{FF2B5EF4-FFF2-40B4-BE49-F238E27FC236}">
                  <a16:creationId xmlns:a16="http://schemas.microsoft.com/office/drawing/2014/main" id="{6BB33FCD-11CD-46A6-947B-4548150EECB5}"/>
                </a:ext>
              </a:extLst>
            </p:cNvPr>
            <p:cNvSpPr txBox="1"/>
            <p:nvPr/>
          </p:nvSpPr>
          <p:spPr>
            <a:xfrm>
              <a:off x="6614704" y="3375194"/>
              <a:ext cx="1149674" cy="646331"/>
            </a:xfrm>
            <a:prstGeom prst="rect">
              <a:avLst/>
            </a:prstGeom>
            <a:noFill/>
          </p:spPr>
          <p:txBody>
            <a:bodyPr wrap="none" rtlCol="0">
              <a:spAutoFit/>
            </a:bodyPr>
            <a:lstStyle/>
            <a:p>
              <a:r>
                <a:rPr lang="en-US" dirty="0">
                  <a:solidFill>
                    <a:schemeClr val="tx1">
                      <a:lumMod val="85000"/>
                      <a:lumOff val="15000"/>
                    </a:schemeClr>
                  </a:solidFill>
                  <a:latin typeface="Bahnschrift Condensed" panose="020B0502040204020203" pitchFamily="34" charset="0"/>
                </a:rPr>
                <a:t>Methodology</a:t>
              </a:r>
            </a:p>
            <a:p>
              <a:endParaRPr lang="en-ID" dirty="0">
                <a:solidFill>
                  <a:schemeClr val="tx1">
                    <a:lumMod val="85000"/>
                    <a:lumOff val="15000"/>
                  </a:schemeClr>
                </a:solidFill>
                <a:latin typeface="Bahnschrift Condensed" panose="020B0502040204020203" pitchFamily="34" charset="0"/>
              </a:endParaRPr>
            </a:p>
          </p:txBody>
        </p:sp>
      </p:grpSp>
      <p:grpSp>
        <p:nvGrpSpPr>
          <p:cNvPr id="7" name="Group 6">
            <a:extLst>
              <a:ext uri="{FF2B5EF4-FFF2-40B4-BE49-F238E27FC236}">
                <a16:creationId xmlns:a16="http://schemas.microsoft.com/office/drawing/2014/main" id="{88002FDD-862F-4915-8100-B147A54A8428}"/>
              </a:ext>
            </a:extLst>
          </p:cNvPr>
          <p:cNvGrpSpPr/>
          <p:nvPr/>
        </p:nvGrpSpPr>
        <p:grpSpPr>
          <a:xfrm>
            <a:off x="6131401" y="4505379"/>
            <a:ext cx="3365024" cy="1174739"/>
            <a:chOff x="6131401" y="4505379"/>
            <a:chExt cx="3365024" cy="1174739"/>
          </a:xfrm>
        </p:grpSpPr>
        <p:grpSp>
          <p:nvGrpSpPr>
            <p:cNvPr id="54" name="Group 53">
              <a:extLst>
                <a:ext uri="{FF2B5EF4-FFF2-40B4-BE49-F238E27FC236}">
                  <a16:creationId xmlns:a16="http://schemas.microsoft.com/office/drawing/2014/main" id="{47C402DC-5978-41C5-9C6C-41E4816F8943}"/>
                </a:ext>
              </a:extLst>
            </p:cNvPr>
            <p:cNvGrpSpPr/>
            <p:nvPr/>
          </p:nvGrpSpPr>
          <p:grpSpPr>
            <a:xfrm>
              <a:off x="6131401" y="4505379"/>
              <a:ext cx="3365024" cy="1174739"/>
              <a:chOff x="7451480" y="1818509"/>
              <a:chExt cx="2376206" cy="829540"/>
            </a:xfrm>
          </p:grpSpPr>
          <p:sp>
            <p:nvSpPr>
              <p:cNvPr id="55" name="Arrow: Right 54">
                <a:extLst>
                  <a:ext uri="{FF2B5EF4-FFF2-40B4-BE49-F238E27FC236}">
                    <a16:creationId xmlns:a16="http://schemas.microsoft.com/office/drawing/2014/main" id="{AB291FF6-FF8E-4DB5-90D5-B8F0E3CA6533}"/>
                  </a:ext>
                </a:extLst>
              </p:cNvPr>
              <p:cNvSpPr/>
              <p:nvPr/>
            </p:nvSpPr>
            <p:spPr>
              <a:xfrm>
                <a:off x="7595774" y="1818509"/>
                <a:ext cx="2231912" cy="829540"/>
              </a:xfrm>
              <a:prstGeom prst="rightArrow">
                <a:avLst>
                  <a:gd name="adj1" fmla="val 50000"/>
                  <a:gd name="adj2" fmla="val 60414"/>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Arrow: Chevron 55">
                <a:extLst>
                  <a:ext uri="{FF2B5EF4-FFF2-40B4-BE49-F238E27FC236}">
                    <a16:creationId xmlns:a16="http://schemas.microsoft.com/office/drawing/2014/main" id="{EF019A78-C2F9-42BB-84A9-16C59FA683F2}"/>
                  </a:ext>
                </a:extLst>
              </p:cNvPr>
              <p:cNvSpPr/>
              <p:nvPr/>
            </p:nvSpPr>
            <p:spPr>
              <a:xfrm flipH="1" flipV="1">
                <a:off x="7451480" y="2025647"/>
                <a:ext cx="342068" cy="412831"/>
              </a:xfrm>
              <a:prstGeom prst="chevron">
                <a:avLst>
                  <a:gd name="adj" fmla="val 391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69" name="TextBox 68">
              <a:extLst>
                <a:ext uri="{FF2B5EF4-FFF2-40B4-BE49-F238E27FC236}">
                  <a16:creationId xmlns:a16="http://schemas.microsoft.com/office/drawing/2014/main" id="{5C7C1463-2136-4371-A650-F98C10B0482D}"/>
                </a:ext>
              </a:extLst>
            </p:cNvPr>
            <p:cNvSpPr txBox="1"/>
            <p:nvPr/>
          </p:nvSpPr>
          <p:spPr>
            <a:xfrm>
              <a:off x="8621321" y="4726489"/>
              <a:ext cx="564578" cy="646331"/>
            </a:xfrm>
            <a:prstGeom prst="rect">
              <a:avLst/>
            </a:prstGeom>
            <a:noFill/>
          </p:spPr>
          <p:txBody>
            <a:bodyPr wrap="none" rtlCol="0">
              <a:spAutoFit/>
            </a:bodyPr>
            <a:lstStyle/>
            <a:p>
              <a:r>
                <a:rPr lang="en-US" sz="3600" dirty="0">
                  <a:solidFill>
                    <a:srgbClr val="4D5255"/>
                  </a:solidFill>
                  <a:latin typeface="Bahnschrift Condensed" panose="020B0502040204020203" pitchFamily="34" charset="0"/>
                </a:rPr>
                <a:t>05</a:t>
              </a:r>
              <a:endParaRPr lang="en-ID" sz="3600" dirty="0">
                <a:solidFill>
                  <a:srgbClr val="4D5255"/>
                </a:solidFill>
                <a:latin typeface="Bahnschrift Condensed" panose="020B0502040204020203" pitchFamily="34" charset="0"/>
              </a:endParaRPr>
            </a:p>
          </p:txBody>
        </p:sp>
        <p:sp>
          <p:nvSpPr>
            <p:cNvPr id="72" name="TextBox 71">
              <a:extLst>
                <a:ext uri="{FF2B5EF4-FFF2-40B4-BE49-F238E27FC236}">
                  <a16:creationId xmlns:a16="http://schemas.microsoft.com/office/drawing/2014/main" id="{D14A74AB-040A-4213-8CB6-54DD44F57C0E}"/>
                </a:ext>
              </a:extLst>
            </p:cNvPr>
            <p:cNvSpPr txBox="1"/>
            <p:nvPr/>
          </p:nvSpPr>
          <p:spPr>
            <a:xfrm>
              <a:off x="6614704" y="4920913"/>
              <a:ext cx="1059906" cy="369332"/>
            </a:xfrm>
            <a:prstGeom prst="rect">
              <a:avLst/>
            </a:prstGeom>
            <a:noFill/>
          </p:spPr>
          <p:txBody>
            <a:bodyPr wrap="none" rtlCol="0">
              <a:spAutoFit/>
            </a:bodyPr>
            <a:lstStyle/>
            <a:p>
              <a:r>
                <a:rPr lang="en-US" dirty="0">
                  <a:solidFill>
                    <a:schemeClr val="tx1">
                      <a:lumMod val="85000"/>
                      <a:lumOff val="15000"/>
                    </a:schemeClr>
                  </a:solidFill>
                  <a:latin typeface="Bahnschrift Condensed" panose="020B0502040204020203" pitchFamily="34" charset="0"/>
                </a:rPr>
                <a:t>Conclusion </a:t>
              </a:r>
              <a:endParaRPr lang="en-ID" dirty="0">
                <a:solidFill>
                  <a:schemeClr val="tx1">
                    <a:lumMod val="85000"/>
                    <a:lumOff val="15000"/>
                  </a:schemeClr>
                </a:solidFill>
                <a:latin typeface="Bahnschrift Condensed" panose="020B0502040204020203" pitchFamily="34" charset="0"/>
              </a:endParaRPr>
            </a:p>
          </p:txBody>
        </p:sp>
      </p:grpSp>
      <p:grpSp>
        <p:nvGrpSpPr>
          <p:cNvPr id="6" name="Group 5">
            <a:extLst>
              <a:ext uri="{FF2B5EF4-FFF2-40B4-BE49-F238E27FC236}">
                <a16:creationId xmlns:a16="http://schemas.microsoft.com/office/drawing/2014/main" id="{B6AD1BEE-B9BB-4017-BC7A-4FADFA93F063}"/>
              </a:ext>
            </a:extLst>
          </p:cNvPr>
          <p:cNvGrpSpPr/>
          <p:nvPr/>
        </p:nvGrpSpPr>
        <p:grpSpPr>
          <a:xfrm>
            <a:off x="2099179" y="3730268"/>
            <a:ext cx="3365024" cy="1174739"/>
            <a:chOff x="2099179" y="3730268"/>
            <a:chExt cx="3365024" cy="1174739"/>
          </a:xfrm>
        </p:grpSpPr>
        <p:grpSp>
          <p:nvGrpSpPr>
            <p:cNvPr id="61" name="Group 60">
              <a:extLst>
                <a:ext uri="{FF2B5EF4-FFF2-40B4-BE49-F238E27FC236}">
                  <a16:creationId xmlns:a16="http://schemas.microsoft.com/office/drawing/2014/main" id="{6C4EF505-F300-4A34-AD74-35B4B06A1AEA}"/>
                </a:ext>
              </a:extLst>
            </p:cNvPr>
            <p:cNvGrpSpPr/>
            <p:nvPr/>
          </p:nvGrpSpPr>
          <p:grpSpPr>
            <a:xfrm flipH="1">
              <a:off x="2099179" y="3730268"/>
              <a:ext cx="3365024" cy="1174739"/>
              <a:chOff x="7451480" y="1818509"/>
              <a:chExt cx="2376206" cy="829540"/>
            </a:xfrm>
          </p:grpSpPr>
          <p:sp>
            <p:nvSpPr>
              <p:cNvPr id="62" name="Arrow: Right 61">
                <a:extLst>
                  <a:ext uri="{FF2B5EF4-FFF2-40B4-BE49-F238E27FC236}">
                    <a16:creationId xmlns:a16="http://schemas.microsoft.com/office/drawing/2014/main" id="{73E5E317-41AA-48A3-9BF7-78A1C317C866}"/>
                  </a:ext>
                </a:extLst>
              </p:cNvPr>
              <p:cNvSpPr/>
              <p:nvPr/>
            </p:nvSpPr>
            <p:spPr>
              <a:xfrm>
                <a:off x="7595774" y="1818509"/>
                <a:ext cx="2231912" cy="829540"/>
              </a:xfrm>
              <a:prstGeom prst="rightArrow">
                <a:avLst>
                  <a:gd name="adj1" fmla="val 50000"/>
                  <a:gd name="adj2" fmla="val 60414"/>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Arrow: Chevron 62">
                <a:extLst>
                  <a:ext uri="{FF2B5EF4-FFF2-40B4-BE49-F238E27FC236}">
                    <a16:creationId xmlns:a16="http://schemas.microsoft.com/office/drawing/2014/main" id="{A890F382-9261-4D20-BAF1-0CC8F0CA84D0}"/>
                  </a:ext>
                </a:extLst>
              </p:cNvPr>
              <p:cNvSpPr/>
              <p:nvPr/>
            </p:nvSpPr>
            <p:spPr>
              <a:xfrm flipH="1" flipV="1">
                <a:off x="7451480" y="2025647"/>
                <a:ext cx="342068" cy="412831"/>
              </a:xfrm>
              <a:prstGeom prst="chevron">
                <a:avLst>
                  <a:gd name="adj" fmla="val 391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68" name="TextBox 67">
              <a:extLst>
                <a:ext uri="{FF2B5EF4-FFF2-40B4-BE49-F238E27FC236}">
                  <a16:creationId xmlns:a16="http://schemas.microsoft.com/office/drawing/2014/main" id="{75E143B8-C3DB-44C0-916A-C94F09E9562C}"/>
                </a:ext>
              </a:extLst>
            </p:cNvPr>
            <p:cNvSpPr txBox="1"/>
            <p:nvPr/>
          </p:nvSpPr>
          <p:spPr>
            <a:xfrm>
              <a:off x="2376907" y="3995030"/>
              <a:ext cx="575799" cy="646331"/>
            </a:xfrm>
            <a:prstGeom prst="rect">
              <a:avLst/>
            </a:prstGeom>
            <a:noFill/>
          </p:spPr>
          <p:txBody>
            <a:bodyPr wrap="none" rtlCol="0">
              <a:spAutoFit/>
            </a:bodyPr>
            <a:lstStyle/>
            <a:p>
              <a:r>
                <a:rPr lang="en-US" sz="3600" dirty="0">
                  <a:solidFill>
                    <a:srgbClr val="9969A7"/>
                  </a:solidFill>
                  <a:latin typeface="Bahnschrift Condensed" panose="020B0502040204020203" pitchFamily="34" charset="0"/>
                </a:rPr>
                <a:t>04</a:t>
              </a:r>
              <a:endParaRPr lang="en-ID" sz="3600" dirty="0">
                <a:solidFill>
                  <a:srgbClr val="9969A7"/>
                </a:solidFill>
                <a:latin typeface="Bahnschrift Condensed" panose="020B0502040204020203" pitchFamily="34" charset="0"/>
              </a:endParaRPr>
            </a:p>
          </p:txBody>
        </p:sp>
        <p:sp>
          <p:nvSpPr>
            <p:cNvPr id="74" name="TextBox 73">
              <a:extLst>
                <a:ext uri="{FF2B5EF4-FFF2-40B4-BE49-F238E27FC236}">
                  <a16:creationId xmlns:a16="http://schemas.microsoft.com/office/drawing/2014/main" id="{5B4B69E4-F0E8-4BF3-8ECE-EAADA2894548}"/>
                </a:ext>
              </a:extLst>
            </p:cNvPr>
            <p:cNvSpPr txBox="1"/>
            <p:nvPr/>
          </p:nvSpPr>
          <p:spPr>
            <a:xfrm>
              <a:off x="3250183" y="4150307"/>
              <a:ext cx="1749197" cy="369332"/>
            </a:xfrm>
            <a:prstGeom prst="rect">
              <a:avLst/>
            </a:prstGeom>
            <a:noFill/>
          </p:spPr>
          <p:txBody>
            <a:bodyPr wrap="none" rtlCol="0">
              <a:spAutoFit/>
            </a:bodyPr>
            <a:lstStyle/>
            <a:p>
              <a:r>
                <a:rPr lang="en-US" dirty="0">
                  <a:solidFill>
                    <a:schemeClr val="tx1">
                      <a:lumMod val="85000"/>
                      <a:lumOff val="15000"/>
                    </a:schemeClr>
                  </a:solidFill>
                  <a:latin typeface="Bahnschrift Condensed" panose="020B0502040204020203" pitchFamily="34" charset="0"/>
                </a:rPr>
                <a:t>Experiment &amp; Result</a:t>
              </a:r>
              <a:endParaRPr lang="en-ID" dirty="0">
                <a:solidFill>
                  <a:schemeClr val="tx1">
                    <a:lumMod val="85000"/>
                    <a:lumOff val="15000"/>
                  </a:schemeClr>
                </a:solidFill>
                <a:latin typeface="Bahnschrift Condensed" panose="020B0502040204020203" pitchFamily="34" charset="0"/>
              </a:endParaRPr>
            </a:p>
          </p:txBody>
        </p:sp>
      </p:grpSp>
      <p:grpSp>
        <p:nvGrpSpPr>
          <p:cNvPr id="10" name="Group 9">
            <a:extLst>
              <a:ext uri="{FF2B5EF4-FFF2-40B4-BE49-F238E27FC236}">
                <a16:creationId xmlns:a16="http://schemas.microsoft.com/office/drawing/2014/main" id="{219F5125-6FC3-4790-93EE-0D54581B8FE7}"/>
              </a:ext>
            </a:extLst>
          </p:cNvPr>
          <p:cNvGrpSpPr/>
          <p:nvPr/>
        </p:nvGrpSpPr>
        <p:grpSpPr>
          <a:xfrm>
            <a:off x="2079179" y="2184734"/>
            <a:ext cx="3365024" cy="1174739"/>
            <a:chOff x="2079179" y="2184734"/>
            <a:chExt cx="3365024" cy="1174739"/>
          </a:xfrm>
        </p:grpSpPr>
        <p:sp>
          <p:nvSpPr>
            <p:cNvPr id="59" name="Arrow: Right 58">
              <a:extLst>
                <a:ext uri="{FF2B5EF4-FFF2-40B4-BE49-F238E27FC236}">
                  <a16:creationId xmlns:a16="http://schemas.microsoft.com/office/drawing/2014/main" id="{57CA53DC-6D5F-4E40-B23B-C7639808B253}"/>
                </a:ext>
              </a:extLst>
            </p:cNvPr>
            <p:cNvSpPr/>
            <p:nvPr/>
          </p:nvSpPr>
          <p:spPr>
            <a:xfrm flipH="1">
              <a:off x="2079179" y="2184734"/>
              <a:ext cx="3160684" cy="1174739"/>
            </a:xfrm>
            <a:prstGeom prst="rightArrow">
              <a:avLst>
                <a:gd name="adj1" fmla="val 50000"/>
                <a:gd name="adj2" fmla="val 60414"/>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TextBox 65">
              <a:extLst>
                <a:ext uri="{FF2B5EF4-FFF2-40B4-BE49-F238E27FC236}">
                  <a16:creationId xmlns:a16="http://schemas.microsoft.com/office/drawing/2014/main" id="{B738256A-326B-4381-86E7-CB5654AE77FB}"/>
                </a:ext>
              </a:extLst>
            </p:cNvPr>
            <p:cNvSpPr txBox="1"/>
            <p:nvPr/>
          </p:nvSpPr>
          <p:spPr>
            <a:xfrm>
              <a:off x="2318633" y="2447215"/>
              <a:ext cx="561372" cy="646331"/>
            </a:xfrm>
            <a:prstGeom prst="rect">
              <a:avLst/>
            </a:prstGeom>
            <a:noFill/>
          </p:spPr>
          <p:txBody>
            <a:bodyPr wrap="none" rtlCol="0">
              <a:spAutoFit/>
            </a:bodyPr>
            <a:lstStyle/>
            <a:p>
              <a:r>
                <a:rPr lang="en-US" sz="3600" dirty="0">
                  <a:solidFill>
                    <a:srgbClr val="E66B6D"/>
                  </a:solidFill>
                  <a:latin typeface="Bahnschrift Condensed" panose="020B0502040204020203" pitchFamily="34" charset="0"/>
                </a:rPr>
                <a:t>02</a:t>
              </a:r>
              <a:endParaRPr lang="en-ID" sz="3600" dirty="0">
                <a:solidFill>
                  <a:srgbClr val="E66B6D"/>
                </a:solidFill>
                <a:latin typeface="Bahnschrift Condensed" panose="020B0502040204020203" pitchFamily="34" charset="0"/>
              </a:endParaRPr>
            </a:p>
          </p:txBody>
        </p:sp>
        <p:sp>
          <p:nvSpPr>
            <p:cNvPr id="73" name="TextBox 72">
              <a:extLst>
                <a:ext uri="{FF2B5EF4-FFF2-40B4-BE49-F238E27FC236}">
                  <a16:creationId xmlns:a16="http://schemas.microsoft.com/office/drawing/2014/main" id="{90EAA3B8-54CC-47BF-A16D-33485B4C9257}"/>
                </a:ext>
              </a:extLst>
            </p:cNvPr>
            <p:cNvSpPr txBox="1"/>
            <p:nvPr/>
          </p:nvSpPr>
          <p:spPr>
            <a:xfrm>
              <a:off x="3363716" y="2575517"/>
              <a:ext cx="1669047" cy="646331"/>
            </a:xfrm>
            <a:prstGeom prst="rect">
              <a:avLst/>
            </a:prstGeom>
            <a:noFill/>
          </p:spPr>
          <p:txBody>
            <a:bodyPr wrap="none" rtlCol="0">
              <a:spAutoFit/>
            </a:bodyPr>
            <a:lstStyle/>
            <a:p>
              <a:r>
                <a:rPr lang="en-US" dirty="0">
                  <a:solidFill>
                    <a:schemeClr val="tx1">
                      <a:lumMod val="85000"/>
                      <a:lumOff val="15000"/>
                    </a:schemeClr>
                  </a:solidFill>
                  <a:latin typeface="Bahnschrift Condensed" panose="020B0502040204020203" pitchFamily="34" charset="0"/>
                </a:rPr>
                <a:t>Problem Statement</a:t>
              </a:r>
            </a:p>
            <a:p>
              <a:endParaRPr lang="en-ID" dirty="0">
                <a:solidFill>
                  <a:schemeClr val="tx1">
                    <a:lumMod val="85000"/>
                    <a:lumOff val="15000"/>
                  </a:schemeClr>
                </a:solidFill>
                <a:latin typeface="Bahnschrift Condensed" panose="020B0502040204020203" pitchFamily="34" charset="0"/>
              </a:endParaRPr>
            </a:p>
          </p:txBody>
        </p:sp>
        <p:sp>
          <p:nvSpPr>
            <p:cNvPr id="60" name="Arrow: Chevron 59">
              <a:extLst>
                <a:ext uri="{FF2B5EF4-FFF2-40B4-BE49-F238E27FC236}">
                  <a16:creationId xmlns:a16="http://schemas.microsoft.com/office/drawing/2014/main" id="{EAE9CABF-09C0-4269-B8A8-60893BA2F659}"/>
                </a:ext>
              </a:extLst>
            </p:cNvPr>
            <p:cNvSpPr/>
            <p:nvPr/>
          </p:nvSpPr>
          <p:spPr>
            <a:xfrm flipV="1">
              <a:off x="4959789" y="2478069"/>
              <a:ext cx="484414" cy="584624"/>
            </a:xfrm>
            <a:prstGeom prst="chevron">
              <a:avLst>
                <a:gd name="adj" fmla="val 391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4" name="Group 3">
            <a:extLst>
              <a:ext uri="{FF2B5EF4-FFF2-40B4-BE49-F238E27FC236}">
                <a16:creationId xmlns:a16="http://schemas.microsoft.com/office/drawing/2014/main" id="{9F42F635-ADFB-48A4-A097-99EC663549CC}"/>
              </a:ext>
            </a:extLst>
          </p:cNvPr>
          <p:cNvGrpSpPr/>
          <p:nvPr/>
        </p:nvGrpSpPr>
        <p:grpSpPr>
          <a:xfrm>
            <a:off x="6099087" y="1420565"/>
            <a:ext cx="3365024" cy="1174739"/>
            <a:chOff x="6099087" y="1420565"/>
            <a:chExt cx="3365024" cy="1174739"/>
          </a:xfrm>
        </p:grpSpPr>
        <p:grpSp>
          <p:nvGrpSpPr>
            <p:cNvPr id="49" name="Group 48">
              <a:extLst>
                <a:ext uri="{FF2B5EF4-FFF2-40B4-BE49-F238E27FC236}">
                  <a16:creationId xmlns:a16="http://schemas.microsoft.com/office/drawing/2014/main" id="{CC0880B8-DB49-4F50-B1B4-4F5F57CEC60D}"/>
                </a:ext>
              </a:extLst>
            </p:cNvPr>
            <p:cNvGrpSpPr/>
            <p:nvPr/>
          </p:nvGrpSpPr>
          <p:grpSpPr>
            <a:xfrm>
              <a:off x="6099087" y="1420565"/>
              <a:ext cx="3365024" cy="1174739"/>
              <a:chOff x="7451480" y="1818509"/>
              <a:chExt cx="2376206" cy="829540"/>
            </a:xfrm>
          </p:grpSpPr>
          <p:sp>
            <p:nvSpPr>
              <p:cNvPr id="47" name="Arrow: Right 46">
                <a:extLst>
                  <a:ext uri="{FF2B5EF4-FFF2-40B4-BE49-F238E27FC236}">
                    <a16:creationId xmlns:a16="http://schemas.microsoft.com/office/drawing/2014/main" id="{16187E94-92E5-49F3-BA4B-8C26BA26E310}"/>
                  </a:ext>
                </a:extLst>
              </p:cNvPr>
              <p:cNvSpPr/>
              <p:nvPr/>
            </p:nvSpPr>
            <p:spPr>
              <a:xfrm>
                <a:off x="7595774" y="1818509"/>
                <a:ext cx="2231912" cy="829540"/>
              </a:xfrm>
              <a:prstGeom prst="rightArrow">
                <a:avLst>
                  <a:gd name="adj1" fmla="val 50000"/>
                  <a:gd name="adj2" fmla="val 60414"/>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Arrow: Chevron 47">
                <a:extLst>
                  <a:ext uri="{FF2B5EF4-FFF2-40B4-BE49-F238E27FC236}">
                    <a16:creationId xmlns:a16="http://schemas.microsoft.com/office/drawing/2014/main" id="{ED77E364-2666-4AFC-ABC0-60EE7CAEACB9}"/>
                  </a:ext>
                </a:extLst>
              </p:cNvPr>
              <p:cNvSpPr/>
              <p:nvPr/>
            </p:nvSpPr>
            <p:spPr>
              <a:xfrm flipH="1" flipV="1">
                <a:off x="7451480" y="2025647"/>
                <a:ext cx="342068" cy="412831"/>
              </a:xfrm>
              <a:prstGeom prst="chevron">
                <a:avLst>
                  <a:gd name="adj" fmla="val 391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1024" name="TextBox 1023">
              <a:extLst>
                <a:ext uri="{FF2B5EF4-FFF2-40B4-BE49-F238E27FC236}">
                  <a16:creationId xmlns:a16="http://schemas.microsoft.com/office/drawing/2014/main" id="{32A07D34-F96B-4FA0-B0DD-571AC46B3803}"/>
                </a:ext>
              </a:extLst>
            </p:cNvPr>
            <p:cNvSpPr txBox="1"/>
            <p:nvPr/>
          </p:nvSpPr>
          <p:spPr>
            <a:xfrm>
              <a:off x="8715070" y="1658743"/>
              <a:ext cx="500458" cy="646331"/>
            </a:xfrm>
            <a:prstGeom prst="rect">
              <a:avLst/>
            </a:prstGeom>
            <a:noFill/>
          </p:spPr>
          <p:txBody>
            <a:bodyPr wrap="none" rtlCol="0">
              <a:spAutoFit/>
            </a:bodyPr>
            <a:lstStyle/>
            <a:p>
              <a:r>
                <a:rPr lang="en-US" sz="3600" dirty="0">
                  <a:solidFill>
                    <a:srgbClr val="7DB79F"/>
                  </a:solidFill>
                  <a:latin typeface="Bahnschrift Condensed" panose="020B0502040204020203" pitchFamily="34" charset="0"/>
                </a:rPr>
                <a:t>01</a:t>
              </a:r>
              <a:endParaRPr lang="en-ID" sz="3600" dirty="0">
                <a:solidFill>
                  <a:srgbClr val="7DB79F"/>
                </a:solidFill>
                <a:latin typeface="Bahnschrift Condensed" panose="020B0502040204020203" pitchFamily="34" charset="0"/>
              </a:endParaRPr>
            </a:p>
          </p:txBody>
        </p:sp>
        <p:sp>
          <p:nvSpPr>
            <p:cNvPr id="70" name="TextBox 69">
              <a:extLst>
                <a:ext uri="{FF2B5EF4-FFF2-40B4-BE49-F238E27FC236}">
                  <a16:creationId xmlns:a16="http://schemas.microsoft.com/office/drawing/2014/main" id="{BA1BC6AB-9757-4D72-9290-82DD157952D8}"/>
                </a:ext>
              </a:extLst>
            </p:cNvPr>
            <p:cNvSpPr txBox="1"/>
            <p:nvPr/>
          </p:nvSpPr>
          <p:spPr>
            <a:xfrm>
              <a:off x="6603421" y="1813939"/>
              <a:ext cx="1111202" cy="369332"/>
            </a:xfrm>
            <a:prstGeom prst="rect">
              <a:avLst/>
            </a:prstGeom>
            <a:noFill/>
          </p:spPr>
          <p:txBody>
            <a:bodyPr wrap="none" rtlCol="0">
              <a:spAutoFit/>
            </a:bodyPr>
            <a:lstStyle/>
            <a:p>
              <a:r>
                <a:rPr lang="en-US" dirty="0">
                  <a:solidFill>
                    <a:schemeClr val="tx1">
                      <a:lumMod val="85000"/>
                      <a:lumOff val="15000"/>
                    </a:schemeClr>
                  </a:solidFill>
                  <a:latin typeface="Bahnschrift Condensed" panose="020B0502040204020203" pitchFamily="34" charset="0"/>
                </a:rPr>
                <a:t>Introduction</a:t>
              </a:r>
              <a:endParaRPr lang="en-ID" dirty="0">
                <a:solidFill>
                  <a:schemeClr val="tx1">
                    <a:lumMod val="85000"/>
                    <a:lumOff val="15000"/>
                  </a:schemeClr>
                </a:solidFill>
                <a:latin typeface="Bahnschrift Condensed" panose="020B0502040204020203" pitchFamily="34" charset="0"/>
              </a:endParaRPr>
            </a:p>
          </p:txBody>
        </p:sp>
      </p:grpSp>
      <p:pic>
        <p:nvPicPr>
          <p:cNvPr id="57" name="Graphic 56" descr="Lightbulb">
            <a:extLst>
              <a:ext uri="{FF2B5EF4-FFF2-40B4-BE49-F238E27FC236}">
                <a16:creationId xmlns:a16="http://schemas.microsoft.com/office/drawing/2014/main" id="{D762B69F-D861-4306-9998-E70A744691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85322" y="4153020"/>
            <a:ext cx="364861" cy="364861"/>
          </a:xfrm>
          <a:prstGeom prst="rect">
            <a:avLst/>
          </a:prstGeom>
        </p:spPr>
      </p:pic>
      <p:pic>
        <p:nvPicPr>
          <p:cNvPr id="65" name="Graphic 64" descr="Stopwatch">
            <a:extLst>
              <a:ext uri="{FF2B5EF4-FFF2-40B4-BE49-F238E27FC236}">
                <a16:creationId xmlns:a16="http://schemas.microsoft.com/office/drawing/2014/main" id="{9B73085A-81F3-4925-82A3-0A8234C0B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94232" y="3334656"/>
            <a:ext cx="390084" cy="390084"/>
          </a:xfrm>
          <a:prstGeom prst="rect">
            <a:avLst/>
          </a:prstGeom>
        </p:spPr>
      </p:pic>
      <p:pic>
        <p:nvPicPr>
          <p:cNvPr id="78" name="Graphic 77" descr="Bullseye">
            <a:extLst>
              <a:ext uri="{FF2B5EF4-FFF2-40B4-BE49-F238E27FC236}">
                <a16:creationId xmlns:a16="http://schemas.microsoft.com/office/drawing/2014/main" id="{BB05CB71-5B96-4EA9-A881-1F99BB1EE6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67419" y="4941998"/>
            <a:ext cx="327161" cy="327161"/>
          </a:xfrm>
          <a:prstGeom prst="rect">
            <a:avLst/>
          </a:prstGeom>
        </p:spPr>
      </p:pic>
      <p:pic>
        <p:nvPicPr>
          <p:cNvPr id="80" name="Graphic 79" descr="Home">
            <a:extLst>
              <a:ext uri="{FF2B5EF4-FFF2-40B4-BE49-F238E27FC236}">
                <a16:creationId xmlns:a16="http://schemas.microsoft.com/office/drawing/2014/main" id="{6D83B5D5-C291-41EE-ADC7-140D0EFC1E3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07401" y="1798340"/>
            <a:ext cx="341435" cy="341435"/>
          </a:xfrm>
          <a:prstGeom prst="rect">
            <a:avLst/>
          </a:prstGeom>
        </p:spPr>
      </p:pic>
      <p:pic>
        <p:nvPicPr>
          <p:cNvPr id="82" name="Graphic 81" descr="Presentation with bar chart">
            <a:extLst>
              <a:ext uri="{FF2B5EF4-FFF2-40B4-BE49-F238E27FC236}">
                <a16:creationId xmlns:a16="http://schemas.microsoft.com/office/drawing/2014/main" id="{1322805E-8E03-4529-BC84-51D9EA0EDE1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975511" y="2615128"/>
            <a:ext cx="353636" cy="353636"/>
          </a:xfrm>
          <a:prstGeom prst="rect">
            <a:avLst/>
          </a:prstGeom>
        </p:spPr>
      </p:pic>
    </p:spTree>
    <p:extLst>
      <p:ext uri="{BB962C8B-B14F-4D97-AF65-F5344CB8AC3E}">
        <p14:creationId xmlns:p14="http://schemas.microsoft.com/office/powerpoint/2010/main" val="531684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70CD7D7-9B40-4904-A25B-0122A0E9B338}"/>
              </a:ext>
            </a:extLst>
          </p:cNvPr>
          <p:cNvGrpSpPr/>
          <p:nvPr/>
        </p:nvGrpSpPr>
        <p:grpSpPr>
          <a:xfrm>
            <a:off x="68826" y="138229"/>
            <a:ext cx="4959636" cy="4678279"/>
            <a:chOff x="4504478" y="1215245"/>
            <a:chExt cx="4959636" cy="4678279"/>
          </a:xfrm>
        </p:grpSpPr>
        <p:sp>
          <p:nvSpPr>
            <p:cNvPr id="46" name="Right Triangle 18">
              <a:extLst>
                <a:ext uri="{FF2B5EF4-FFF2-40B4-BE49-F238E27FC236}">
                  <a16:creationId xmlns:a16="http://schemas.microsoft.com/office/drawing/2014/main" id="{B5E050D6-AF72-416B-A176-5104C37C2CA6}"/>
                </a:ext>
              </a:extLst>
            </p:cNvPr>
            <p:cNvSpPr/>
            <p:nvPr/>
          </p:nvSpPr>
          <p:spPr>
            <a:xfrm flipH="1">
              <a:off x="4532184" y="2807351"/>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4" name="Group 13">
              <a:extLst>
                <a:ext uri="{FF2B5EF4-FFF2-40B4-BE49-F238E27FC236}">
                  <a16:creationId xmlns:a16="http://schemas.microsoft.com/office/drawing/2014/main" id="{A54C3637-DC7F-4998-A450-E1D85737C285}"/>
                </a:ext>
              </a:extLst>
            </p:cNvPr>
            <p:cNvGrpSpPr/>
            <p:nvPr/>
          </p:nvGrpSpPr>
          <p:grpSpPr>
            <a:xfrm>
              <a:off x="5520696" y="1215245"/>
              <a:ext cx="1544990" cy="1575885"/>
              <a:chOff x="7043050" y="1673523"/>
              <a:chExt cx="1090992" cy="1112808"/>
            </a:xfrm>
          </p:grpSpPr>
          <p:sp>
            <p:nvSpPr>
              <p:cNvPr id="11" name="Diamond 10">
                <a:extLst>
                  <a:ext uri="{FF2B5EF4-FFF2-40B4-BE49-F238E27FC236}">
                    <a16:creationId xmlns:a16="http://schemas.microsoft.com/office/drawing/2014/main" id="{E5E90FAA-C35C-4106-8180-021071EB9E27}"/>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Parallelogram 11">
                <a:extLst>
                  <a:ext uri="{FF2B5EF4-FFF2-40B4-BE49-F238E27FC236}">
                    <a16:creationId xmlns:a16="http://schemas.microsoft.com/office/drawing/2014/main" id="{71FE9C8A-D337-44C7-97BC-24B19DF48191}"/>
                  </a:ext>
                </a:extLst>
              </p:cNvPr>
              <p:cNvSpPr/>
              <p:nvPr/>
            </p:nvSpPr>
            <p:spPr>
              <a:xfrm>
                <a:off x="7043050" y="1673524"/>
                <a:ext cx="715743" cy="556403"/>
              </a:xfrm>
              <a:prstGeom prst="parallelogram">
                <a:avLst>
                  <a:gd name="adj" fmla="val 66187"/>
                </a:avLst>
              </a:prstGeom>
              <a:solidFill>
                <a:srgbClr val="7DB7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Diamond 15">
                <a:extLst>
                  <a:ext uri="{FF2B5EF4-FFF2-40B4-BE49-F238E27FC236}">
                    <a16:creationId xmlns:a16="http://schemas.microsoft.com/office/drawing/2014/main" id="{06CB53E3-5541-4515-B768-267BEA3D7F22}"/>
                  </a:ext>
                </a:extLst>
              </p:cNvPr>
              <p:cNvSpPr/>
              <p:nvPr/>
            </p:nvSpPr>
            <p:spPr>
              <a:xfrm>
                <a:off x="7383544" y="1673523"/>
                <a:ext cx="750498" cy="1112807"/>
              </a:xfrm>
              <a:prstGeom prst="diamond">
                <a:avLst/>
              </a:prstGeom>
              <a:solidFill>
                <a:srgbClr val="78AF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Parallelogram 16">
                <a:extLst>
                  <a:ext uri="{FF2B5EF4-FFF2-40B4-BE49-F238E27FC236}">
                    <a16:creationId xmlns:a16="http://schemas.microsoft.com/office/drawing/2014/main" id="{43983531-50B7-49DE-A216-779893E79E29}"/>
                  </a:ext>
                </a:extLst>
              </p:cNvPr>
              <p:cNvSpPr/>
              <p:nvPr/>
            </p:nvSpPr>
            <p:spPr>
              <a:xfrm flipV="1">
                <a:off x="7043050" y="2229927"/>
                <a:ext cx="715743" cy="556403"/>
              </a:xfrm>
              <a:prstGeom prst="parallelogram">
                <a:avLst>
                  <a:gd name="adj" fmla="val 66187"/>
                </a:avLst>
              </a:prstGeom>
              <a:solidFill>
                <a:srgbClr val="5B95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Diamond 17">
                <a:extLst>
                  <a:ext uri="{FF2B5EF4-FFF2-40B4-BE49-F238E27FC236}">
                    <a16:creationId xmlns:a16="http://schemas.microsoft.com/office/drawing/2014/main" id="{653541A7-0D00-4159-A48A-100F8AFF1AA0}"/>
                  </a:ext>
                </a:extLst>
              </p:cNvPr>
              <p:cNvSpPr/>
              <p:nvPr/>
            </p:nvSpPr>
            <p:spPr>
              <a:xfrm>
                <a:off x="7453805" y="1777702"/>
                <a:ext cx="609976" cy="904447"/>
              </a:xfrm>
              <a:prstGeom prst="diamond">
                <a:avLst/>
              </a:prstGeom>
              <a:solidFill>
                <a:srgbClr val="3D6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0" name="Group 19">
              <a:extLst>
                <a:ext uri="{FF2B5EF4-FFF2-40B4-BE49-F238E27FC236}">
                  <a16:creationId xmlns:a16="http://schemas.microsoft.com/office/drawing/2014/main" id="{E3241595-76B6-4A6A-A60C-5117314C189C}"/>
                </a:ext>
              </a:extLst>
            </p:cNvPr>
            <p:cNvGrpSpPr/>
            <p:nvPr/>
          </p:nvGrpSpPr>
          <p:grpSpPr>
            <a:xfrm>
              <a:off x="5529688" y="2752954"/>
              <a:ext cx="1544990" cy="1575885"/>
              <a:chOff x="7043050" y="1673523"/>
              <a:chExt cx="1090992" cy="1112808"/>
            </a:xfrm>
          </p:grpSpPr>
          <p:sp>
            <p:nvSpPr>
              <p:cNvPr id="21" name="Diamond 20">
                <a:extLst>
                  <a:ext uri="{FF2B5EF4-FFF2-40B4-BE49-F238E27FC236}">
                    <a16:creationId xmlns:a16="http://schemas.microsoft.com/office/drawing/2014/main" id="{6BDAA0AD-1689-489C-A7C2-BD3986ECAC3E}"/>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Parallelogram 21">
                <a:extLst>
                  <a:ext uri="{FF2B5EF4-FFF2-40B4-BE49-F238E27FC236}">
                    <a16:creationId xmlns:a16="http://schemas.microsoft.com/office/drawing/2014/main" id="{D26C1C48-9DC6-4D13-88BD-ADF97512BB00}"/>
                  </a:ext>
                </a:extLst>
              </p:cNvPr>
              <p:cNvSpPr/>
              <p:nvPr/>
            </p:nvSpPr>
            <p:spPr>
              <a:xfrm>
                <a:off x="7043050" y="1673524"/>
                <a:ext cx="715743" cy="556403"/>
              </a:xfrm>
              <a:prstGeom prst="parallelogram">
                <a:avLst>
                  <a:gd name="adj" fmla="val 66187"/>
                </a:avLst>
              </a:prstGeom>
              <a:solidFill>
                <a:srgbClr val="E4C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Diamond 22">
                <a:extLst>
                  <a:ext uri="{FF2B5EF4-FFF2-40B4-BE49-F238E27FC236}">
                    <a16:creationId xmlns:a16="http://schemas.microsoft.com/office/drawing/2014/main" id="{A20723BF-713D-46C2-A18E-F6020E18070E}"/>
                  </a:ext>
                </a:extLst>
              </p:cNvPr>
              <p:cNvSpPr/>
              <p:nvPr/>
            </p:nvSpPr>
            <p:spPr>
              <a:xfrm>
                <a:off x="7383544" y="1673523"/>
                <a:ext cx="750498" cy="1112807"/>
              </a:xfrm>
              <a:prstGeom prst="diamond">
                <a:avLst/>
              </a:prstGeom>
              <a:solidFill>
                <a:srgbClr val="E7C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Parallelogram 23">
                <a:extLst>
                  <a:ext uri="{FF2B5EF4-FFF2-40B4-BE49-F238E27FC236}">
                    <a16:creationId xmlns:a16="http://schemas.microsoft.com/office/drawing/2014/main" id="{071DB633-18EC-447D-9706-13FAAE725B19}"/>
                  </a:ext>
                </a:extLst>
              </p:cNvPr>
              <p:cNvSpPr/>
              <p:nvPr/>
            </p:nvSpPr>
            <p:spPr>
              <a:xfrm flipV="1">
                <a:off x="7043050" y="2229927"/>
                <a:ext cx="715743" cy="556403"/>
              </a:xfrm>
              <a:prstGeom prst="parallelogram">
                <a:avLst>
                  <a:gd name="adj" fmla="val 66187"/>
                </a:avLst>
              </a:prstGeom>
              <a:solidFill>
                <a:srgbClr val="C49D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Diamond 24">
                <a:extLst>
                  <a:ext uri="{FF2B5EF4-FFF2-40B4-BE49-F238E27FC236}">
                    <a16:creationId xmlns:a16="http://schemas.microsoft.com/office/drawing/2014/main" id="{C743804F-DE5F-42DC-9B3C-AFB5CFB9EDFF}"/>
                  </a:ext>
                </a:extLst>
              </p:cNvPr>
              <p:cNvSpPr/>
              <p:nvPr/>
            </p:nvSpPr>
            <p:spPr>
              <a:xfrm>
                <a:off x="7453805" y="1777702"/>
                <a:ext cx="609976" cy="904447"/>
              </a:xfrm>
              <a:prstGeom prst="diamond">
                <a:avLst/>
              </a:prstGeom>
              <a:solidFill>
                <a:srgbClr val="A388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6" name="Group 25">
              <a:extLst>
                <a:ext uri="{FF2B5EF4-FFF2-40B4-BE49-F238E27FC236}">
                  <a16:creationId xmlns:a16="http://schemas.microsoft.com/office/drawing/2014/main" id="{5CF2D7F9-0796-42DB-916D-C47986531F26}"/>
                </a:ext>
              </a:extLst>
            </p:cNvPr>
            <p:cNvGrpSpPr/>
            <p:nvPr/>
          </p:nvGrpSpPr>
          <p:grpSpPr>
            <a:xfrm>
              <a:off x="5520696" y="4317639"/>
              <a:ext cx="1544990" cy="1575885"/>
              <a:chOff x="7043050" y="1673523"/>
              <a:chExt cx="1090992" cy="1112808"/>
            </a:xfrm>
            <a:effectLst>
              <a:reflection blurRad="6350" stA="50000" endA="300" endPos="28000" dir="5400000" sy="-100000" algn="bl" rotWithShape="0"/>
            </a:effectLst>
          </p:grpSpPr>
          <p:sp>
            <p:nvSpPr>
              <p:cNvPr id="27" name="Diamond 26">
                <a:extLst>
                  <a:ext uri="{FF2B5EF4-FFF2-40B4-BE49-F238E27FC236}">
                    <a16:creationId xmlns:a16="http://schemas.microsoft.com/office/drawing/2014/main" id="{C58ACEE9-A8D1-44F1-80E9-DFFA4D50A482}"/>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Parallelogram 27">
                <a:extLst>
                  <a:ext uri="{FF2B5EF4-FFF2-40B4-BE49-F238E27FC236}">
                    <a16:creationId xmlns:a16="http://schemas.microsoft.com/office/drawing/2014/main" id="{0D3F442A-AAE3-4A9D-B6A3-6724BCF50AB9}"/>
                  </a:ext>
                </a:extLst>
              </p:cNvPr>
              <p:cNvSpPr/>
              <p:nvPr/>
            </p:nvSpPr>
            <p:spPr>
              <a:xfrm>
                <a:off x="7043050" y="1673524"/>
                <a:ext cx="715743" cy="556403"/>
              </a:xfrm>
              <a:prstGeom prst="parallelogram">
                <a:avLst>
                  <a:gd name="adj" fmla="val 66187"/>
                </a:avLst>
              </a:prstGeom>
              <a:solidFill>
                <a:srgbClr val="4D5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Diamond 28">
                <a:extLst>
                  <a:ext uri="{FF2B5EF4-FFF2-40B4-BE49-F238E27FC236}">
                    <a16:creationId xmlns:a16="http://schemas.microsoft.com/office/drawing/2014/main" id="{CD19F367-0134-4BE2-9E2E-10CBBCE434B6}"/>
                  </a:ext>
                </a:extLst>
              </p:cNvPr>
              <p:cNvSpPr/>
              <p:nvPr/>
            </p:nvSpPr>
            <p:spPr>
              <a:xfrm>
                <a:off x="7383544" y="1673523"/>
                <a:ext cx="750498" cy="1112807"/>
              </a:xfrm>
              <a:prstGeom prst="diamond">
                <a:avLst/>
              </a:prstGeom>
              <a:solidFill>
                <a:srgbClr val="323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Parallelogram 29">
                <a:extLst>
                  <a:ext uri="{FF2B5EF4-FFF2-40B4-BE49-F238E27FC236}">
                    <a16:creationId xmlns:a16="http://schemas.microsoft.com/office/drawing/2014/main" id="{3F469969-2948-4BA8-8DFF-3E9A808D8C8C}"/>
                  </a:ext>
                </a:extLst>
              </p:cNvPr>
              <p:cNvSpPr/>
              <p:nvPr/>
            </p:nvSpPr>
            <p:spPr>
              <a:xfrm flipV="1">
                <a:off x="7043050" y="2229927"/>
                <a:ext cx="715743" cy="556403"/>
              </a:xfrm>
              <a:prstGeom prst="parallelogram">
                <a:avLst>
                  <a:gd name="adj" fmla="val 66187"/>
                </a:avLst>
              </a:prstGeom>
              <a:solidFill>
                <a:srgbClr val="1C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Diamond 30">
                <a:extLst>
                  <a:ext uri="{FF2B5EF4-FFF2-40B4-BE49-F238E27FC236}">
                    <a16:creationId xmlns:a16="http://schemas.microsoft.com/office/drawing/2014/main" id="{BEFB8010-991D-4E24-A5B1-3092F6B2D47F}"/>
                  </a:ext>
                </a:extLst>
              </p:cNvPr>
              <p:cNvSpPr/>
              <p:nvPr/>
            </p:nvSpPr>
            <p:spPr>
              <a:xfrm>
                <a:off x="7453805" y="1777702"/>
                <a:ext cx="609976" cy="904447"/>
              </a:xfrm>
              <a:prstGeom prst="diamond">
                <a:avLst/>
              </a:prstGeom>
              <a:solidFill>
                <a:srgbClr val="2429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2" name="Group 31">
              <a:extLst>
                <a:ext uri="{FF2B5EF4-FFF2-40B4-BE49-F238E27FC236}">
                  <a16:creationId xmlns:a16="http://schemas.microsoft.com/office/drawing/2014/main" id="{CF1E30C1-8EFD-4240-B18E-B52DB837961B}"/>
                </a:ext>
              </a:extLst>
            </p:cNvPr>
            <p:cNvGrpSpPr/>
            <p:nvPr/>
          </p:nvGrpSpPr>
          <p:grpSpPr>
            <a:xfrm flipH="1">
              <a:off x="4504478" y="1984264"/>
              <a:ext cx="1535465" cy="1575885"/>
              <a:chOff x="7043050" y="1673523"/>
              <a:chExt cx="1084266" cy="1112808"/>
            </a:xfrm>
          </p:grpSpPr>
          <p:sp>
            <p:nvSpPr>
              <p:cNvPr id="33" name="Diamond 32">
                <a:extLst>
                  <a:ext uri="{FF2B5EF4-FFF2-40B4-BE49-F238E27FC236}">
                    <a16:creationId xmlns:a16="http://schemas.microsoft.com/office/drawing/2014/main" id="{408CAAEF-5AEE-4435-B106-65BCD20FED51}"/>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Parallelogram 33">
                <a:extLst>
                  <a:ext uri="{FF2B5EF4-FFF2-40B4-BE49-F238E27FC236}">
                    <a16:creationId xmlns:a16="http://schemas.microsoft.com/office/drawing/2014/main" id="{C54CD6F4-20BC-4300-95CC-C791D57E4977}"/>
                  </a:ext>
                </a:extLst>
              </p:cNvPr>
              <p:cNvSpPr/>
              <p:nvPr/>
            </p:nvSpPr>
            <p:spPr>
              <a:xfrm>
                <a:off x="7043050" y="1673524"/>
                <a:ext cx="715743" cy="556403"/>
              </a:xfrm>
              <a:prstGeom prst="parallelogram">
                <a:avLst>
                  <a:gd name="adj" fmla="val 66187"/>
                </a:avLst>
              </a:prstGeom>
              <a:solidFill>
                <a:srgbClr val="E66B6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Diamond 34">
                <a:extLst>
                  <a:ext uri="{FF2B5EF4-FFF2-40B4-BE49-F238E27FC236}">
                    <a16:creationId xmlns:a16="http://schemas.microsoft.com/office/drawing/2014/main" id="{C3D52142-C5C2-4D8D-8C3C-61307E32370C}"/>
                  </a:ext>
                </a:extLst>
              </p:cNvPr>
              <p:cNvSpPr/>
              <p:nvPr/>
            </p:nvSpPr>
            <p:spPr>
              <a:xfrm>
                <a:off x="7376818" y="1673523"/>
                <a:ext cx="750498" cy="1112807"/>
              </a:xfrm>
              <a:prstGeom prst="diamond">
                <a:avLst/>
              </a:prstGeom>
              <a:solidFill>
                <a:srgbClr val="E3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Parallelogram 35">
                <a:extLst>
                  <a:ext uri="{FF2B5EF4-FFF2-40B4-BE49-F238E27FC236}">
                    <a16:creationId xmlns:a16="http://schemas.microsoft.com/office/drawing/2014/main" id="{4B6AF9C5-8325-4D60-BCD5-B2EED5B2AC7F}"/>
                  </a:ext>
                </a:extLst>
              </p:cNvPr>
              <p:cNvSpPr/>
              <p:nvPr/>
            </p:nvSpPr>
            <p:spPr>
              <a:xfrm flipV="1">
                <a:off x="7043050" y="2229927"/>
                <a:ext cx="715743" cy="556403"/>
              </a:xfrm>
              <a:prstGeom prst="parallelogram">
                <a:avLst>
                  <a:gd name="adj" fmla="val 66187"/>
                </a:avLst>
              </a:prstGeom>
              <a:solidFill>
                <a:srgbClr val="B44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Diamond 36">
                <a:extLst>
                  <a:ext uri="{FF2B5EF4-FFF2-40B4-BE49-F238E27FC236}">
                    <a16:creationId xmlns:a16="http://schemas.microsoft.com/office/drawing/2014/main" id="{D81C3CAC-CFAF-4040-B093-008CD4129364}"/>
                  </a:ext>
                </a:extLst>
              </p:cNvPr>
              <p:cNvSpPr/>
              <p:nvPr/>
            </p:nvSpPr>
            <p:spPr>
              <a:xfrm>
                <a:off x="7453805" y="1777702"/>
                <a:ext cx="609976" cy="904447"/>
              </a:xfrm>
              <a:prstGeom prst="diamond">
                <a:avLst/>
              </a:prstGeom>
              <a:solidFill>
                <a:srgbClr val="A33E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8" name="Group 37">
              <a:extLst>
                <a:ext uri="{FF2B5EF4-FFF2-40B4-BE49-F238E27FC236}">
                  <a16:creationId xmlns:a16="http://schemas.microsoft.com/office/drawing/2014/main" id="{A3856CEA-0FF7-4BB9-999F-2D4F0D71C7BD}"/>
                </a:ext>
              </a:extLst>
            </p:cNvPr>
            <p:cNvGrpSpPr/>
            <p:nvPr/>
          </p:nvGrpSpPr>
          <p:grpSpPr>
            <a:xfrm flipH="1">
              <a:off x="4513930" y="3529698"/>
              <a:ext cx="1535465" cy="1575885"/>
              <a:chOff x="7043050" y="1673523"/>
              <a:chExt cx="1084266" cy="1112808"/>
            </a:xfrm>
          </p:grpSpPr>
          <p:sp>
            <p:nvSpPr>
              <p:cNvPr id="39" name="Diamond 38">
                <a:extLst>
                  <a:ext uri="{FF2B5EF4-FFF2-40B4-BE49-F238E27FC236}">
                    <a16:creationId xmlns:a16="http://schemas.microsoft.com/office/drawing/2014/main" id="{D7611AA2-C6E6-4F3D-9083-8F75970EDD74}"/>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Parallelogram 39">
                <a:extLst>
                  <a:ext uri="{FF2B5EF4-FFF2-40B4-BE49-F238E27FC236}">
                    <a16:creationId xmlns:a16="http://schemas.microsoft.com/office/drawing/2014/main" id="{CE581C2B-CC0D-4E13-A1E2-7EC431E3A63B}"/>
                  </a:ext>
                </a:extLst>
              </p:cNvPr>
              <p:cNvSpPr/>
              <p:nvPr/>
            </p:nvSpPr>
            <p:spPr>
              <a:xfrm>
                <a:off x="7043050" y="1673524"/>
                <a:ext cx="715743" cy="556403"/>
              </a:xfrm>
              <a:prstGeom prst="parallelogram">
                <a:avLst>
                  <a:gd name="adj" fmla="val 66187"/>
                </a:avLst>
              </a:prstGeom>
              <a:solidFill>
                <a:srgbClr val="9969A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1" name="Diamond 40">
                <a:extLst>
                  <a:ext uri="{FF2B5EF4-FFF2-40B4-BE49-F238E27FC236}">
                    <a16:creationId xmlns:a16="http://schemas.microsoft.com/office/drawing/2014/main" id="{7F046162-D6BA-44B3-9A7B-3CEEA0BB8067}"/>
                  </a:ext>
                </a:extLst>
              </p:cNvPr>
              <p:cNvSpPr/>
              <p:nvPr/>
            </p:nvSpPr>
            <p:spPr>
              <a:xfrm>
                <a:off x="7376818" y="1673523"/>
                <a:ext cx="750498" cy="1112807"/>
              </a:xfrm>
              <a:prstGeom prst="diamond">
                <a:avLst/>
              </a:prstGeom>
              <a:solidFill>
                <a:srgbClr val="9256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Parallelogram 41">
                <a:extLst>
                  <a:ext uri="{FF2B5EF4-FFF2-40B4-BE49-F238E27FC236}">
                    <a16:creationId xmlns:a16="http://schemas.microsoft.com/office/drawing/2014/main" id="{10C92D01-43C8-4A76-A90C-ED7A45C56171}"/>
                  </a:ext>
                </a:extLst>
              </p:cNvPr>
              <p:cNvSpPr/>
              <p:nvPr/>
            </p:nvSpPr>
            <p:spPr>
              <a:xfrm flipV="1">
                <a:off x="7043050" y="2229927"/>
                <a:ext cx="715743" cy="556403"/>
              </a:xfrm>
              <a:prstGeom prst="parallelogram">
                <a:avLst>
                  <a:gd name="adj" fmla="val 66187"/>
                </a:avLst>
              </a:prstGeom>
              <a:solidFill>
                <a:srgbClr val="764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Diamond 42">
                <a:extLst>
                  <a:ext uri="{FF2B5EF4-FFF2-40B4-BE49-F238E27FC236}">
                    <a16:creationId xmlns:a16="http://schemas.microsoft.com/office/drawing/2014/main" id="{84EE3B74-4B93-46F7-B23D-0DBC6092F5D7}"/>
                  </a:ext>
                </a:extLst>
              </p:cNvPr>
              <p:cNvSpPr/>
              <p:nvPr/>
            </p:nvSpPr>
            <p:spPr>
              <a:xfrm>
                <a:off x="7453805" y="1777702"/>
                <a:ext cx="609976" cy="904447"/>
              </a:xfrm>
              <a:prstGeom prst="diamond">
                <a:avLst/>
              </a:prstGeom>
              <a:solidFill>
                <a:srgbClr val="5C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9" name="Right Triangle 18">
              <a:extLst>
                <a:ext uri="{FF2B5EF4-FFF2-40B4-BE49-F238E27FC236}">
                  <a16:creationId xmlns:a16="http://schemas.microsoft.com/office/drawing/2014/main" id="{9E5117F3-8043-4260-9975-27048708B3C7}"/>
                </a:ext>
              </a:extLst>
            </p:cNvPr>
            <p:cNvSpPr/>
            <p:nvPr/>
          </p:nvSpPr>
          <p:spPr>
            <a:xfrm>
              <a:off x="6548702" y="1984264"/>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Right Triangle 18">
              <a:extLst>
                <a:ext uri="{FF2B5EF4-FFF2-40B4-BE49-F238E27FC236}">
                  <a16:creationId xmlns:a16="http://schemas.microsoft.com/office/drawing/2014/main" id="{01C3B024-2F15-4782-9285-5E3372AA0C3D}"/>
                </a:ext>
              </a:extLst>
            </p:cNvPr>
            <p:cNvSpPr/>
            <p:nvPr/>
          </p:nvSpPr>
          <p:spPr>
            <a:xfrm>
              <a:off x="6527582" y="3552092"/>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 name="Group 3">
              <a:extLst>
                <a:ext uri="{FF2B5EF4-FFF2-40B4-BE49-F238E27FC236}">
                  <a16:creationId xmlns:a16="http://schemas.microsoft.com/office/drawing/2014/main" id="{9F42F635-ADFB-48A4-A097-99EC663549CC}"/>
                </a:ext>
              </a:extLst>
            </p:cNvPr>
            <p:cNvGrpSpPr/>
            <p:nvPr/>
          </p:nvGrpSpPr>
          <p:grpSpPr>
            <a:xfrm>
              <a:off x="6099088" y="1420565"/>
              <a:ext cx="3365026" cy="1174739"/>
              <a:chOff x="6099088" y="1420565"/>
              <a:chExt cx="3365026" cy="1174739"/>
            </a:xfrm>
          </p:grpSpPr>
          <p:grpSp>
            <p:nvGrpSpPr>
              <p:cNvPr id="49" name="Group 48">
                <a:extLst>
                  <a:ext uri="{FF2B5EF4-FFF2-40B4-BE49-F238E27FC236}">
                    <a16:creationId xmlns:a16="http://schemas.microsoft.com/office/drawing/2014/main" id="{CC0880B8-DB49-4F50-B1B4-4F5F57CEC60D}"/>
                  </a:ext>
                </a:extLst>
              </p:cNvPr>
              <p:cNvGrpSpPr/>
              <p:nvPr/>
            </p:nvGrpSpPr>
            <p:grpSpPr>
              <a:xfrm>
                <a:off x="6099088" y="1420565"/>
                <a:ext cx="3365026" cy="1174739"/>
                <a:chOff x="7451479" y="1818509"/>
                <a:chExt cx="2376207" cy="829540"/>
              </a:xfrm>
            </p:grpSpPr>
            <p:sp>
              <p:nvSpPr>
                <p:cNvPr id="47" name="Arrow: Right 46">
                  <a:extLst>
                    <a:ext uri="{FF2B5EF4-FFF2-40B4-BE49-F238E27FC236}">
                      <a16:creationId xmlns:a16="http://schemas.microsoft.com/office/drawing/2014/main" id="{16187E94-92E5-49F3-BA4B-8C26BA26E310}"/>
                    </a:ext>
                  </a:extLst>
                </p:cNvPr>
                <p:cNvSpPr/>
                <p:nvPr/>
              </p:nvSpPr>
              <p:spPr>
                <a:xfrm>
                  <a:off x="7595774" y="1818509"/>
                  <a:ext cx="2231912" cy="829540"/>
                </a:xfrm>
                <a:prstGeom prst="rightArrow">
                  <a:avLst>
                    <a:gd name="adj1" fmla="val 50000"/>
                    <a:gd name="adj2" fmla="val 60414"/>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Arrow: Chevron 47">
                  <a:extLst>
                    <a:ext uri="{FF2B5EF4-FFF2-40B4-BE49-F238E27FC236}">
                      <a16:creationId xmlns:a16="http://schemas.microsoft.com/office/drawing/2014/main" id="{ED77E364-2666-4AFC-ABC0-60EE7CAEACB9}"/>
                    </a:ext>
                  </a:extLst>
                </p:cNvPr>
                <p:cNvSpPr/>
                <p:nvPr/>
              </p:nvSpPr>
              <p:spPr>
                <a:xfrm flipH="1" flipV="1">
                  <a:off x="7451479" y="2025647"/>
                  <a:ext cx="342068" cy="412831"/>
                </a:xfrm>
                <a:prstGeom prst="chevron">
                  <a:avLst>
                    <a:gd name="adj" fmla="val 391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1024" name="TextBox 1023">
                <a:extLst>
                  <a:ext uri="{FF2B5EF4-FFF2-40B4-BE49-F238E27FC236}">
                    <a16:creationId xmlns:a16="http://schemas.microsoft.com/office/drawing/2014/main" id="{32A07D34-F96B-4FA0-B0DD-571AC46B3803}"/>
                  </a:ext>
                </a:extLst>
              </p:cNvPr>
              <p:cNvSpPr txBox="1"/>
              <p:nvPr/>
            </p:nvSpPr>
            <p:spPr>
              <a:xfrm>
                <a:off x="8715070" y="1658743"/>
                <a:ext cx="500458" cy="646331"/>
              </a:xfrm>
              <a:prstGeom prst="rect">
                <a:avLst/>
              </a:prstGeom>
              <a:noFill/>
            </p:spPr>
            <p:txBody>
              <a:bodyPr wrap="none" rtlCol="0">
                <a:spAutoFit/>
              </a:bodyPr>
              <a:lstStyle/>
              <a:p>
                <a:r>
                  <a:rPr lang="en-US" sz="3600" dirty="0">
                    <a:solidFill>
                      <a:srgbClr val="7DB79F"/>
                    </a:solidFill>
                    <a:latin typeface="Bahnschrift Condensed" panose="020B0502040204020203" pitchFamily="34" charset="0"/>
                  </a:rPr>
                  <a:t>01</a:t>
                </a:r>
                <a:endParaRPr lang="en-ID" sz="3600" dirty="0">
                  <a:solidFill>
                    <a:srgbClr val="7DB79F"/>
                  </a:solidFill>
                  <a:latin typeface="Bahnschrift Condensed" panose="020B0502040204020203" pitchFamily="34" charset="0"/>
                </a:endParaRPr>
              </a:p>
            </p:txBody>
          </p:sp>
          <p:sp>
            <p:nvSpPr>
              <p:cNvPr id="70" name="TextBox 69">
                <a:extLst>
                  <a:ext uri="{FF2B5EF4-FFF2-40B4-BE49-F238E27FC236}">
                    <a16:creationId xmlns:a16="http://schemas.microsoft.com/office/drawing/2014/main" id="{BA1BC6AB-9757-4D72-9290-82DD157952D8}"/>
                  </a:ext>
                </a:extLst>
              </p:cNvPr>
              <p:cNvSpPr txBox="1"/>
              <p:nvPr/>
            </p:nvSpPr>
            <p:spPr>
              <a:xfrm>
                <a:off x="6603421" y="1813939"/>
                <a:ext cx="1111202" cy="369332"/>
              </a:xfrm>
              <a:prstGeom prst="rect">
                <a:avLst/>
              </a:prstGeom>
              <a:noFill/>
            </p:spPr>
            <p:txBody>
              <a:bodyPr wrap="none" rtlCol="0">
                <a:spAutoFit/>
              </a:bodyPr>
              <a:lstStyle/>
              <a:p>
                <a:r>
                  <a:rPr lang="en-US" dirty="0">
                    <a:solidFill>
                      <a:schemeClr val="tx1">
                        <a:lumMod val="85000"/>
                        <a:lumOff val="15000"/>
                      </a:schemeClr>
                    </a:solidFill>
                    <a:latin typeface="Bahnschrift Condensed" panose="020B0502040204020203" pitchFamily="34" charset="0"/>
                  </a:rPr>
                  <a:t>Introduction</a:t>
                </a:r>
                <a:endParaRPr lang="en-ID" dirty="0">
                  <a:solidFill>
                    <a:schemeClr val="tx1">
                      <a:lumMod val="85000"/>
                      <a:lumOff val="15000"/>
                    </a:schemeClr>
                  </a:solidFill>
                  <a:latin typeface="Bahnschrift Condensed" panose="020B0502040204020203" pitchFamily="34" charset="0"/>
                </a:endParaRPr>
              </a:p>
            </p:txBody>
          </p:sp>
        </p:grpSp>
        <p:pic>
          <p:nvPicPr>
            <p:cNvPr id="80" name="Graphic 79" descr="Home">
              <a:extLst>
                <a:ext uri="{FF2B5EF4-FFF2-40B4-BE49-F238E27FC236}">
                  <a16:creationId xmlns:a16="http://schemas.microsoft.com/office/drawing/2014/main" id="{6D83B5D5-C291-41EE-ADC7-140D0EFC1E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07401" y="1798340"/>
              <a:ext cx="341435" cy="341435"/>
            </a:xfrm>
            <a:prstGeom prst="rect">
              <a:avLst/>
            </a:prstGeom>
          </p:spPr>
        </p:pic>
      </p:grpSp>
      <p:sp>
        <p:nvSpPr>
          <p:cNvPr id="3" name="TextBox 2">
            <a:extLst>
              <a:ext uri="{FF2B5EF4-FFF2-40B4-BE49-F238E27FC236}">
                <a16:creationId xmlns:a16="http://schemas.microsoft.com/office/drawing/2014/main" id="{82DE2D69-75D4-A8A4-DB56-14B574F983F1}"/>
              </a:ext>
            </a:extLst>
          </p:cNvPr>
          <p:cNvSpPr txBox="1"/>
          <p:nvPr/>
        </p:nvSpPr>
        <p:spPr>
          <a:xfrm>
            <a:off x="3872204" y="1605833"/>
            <a:ext cx="8151544" cy="5909310"/>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With the widespread use of social networks over the past few decades, people have become more involved. In-person and online hate speech has become more prevalent. The development and dissemination of hateful content, which eventually results in hate crimes, is greatly aided by social media and other internet platforms.</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People may now communicate freely, which has enabled them to share a wide range of ideas, feelings, and information. Cyberspace is not always secure, and it sometimes serves as a venue for the distribution of offensive and dangerous material</a:t>
            </a:r>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"Content that advocates violence against individuals or groups based on race or ethnic origin, religion, handicap, gender, age, veteran status, and sexual orientation/gender identity”.</a:t>
            </a:r>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suggested approaches used ML algorithms and various feature engineering techniques to categorize information as hate speech.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Due to differences over various definitions of hate speech, detecting hate speech can be difficult.</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4412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3714EBF-3BC9-1A3A-03C6-F2FA8DBB9D28}"/>
              </a:ext>
            </a:extLst>
          </p:cNvPr>
          <p:cNvGrpSpPr/>
          <p:nvPr/>
        </p:nvGrpSpPr>
        <p:grpSpPr>
          <a:xfrm>
            <a:off x="68826" y="138229"/>
            <a:ext cx="4959636" cy="4678279"/>
            <a:chOff x="4504478" y="1215245"/>
            <a:chExt cx="4959636" cy="4678279"/>
          </a:xfrm>
        </p:grpSpPr>
        <p:sp>
          <p:nvSpPr>
            <p:cNvPr id="5" name="Right Triangle 18">
              <a:extLst>
                <a:ext uri="{FF2B5EF4-FFF2-40B4-BE49-F238E27FC236}">
                  <a16:creationId xmlns:a16="http://schemas.microsoft.com/office/drawing/2014/main" id="{8EE68627-E7B4-4C26-C92E-26B63487709F}"/>
                </a:ext>
              </a:extLst>
            </p:cNvPr>
            <p:cNvSpPr/>
            <p:nvPr/>
          </p:nvSpPr>
          <p:spPr>
            <a:xfrm flipH="1">
              <a:off x="4532184" y="2807351"/>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6" name="Group 5">
              <a:extLst>
                <a:ext uri="{FF2B5EF4-FFF2-40B4-BE49-F238E27FC236}">
                  <a16:creationId xmlns:a16="http://schemas.microsoft.com/office/drawing/2014/main" id="{8155EE82-E979-4027-81B5-02CBD6F969C6}"/>
                </a:ext>
              </a:extLst>
            </p:cNvPr>
            <p:cNvGrpSpPr/>
            <p:nvPr/>
          </p:nvGrpSpPr>
          <p:grpSpPr>
            <a:xfrm>
              <a:off x="5520696" y="1215245"/>
              <a:ext cx="1544990" cy="1575885"/>
              <a:chOff x="7043050" y="1673523"/>
              <a:chExt cx="1090992" cy="1112808"/>
            </a:xfrm>
          </p:grpSpPr>
          <p:sp>
            <p:nvSpPr>
              <p:cNvPr id="40" name="Diamond 39">
                <a:extLst>
                  <a:ext uri="{FF2B5EF4-FFF2-40B4-BE49-F238E27FC236}">
                    <a16:creationId xmlns:a16="http://schemas.microsoft.com/office/drawing/2014/main" id="{DB67AAA6-6622-0124-AB03-4865DCB661FC}"/>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Parallelogram 40">
                <a:extLst>
                  <a:ext uri="{FF2B5EF4-FFF2-40B4-BE49-F238E27FC236}">
                    <a16:creationId xmlns:a16="http://schemas.microsoft.com/office/drawing/2014/main" id="{D9DF3712-C7E9-F9B8-2D66-B6F096E57450}"/>
                  </a:ext>
                </a:extLst>
              </p:cNvPr>
              <p:cNvSpPr/>
              <p:nvPr/>
            </p:nvSpPr>
            <p:spPr>
              <a:xfrm>
                <a:off x="7043050" y="1673524"/>
                <a:ext cx="715743" cy="556403"/>
              </a:xfrm>
              <a:prstGeom prst="parallelogram">
                <a:avLst>
                  <a:gd name="adj" fmla="val 66187"/>
                </a:avLst>
              </a:prstGeom>
              <a:solidFill>
                <a:srgbClr val="7DB7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Diamond 41">
                <a:extLst>
                  <a:ext uri="{FF2B5EF4-FFF2-40B4-BE49-F238E27FC236}">
                    <a16:creationId xmlns:a16="http://schemas.microsoft.com/office/drawing/2014/main" id="{B5A28137-6ABA-0715-8D6A-259DB34050E8}"/>
                  </a:ext>
                </a:extLst>
              </p:cNvPr>
              <p:cNvSpPr/>
              <p:nvPr/>
            </p:nvSpPr>
            <p:spPr>
              <a:xfrm>
                <a:off x="7383544" y="1673523"/>
                <a:ext cx="750498" cy="1112807"/>
              </a:xfrm>
              <a:prstGeom prst="diamond">
                <a:avLst/>
              </a:prstGeom>
              <a:solidFill>
                <a:srgbClr val="78AF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Parallelogram 42">
                <a:extLst>
                  <a:ext uri="{FF2B5EF4-FFF2-40B4-BE49-F238E27FC236}">
                    <a16:creationId xmlns:a16="http://schemas.microsoft.com/office/drawing/2014/main" id="{F4638EA3-3ACE-44EB-50F5-4E8C34B3FF12}"/>
                  </a:ext>
                </a:extLst>
              </p:cNvPr>
              <p:cNvSpPr/>
              <p:nvPr/>
            </p:nvSpPr>
            <p:spPr>
              <a:xfrm flipV="1">
                <a:off x="7043050" y="2229927"/>
                <a:ext cx="715743" cy="556403"/>
              </a:xfrm>
              <a:prstGeom prst="parallelogram">
                <a:avLst>
                  <a:gd name="adj" fmla="val 66187"/>
                </a:avLst>
              </a:prstGeom>
              <a:solidFill>
                <a:srgbClr val="5B95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Diamond 43">
                <a:extLst>
                  <a:ext uri="{FF2B5EF4-FFF2-40B4-BE49-F238E27FC236}">
                    <a16:creationId xmlns:a16="http://schemas.microsoft.com/office/drawing/2014/main" id="{E6E1B501-7738-C4B9-6889-268701E31F71}"/>
                  </a:ext>
                </a:extLst>
              </p:cNvPr>
              <p:cNvSpPr/>
              <p:nvPr/>
            </p:nvSpPr>
            <p:spPr>
              <a:xfrm>
                <a:off x="7453805" y="1777702"/>
                <a:ext cx="609976" cy="904447"/>
              </a:xfrm>
              <a:prstGeom prst="diamond">
                <a:avLst/>
              </a:prstGeom>
              <a:solidFill>
                <a:srgbClr val="3D6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7" name="Group 6">
              <a:extLst>
                <a:ext uri="{FF2B5EF4-FFF2-40B4-BE49-F238E27FC236}">
                  <a16:creationId xmlns:a16="http://schemas.microsoft.com/office/drawing/2014/main" id="{C6F87B1B-028D-251A-EF98-31AB150C4425}"/>
                </a:ext>
              </a:extLst>
            </p:cNvPr>
            <p:cNvGrpSpPr/>
            <p:nvPr/>
          </p:nvGrpSpPr>
          <p:grpSpPr>
            <a:xfrm>
              <a:off x="5529688" y="2752954"/>
              <a:ext cx="1544990" cy="1575885"/>
              <a:chOff x="7043050" y="1673523"/>
              <a:chExt cx="1090992" cy="1112808"/>
            </a:xfrm>
          </p:grpSpPr>
          <p:sp>
            <p:nvSpPr>
              <p:cNvPr id="35" name="Diamond 34">
                <a:extLst>
                  <a:ext uri="{FF2B5EF4-FFF2-40B4-BE49-F238E27FC236}">
                    <a16:creationId xmlns:a16="http://schemas.microsoft.com/office/drawing/2014/main" id="{704240BB-B7A8-3943-41AB-C86E31E87591}"/>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Parallelogram 35">
                <a:extLst>
                  <a:ext uri="{FF2B5EF4-FFF2-40B4-BE49-F238E27FC236}">
                    <a16:creationId xmlns:a16="http://schemas.microsoft.com/office/drawing/2014/main" id="{524B44F8-96B7-1C64-21D8-8B917FF5A642}"/>
                  </a:ext>
                </a:extLst>
              </p:cNvPr>
              <p:cNvSpPr/>
              <p:nvPr/>
            </p:nvSpPr>
            <p:spPr>
              <a:xfrm>
                <a:off x="7043050" y="1673524"/>
                <a:ext cx="715743" cy="556403"/>
              </a:xfrm>
              <a:prstGeom prst="parallelogram">
                <a:avLst>
                  <a:gd name="adj" fmla="val 66187"/>
                </a:avLst>
              </a:prstGeom>
              <a:solidFill>
                <a:srgbClr val="E4C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Diamond 36">
                <a:extLst>
                  <a:ext uri="{FF2B5EF4-FFF2-40B4-BE49-F238E27FC236}">
                    <a16:creationId xmlns:a16="http://schemas.microsoft.com/office/drawing/2014/main" id="{0CEAD1F7-7E03-5CBF-6729-3A4BA2895D96}"/>
                  </a:ext>
                </a:extLst>
              </p:cNvPr>
              <p:cNvSpPr/>
              <p:nvPr/>
            </p:nvSpPr>
            <p:spPr>
              <a:xfrm>
                <a:off x="7383544" y="1673523"/>
                <a:ext cx="750498" cy="1112807"/>
              </a:xfrm>
              <a:prstGeom prst="diamond">
                <a:avLst/>
              </a:prstGeom>
              <a:solidFill>
                <a:srgbClr val="E7C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Parallelogram 37">
                <a:extLst>
                  <a:ext uri="{FF2B5EF4-FFF2-40B4-BE49-F238E27FC236}">
                    <a16:creationId xmlns:a16="http://schemas.microsoft.com/office/drawing/2014/main" id="{2B4ABE8B-1A0B-4588-3A57-D747F61D42CE}"/>
                  </a:ext>
                </a:extLst>
              </p:cNvPr>
              <p:cNvSpPr/>
              <p:nvPr/>
            </p:nvSpPr>
            <p:spPr>
              <a:xfrm flipV="1">
                <a:off x="7043050" y="2229927"/>
                <a:ext cx="715743" cy="556403"/>
              </a:xfrm>
              <a:prstGeom prst="parallelogram">
                <a:avLst>
                  <a:gd name="adj" fmla="val 66187"/>
                </a:avLst>
              </a:prstGeom>
              <a:solidFill>
                <a:srgbClr val="C49D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Diamond 38">
                <a:extLst>
                  <a:ext uri="{FF2B5EF4-FFF2-40B4-BE49-F238E27FC236}">
                    <a16:creationId xmlns:a16="http://schemas.microsoft.com/office/drawing/2014/main" id="{8CC5C0AE-7D94-8133-6864-BA652DD733FA}"/>
                  </a:ext>
                </a:extLst>
              </p:cNvPr>
              <p:cNvSpPr/>
              <p:nvPr/>
            </p:nvSpPr>
            <p:spPr>
              <a:xfrm>
                <a:off x="7453805" y="1777702"/>
                <a:ext cx="609976" cy="904447"/>
              </a:xfrm>
              <a:prstGeom prst="diamond">
                <a:avLst/>
              </a:prstGeom>
              <a:solidFill>
                <a:srgbClr val="A388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 name="Group 7">
              <a:extLst>
                <a:ext uri="{FF2B5EF4-FFF2-40B4-BE49-F238E27FC236}">
                  <a16:creationId xmlns:a16="http://schemas.microsoft.com/office/drawing/2014/main" id="{59E8D2C4-CE06-1637-6735-0F59FF8F13CC}"/>
                </a:ext>
              </a:extLst>
            </p:cNvPr>
            <p:cNvGrpSpPr/>
            <p:nvPr/>
          </p:nvGrpSpPr>
          <p:grpSpPr>
            <a:xfrm>
              <a:off x="5520696" y="4317639"/>
              <a:ext cx="1544990" cy="1575885"/>
              <a:chOff x="7043050" y="1673523"/>
              <a:chExt cx="1090992" cy="1112808"/>
            </a:xfrm>
            <a:effectLst>
              <a:reflection blurRad="6350" stA="50000" endA="300" endPos="28000" dir="5400000" sy="-100000" algn="bl" rotWithShape="0"/>
            </a:effectLst>
          </p:grpSpPr>
          <p:sp>
            <p:nvSpPr>
              <p:cNvPr id="30" name="Diamond 29">
                <a:extLst>
                  <a:ext uri="{FF2B5EF4-FFF2-40B4-BE49-F238E27FC236}">
                    <a16:creationId xmlns:a16="http://schemas.microsoft.com/office/drawing/2014/main" id="{F8A822B5-8606-1CA2-BD6E-72315D5834D3}"/>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Parallelogram 30">
                <a:extLst>
                  <a:ext uri="{FF2B5EF4-FFF2-40B4-BE49-F238E27FC236}">
                    <a16:creationId xmlns:a16="http://schemas.microsoft.com/office/drawing/2014/main" id="{4AE55510-18F1-7A83-20C3-FFC267E0F943}"/>
                  </a:ext>
                </a:extLst>
              </p:cNvPr>
              <p:cNvSpPr/>
              <p:nvPr/>
            </p:nvSpPr>
            <p:spPr>
              <a:xfrm>
                <a:off x="7043050" y="1673524"/>
                <a:ext cx="715743" cy="556403"/>
              </a:xfrm>
              <a:prstGeom prst="parallelogram">
                <a:avLst>
                  <a:gd name="adj" fmla="val 66187"/>
                </a:avLst>
              </a:prstGeom>
              <a:solidFill>
                <a:srgbClr val="4D5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Diamond 31">
                <a:extLst>
                  <a:ext uri="{FF2B5EF4-FFF2-40B4-BE49-F238E27FC236}">
                    <a16:creationId xmlns:a16="http://schemas.microsoft.com/office/drawing/2014/main" id="{D0A40152-764B-54E4-76FA-4FF34B1BA1AF}"/>
                  </a:ext>
                </a:extLst>
              </p:cNvPr>
              <p:cNvSpPr/>
              <p:nvPr/>
            </p:nvSpPr>
            <p:spPr>
              <a:xfrm>
                <a:off x="7383544" y="1673523"/>
                <a:ext cx="750498" cy="1112807"/>
              </a:xfrm>
              <a:prstGeom prst="diamond">
                <a:avLst/>
              </a:prstGeom>
              <a:solidFill>
                <a:srgbClr val="323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Parallelogram 32">
                <a:extLst>
                  <a:ext uri="{FF2B5EF4-FFF2-40B4-BE49-F238E27FC236}">
                    <a16:creationId xmlns:a16="http://schemas.microsoft.com/office/drawing/2014/main" id="{2D301EE7-94BB-5968-24C8-138AEADCAAF4}"/>
                  </a:ext>
                </a:extLst>
              </p:cNvPr>
              <p:cNvSpPr/>
              <p:nvPr/>
            </p:nvSpPr>
            <p:spPr>
              <a:xfrm flipV="1">
                <a:off x="7043050" y="2229927"/>
                <a:ext cx="715743" cy="556403"/>
              </a:xfrm>
              <a:prstGeom prst="parallelogram">
                <a:avLst>
                  <a:gd name="adj" fmla="val 66187"/>
                </a:avLst>
              </a:prstGeom>
              <a:solidFill>
                <a:srgbClr val="1C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Diamond 33">
                <a:extLst>
                  <a:ext uri="{FF2B5EF4-FFF2-40B4-BE49-F238E27FC236}">
                    <a16:creationId xmlns:a16="http://schemas.microsoft.com/office/drawing/2014/main" id="{80001E52-242E-A984-7DCE-D2621B9B3BE8}"/>
                  </a:ext>
                </a:extLst>
              </p:cNvPr>
              <p:cNvSpPr/>
              <p:nvPr/>
            </p:nvSpPr>
            <p:spPr>
              <a:xfrm>
                <a:off x="7453805" y="1777702"/>
                <a:ext cx="609976" cy="904447"/>
              </a:xfrm>
              <a:prstGeom prst="diamond">
                <a:avLst/>
              </a:prstGeom>
              <a:solidFill>
                <a:srgbClr val="2429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 name="Group 8">
              <a:extLst>
                <a:ext uri="{FF2B5EF4-FFF2-40B4-BE49-F238E27FC236}">
                  <a16:creationId xmlns:a16="http://schemas.microsoft.com/office/drawing/2014/main" id="{F2A1C575-6C92-0728-6D4F-807610A0243C}"/>
                </a:ext>
              </a:extLst>
            </p:cNvPr>
            <p:cNvGrpSpPr/>
            <p:nvPr/>
          </p:nvGrpSpPr>
          <p:grpSpPr>
            <a:xfrm flipH="1">
              <a:off x="4504478" y="1984264"/>
              <a:ext cx="1535465" cy="1575885"/>
              <a:chOff x="7043050" y="1673523"/>
              <a:chExt cx="1084266" cy="1112808"/>
            </a:xfrm>
          </p:grpSpPr>
          <p:sp>
            <p:nvSpPr>
              <p:cNvPr id="25" name="Diamond 24">
                <a:extLst>
                  <a:ext uri="{FF2B5EF4-FFF2-40B4-BE49-F238E27FC236}">
                    <a16:creationId xmlns:a16="http://schemas.microsoft.com/office/drawing/2014/main" id="{C7A88BAB-6005-4A7B-E92A-46A503E309A8}"/>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Parallelogram 25">
                <a:extLst>
                  <a:ext uri="{FF2B5EF4-FFF2-40B4-BE49-F238E27FC236}">
                    <a16:creationId xmlns:a16="http://schemas.microsoft.com/office/drawing/2014/main" id="{82F29F11-BEE0-5F57-357F-D1517B2FFD63}"/>
                  </a:ext>
                </a:extLst>
              </p:cNvPr>
              <p:cNvSpPr/>
              <p:nvPr/>
            </p:nvSpPr>
            <p:spPr>
              <a:xfrm>
                <a:off x="7043050" y="1673524"/>
                <a:ext cx="715743" cy="556403"/>
              </a:xfrm>
              <a:prstGeom prst="parallelogram">
                <a:avLst>
                  <a:gd name="adj" fmla="val 66187"/>
                </a:avLst>
              </a:prstGeom>
              <a:solidFill>
                <a:srgbClr val="E66B6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Diamond 26">
                <a:extLst>
                  <a:ext uri="{FF2B5EF4-FFF2-40B4-BE49-F238E27FC236}">
                    <a16:creationId xmlns:a16="http://schemas.microsoft.com/office/drawing/2014/main" id="{1FF479F1-7C9A-C5C4-A903-1B847872051B}"/>
                  </a:ext>
                </a:extLst>
              </p:cNvPr>
              <p:cNvSpPr/>
              <p:nvPr/>
            </p:nvSpPr>
            <p:spPr>
              <a:xfrm>
                <a:off x="7376818" y="1673523"/>
                <a:ext cx="750498" cy="1112807"/>
              </a:xfrm>
              <a:prstGeom prst="diamond">
                <a:avLst/>
              </a:prstGeom>
              <a:solidFill>
                <a:srgbClr val="E3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Parallelogram 27">
                <a:extLst>
                  <a:ext uri="{FF2B5EF4-FFF2-40B4-BE49-F238E27FC236}">
                    <a16:creationId xmlns:a16="http://schemas.microsoft.com/office/drawing/2014/main" id="{7D884D71-A415-6137-63DC-4DA3B7F72A50}"/>
                  </a:ext>
                </a:extLst>
              </p:cNvPr>
              <p:cNvSpPr/>
              <p:nvPr/>
            </p:nvSpPr>
            <p:spPr>
              <a:xfrm flipV="1">
                <a:off x="7043050" y="2229927"/>
                <a:ext cx="715743" cy="556403"/>
              </a:xfrm>
              <a:prstGeom prst="parallelogram">
                <a:avLst>
                  <a:gd name="adj" fmla="val 66187"/>
                </a:avLst>
              </a:prstGeom>
              <a:solidFill>
                <a:srgbClr val="B44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Diamond 28">
                <a:extLst>
                  <a:ext uri="{FF2B5EF4-FFF2-40B4-BE49-F238E27FC236}">
                    <a16:creationId xmlns:a16="http://schemas.microsoft.com/office/drawing/2014/main" id="{777E116E-93E7-9540-4993-33B64DDECFF5}"/>
                  </a:ext>
                </a:extLst>
              </p:cNvPr>
              <p:cNvSpPr/>
              <p:nvPr/>
            </p:nvSpPr>
            <p:spPr>
              <a:xfrm>
                <a:off x="7453805" y="1777702"/>
                <a:ext cx="609976" cy="904447"/>
              </a:xfrm>
              <a:prstGeom prst="diamond">
                <a:avLst/>
              </a:prstGeom>
              <a:solidFill>
                <a:srgbClr val="A33E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 name="Group 9">
              <a:extLst>
                <a:ext uri="{FF2B5EF4-FFF2-40B4-BE49-F238E27FC236}">
                  <a16:creationId xmlns:a16="http://schemas.microsoft.com/office/drawing/2014/main" id="{479E0F45-7A13-8537-690D-145C6D1A6637}"/>
                </a:ext>
              </a:extLst>
            </p:cNvPr>
            <p:cNvGrpSpPr/>
            <p:nvPr/>
          </p:nvGrpSpPr>
          <p:grpSpPr>
            <a:xfrm flipH="1">
              <a:off x="4513930" y="3529698"/>
              <a:ext cx="1535465" cy="1575885"/>
              <a:chOff x="7043050" y="1673523"/>
              <a:chExt cx="1084266" cy="1112808"/>
            </a:xfrm>
          </p:grpSpPr>
          <p:sp>
            <p:nvSpPr>
              <p:cNvPr id="20" name="Diamond 19">
                <a:extLst>
                  <a:ext uri="{FF2B5EF4-FFF2-40B4-BE49-F238E27FC236}">
                    <a16:creationId xmlns:a16="http://schemas.microsoft.com/office/drawing/2014/main" id="{04B8CB0D-F5C8-DD40-AC1E-CC1E5C633A8E}"/>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Parallelogram 20">
                <a:extLst>
                  <a:ext uri="{FF2B5EF4-FFF2-40B4-BE49-F238E27FC236}">
                    <a16:creationId xmlns:a16="http://schemas.microsoft.com/office/drawing/2014/main" id="{C5C12D94-6E9C-1960-9AB4-48C978A8ABC4}"/>
                  </a:ext>
                </a:extLst>
              </p:cNvPr>
              <p:cNvSpPr/>
              <p:nvPr/>
            </p:nvSpPr>
            <p:spPr>
              <a:xfrm>
                <a:off x="7043050" y="1673524"/>
                <a:ext cx="715743" cy="556403"/>
              </a:xfrm>
              <a:prstGeom prst="parallelogram">
                <a:avLst>
                  <a:gd name="adj" fmla="val 66187"/>
                </a:avLst>
              </a:prstGeom>
              <a:solidFill>
                <a:srgbClr val="9969A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2" name="Diamond 21">
                <a:extLst>
                  <a:ext uri="{FF2B5EF4-FFF2-40B4-BE49-F238E27FC236}">
                    <a16:creationId xmlns:a16="http://schemas.microsoft.com/office/drawing/2014/main" id="{68F32E5B-9767-F558-0746-5BB12A6A9306}"/>
                  </a:ext>
                </a:extLst>
              </p:cNvPr>
              <p:cNvSpPr/>
              <p:nvPr/>
            </p:nvSpPr>
            <p:spPr>
              <a:xfrm>
                <a:off x="7376818" y="1673523"/>
                <a:ext cx="750498" cy="1112807"/>
              </a:xfrm>
              <a:prstGeom prst="diamond">
                <a:avLst/>
              </a:prstGeom>
              <a:solidFill>
                <a:srgbClr val="9256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Parallelogram 22">
                <a:extLst>
                  <a:ext uri="{FF2B5EF4-FFF2-40B4-BE49-F238E27FC236}">
                    <a16:creationId xmlns:a16="http://schemas.microsoft.com/office/drawing/2014/main" id="{6A709777-393D-1FA1-0570-69E02FCB067C}"/>
                  </a:ext>
                </a:extLst>
              </p:cNvPr>
              <p:cNvSpPr/>
              <p:nvPr/>
            </p:nvSpPr>
            <p:spPr>
              <a:xfrm flipV="1">
                <a:off x="7043050" y="2229927"/>
                <a:ext cx="715743" cy="556403"/>
              </a:xfrm>
              <a:prstGeom prst="parallelogram">
                <a:avLst>
                  <a:gd name="adj" fmla="val 66187"/>
                </a:avLst>
              </a:prstGeom>
              <a:solidFill>
                <a:srgbClr val="764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Diamond 23">
                <a:extLst>
                  <a:ext uri="{FF2B5EF4-FFF2-40B4-BE49-F238E27FC236}">
                    <a16:creationId xmlns:a16="http://schemas.microsoft.com/office/drawing/2014/main" id="{05581493-01A0-EABD-B594-CF23CBFE9D67}"/>
                  </a:ext>
                </a:extLst>
              </p:cNvPr>
              <p:cNvSpPr/>
              <p:nvPr/>
            </p:nvSpPr>
            <p:spPr>
              <a:xfrm>
                <a:off x="7453805" y="1777702"/>
                <a:ext cx="609976" cy="904447"/>
              </a:xfrm>
              <a:prstGeom prst="diamond">
                <a:avLst/>
              </a:prstGeom>
              <a:solidFill>
                <a:srgbClr val="5C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1" name="Right Triangle 18">
              <a:extLst>
                <a:ext uri="{FF2B5EF4-FFF2-40B4-BE49-F238E27FC236}">
                  <a16:creationId xmlns:a16="http://schemas.microsoft.com/office/drawing/2014/main" id="{B088F1DA-496C-61E7-352C-05585D01BF3C}"/>
                </a:ext>
              </a:extLst>
            </p:cNvPr>
            <p:cNvSpPr/>
            <p:nvPr/>
          </p:nvSpPr>
          <p:spPr>
            <a:xfrm>
              <a:off x="6548702" y="1984264"/>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ight Triangle 18">
              <a:extLst>
                <a:ext uri="{FF2B5EF4-FFF2-40B4-BE49-F238E27FC236}">
                  <a16:creationId xmlns:a16="http://schemas.microsoft.com/office/drawing/2014/main" id="{B6251B41-7FB7-6D93-ED74-E76C07CA33C5}"/>
                </a:ext>
              </a:extLst>
            </p:cNvPr>
            <p:cNvSpPr/>
            <p:nvPr/>
          </p:nvSpPr>
          <p:spPr>
            <a:xfrm>
              <a:off x="6527582" y="3552092"/>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3" name="Group 12">
              <a:extLst>
                <a:ext uri="{FF2B5EF4-FFF2-40B4-BE49-F238E27FC236}">
                  <a16:creationId xmlns:a16="http://schemas.microsoft.com/office/drawing/2014/main" id="{EAE43B30-F957-42C4-D4A1-FAA0D88C67B6}"/>
                </a:ext>
              </a:extLst>
            </p:cNvPr>
            <p:cNvGrpSpPr/>
            <p:nvPr/>
          </p:nvGrpSpPr>
          <p:grpSpPr>
            <a:xfrm>
              <a:off x="6099088" y="1420565"/>
              <a:ext cx="3365026" cy="1174739"/>
              <a:chOff x="6099088" y="1420565"/>
              <a:chExt cx="3365026" cy="1174739"/>
            </a:xfrm>
          </p:grpSpPr>
          <p:grpSp>
            <p:nvGrpSpPr>
              <p:cNvPr id="15" name="Group 14">
                <a:extLst>
                  <a:ext uri="{FF2B5EF4-FFF2-40B4-BE49-F238E27FC236}">
                    <a16:creationId xmlns:a16="http://schemas.microsoft.com/office/drawing/2014/main" id="{ABFFC322-F535-ABCF-98B8-E06FE2A2AB16}"/>
                  </a:ext>
                </a:extLst>
              </p:cNvPr>
              <p:cNvGrpSpPr/>
              <p:nvPr/>
            </p:nvGrpSpPr>
            <p:grpSpPr>
              <a:xfrm>
                <a:off x="6099088" y="1420565"/>
                <a:ext cx="3365026" cy="1174739"/>
                <a:chOff x="7451479" y="1818509"/>
                <a:chExt cx="2376207" cy="829540"/>
              </a:xfrm>
            </p:grpSpPr>
            <p:sp>
              <p:nvSpPr>
                <p:cNvPr id="18" name="Arrow: Right 17">
                  <a:extLst>
                    <a:ext uri="{FF2B5EF4-FFF2-40B4-BE49-F238E27FC236}">
                      <a16:creationId xmlns:a16="http://schemas.microsoft.com/office/drawing/2014/main" id="{FFD64EE4-73DD-DF42-E460-8D32CE1A4DA7}"/>
                    </a:ext>
                  </a:extLst>
                </p:cNvPr>
                <p:cNvSpPr/>
                <p:nvPr/>
              </p:nvSpPr>
              <p:spPr>
                <a:xfrm>
                  <a:off x="7595774" y="1818509"/>
                  <a:ext cx="2231912" cy="829540"/>
                </a:xfrm>
                <a:prstGeom prst="rightArrow">
                  <a:avLst>
                    <a:gd name="adj1" fmla="val 50000"/>
                    <a:gd name="adj2" fmla="val 60414"/>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Arrow: Chevron 18">
                  <a:extLst>
                    <a:ext uri="{FF2B5EF4-FFF2-40B4-BE49-F238E27FC236}">
                      <a16:creationId xmlns:a16="http://schemas.microsoft.com/office/drawing/2014/main" id="{E70BD50C-667A-64CC-3B9D-209A56C050EC}"/>
                    </a:ext>
                  </a:extLst>
                </p:cNvPr>
                <p:cNvSpPr/>
                <p:nvPr/>
              </p:nvSpPr>
              <p:spPr>
                <a:xfrm flipH="1" flipV="1">
                  <a:off x="7451479" y="2025647"/>
                  <a:ext cx="342068" cy="412831"/>
                </a:xfrm>
                <a:prstGeom prst="chevron">
                  <a:avLst>
                    <a:gd name="adj" fmla="val 391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16" name="TextBox 15">
                <a:extLst>
                  <a:ext uri="{FF2B5EF4-FFF2-40B4-BE49-F238E27FC236}">
                    <a16:creationId xmlns:a16="http://schemas.microsoft.com/office/drawing/2014/main" id="{D21B593B-D1A6-462A-D8E5-E8DD1370817A}"/>
                  </a:ext>
                </a:extLst>
              </p:cNvPr>
              <p:cNvSpPr txBox="1"/>
              <p:nvPr/>
            </p:nvSpPr>
            <p:spPr>
              <a:xfrm>
                <a:off x="8715070" y="1658743"/>
                <a:ext cx="500458" cy="646331"/>
              </a:xfrm>
              <a:prstGeom prst="rect">
                <a:avLst/>
              </a:prstGeom>
              <a:noFill/>
            </p:spPr>
            <p:txBody>
              <a:bodyPr wrap="none" rtlCol="0">
                <a:spAutoFit/>
              </a:bodyPr>
              <a:lstStyle/>
              <a:p>
                <a:r>
                  <a:rPr lang="en-US" sz="3600" dirty="0">
                    <a:solidFill>
                      <a:srgbClr val="7DB79F"/>
                    </a:solidFill>
                    <a:latin typeface="Bahnschrift Condensed" panose="020B0502040204020203" pitchFamily="34" charset="0"/>
                  </a:rPr>
                  <a:t>01</a:t>
                </a:r>
                <a:endParaRPr lang="en-ID" sz="3600" dirty="0">
                  <a:solidFill>
                    <a:srgbClr val="7DB79F"/>
                  </a:solidFill>
                  <a:latin typeface="Bahnschrift Condensed" panose="020B0502040204020203" pitchFamily="34" charset="0"/>
                </a:endParaRPr>
              </a:p>
            </p:txBody>
          </p:sp>
          <p:sp>
            <p:nvSpPr>
              <p:cNvPr id="17" name="TextBox 16">
                <a:extLst>
                  <a:ext uri="{FF2B5EF4-FFF2-40B4-BE49-F238E27FC236}">
                    <a16:creationId xmlns:a16="http://schemas.microsoft.com/office/drawing/2014/main" id="{18DCC5DF-8366-6BBF-EA33-4164FFAEED4E}"/>
                  </a:ext>
                </a:extLst>
              </p:cNvPr>
              <p:cNvSpPr txBox="1"/>
              <p:nvPr/>
            </p:nvSpPr>
            <p:spPr>
              <a:xfrm>
                <a:off x="6603421" y="1813939"/>
                <a:ext cx="1669047" cy="369332"/>
              </a:xfrm>
              <a:prstGeom prst="rect">
                <a:avLst/>
              </a:prstGeom>
              <a:noFill/>
            </p:spPr>
            <p:txBody>
              <a:bodyPr wrap="none" rtlCol="0">
                <a:spAutoFit/>
              </a:bodyPr>
              <a:lstStyle/>
              <a:p>
                <a:r>
                  <a:rPr lang="en-US" dirty="0">
                    <a:solidFill>
                      <a:schemeClr val="tx1">
                        <a:lumMod val="85000"/>
                        <a:lumOff val="15000"/>
                      </a:schemeClr>
                    </a:solidFill>
                    <a:latin typeface="Bahnschrift Condensed" panose="020B0502040204020203" pitchFamily="34" charset="0"/>
                  </a:rPr>
                  <a:t>Problem Statement</a:t>
                </a:r>
                <a:endParaRPr lang="en-ID" dirty="0">
                  <a:solidFill>
                    <a:schemeClr val="tx1">
                      <a:lumMod val="85000"/>
                      <a:lumOff val="15000"/>
                    </a:schemeClr>
                  </a:solidFill>
                  <a:latin typeface="Bahnschrift Condensed" panose="020B0502040204020203" pitchFamily="34" charset="0"/>
                </a:endParaRPr>
              </a:p>
            </p:txBody>
          </p:sp>
        </p:grpSp>
        <p:pic>
          <p:nvPicPr>
            <p:cNvPr id="14" name="Graphic 13" descr="Home">
              <a:extLst>
                <a:ext uri="{FF2B5EF4-FFF2-40B4-BE49-F238E27FC236}">
                  <a16:creationId xmlns:a16="http://schemas.microsoft.com/office/drawing/2014/main" id="{DA0D2D10-7335-6C5F-0EF6-42017DB9D6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07401" y="1798340"/>
              <a:ext cx="341435" cy="341435"/>
            </a:xfrm>
            <a:prstGeom prst="rect">
              <a:avLst/>
            </a:prstGeom>
          </p:spPr>
        </p:pic>
      </p:grpSp>
      <p:sp>
        <p:nvSpPr>
          <p:cNvPr id="46" name="TextBox 45">
            <a:extLst>
              <a:ext uri="{FF2B5EF4-FFF2-40B4-BE49-F238E27FC236}">
                <a16:creationId xmlns:a16="http://schemas.microsoft.com/office/drawing/2014/main" id="{35165736-1D8B-DBF8-96C5-69AB5C242902}"/>
              </a:ext>
            </a:extLst>
          </p:cNvPr>
          <p:cNvSpPr txBox="1"/>
          <p:nvPr/>
        </p:nvSpPr>
        <p:spPr>
          <a:xfrm>
            <a:off x="4609322" y="1466237"/>
            <a:ext cx="7414426" cy="3970318"/>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A lot of money has been invested recently by governments, businesses, and researchers as a result of the rising prevalence of hate speech on social media and the urgent need for efficient defenses. Automated hate speech detection techniques have been developed in a variety of ways. This tries to classify textual information into non-hate or hate speech, in which case the approach may additionally identify the targeting features (i.e., categories of hatred, such as race, and religion) in the hate speech. But we see a big difference between the two in terms of performance (i.e., non-hate vs. hate). </a:t>
            </a:r>
          </a:p>
          <a:p>
            <a:r>
              <a:rPr lang="en-US" sz="1800" dirty="0">
                <a:effectLst/>
                <a:latin typeface="Times New Roman" panose="02020603050405020304" pitchFamily="18" charset="0"/>
                <a:ea typeface="Times New Roman" panose="02020603050405020304" pitchFamily="18" charset="0"/>
              </a:rPr>
              <a:t>In this work, we make the case for a practical focus on the latter issue. Our research of the language in the common datasets demonstrates that it is a considerably more difficult process since hate speech lacks distinctive, discriminative traits and is thus present in the dataset's "long tail" where it is more difficult to find. Our main task is to find the text given is hate speech or not.</a:t>
            </a:r>
            <a:endParaRPr lang="en-US" dirty="0"/>
          </a:p>
        </p:txBody>
      </p:sp>
    </p:spTree>
    <p:extLst>
      <p:ext uri="{BB962C8B-B14F-4D97-AF65-F5344CB8AC3E}">
        <p14:creationId xmlns:p14="http://schemas.microsoft.com/office/powerpoint/2010/main" val="4089621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6" name="Right Triangle 18">
            <a:extLst>
              <a:ext uri="{FF2B5EF4-FFF2-40B4-BE49-F238E27FC236}">
                <a16:creationId xmlns:a16="http://schemas.microsoft.com/office/drawing/2014/main" id="{B5E050D6-AF72-416B-A176-5104C37C2CA6}"/>
              </a:ext>
            </a:extLst>
          </p:cNvPr>
          <p:cNvSpPr/>
          <p:nvPr/>
        </p:nvSpPr>
        <p:spPr>
          <a:xfrm flipH="1">
            <a:off x="9536803" y="1636155"/>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ight Triangle 18">
            <a:extLst>
              <a:ext uri="{FF2B5EF4-FFF2-40B4-BE49-F238E27FC236}">
                <a16:creationId xmlns:a16="http://schemas.microsoft.com/office/drawing/2014/main" id="{9E5117F3-8043-4260-9975-27048708B3C7}"/>
              </a:ext>
            </a:extLst>
          </p:cNvPr>
          <p:cNvSpPr/>
          <p:nvPr/>
        </p:nvSpPr>
        <p:spPr>
          <a:xfrm>
            <a:off x="11553321" y="813068"/>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Right Triangle 18">
            <a:extLst>
              <a:ext uri="{FF2B5EF4-FFF2-40B4-BE49-F238E27FC236}">
                <a16:creationId xmlns:a16="http://schemas.microsoft.com/office/drawing/2014/main" id="{01C3B024-2F15-4782-9285-5E3372AA0C3D}"/>
              </a:ext>
            </a:extLst>
          </p:cNvPr>
          <p:cNvSpPr/>
          <p:nvPr/>
        </p:nvSpPr>
        <p:spPr>
          <a:xfrm>
            <a:off x="11532201" y="2380896"/>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0" name="Group 9">
            <a:extLst>
              <a:ext uri="{FF2B5EF4-FFF2-40B4-BE49-F238E27FC236}">
                <a16:creationId xmlns:a16="http://schemas.microsoft.com/office/drawing/2014/main" id="{219F5125-6FC3-4790-93EE-0D54581B8FE7}"/>
              </a:ext>
            </a:extLst>
          </p:cNvPr>
          <p:cNvGrpSpPr/>
          <p:nvPr/>
        </p:nvGrpSpPr>
        <p:grpSpPr>
          <a:xfrm>
            <a:off x="-144852" y="2878142"/>
            <a:ext cx="3365024" cy="1174739"/>
            <a:chOff x="2079179" y="2184734"/>
            <a:chExt cx="3365024" cy="1174739"/>
          </a:xfrm>
        </p:grpSpPr>
        <p:sp>
          <p:nvSpPr>
            <p:cNvPr id="59" name="Arrow: Right 58">
              <a:extLst>
                <a:ext uri="{FF2B5EF4-FFF2-40B4-BE49-F238E27FC236}">
                  <a16:creationId xmlns:a16="http://schemas.microsoft.com/office/drawing/2014/main" id="{57CA53DC-6D5F-4E40-B23B-C7639808B253}"/>
                </a:ext>
              </a:extLst>
            </p:cNvPr>
            <p:cNvSpPr/>
            <p:nvPr/>
          </p:nvSpPr>
          <p:spPr>
            <a:xfrm flipH="1">
              <a:off x="2079179" y="2184734"/>
              <a:ext cx="3160684" cy="1174739"/>
            </a:xfrm>
            <a:prstGeom prst="rightArrow">
              <a:avLst>
                <a:gd name="adj1" fmla="val 50000"/>
                <a:gd name="adj2" fmla="val 60414"/>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TextBox 65">
              <a:extLst>
                <a:ext uri="{FF2B5EF4-FFF2-40B4-BE49-F238E27FC236}">
                  <a16:creationId xmlns:a16="http://schemas.microsoft.com/office/drawing/2014/main" id="{B738256A-326B-4381-86E7-CB5654AE77FB}"/>
                </a:ext>
              </a:extLst>
            </p:cNvPr>
            <p:cNvSpPr txBox="1"/>
            <p:nvPr/>
          </p:nvSpPr>
          <p:spPr>
            <a:xfrm>
              <a:off x="2318633" y="2447215"/>
              <a:ext cx="561372" cy="646331"/>
            </a:xfrm>
            <a:prstGeom prst="rect">
              <a:avLst/>
            </a:prstGeom>
            <a:noFill/>
          </p:spPr>
          <p:txBody>
            <a:bodyPr wrap="none" rtlCol="0">
              <a:spAutoFit/>
            </a:bodyPr>
            <a:lstStyle/>
            <a:p>
              <a:r>
                <a:rPr lang="en-US" sz="3600" dirty="0">
                  <a:solidFill>
                    <a:srgbClr val="E66B6D"/>
                  </a:solidFill>
                  <a:latin typeface="Bahnschrift Condensed" panose="020B0502040204020203" pitchFamily="34" charset="0"/>
                </a:rPr>
                <a:t>02</a:t>
              </a:r>
              <a:endParaRPr lang="en-ID" sz="3600" dirty="0">
                <a:solidFill>
                  <a:srgbClr val="E66B6D"/>
                </a:solidFill>
                <a:latin typeface="Bahnschrift Condensed" panose="020B0502040204020203" pitchFamily="34" charset="0"/>
              </a:endParaRPr>
            </a:p>
          </p:txBody>
        </p:sp>
        <p:sp>
          <p:nvSpPr>
            <p:cNvPr id="73" name="TextBox 72">
              <a:extLst>
                <a:ext uri="{FF2B5EF4-FFF2-40B4-BE49-F238E27FC236}">
                  <a16:creationId xmlns:a16="http://schemas.microsoft.com/office/drawing/2014/main" id="{90EAA3B8-54CC-47BF-A16D-33485B4C9257}"/>
                </a:ext>
              </a:extLst>
            </p:cNvPr>
            <p:cNvSpPr txBox="1"/>
            <p:nvPr/>
          </p:nvSpPr>
          <p:spPr>
            <a:xfrm>
              <a:off x="3363716" y="2575517"/>
              <a:ext cx="1149674" cy="369332"/>
            </a:xfrm>
            <a:prstGeom prst="rect">
              <a:avLst/>
            </a:prstGeom>
            <a:noFill/>
          </p:spPr>
          <p:txBody>
            <a:bodyPr wrap="none" rtlCol="0">
              <a:spAutoFit/>
            </a:bodyPr>
            <a:lstStyle/>
            <a:p>
              <a:r>
                <a:rPr lang="en-US" dirty="0">
                  <a:solidFill>
                    <a:schemeClr val="tx1">
                      <a:lumMod val="85000"/>
                      <a:lumOff val="15000"/>
                    </a:schemeClr>
                  </a:solidFill>
                  <a:latin typeface="Bahnschrift Condensed" panose="020B0502040204020203" pitchFamily="34" charset="0"/>
                </a:rPr>
                <a:t>Methodology</a:t>
              </a:r>
              <a:endParaRPr lang="en-ID" dirty="0">
                <a:solidFill>
                  <a:schemeClr val="tx1">
                    <a:lumMod val="85000"/>
                    <a:lumOff val="15000"/>
                  </a:schemeClr>
                </a:solidFill>
                <a:latin typeface="Bahnschrift Condensed" panose="020B0502040204020203" pitchFamily="34" charset="0"/>
              </a:endParaRPr>
            </a:p>
          </p:txBody>
        </p:sp>
        <p:sp>
          <p:nvSpPr>
            <p:cNvPr id="60" name="Arrow: Chevron 59">
              <a:extLst>
                <a:ext uri="{FF2B5EF4-FFF2-40B4-BE49-F238E27FC236}">
                  <a16:creationId xmlns:a16="http://schemas.microsoft.com/office/drawing/2014/main" id="{EAE9CABF-09C0-4269-B8A8-60893BA2F659}"/>
                </a:ext>
              </a:extLst>
            </p:cNvPr>
            <p:cNvSpPr/>
            <p:nvPr/>
          </p:nvSpPr>
          <p:spPr>
            <a:xfrm flipV="1">
              <a:off x="4959789" y="2478069"/>
              <a:ext cx="484414" cy="584624"/>
            </a:xfrm>
            <a:prstGeom prst="chevron">
              <a:avLst>
                <a:gd name="adj" fmla="val 391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44" name="Lingkaran: Berongga 2">
            <a:extLst>
              <a:ext uri="{FF2B5EF4-FFF2-40B4-BE49-F238E27FC236}">
                <a16:creationId xmlns:a16="http://schemas.microsoft.com/office/drawing/2014/main" id="{E4942634-BF50-1B47-812B-3B05D882E8B0}"/>
              </a:ext>
            </a:extLst>
          </p:cNvPr>
          <p:cNvSpPr/>
          <p:nvPr/>
        </p:nvSpPr>
        <p:spPr>
          <a:xfrm>
            <a:off x="-1600200" y="393473"/>
            <a:ext cx="5824800" cy="5824800"/>
          </a:xfrm>
          <a:prstGeom prst="donut">
            <a:avLst>
              <a:gd name="adj" fmla="val 1960"/>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7" name="Grup 67">
            <a:extLst>
              <a:ext uri="{FF2B5EF4-FFF2-40B4-BE49-F238E27FC236}">
                <a16:creationId xmlns:a16="http://schemas.microsoft.com/office/drawing/2014/main" id="{7F1A9DC4-FBC7-8145-89C4-795F6DF2714D}"/>
              </a:ext>
            </a:extLst>
          </p:cNvPr>
          <p:cNvGrpSpPr/>
          <p:nvPr/>
        </p:nvGrpSpPr>
        <p:grpSpPr>
          <a:xfrm>
            <a:off x="4938705" y="2194228"/>
            <a:ext cx="4128399" cy="2457120"/>
            <a:chOff x="4938705" y="2194228"/>
            <a:chExt cx="4128399" cy="2457120"/>
          </a:xfrm>
        </p:grpSpPr>
        <p:sp>
          <p:nvSpPr>
            <p:cNvPr id="48" name="Lingkaran: Berongga 5">
              <a:extLst>
                <a:ext uri="{FF2B5EF4-FFF2-40B4-BE49-F238E27FC236}">
                  <a16:creationId xmlns:a16="http://schemas.microsoft.com/office/drawing/2014/main" id="{98409608-2196-C94F-923F-6CBA130C6F4F}"/>
                </a:ext>
              </a:extLst>
            </p:cNvPr>
            <p:cNvSpPr/>
            <p:nvPr/>
          </p:nvSpPr>
          <p:spPr>
            <a:xfrm>
              <a:off x="8347104" y="3931348"/>
              <a:ext cx="720000" cy="720000"/>
            </a:xfrm>
            <a:prstGeom prst="donut">
              <a:avLst>
                <a:gd name="adj" fmla="val 1960"/>
              </a:avLst>
            </a:prstGeom>
            <a:solidFill>
              <a:schemeClr val="bg1">
                <a:lumMod val="85000"/>
                <a:alpha val="50000"/>
              </a:schemeClr>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Lingkaran: Berongga 6">
              <a:extLst>
                <a:ext uri="{FF2B5EF4-FFF2-40B4-BE49-F238E27FC236}">
                  <a16:creationId xmlns:a16="http://schemas.microsoft.com/office/drawing/2014/main" id="{C4A31769-FECE-2244-9714-F40E9E047067}"/>
                </a:ext>
              </a:extLst>
            </p:cNvPr>
            <p:cNvSpPr/>
            <p:nvPr/>
          </p:nvSpPr>
          <p:spPr>
            <a:xfrm>
              <a:off x="7173831" y="2194228"/>
              <a:ext cx="360000" cy="360000"/>
            </a:xfrm>
            <a:prstGeom prst="donut">
              <a:avLst>
                <a:gd name="adj" fmla="val 1960"/>
              </a:avLst>
            </a:prstGeom>
            <a:solidFill>
              <a:schemeClr val="bg1">
                <a:lumMod val="85000"/>
                <a:alpha val="50000"/>
              </a:schemeClr>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Lingkaran: Berongga 7">
              <a:extLst>
                <a:ext uri="{FF2B5EF4-FFF2-40B4-BE49-F238E27FC236}">
                  <a16:creationId xmlns:a16="http://schemas.microsoft.com/office/drawing/2014/main" id="{CA0849E2-42F4-8049-9E4C-40504216389E}"/>
                </a:ext>
              </a:extLst>
            </p:cNvPr>
            <p:cNvSpPr/>
            <p:nvPr/>
          </p:nvSpPr>
          <p:spPr>
            <a:xfrm>
              <a:off x="4938705" y="4201348"/>
              <a:ext cx="180000" cy="180000"/>
            </a:xfrm>
            <a:prstGeom prst="donut">
              <a:avLst>
                <a:gd name="adj" fmla="val 1960"/>
              </a:avLst>
            </a:prstGeom>
            <a:solidFill>
              <a:schemeClr val="bg1">
                <a:lumMod val="85000"/>
                <a:alpha val="50000"/>
              </a:schemeClr>
            </a:solid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51" name="Dekagon 13">
            <a:extLst>
              <a:ext uri="{FF2B5EF4-FFF2-40B4-BE49-F238E27FC236}">
                <a16:creationId xmlns:a16="http://schemas.microsoft.com/office/drawing/2014/main" id="{B0E7FDA1-C17C-CC4A-BB04-1EE02EA31345}"/>
              </a:ext>
            </a:extLst>
          </p:cNvPr>
          <p:cNvSpPr/>
          <p:nvPr/>
        </p:nvSpPr>
        <p:spPr>
          <a:xfrm>
            <a:off x="-421200" y="1715348"/>
            <a:ext cx="3466800" cy="3466800"/>
          </a:xfrm>
          <a:prstGeom prst="decagon">
            <a:avLst/>
          </a:prstGeom>
          <a:noFill/>
          <a:ln w="190500">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2" name="Grup 60">
            <a:extLst>
              <a:ext uri="{FF2B5EF4-FFF2-40B4-BE49-F238E27FC236}">
                <a16:creationId xmlns:a16="http://schemas.microsoft.com/office/drawing/2014/main" id="{CBBFE4D4-777D-E744-BA0C-003B075AA22C}"/>
              </a:ext>
            </a:extLst>
          </p:cNvPr>
          <p:cNvGrpSpPr/>
          <p:nvPr/>
        </p:nvGrpSpPr>
        <p:grpSpPr>
          <a:xfrm>
            <a:off x="1847850" y="310223"/>
            <a:ext cx="960950" cy="1405129"/>
            <a:chOff x="1847850" y="310223"/>
            <a:chExt cx="960950" cy="1405129"/>
          </a:xfrm>
        </p:grpSpPr>
        <p:cxnSp>
          <p:nvCxnSpPr>
            <p:cNvPr id="53" name="Konektor Lurus 16">
              <a:extLst>
                <a:ext uri="{FF2B5EF4-FFF2-40B4-BE49-F238E27FC236}">
                  <a16:creationId xmlns:a16="http://schemas.microsoft.com/office/drawing/2014/main" id="{546B7080-DA6C-9348-9C82-A2E55625F3F8}"/>
                </a:ext>
              </a:extLst>
            </p:cNvPr>
            <p:cNvCxnSpPr>
              <a:cxnSpLocks/>
              <a:stCxn id="51" idx="9"/>
            </p:cNvCxnSpPr>
            <p:nvPr/>
          </p:nvCxnSpPr>
          <p:spPr>
            <a:xfrm flipV="1">
              <a:off x="1847850" y="1031217"/>
              <a:ext cx="416045" cy="68413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573E9449-F41F-3549-AC7A-3D2C2823CC8A}"/>
                </a:ext>
              </a:extLst>
            </p:cNvPr>
            <p:cNvSpPr/>
            <p:nvPr/>
          </p:nvSpPr>
          <p:spPr>
            <a:xfrm>
              <a:off x="2070800" y="310223"/>
              <a:ext cx="738000" cy="738000"/>
            </a:xfrm>
            <a:prstGeom prst="ellipse">
              <a:avLst/>
            </a:prstGeom>
            <a:solidFill>
              <a:srgbClr val="FF6968"/>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9">
              <a:extLst>
                <a:ext uri="{FF2B5EF4-FFF2-40B4-BE49-F238E27FC236}">
                  <a16:creationId xmlns:a16="http://schemas.microsoft.com/office/drawing/2014/main" id="{EB349873-631F-E343-9D7A-7B2DF5AF9A5F}"/>
                </a:ext>
              </a:extLst>
            </p:cNvPr>
            <p:cNvSpPr/>
            <p:nvPr/>
          </p:nvSpPr>
          <p:spPr>
            <a:xfrm>
              <a:off x="2260123" y="523535"/>
              <a:ext cx="359355" cy="31137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grpSp>
        <p:nvGrpSpPr>
          <p:cNvPr id="56" name="Grup 65">
            <a:extLst>
              <a:ext uri="{FF2B5EF4-FFF2-40B4-BE49-F238E27FC236}">
                <a16:creationId xmlns:a16="http://schemas.microsoft.com/office/drawing/2014/main" id="{A0D19700-1C43-4B4F-A499-6A8FA12F9D65}"/>
              </a:ext>
            </a:extLst>
          </p:cNvPr>
          <p:cNvGrpSpPr/>
          <p:nvPr/>
        </p:nvGrpSpPr>
        <p:grpSpPr>
          <a:xfrm>
            <a:off x="3045600" y="3088573"/>
            <a:ext cx="1476000" cy="738000"/>
            <a:chOff x="3045600" y="3088573"/>
            <a:chExt cx="1476000" cy="738000"/>
          </a:xfrm>
        </p:grpSpPr>
        <p:grpSp>
          <p:nvGrpSpPr>
            <p:cNvPr id="57" name="Grup 62">
              <a:extLst>
                <a:ext uri="{FF2B5EF4-FFF2-40B4-BE49-F238E27FC236}">
                  <a16:creationId xmlns:a16="http://schemas.microsoft.com/office/drawing/2014/main" id="{678FD71D-90D5-864B-8272-433C54101CCA}"/>
                </a:ext>
              </a:extLst>
            </p:cNvPr>
            <p:cNvGrpSpPr/>
            <p:nvPr/>
          </p:nvGrpSpPr>
          <p:grpSpPr>
            <a:xfrm>
              <a:off x="3045600" y="3088573"/>
              <a:ext cx="1476000" cy="738000"/>
              <a:chOff x="3045600" y="3088573"/>
              <a:chExt cx="1476000" cy="738000"/>
            </a:xfrm>
          </p:grpSpPr>
          <p:cxnSp>
            <p:nvCxnSpPr>
              <p:cNvPr id="61" name="Konektor Lurus 25">
                <a:extLst>
                  <a:ext uri="{FF2B5EF4-FFF2-40B4-BE49-F238E27FC236}">
                    <a16:creationId xmlns:a16="http://schemas.microsoft.com/office/drawing/2014/main" id="{661A0EE9-902F-B74F-949F-CAE3925E7A7F}"/>
                  </a:ext>
                </a:extLst>
              </p:cNvPr>
              <p:cNvCxnSpPr>
                <a:cxnSpLocks/>
                <a:stCxn id="51" idx="1"/>
                <a:endCxn id="62" idx="2"/>
              </p:cNvCxnSpPr>
              <p:nvPr/>
            </p:nvCxnSpPr>
            <p:spPr>
              <a:xfrm>
                <a:off x="3045600" y="3448748"/>
                <a:ext cx="738000" cy="882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A182EEF2-2076-C540-9684-9090257BAB5A}"/>
                  </a:ext>
                </a:extLst>
              </p:cNvPr>
              <p:cNvSpPr/>
              <p:nvPr/>
            </p:nvSpPr>
            <p:spPr>
              <a:xfrm>
                <a:off x="3783600" y="3088573"/>
                <a:ext cx="738000" cy="738000"/>
              </a:xfrm>
              <a:prstGeom prst="ellipse">
                <a:avLst/>
              </a:prstGeom>
              <a:solidFill>
                <a:srgbClr val="008CA5"/>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8" name="Oval 7">
              <a:extLst>
                <a:ext uri="{FF2B5EF4-FFF2-40B4-BE49-F238E27FC236}">
                  <a16:creationId xmlns:a16="http://schemas.microsoft.com/office/drawing/2014/main" id="{B2096281-9C5B-BA4D-B389-88C60636C4A1}"/>
                </a:ext>
              </a:extLst>
            </p:cNvPr>
            <p:cNvSpPr/>
            <p:nvPr/>
          </p:nvSpPr>
          <p:spPr>
            <a:xfrm>
              <a:off x="3970155" y="3275128"/>
              <a:ext cx="364891" cy="364891"/>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grpSp>
        <p:nvGrpSpPr>
          <p:cNvPr id="63" name="Grup 63">
            <a:extLst>
              <a:ext uri="{FF2B5EF4-FFF2-40B4-BE49-F238E27FC236}">
                <a16:creationId xmlns:a16="http://schemas.microsoft.com/office/drawing/2014/main" id="{9962A585-800B-A149-A3B8-38BFF606D777}"/>
              </a:ext>
            </a:extLst>
          </p:cNvPr>
          <p:cNvGrpSpPr/>
          <p:nvPr/>
        </p:nvGrpSpPr>
        <p:grpSpPr>
          <a:xfrm>
            <a:off x="2714550" y="4520046"/>
            <a:ext cx="1288033" cy="793115"/>
            <a:chOff x="2714550" y="4520046"/>
            <a:chExt cx="1288033" cy="793115"/>
          </a:xfrm>
        </p:grpSpPr>
        <p:cxnSp>
          <p:nvCxnSpPr>
            <p:cNvPr id="64" name="Konektor Lurus 34">
              <a:extLst>
                <a:ext uri="{FF2B5EF4-FFF2-40B4-BE49-F238E27FC236}">
                  <a16:creationId xmlns:a16="http://schemas.microsoft.com/office/drawing/2014/main" id="{C7F4B6EC-137E-1744-A38A-23E50128B543}"/>
                </a:ext>
              </a:extLst>
            </p:cNvPr>
            <p:cNvCxnSpPr>
              <a:cxnSpLocks/>
              <a:stCxn id="51" idx="2"/>
            </p:cNvCxnSpPr>
            <p:nvPr/>
          </p:nvCxnSpPr>
          <p:spPr>
            <a:xfrm>
              <a:off x="2714550" y="4520046"/>
              <a:ext cx="557578" cy="26719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4CA7D47B-3965-154A-B33B-A6D8AE0C0BF2}"/>
                </a:ext>
              </a:extLst>
            </p:cNvPr>
            <p:cNvSpPr/>
            <p:nvPr/>
          </p:nvSpPr>
          <p:spPr>
            <a:xfrm>
              <a:off x="3264583" y="4575161"/>
              <a:ext cx="738000" cy="738000"/>
            </a:xfrm>
            <a:prstGeom prst="ellipse">
              <a:avLst/>
            </a:prstGeom>
            <a:solidFill>
              <a:srgbClr val="7030A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16">
              <a:extLst>
                <a:ext uri="{FF2B5EF4-FFF2-40B4-BE49-F238E27FC236}">
                  <a16:creationId xmlns:a16="http://schemas.microsoft.com/office/drawing/2014/main" id="{9583940C-C3EF-C04E-8715-76F318460B90}"/>
                </a:ext>
              </a:extLst>
            </p:cNvPr>
            <p:cNvSpPr/>
            <p:nvPr/>
          </p:nvSpPr>
          <p:spPr>
            <a:xfrm rot="2700000">
              <a:off x="3499293" y="4703405"/>
              <a:ext cx="268580" cy="48151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grpSp>
        <p:nvGrpSpPr>
          <p:cNvPr id="68" name="Grup 64">
            <a:extLst>
              <a:ext uri="{FF2B5EF4-FFF2-40B4-BE49-F238E27FC236}">
                <a16:creationId xmlns:a16="http://schemas.microsoft.com/office/drawing/2014/main" id="{1C7C7A49-443A-6E43-A53C-F61A6876BAEA}"/>
              </a:ext>
            </a:extLst>
          </p:cNvPr>
          <p:cNvGrpSpPr/>
          <p:nvPr/>
        </p:nvGrpSpPr>
        <p:grpSpPr>
          <a:xfrm>
            <a:off x="1847850" y="5182144"/>
            <a:ext cx="866700" cy="1274561"/>
            <a:chOff x="1847850" y="5182144"/>
            <a:chExt cx="866700" cy="1274561"/>
          </a:xfrm>
        </p:grpSpPr>
        <p:cxnSp>
          <p:nvCxnSpPr>
            <p:cNvPr id="69" name="Konektor Lurus 41">
              <a:extLst>
                <a:ext uri="{FF2B5EF4-FFF2-40B4-BE49-F238E27FC236}">
                  <a16:creationId xmlns:a16="http://schemas.microsoft.com/office/drawing/2014/main" id="{C64DF325-9A1E-A14A-B341-4DA34E08BAF3}"/>
                </a:ext>
              </a:extLst>
            </p:cNvPr>
            <p:cNvCxnSpPr>
              <a:cxnSpLocks/>
              <a:stCxn id="51" idx="3"/>
            </p:cNvCxnSpPr>
            <p:nvPr/>
          </p:nvCxnSpPr>
          <p:spPr>
            <a:xfrm>
              <a:off x="1847850" y="5182144"/>
              <a:ext cx="416045" cy="64463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89E34291-845E-BF4F-9EDD-78AEEA48B699}"/>
                </a:ext>
              </a:extLst>
            </p:cNvPr>
            <p:cNvSpPr/>
            <p:nvPr/>
          </p:nvSpPr>
          <p:spPr>
            <a:xfrm>
              <a:off x="1976550" y="5718705"/>
              <a:ext cx="738000" cy="738000"/>
            </a:xfrm>
            <a:prstGeom prst="ellipse">
              <a:avLst/>
            </a:prstGeom>
            <a:solidFill>
              <a:srgbClr val="FF990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109">
              <a:extLst>
                <a:ext uri="{FF2B5EF4-FFF2-40B4-BE49-F238E27FC236}">
                  <a16:creationId xmlns:a16="http://schemas.microsoft.com/office/drawing/2014/main" id="{EE1EBAE6-3C0C-7A40-8FA8-F110C43CCD6F}"/>
                </a:ext>
              </a:extLst>
            </p:cNvPr>
            <p:cNvSpPr/>
            <p:nvPr/>
          </p:nvSpPr>
          <p:spPr>
            <a:xfrm>
              <a:off x="2124261" y="5888697"/>
              <a:ext cx="442579" cy="337429"/>
            </a:xfrm>
            <a:custGeom>
              <a:avLst/>
              <a:gdLst>
                <a:gd name="connsiteX0" fmla="*/ 207821 w 934293"/>
                <a:gd name="connsiteY0" fmla="*/ 135143 h 712319"/>
                <a:gd name="connsiteX1" fmla="*/ 277354 w 934293"/>
                <a:gd name="connsiteY1" fmla="*/ 213248 h 712319"/>
                <a:gd name="connsiteX2" fmla="*/ 198296 w 934293"/>
                <a:gd name="connsiteY2" fmla="*/ 286590 h 712319"/>
                <a:gd name="connsiteX3" fmla="*/ 124001 w 934293"/>
                <a:gd name="connsiteY3" fmla="*/ 212296 h 712319"/>
                <a:gd name="connsiteX4" fmla="*/ 207821 w 934293"/>
                <a:gd name="connsiteY4" fmla="*/ 135143 h 712319"/>
                <a:gd name="connsiteX5" fmla="*/ 244613 w 934293"/>
                <a:gd name="connsiteY5" fmla="*/ 57752 h 712319"/>
                <a:gd name="connsiteX6" fmla="*/ 152577 w 934293"/>
                <a:gd name="connsiteY6" fmla="*/ 83708 h 712319"/>
                <a:gd name="connsiteX7" fmla="*/ 63994 w 934293"/>
                <a:gd name="connsiteY7" fmla="*/ 233250 h 712319"/>
                <a:gd name="connsiteX8" fmla="*/ 157339 w 934293"/>
                <a:gd name="connsiteY8" fmla="*/ 396128 h 712319"/>
                <a:gd name="connsiteX9" fmla="*/ 344030 w 934293"/>
                <a:gd name="connsiteY9" fmla="*/ 385650 h 712319"/>
                <a:gd name="connsiteX10" fmla="*/ 409752 w 934293"/>
                <a:gd name="connsiteY10" fmla="*/ 379935 h 712319"/>
                <a:gd name="connsiteX11" fmla="*/ 772655 w 934293"/>
                <a:gd name="connsiteY11" fmla="*/ 613298 h 712319"/>
                <a:gd name="connsiteX12" fmla="*/ 824090 w 934293"/>
                <a:gd name="connsiteY12" fmla="*/ 644730 h 712319"/>
                <a:gd name="connsiteX13" fmla="*/ 867905 w 934293"/>
                <a:gd name="connsiteY13" fmla="*/ 641873 h 712319"/>
                <a:gd name="connsiteX14" fmla="*/ 859332 w 934293"/>
                <a:gd name="connsiteY14" fmla="*/ 604725 h 712319"/>
                <a:gd name="connsiteX15" fmla="*/ 829805 w 934293"/>
                <a:gd name="connsiteY15" fmla="*/ 560910 h 712319"/>
                <a:gd name="connsiteX16" fmla="*/ 740269 w 934293"/>
                <a:gd name="connsiteY16" fmla="*/ 508523 h 712319"/>
                <a:gd name="connsiteX17" fmla="*/ 703122 w 934293"/>
                <a:gd name="connsiteY17" fmla="*/ 486615 h 712319"/>
                <a:gd name="connsiteX18" fmla="*/ 608824 w 934293"/>
                <a:gd name="connsiteY18" fmla="*/ 418035 h 712319"/>
                <a:gd name="connsiteX19" fmla="*/ 548817 w 934293"/>
                <a:gd name="connsiteY19" fmla="*/ 384698 h 712319"/>
                <a:gd name="connsiteX20" fmla="*/ 447852 w 934293"/>
                <a:gd name="connsiteY20" fmla="*/ 323738 h 712319"/>
                <a:gd name="connsiteX21" fmla="*/ 415467 w 934293"/>
                <a:gd name="connsiteY21" fmla="*/ 288495 h 712319"/>
                <a:gd name="connsiteX22" fmla="*/ 415467 w 934293"/>
                <a:gd name="connsiteY22" fmla="*/ 246585 h 712319"/>
                <a:gd name="connsiteX23" fmla="*/ 337362 w 934293"/>
                <a:gd name="connsiteY23" fmla="*/ 84660 h 712319"/>
                <a:gd name="connsiteX24" fmla="*/ 244613 w 934293"/>
                <a:gd name="connsiteY24" fmla="*/ 57752 h 712319"/>
                <a:gd name="connsiteX25" fmla="*/ 243064 w 934293"/>
                <a:gd name="connsiteY25" fmla="*/ 840 h 712319"/>
                <a:gd name="connsiteX26" fmla="*/ 478332 w 934293"/>
                <a:gd name="connsiteY26" fmla="*/ 226583 h 712319"/>
                <a:gd name="connsiteX27" fmla="*/ 514527 w 934293"/>
                <a:gd name="connsiteY27" fmla="*/ 276113 h 712319"/>
                <a:gd name="connsiteX28" fmla="*/ 573582 w 934293"/>
                <a:gd name="connsiteY28" fmla="*/ 316118 h 712319"/>
                <a:gd name="connsiteX29" fmla="*/ 648829 w 934293"/>
                <a:gd name="connsiteY29" fmla="*/ 366600 h 712319"/>
                <a:gd name="connsiteX30" fmla="*/ 724077 w 934293"/>
                <a:gd name="connsiteY30" fmla="*/ 416130 h 712319"/>
                <a:gd name="connsiteX31" fmla="*/ 784084 w 934293"/>
                <a:gd name="connsiteY31" fmla="*/ 455183 h 712319"/>
                <a:gd name="connsiteX32" fmla="*/ 871714 w 934293"/>
                <a:gd name="connsiteY32" fmla="*/ 512333 h 712319"/>
                <a:gd name="connsiteX33" fmla="*/ 916482 w 934293"/>
                <a:gd name="connsiteY33" fmla="*/ 582818 h 712319"/>
                <a:gd name="connsiteX34" fmla="*/ 905052 w 934293"/>
                <a:gd name="connsiteY34" fmla="*/ 691403 h 712319"/>
                <a:gd name="connsiteX35" fmla="*/ 799324 w 934293"/>
                <a:gd name="connsiteY35" fmla="*/ 699023 h 712319"/>
                <a:gd name="connsiteX36" fmla="*/ 416419 w 934293"/>
                <a:gd name="connsiteY36" fmla="*/ 455183 h 712319"/>
                <a:gd name="connsiteX37" fmla="*/ 349744 w 934293"/>
                <a:gd name="connsiteY37" fmla="*/ 451373 h 712319"/>
                <a:gd name="connsiteX38" fmla="*/ 18274 w 934293"/>
                <a:gd name="connsiteY38" fmla="*/ 325643 h 712319"/>
                <a:gd name="connsiteX39" fmla="*/ 243064 w 934293"/>
                <a:gd name="connsiteY39" fmla="*/ 840 h 712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34293" h="712319">
                  <a:moveTo>
                    <a:pt x="207821" y="135143"/>
                  </a:moveTo>
                  <a:cubicBezTo>
                    <a:pt x="242111" y="136096"/>
                    <a:pt x="284974" y="172290"/>
                    <a:pt x="277354" y="213248"/>
                  </a:cubicBezTo>
                  <a:cubicBezTo>
                    <a:pt x="277354" y="256110"/>
                    <a:pt x="244016" y="286590"/>
                    <a:pt x="198296" y="286590"/>
                  </a:cubicBezTo>
                  <a:cubicBezTo>
                    <a:pt x="159244" y="286590"/>
                    <a:pt x="123049" y="250396"/>
                    <a:pt x="124001" y="212296"/>
                  </a:cubicBezTo>
                  <a:cubicBezTo>
                    <a:pt x="124954" y="164671"/>
                    <a:pt x="157339" y="135143"/>
                    <a:pt x="207821" y="135143"/>
                  </a:cubicBezTo>
                  <a:close/>
                  <a:moveTo>
                    <a:pt x="244613" y="57752"/>
                  </a:moveTo>
                  <a:cubicBezTo>
                    <a:pt x="213537" y="57752"/>
                    <a:pt x="182581" y="66563"/>
                    <a:pt x="152577" y="83708"/>
                  </a:cubicBezTo>
                  <a:cubicBezTo>
                    <a:pt x="96380" y="116093"/>
                    <a:pt x="64947" y="167528"/>
                    <a:pt x="63994" y="233250"/>
                  </a:cubicBezTo>
                  <a:cubicBezTo>
                    <a:pt x="62089" y="305640"/>
                    <a:pt x="94474" y="361838"/>
                    <a:pt x="157339" y="396128"/>
                  </a:cubicBezTo>
                  <a:cubicBezTo>
                    <a:pt x="220205" y="430418"/>
                    <a:pt x="284022" y="427560"/>
                    <a:pt x="344030" y="385650"/>
                  </a:cubicBezTo>
                  <a:cubicBezTo>
                    <a:pt x="365937" y="370410"/>
                    <a:pt x="385939" y="364695"/>
                    <a:pt x="409752" y="379935"/>
                  </a:cubicBezTo>
                  <a:cubicBezTo>
                    <a:pt x="530719" y="458040"/>
                    <a:pt x="651687" y="535193"/>
                    <a:pt x="772655" y="613298"/>
                  </a:cubicBezTo>
                  <a:cubicBezTo>
                    <a:pt x="789799" y="623775"/>
                    <a:pt x="805992" y="636158"/>
                    <a:pt x="824090" y="644730"/>
                  </a:cubicBezTo>
                  <a:cubicBezTo>
                    <a:pt x="838377" y="651398"/>
                    <a:pt x="856474" y="654255"/>
                    <a:pt x="867905" y="641873"/>
                  </a:cubicBezTo>
                  <a:cubicBezTo>
                    <a:pt x="881240" y="627585"/>
                    <a:pt x="865999" y="616155"/>
                    <a:pt x="859332" y="604725"/>
                  </a:cubicBezTo>
                  <a:cubicBezTo>
                    <a:pt x="850760" y="589485"/>
                    <a:pt x="839330" y="576150"/>
                    <a:pt x="829805" y="560910"/>
                  </a:cubicBezTo>
                  <a:cubicBezTo>
                    <a:pt x="808849" y="527573"/>
                    <a:pt x="782180" y="505665"/>
                    <a:pt x="740269" y="508523"/>
                  </a:cubicBezTo>
                  <a:cubicBezTo>
                    <a:pt x="724077" y="509475"/>
                    <a:pt x="713599" y="499950"/>
                    <a:pt x="703122" y="486615"/>
                  </a:cubicBezTo>
                  <a:cubicBezTo>
                    <a:pt x="677405" y="456135"/>
                    <a:pt x="657402" y="416130"/>
                    <a:pt x="608824" y="418035"/>
                  </a:cubicBezTo>
                  <a:cubicBezTo>
                    <a:pt x="581202" y="418988"/>
                    <a:pt x="561199" y="407558"/>
                    <a:pt x="548817" y="384698"/>
                  </a:cubicBezTo>
                  <a:cubicBezTo>
                    <a:pt x="526910" y="343740"/>
                    <a:pt x="494524" y="323738"/>
                    <a:pt x="447852" y="323738"/>
                  </a:cubicBezTo>
                  <a:cubicBezTo>
                    <a:pt x="426897" y="323738"/>
                    <a:pt x="415467" y="310403"/>
                    <a:pt x="415467" y="288495"/>
                  </a:cubicBezTo>
                  <a:cubicBezTo>
                    <a:pt x="415467" y="274208"/>
                    <a:pt x="415467" y="260873"/>
                    <a:pt x="415467" y="246585"/>
                  </a:cubicBezTo>
                  <a:cubicBezTo>
                    <a:pt x="422135" y="176100"/>
                    <a:pt x="397369" y="119903"/>
                    <a:pt x="337362" y="84660"/>
                  </a:cubicBezTo>
                  <a:cubicBezTo>
                    <a:pt x="306882" y="66563"/>
                    <a:pt x="275688" y="57752"/>
                    <a:pt x="244613" y="57752"/>
                  </a:cubicBezTo>
                  <a:close/>
                  <a:moveTo>
                    <a:pt x="243064" y="840"/>
                  </a:moveTo>
                  <a:cubicBezTo>
                    <a:pt x="373557" y="-7732"/>
                    <a:pt x="484999" y="114188"/>
                    <a:pt x="478332" y="226583"/>
                  </a:cubicBezTo>
                  <a:cubicBezTo>
                    <a:pt x="476427" y="252300"/>
                    <a:pt x="485952" y="275160"/>
                    <a:pt x="514527" y="276113"/>
                  </a:cubicBezTo>
                  <a:cubicBezTo>
                    <a:pt x="545007" y="277065"/>
                    <a:pt x="562152" y="292305"/>
                    <a:pt x="573582" y="316118"/>
                  </a:cubicBezTo>
                  <a:cubicBezTo>
                    <a:pt x="588822" y="348503"/>
                    <a:pt x="617397" y="364695"/>
                    <a:pt x="648829" y="366600"/>
                  </a:cubicBezTo>
                  <a:cubicBezTo>
                    <a:pt x="685024" y="369458"/>
                    <a:pt x="706932" y="388508"/>
                    <a:pt x="724077" y="416130"/>
                  </a:cubicBezTo>
                  <a:cubicBezTo>
                    <a:pt x="738364" y="438990"/>
                    <a:pt x="757414" y="452325"/>
                    <a:pt x="784084" y="455183"/>
                  </a:cubicBezTo>
                  <a:cubicBezTo>
                    <a:pt x="823137" y="458993"/>
                    <a:pt x="851712" y="477090"/>
                    <a:pt x="871714" y="512333"/>
                  </a:cubicBezTo>
                  <a:cubicBezTo>
                    <a:pt x="885049" y="536145"/>
                    <a:pt x="902194" y="559005"/>
                    <a:pt x="916482" y="582818"/>
                  </a:cubicBezTo>
                  <a:cubicBezTo>
                    <a:pt x="943152" y="626633"/>
                    <a:pt x="940294" y="657113"/>
                    <a:pt x="905052" y="691403"/>
                  </a:cubicBezTo>
                  <a:cubicBezTo>
                    <a:pt x="881239" y="715215"/>
                    <a:pt x="830757" y="719978"/>
                    <a:pt x="799324" y="699023"/>
                  </a:cubicBezTo>
                  <a:cubicBezTo>
                    <a:pt x="671689" y="618060"/>
                    <a:pt x="543102" y="538050"/>
                    <a:pt x="416419" y="455183"/>
                  </a:cubicBezTo>
                  <a:cubicBezTo>
                    <a:pt x="392607" y="439943"/>
                    <a:pt x="376414" y="438038"/>
                    <a:pt x="349744" y="451373"/>
                  </a:cubicBezTo>
                  <a:cubicBezTo>
                    <a:pt x="223062" y="515190"/>
                    <a:pt x="79234" y="460898"/>
                    <a:pt x="18274" y="325643"/>
                  </a:cubicBezTo>
                  <a:cubicBezTo>
                    <a:pt x="-47448" y="180863"/>
                    <a:pt x="72567" y="-14400"/>
                    <a:pt x="243064" y="840"/>
                  </a:cubicBezTo>
                  <a:close/>
                </a:path>
              </a:pathLst>
            </a:custGeom>
            <a:solidFill>
              <a:schemeClr val="bg1"/>
            </a:solidFill>
            <a:ln w="9525" cap="flat">
              <a:noFill/>
              <a:prstDash val="solid"/>
              <a:miter/>
            </a:ln>
          </p:spPr>
          <p:txBody>
            <a:bodyPr rtlCol="0" anchor="ctr"/>
            <a:lstStyle/>
            <a:p>
              <a:endParaRPr lang="en-US" dirty="0"/>
            </a:p>
          </p:txBody>
        </p:sp>
      </p:grpSp>
      <p:grpSp>
        <p:nvGrpSpPr>
          <p:cNvPr id="72" name="Grup 61">
            <a:extLst>
              <a:ext uri="{FF2B5EF4-FFF2-40B4-BE49-F238E27FC236}">
                <a16:creationId xmlns:a16="http://schemas.microsoft.com/office/drawing/2014/main" id="{C8B3F24D-9B0B-E546-AF5B-BE3C15AC4F51}"/>
              </a:ext>
            </a:extLst>
          </p:cNvPr>
          <p:cNvGrpSpPr/>
          <p:nvPr/>
        </p:nvGrpSpPr>
        <p:grpSpPr>
          <a:xfrm>
            <a:off x="2714550" y="1381084"/>
            <a:ext cx="1363016" cy="996366"/>
            <a:chOff x="2714550" y="1381084"/>
            <a:chExt cx="1363016" cy="996366"/>
          </a:xfrm>
        </p:grpSpPr>
        <p:cxnSp>
          <p:nvCxnSpPr>
            <p:cNvPr id="74" name="Konektor Lurus 19">
              <a:extLst>
                <a:ext uri="{FF2B5EF4-FFF2-40B4-BE49-F238E27FC236}">
                  <a16:creationId xmlns:a16="http://schemas.microsoft.com/office/drawing/2014/main" id="{84427C04-B897-CF4B-AD41-A639035782EE}"/>
                </a:ext>
              </a:extLst>
            </p:cNvPr>
            <p:cNvCxnSpPr>
              <a:cxnSpLocks/>
              <a:stCxn id="51" idx="0"/>
              <a:endCxn id="75" idx="3"/>
            </p:cNvCxnSpPr>
            <p:nvPr/>
          </p:nvCxnSpPr>
          <p:spPr>
            <a:xfrm flipV="1">
              <a:off x="2714550" y="2011006"/>
              <a:ext cx="733094" cy="36644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821036ED-1115-024D-8436-E138626C5FC8}"/>
                </a:ext>
              </a:extLst>
            </p:cNvPr>
            <p:cNvSpPr/>
            <p:nvPr/>
          </p:nvSpPr>
          <p:spPr>
            <a:xfrm>
              <a:off x="3339566" y="1381084"/>
              <a:ext cx="738000" cy="738000"/>
            </a:xfrm>
            <a:prstGeom prst="ellipse">
              <a:avLst/>
            </a:prstGeom>
            <a:solidFill>
              <a:srgbClr val="5C7073"/>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106">
              <a:extLst>
                <a:ext uri="{FF2B5EF4-FFF2-40B4-BE49-F238E27FC236}">
                  <a16:creationId xmlns:a16="http://schemas.microsoft.com/office/drawing/2014/main" id="{4BC5893D-E4DF-8C47-BD55-326999E8E5D4}"/>
                </a:ext>
              </a:extLst>
            </p:cNvPr>
            <p:cNvSpPr/>
            <p:nvPr/>
          </p:nvSpPr>
          <p:spPr>
            <a:xfrm>
              <a:off x="3491367" y="1597195"/>
              <a:ext cx="434398" cy="305779"/>
            </a:xfrm>
            <a:custGeom>
              <a:avLst/>
              <a:gdLst>
                <a:gd name="connsiteX0" fmla="*/ 88702 w 977027"/>
                <a:gd name="connsiteY0" fmla="*/ 5496 h 687744"/>
                <a:gd name="connsiteX1" fmla="*/ 123587 w 977027"/>
                <a:gd name="connsiteY1" fmla="*/ 27642 h 687744"/>
                <a:gd name="connsiteX2" fmla="*/ 139779 w 977027"/>
                <a:gd name="connsiteY2" fmla="*/ 84792 h 687744"/>
                <a:gd name="connsiteX3" fmla="*/ 138827 w 977027"/>
                <a:gd name="connsiteY3" fmla="*/ 608667 h 687744"/>
                <a:gd name="connsiteX4" fmla="*/ 72152 w 977027"/>
                <a:gd name="connsiteY4" fmla="*/ 685819 h 687744"/>
                <a:gd name="connsiteX5" fmla="*/ 714 w 977027"/>
                <a:gd name="connsiteY5" fmla="*/ 606762 h 687744"/>
                <a:gd name="connsiteX6" fmla="*/ 714 w 977027"/>
                <a:gd name="connsiteY6" fmla="*/ 75267 h 687744"/>
                <a:gd name="connsiteX7" fmla="*/ 47387 w 977027"/>
                <a:gd name="connsiteY7" fmla="*/ 7639 h 687744"/>
                <a:gd name="connsiteX8" fmla="*/ 88702 w 977027"/>
                <a:gd name="connsiteY8" fmla="*/ 5496 h 687744"/>
                <a:gd name="connsiteX9" fmla="*/ 565547 w 977027"/>
                <a:gd name="connsiteY9" fmla="*/ 972 h 687744"/>
                <a:gd name="connsiteX10" fmla="*/ 639842 w 977027"/>
                <a:gd name="connsiteY10" fmla="*/ 81935 h 687744"/>
                <a:gd name="connsiteX11" fmla="*/ 639842 w 977027"/>
                <a:gd name="connsiteY11" fmla="*/ 112415 h 687744"/>
                <a:gd name="connsiteX12" fmla="*/ 638889 w 977027"/>
                <a:gd name="connsiteY12" fmla="*/ 606762 h 687744"/>
                <a:gd name="connsiteX13" fmla="*/ 568404 w 977027"/>
                <a:gd name="connsiteY13" fmla="*/ 687725 h 687744"/>
                <a:gd name="connsiteX14" fmla="*/ 497919 w 977027"/>
                <a:gd name="connsiteY14" fmla="*/ 608667 h 687744"/>
                <a:gd name="connsiteX15" fmla="*/ 497919 w 977027"/>
                <a:gd name="connsiteY15" fmla="*/ 82887 h 687744"/>
                <a:gd name="connsiteX16" fmla="*/ 565547 w 977027"/>
                <a:gd name="connsiteY16" fmla="*/ 972 h 687744"/>
                <a:gd name="connsiteX17" fmla="*/ 399812 w 977027"/>
                <a:gd name="connsiteY17" fmla="*/ 972 h 687744"/>
                <a:gd name="connsiteX18" fmla="*/ 472202 w 977027"/>
                <a:gd name="connsiteY18" fmla="*/ 82887 h 687744"/>
                <a:gd name="connsiteX19" fmla="*/ 472202 w 977027"/>
                <a:gd name="connsiteY19" fmla="*/ 603905 h 687744"/>
                <a:gd name="connsiteX20" fmla="*/ 400764 w 977027"/>
                <a:gd name="connsiteY20" fmla="*/ 685820 h 687744"/>
                <a:gd name="connsiteX21" fmla="*/ 334089 w 977027"/>
                <a:gd name="connsiteY21" fmla="*/ 603905 h 687744"/>
                <a:gd name="connsiteX22" fmla="*/ 334089 w 977027"/>
                <a:gd name="connsiteY22" fmla="*/ 82887 h 687744"/>
                <a:gd name="connsiteX23" fmla="*/ 399812 w 977027"/>
                <a:gd name="connsiteY23" fmla="*/ 972 h 687744"/>
                <a:gd name="connsiteX24" fmla="*/ 897017 w 977027"/>
                <a:gd name="connsiteY24" fmla="*/ 20 h 687744"/>
                <a:gd name="connsiteX25" fmla="*/ 977027 w 977027"/>
                <a:gd name="connsiteY25" fmla="*/ 80030 h 687744"/>
                <a:gd name="connsiteX26" fmla="*/ 897017 w 977027"/>
                <a:gd name="connsiteY26" fmla="*/ 160040 h 687744"/>
                <a:gd name="connsiteX27" fmla="*/ 817007 w 977027"/>
                <a:gd name="connsiteY27" fmla="*/ 80030 h 687744"/>
                <a:gd name="connsiteX28" fmla="*/ 897017 w 977027"/>
                <a:gd name="connsiteY28" fmla="*/ 20 h 687744"/>
                <a:gd name="connsiteX29" fmla="*/ 735092 w 977027"/>
                <a:gd name="connsiteY29" fmla="*/ 20 h 687744"/>
                <a:gd name="connsiteX30" fmla="*/ 803672 w 977027"/>
                <a:gd name="connsiteY30" fmla="*/ 80983 h 687744"/>
                <a:gd name="connsiteX31" fmla="*/ 802719 w 977027"/>
                <a:gd name="connsiteY31" fmla="*/ 606762 h 687744"/>
                <a:gd name="connsiteX32" fmla="*/ 734139 w 977027"/>
                <a:gd name="connsiteY32" fmla="*/ 685820 h 687744"/>
                <a:gd name="connsiteX33" fmla="*/ 665559 w 977027"/>
                <a:gd name="connsiteY33" fmla="*/ 604858 h 687744"/>
                <a:gd name="connsiteX34" fmla="*/ 665559 w 977027"/>
                <a:gd name="connsiteY34" fmla="*/ 80030 h 687744"/>
                <a:gd name="connsiteX35" fmla="*/ 735092 w 977027"/>
                <a:gd name="connsiteY35" fmla="*/ 20 h 687744"/>
                <a:gd name="connsiteX36" fmla="*/ 238840 w 977027"/>
                <a:gd name="connsiteY36" fmla="*/ 19 h 687744"/>
                <a:gd name="connsiteX37" fmla="*/ 305515 w 977027"/>
                <a:gd name="connsiteY37" fmla="*/ 81934 h 687744"/>
                <a:gd name="connsiteX38" fmla="*/ 305515 w 977027"/>
                <a:gd name="connsiteY38" fmla="*/ 606762 h 687744"/>
                <a:gd name="connsiteX39" fmla="*/ 236935 w 977027"/>
                <a:gd name="connsiteY39" fmla="*/ 686772 h 687744"/>
                <a:gd name="connsiteX40" fmla="*/ 167402 w 977027"/>
                <a:gd name="connsiteY40" fmla="*/ 606762 h 687744"/>
                <a:gd name="connsiteX41" fmla="*/ 167402 w 977027"/>
                <a:gd name="connsiteY41" fmla="*/ 81934 h 687744"/>
                <a:gd name="connsiteX42" fmla="*/ 238840 w 977027"/>
                <a:gd name="connsiteY42" fmla="*/ 19 h 68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7027" h="687744">
                  <a:moveTo>
                    <a:pt x="88702" y="5496"/>
                  </a:moveTo>
                  <a:cubicBezTo>
                    <a:pt x="101441" y="8830"/>
                    <a:pt x="113110" y="16212"/>
                    <a:pt x="123587" y="27642"/>
                  </a:cubicBezTo>
                  <a:cubicBezTo>
                    <a:pt x="138827" y="43834"/>
                    <a:pt x="139779" y="64789"/>
                    <a:pt x="139779" y="84792"/>
                  </a:cubicBezTo>
                  <a:cubicBezTo>
                    <a:pt x="140732" y="172422"/>
                    <a:pt x="139779" y="521989"/>
                    <a:pt x="138827" y="608667"/>
                  </a:cubicBezTo>
                  <a:cubicBezTo>
                    <a:pt x="137874" y="654387"/>
                    <a:pt x="108347" y="685819"/>
                    <a:pt x="72152" y="685819"/>
                  </a:cubicBezTo>
                  <a:cubicBezTo>
                    <a:pt x="34052" y="685819"/>
                    <a:pt x="1667" y="651529"/>
                    <a:pt x="714" y="606762"/>
                  </a:cubicBezTo>
                  <a:cubicBezTo>
                    <a:pt x="-238" y="486747"/>
                    <a:pt x="-238" y="132417"/>
                    <a:pt x="714" y="75267"/>
                  </a:cubicBezTo>
                  <a:cubicBezTo>
                    <a:pt x="1667" y="43834"/>
                    <a:pt x="15954" y="18117"/>
                    <a:pt x="47387" y="7639"/>
                  </a:cubicBezTo>
                  <a:cubicBezTo>
                    <a:pt x="62151" y="2877"/>
                    <a:pt x="75962" y="2162"/>
                    <a:pt x="88702" y="5496"/>
                  </a:cubicBezTo>
                  <a:close/>
                  <a:moveTo>
                    <a:pt x="565547" y="972"/>
                  </a:moveTo>
                  <a:cubicBezTo>
                    <a:pt x="607457" y="20"/>
                    <a:pt x="636032" y="31452"/>
                    <a:pt x="639842" y="81935"/>
                  </a:cubicBezTo>
                  <a:cubicBezTo>
                    <a:pt x="640794" y="92412"/>
                    <a:pt x="639842" y="101937"/>
                    <a:pt x="639842" y="112415"/>
                  </a:cubicBezTo>
                  <a:cubicBezTo>
                    <a:pt x="639842" y="250527"/>
                    <a:pt x="639842" y="580092"/>
                    <a:pt x="638889" y="606762"/>
                  </a:cubicBezTo>
                  <a:cubicBezTo>
                    <a:pt x="636984" y="653435"/>
                    <a:pt x="607457" y="686772"/>
                    <a:pt x="568404" y="687725"/>
                  </a:cubicBezTo>
                  <a:cubicBezTo>
                    <a:pt x="529352" y="688677"/>
                    <a:pt x="498872" y="655340"/>
                    <a:pt x="497919" y="608667"/>
                  </a:cubicBezTo>
                  <a:cubicBezTo>
                    <a:pt x="496967" y="519132"/>
                    <a:pt x="496967" y="169565"/>
                    <a:pt x="497919" y="82887"/>
                  </a:cubicBezTo>
                  <a:cubicBezTo>
                    <a:pt x="498872" y="33357"/>
                    <a:pt x="526494" y="1925"/>
                    <a:pt x="565547" y="972"/>
                  </a:cubicBezTo>
                  <a:close/>
                  <a:moveTo>
                    <a:pt x="399812" y="972"/>
                  </a:moveTo>
                  <a:cubicBezTo>
                    <a:pt x="438864" y="20"/>
                    <a:pt x="472202" y="36215"/>
                    <a:pt x="472202" y="82887"/>
                  </a:cubicBezTo>
                  <a:cubicBezTo>
                    <a:pt x="472202" y="256243"/>
                    <a:pt x="472202" y="430550"/>
                    <a:pt x="472202" y="603905"/>
                  </a:cubicBezTo>
                  <a:cubicBezTo>
                    <a:pt x="472202" y="652483"/>
                    <a:pt x="440769" y="687725"/>
                    <a:pt x="400764" y="685820"/>
                  </a:cubicBezTo>
                  <a:cubicBezTo>
                    <a:pt x="360759" y="684868"/>
                    <a:pt x="334089" y="653435"/>
                    <a:pt x="334089" y="603905"/>
                  </a:cubicBezTo>
                  <a:cubicBezTo>
                    <a:pt x="334089" y="517227"/>
                    <a:pt x="334089" y="169565"/>
                    <a:pt x="334089" y="82887"/>
                  </a:cubicBezTo>
                  <a:cubicBezTo>
                    <a:pt x="334089" y="33358"/>
                    <a:pt x="359807" y="1925"/>
                    <a:pt x="399812" y="972"/>
                  </a:cubicBezTo>
                  <a:close/>
                  <a:moveTo>
                    <a:pt x="897017" y="20"/>
                  </a:moveTo>
                  <a:cubicBezTo>
                    <a:pt x="941205" y="20"/>
                    <a:pt x="977027" y="35842"/>
                    <a:pt x="977027" y="80030"/>
                  </a:cubicBezTo>
                  <a:cubicBezTo>
                    <a:pt x="977027" y="124218"/>
                    <a:pt x="941205" y="160040"/>
                    <a:pt x="897017" y="160040"/>
                  </a:cubicBezTo>
                  <a:cubicBezTo>
                    <a:pt x="852829" y="160040"/>
                    <a:pt x="817007" y="124218"/>
                    <a:pt x="817007" y="80030"/>
                  </a:cubicBezTo>
                  <a:cubicBezTo>
                    <a:pt x="817007" y="35842"/>
                    <a:pt x="852829" y="20"/>
                    <a:pt x="897017" y="20"/>
                  </a:cubicBezTo>
                  <a:close/>
                  <a:moveTo>
                    <a:pt x="735092" y="20"/>
                  </a:moveTo>
                  <a:cubicBezTo>
                    <a:pt x="774144" y="20"/>
                    <a:pt x="802719" y="32405"/>
                    <a:pt x="803672" y="80983"/>
                  </a:cubicBezTo>
                  <a:cubicBezTo>
                    <a:pt x="804624" y="169565"/>
                    <a:pt x="803672" y="519133"/>
                    <a:pt x="802719" y="606762"/>
                  </a:cubicBezTo>
                  <a:cubicBezTo>
                    <a:pt x="802719" y="654387"/>
                    <a:pt x="773192" y="686772"/>
                    <a:pt x="734139" y="685820"/>
                  </a:cubicBezTo>
                  <a:cubicBezTo>
                    <a:pt x="694134" y="684867"/>
                    <a:pt x="665559" y="652483"/>
                    <a:pt x="665559" y="604858"/>
                  </a:cubicBezTo>
                  <a:cubicBezTo>
                    <a:pt x="664607" y="429597"/>
                    <a:pt x="665559" y="255290"/>
                    <a:pt x="665559" y="80030"/>
                  </a:cubicBezTo>
                  <a:cubicBezTo>
                    <a:pt x="665559" y="32405"/>
                    <a:pt x="695087" y="972"/>
                    <a:pt x="735092" y="20"/>
                  </a:cubicBezTo>
                  <a:close/>
                  <a:moveTo>
                    <a:pt x="238840" y="19"/>
                  </a:moveTo>
                  <a:cubicBezTo>
                    <a:pt x="279797" y="972"/>
                    <a:pt x="305515" y="32404"/>
                    <a:pt x="305515" y="81934"/>
                  </a:cubicBezTo>
                  <a:cubicBezTo>
                    <a:pt x="305515" y="168612"/>
                    <a:pt x="305515" y="518179"/>
                    <a:pt x="305515" y="606762"/>
                  </a:cubicBezTo>
                  <a:cubicBezTo>
                    <a:pt x="305515" y="655339"/>
                    <a:pt x="277892" y="686772"/>
                    <a:pt x="236935" y="686772"/>
                  </a:cubicBezTo>
                  <a:cubicBezTo>
                    <a:pt x="196930" y="686772"/>
                    <a:pt x="167402" y="654387"/>
                    <a:pt x="167402" y="606762"/>
                  </a:cubicBezTo>
                  <a:cubicBezTo>
                    <a:pt x="167402" y="431502"/>
                    <a:pt x="167402" y="257194"/>
                    <a:pt x="167402" y="81934"/>
                  </a:cubicBezTo>
                  <a:cubicBezTo>
                    <a:pt x="167402" y="33357"/>
                    <a:pt x="197882" y="-933"/>
                    <a:pt x="238840" y="19"/>
                  </a:cubicBezTo>
                  <a:close/>
                </a:path>
              </a:pathLst>
            </a:custGeom>
            <a:solidFill>
              <a:schemeClr val="bg1"/>
            </a:solidFill>
            <a:ln w="9525" cap="flat">
              <a:noFill/>
              <a:prstDash val="solid"/>
              <a:miter/>
            </a:ln>
          </p:spPr>
          <p:txBody>
            <a:bodyPr rtlCol="0" anchor="ctr"/>
            <a:lstStyle/>
            <a:p>
              <a:endParaRPr lang="en-US"/>
            </a:p>
          </p:txBody>
        </p:sp>
      </p:grpSp>
      <p:sp>
        <p:nvSpPr>
          <p:cNvPr id="79" name="Kotak Teks 54">
            <a:extLst>
              <a:ext uri="{FF2B5EF4-FFF2-40B4-BE49-F238E27FC236}">
                <a16:creationId xmlns:a16="http://schemas.microsoft.com/office/drawing/2014/main" id="{31CB4485-641B-514C-B0D1-95EA8E31FA2C}"/>
              </a:ext>
            </a:extLst>
          </p:cNvPr>
          <p:cNvSpPr txBox="1"/>
          <p:nvPr/>
        </p:nvSpPr>
        <p:spPr>
          <a:xfrm>
            <a:off x="2808800" y="256417"/>
            <a:ext cx="8473217" cy="923330"/>
          </a:xfrm>
          <a:prstGeom prst="rect">
            <a:avLst/>
          </a:prstGeom>
          <a:noFill/>
        </p:spPr>
        <p:txBody>
          <a:bodyPr wrap="none" rtlCol="0">
            <a:spAutoFit/>
          </a:bodyPr>
          <a:lstStyle/>
          <a:p>
            <a:r>
              <a:rPr lang="en-US" b="1" dirty="0">
                <a:ea typeface="SimSun" panose="02010600030101010101" pitchFamily="2" charset="-122"/>
              </a:rPr>
              <a:t>Clustering model for classifying hate speech based on probabilistic</a:t>
            </a:r>
          </a:p>
          <a:p>
            <a:r>
              <a:rPr lang="en-US" i="1" dirty="0"/>
              <a:t>a better performance improvement in the detection process using Decision Tree Classifier</a:t>
            </a:r>
          </a:p>
          <a:p>
            <a:r>
              <a:rPr lang="en-US" i="1" dirty="0"/>
              <a:t> algorithm and NLTK.</a:t>
            </a:r>
          </a:p>
        </p:txBody>
      </p:sp>
      <p:sp>
        <p:nvSpPr>
          <p:cNvPr id="80" name="Kotak Teks 55">
            <a:extLst>
              <a:ext uri="{FF2B5EF4-FFF2-40B4-BE49-F238E27FC236}">
                <a16:creationId xmlns:a16="http://schemas.microsoft.com/office/drawing/2014/main" id="{7DCC05E0-9D5C-5B4E-9205-FC16BDDF04C7}"/>
              </a:ext>
            </a:extLst>
          </p:cNvPr>
          <p:cNvSpPr txBox="1"/>
          <p:nvPr/>
        </p:nvSpPr>
        <p:spPr>
          <a:xfrm>
            <a:off x="4079232" y="1467709"/>
            <a:ext cx="7966661" cy="1477328"/>
          </a:xfrm>
          <a:prstGeom prst="rect">
            <a:avLst/>
          </a:prstGeom>
          <a:noFill/>
        </p:spPr>
        <p:txBody>
          <a:bodyPr wrap="square" rtlCol="0">
            <a:spAutoFit/>
          </a:bodyPr>
          <a:lstStyle/>
          <a:p>
            <a:r>
              <a:rPr lang="en-US" b="1" dirty="0">
                <a:ea typeface="SimSun" panose="02010600030101010101" pitchFamily="2" charset="-122"/>
              </a:rPr>
              <a:t>Classification result for hate speech </a:t>
            </a:r>
          </a:p>
          <a:p>
            <a:r>
              <a:rPr lang="en-US" i="1" dirty="0"/>
              <a:t>This section describes the suggested system we used to categorize tweets into three </a:t>
            </a:r>
          </a:p>
          <a:p>
            <a:r>
              <a:rPr lang="en-US" i="1" dirty="0"/>
              <a:t>groups: “hate speech, offensive speech, and no hate and offensive.</a:t>
            </a:r>
          </a:p>
          <a:p>
            <a:endParaRPr lang="en-US" i="1" dirty="0"/>
          </a:p>
          <a:p>
            <a:endParaRPr lang="en-US" i="1" dirty="0"/>
          </a:p>
        </p:txBody>
      </p:sp>
      <p:sp>
        <p:nvSpPr>
          <p:cNvPr id="81" name="Kotak Teks 56">
            <a:extLst>
              <a:ext uri="{FF2B5EF4-FFF2-40B4-BE49-F238E27FC236}">
                <a16:creationId xmlns:a16="http://schemas.microsoft.com/office/drawing/2014/main" id="{72943269-AE79-C747-9227-CBC89FB3CBC0}"/>
              </a:ext>
            </a:extLst>
          </p:cNvPr>
          <p:cNvSpPr txBox="1"/>
          <p:nvPr/>
        </p:nvSpPr>
        <p:spPr>
          <a:xfrm>
            <a:off x="4521600" y="3142347"/>
            <a:ext cx="6792309" cy="1200329"/>
          </a:xfrm>
          <a:prstGeom prst="rect">
            <a:avLst/>
          </a:prstGeom>
          <a:noFill/>
        </p:spPr>
        <p:txBody>
          <a:bodyPr wrap="none" rtlCol="0">
            <a:spAutoFit/>
          </a:bodyPr>
          <a:lstStyle/>
          <a:p>
            <a:r>
              <a:rPr lang="en-US" b="1" dirty="0">
                <a:ea typeface="SimSun" panose="02010600030101010101" pitchFamily="2" charset="-122"/>
              </a:rPr>
              <a:t>Errors and methods to classify hate speech.</a:t>
            </a:r>
          </a:p>
          <a:p>
            <a:r>
              <a:rPr lang="en-US" i="1" dirty="0"/>
              <a:t>Errors in the classification process are still very likely to occur </a:t>
            </a:r>
          </a:p>
          <a:p>
            <a:r>
              <a:rPr lang="en-US" i="1" dirty="0"/>
              <a:t>by existing algorithms, so a method that has high accuracy is needed </a:t>
            </a:r>
          </a:p>
          <a:p>
            <a:r>
              <a:rPr lang="en-US" i="1" dirty="0"/>
              <a:t>in the classification process.</a:t>
            </a:r>
          </a:p>
        </p:txBody>
      </p:sp>
      <p:sp>
        <p:nvSpPr>
          <p:cNvPr id="83" name="Kotak Teks 57">
            <a:extLst>
              <a:ext uri="{FF2B5EF4-FFF2-40B4-BE49-F238E27FC236}">
                <a16:creationId xmlns:a16="http://schemas.microsoft.com/office/drawing/2014/main" id="{611EB4B1-7505-1B43-83DB-FF47978DB6FC}"/>
              </a:ext>
            </a:extLst>
          </p:cNvPr>
          <p:cNvSpPr txBox="1"/>
          <p:nvPr/>
        </p:nvSpPr>
        <p:spPr>
          <a:xfrm>
            <a:off x="4046288" y="4678963"/>
            <a:ext cx="7655622" cy="1200329"/>
          </a:xfrm>
          <a:prstGeom prst="rect">
            <a:avLst/>
          </a:prstGeom>
          <a:noFill/>
        </p:spPr>
        <p:txBody>
          <a:bodyPr wrap="none" rtlCol="0">
            <a:spAutoFit/>
          </a:bodyPr>
          <a:lstStyle/>
          <a:p>
            <a:r>
              <a:rPr lang="en-US" b="1" dirty="0"/>
              <a:t>Techniques and methods to find hate speech in tweet.</a:t>
            </a:r>
          </a:p>
          <a:p>
            <a:r>
              <a:rPr lang="en-US" dirty="0"/>
              <a:t>The whole technique is given as: Data collecting, data preprocessing, feature </a:t>
            </a:r>
          </a:p>
          <a:p>
            <a:r>
              <a:rPr lang="en-US" dirty="0"/>
              <a:t>engineering, data splitting, classification model development, and classification </a:t>
            </a:r>
          </a:p>
          <a:p>
            <a:r>
              <a:rPr lang="en-US" dirty="0"/>
              <a:t>model evaluation </a:t>
            </a:r>
            <a:endParaRPr lang="en-US" b="1" dirty="0"/>
          </a:p>
        </p:txBody>
      </p:sp>
      <p:sp>
        <p:nvSpPr>
          <p:cNvPr id="84" name="Kotak Teks 58">
            <a:extLst>
              <a:ext uri="{FF2B5EF4-FFF2-40B4-BE49-F238E27FC236}">
                <a16:creationId xmlns:a16="http://schemas.microsoft.com/office/drawing/2014/main" id="{A9BFDAC7-4787-B844-B44C-6D156B0B848B}"/>
              </a:ext>
            </a:extLst>
          </p:cNvPr>
          <p:cNvSpPr txBox="1"/>
          <p:nvPr/>
        </p:nvSpPr>
        <p:spPr>
          <a:xfrm>
            <a:off x="2783862" y="5997331"/>
            <a:ext cx="8068427" cy="923330"/>
          </a:xfrm>
          <a:prstGeom prst="rect">
            <a:avLst/>
          </a:prstGeom>
          <a:noFill/>
        </p:spPr>
        <p:txBody>
          <a:bodyPr wrap="none" rtlCol="0">
            <a:spAutoFit/>
          </a:bodyPr>
          <a:lstStyle/>
          <a:p>
            <a:r>
              <a:rPr lang="en-US" b="1" dirty="0">
                <a:ea typeface="SimSun" panose="02010600030101010101" pitchFamily="2" charset="-122"/>
              </a:rPr>
              <a:t>Build a web interface for analyzing hate speech </a:t>
            </a:r>
          </a:p>
          <a:p>
            <a:r>
              <a:rPr lang="en-US" i="1" dirty="0"/>
              <a:t>Using Decision Tree Classifier algorithm to detect hate speech and using </a:t>
            </a:r>
            <a:r>
              <a:rPr lang="en-US" i="1" dirty="0" err="1"/>
              <a:t>streamlit</a:t>
            </a:r>
            <a:r>
              <a:rPr lang="en-US" i="1" dirty="0"/>
              <a:t> to </a:t>
            </a:r>
          </a:p>
          <a:p>
            <a:r>
              <a:rPr lang="en-US" i="1" dirty="0"/>
              <a:t>Build a web page.</a:t>
            </a:r>
          </a:p>
        </p:txBody>
      </p:sp>
    </p:spTree>
    <p:extLst>
      <p:ext uri="{BB962C8B-B14F-4D97-AF65-F5344CB8AC3E}">
        <p14:creationId xmlns:p14="http://schemas.microsoft.com/office/powerpoint/2010/main" val="543183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heel(1)">
                                      <p:cBhvr>
                                        <p:cTn id="7" dur="500"/>
                                        <p:tgtEl>
                                          <p:spTgt spid="4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left)">
                                      <p:cBhvr>
                                        <p:cTn id="11" dur="500"/>
                                        <p:tgtEl>
                                          <p:spTgt spid="5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wipe(left)">
                                      <p:cBhvr>
                                        <p:cTn id="14" dur="1000"/>
                                        <p:tgtEl>
                                          <p:spTgt spid="4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wipe(left)">
                                      <p:cBhvr>
                                        <p:cTn id="19" dur="500"/>
                                        <p:tgtEl>
                                          <p:spTgt spid="52"/>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wipe(left)">
                                      <p:cBhvr>
                                        <p:cTn id="23" dur="500"/>
                                        <p:tgtEl>
                                          <p:spTgt spid="7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500"/>
                                        <p:tgtEl>
                                          <p:spTgt spid="72"/>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wipe(left)">
                                      <p:cBhvr>
                                        <p:cTn id="32" dur="500"/>
                                        <p:tgtEl>
                                          <p:spTgt spid="8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81"/>
                                        </p:tgtEl>
                                        <p:attrNameLst>
                                          <p:attrName>style.visibility</p:attrName>
                                        </p:attrNameLst>
                                      </p:cBhvr>
                                      <p:to>
                                        <p:strVal val="visible"/>
                                      </p:to>
                                    </p:set>
                                    <p:animEffect transition="in" filter="wipe(left)">
                                      <p:cBhvr>
                                        <p:cTn id="41" dur="500"/>
                                        <p:tgtEl>
                                          <p:spTgt spid="8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wipe(left)">
                                      <p:cBhvr>
                                        <p:cTn id="46" dur="500"/>
                                        <p:tgtEl>
                                          <p:spTgt spid="63"/>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wipe(left)">
                                      <p:cBhvr>
                                        <p:cTn id="50" dur="500"/>
                                        <p:tgtEl>
                                          <p:spTgt spid="8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left)">
                                      <p:cBhvr>
                                        <p:cTn id="55" dur="500"/>
                                        <p:tgtEl>
                                          <p:spTgt spid="68"/>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wipe(left)">
                                      <p:cBhvr>
                                        <p:cTn id="59"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1" grpId="0" animBg="1"/>
      <p:bldP spid="79" grpId="0"/>
      <p:bldP spid="80" grpId="0"/>
      <p:bldP spid="81" grpId="0"/>
      <p:bldP spid="83" grpId="0"/>
      <p:bldP spid="8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81FC45C-94C7-4496-BAC5-8C1AF3E3696D}"/>
              </a:ext>
            </a:extLst>
          </p:cNvPr>
          <p:cNvGrpSpPr/>
          <p:nvPr/>
        </p:nvGrpSpPr>
        <p:grpSpPr>
          <a:xfrm>
            <a:off x="0" y="-2604"/>
            <a:ext cx="5125049" cy="4678279"/>
            <a:chOff x="4504478" y="1215245"/>
            <a:chExt cx="5125049" cy="4678279"/>
          </a:xfrm>
        </p:grpSpPr>
        <p:sp>
          <p:nvSpPr>
            <p:cNvPr id="46" name="Right Triangle 18">
              <a:extLst>
                <a:ext uri="{FF2B5EF4-FFF2-40B4-BE49-F238E27FC236}">
                  <a16:creationId xmlns:a16="http://schemas.microsoft.com/office/drawing/2014/main" id="{B5E050D6-AF72-416B-A176-5104C37C2CA6}"/>
                </a:ext>
              </a:extLst>
            </p:cNvPr>
            <p:cNvSpPr/>
            <p:nvPr/>
          </p:nvSpPr>
          <p:spPr>
            <a:xfrm flipH="1">
              <a:off x="4532184" y="2807351"/>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4" name="Group 13">
              <a:extLst>
                <a:ext uri="{FF2B5EF4-FFF2-40B4-BE49-F238E27FC236}">
                  <a16:creationId xmlns:a16="http://schemas.microsoft.com/office/drawing/2014/main" id="{A54C3637-DC7F-4998-A450-E1D85737C285}"/>
                </a:ext>
              </a:extLst>
            </p:cNvPr>
            <p:cNvGrpSpPr/>
            <p:nvPr/>
          </p:nvGrpSpPr>
          <p:grpSpPr>
            <a:xfrm>
              <a:off x="5520696" y="1215245"/>
              <a:ext cx="1544990" cy="1575885"/>
              <a:chOff x="7043050" y="1673523"/>
              <a:chExt cx="1090992" cy="1112808"/>
            </a:xfrm>
          </p:grpSpPr>
          <p:sp>
            <p:nvSpPr>
              <p:cNvPr id="11" name="Diamond 10">
                <a:extLst>
                  <a:ext uri="{FF2B5EF4-FFF2-40B4-BE49-F238E27FC236}">
                    <a16:creationId xmlns:a16="http://schemas.microsoft.com/office/drawing/2014/main" id="{E5E90FAA-C35C-4106-8180-021071EB9E27}"/>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Parallelogram 11">
                <a:extLst>
                  <a:ext uri="{FF2B5EF4-FFF2-40B4-BE49-F238E27FC236}">
                    <a16:creationId xmlns:a16="http://schemas.microsoft.com/office/drawing/2014/main" id="{71FE9C8A-D337-44C7-97BC-24B19DF48191}"/>
                  </a:ext>
                </a:extLst>
              </p:cNvPr>
              <p:cNvSpPr/>
              <p:nvPr/>
            </p:nvSpPr>
            <p:spPr>
              <a:xfrm>
                <a:off x="7043050" y="1673524"/>
                <a:ext cx="715743" cy="556403"/>
              </a:xfrm>
              <a:prstGeom prst="parallelogram">
                <a:avLst>
                  <a:gd name="adj" fmla="val 66187"/>
                </a:avLst>
              </a:prstGeom>
              <a:solidFill>
                <a:srgbClr val="7DB7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Diamond 15">
                <a:extLst>
                  <a:ext uri="{FF2B5EF4-FFF2-40B4-BE49-F238E27FC236}">
                    <a16:creationId xmlns:a16="http://schemas.microsoft.com/office/drawing/2014/main" id="{06CB53E3-5541-4515-B768-267BEA3D7F22}"/>
                  </a:ext>
                </a:extLst>
              </p:cNvPr>
              <p:cNvSpPr/>
              <p:nvPr/>
            </p:nvSpPr>
            <p:spPr>
              <a:xfrm>
                <a:off x="7383544" y="1673523"/>
                <a:ext cx="750498" cy="1112807"/>
              </a:xfrm>
              <a:prstGeom prst="diamond">
                <a:avLst/>
              </a:prstGeom>
              <a:solidFill>
                <a:srgbClr val="78AF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Parallelogram 16">
                <a:extLst>
                  <a:ext uri="{FF2B5EF4-FFF2-40B4-BE49-F238E27FC236}">
                    <a16:creationId xmlns:a16="http://schemas.microsoft.com/office/drawing/2014/main" id="{43983531-50B7-49DE-A216-779893E79E29}"/>
                  </a:ext>
                </a:extLst>
              </p:cNvPr>
              <p:cNvSpPr/>
              <p:nvPr/>
            </p:nvSpPr>
            <p:spPr>
              <a:xfrm flipV="1">
                <a:off x="7043050" y="2229927"/>
                <a:ext cx="715743" cy="556403"/>
              </a:xfrm>
              <a:prstGeom prst="parallelogram">
                <a:avLst>
                  <a:gd name="adj" fmla="val 66187"/>
                </a:avLst>
              </a:prstGeom>
              <a:solidFill>
                <a:srgbClr val="5B95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Diamond 17">
                <a:extLst>
                  <a:ext uri="{FF2B5EF4-FFF2-40B4-BE49-F238E27FC236}">
                    <a16:creationId xmlns:a16="http://schemas.microsoft.com/office/drawing/2014/main" id="{653541A7-0D00-4159-A48A-100F8AFF1AA0}"/>
                  </a:ext>
                </a:extLst>
              </p:cNvPr>
              <p:cNvSpPr/>
              <p:nvPr/>
            </p:nvSpPr>
            <p:spPr>
              <a:xfrm>
                <a:off x="7453805" y="1777702"/>
                <a:ext cx="609976" cy="904447"/>
              </a:xfrm>
              <a:prstGeom prst="diamond">
                <a:avLst/>
              </a:prstGeom>
              <a:solidFill>
                <a:srgbClr val="3D6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0" name="Group 19">
              <a:extLst>
                <a:ext uri="{FF2B5EF4-FFF2-40B4-BE49-F238E27FC236}">
                  <a16:creationId xmlns:a16="http://schemas.microsoft.com/office/drawing/2014/main" id="{E3241595-76B6-4A6A-A60C-5117314C189C}"/>
                </a:ext>
              </a:extLst>
            </p:cNvPr>
            <p:cNvGrpSpPr/>
            <p:nvPr/>
          </p:nvGrpSpPr>
          <p:grpSpPr>
            <a:xfrm>
              <a:off x="5529688" y="2752954"/>
              <a:ext cx="1544990" cy="1575885"/>
              <a:chOff x="7043050" y="1673523"/>
              <a:chExt cx="1090992" cy="1112808"/>
            </a:xfrm>
          </p:grpSpPr>
          <p:sp>
            <p:nvSpPr>
              <p:cNvPr id="21" name="Diamond 20">
                <a:extLst>
                  <a:ext uri="{FF2B5EF4-FFF2-40B4-BE49-F238E27FC236}">
                    <a16:creationId xmlns:a16="http://schemas.microsoft.com/office/drawing/2014/main" id="{6BDAA0AD-1689-489C-A7C2-BD3986ECAC3E}"/>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Parallelogram 21">
                <a:extLst>
                  <a:ext uri="{FF2B5EF4-FFF2-40B4-BE49-F238E27FC236}">
                    <a16:creationId xmlns:a16="http://schemas.microsoft.com/office/drawing/2014/main" id="{D26C1C48-9DC6-4D13-88BD-ADF97512BB00}"/>
                  </a:ext>
                </a:extLst>
              </p:cNvPr>
              <p:cNvSpPr/>
              <p:nvPr/>
            </p:nvSpPr>
            <p:spPr>
              <a:xfrm>
                <a:off x="7043050" y="1673524"/>
                <a:ext cx="715743" cy="556403"/>
              </a:xfrm>
              <a:prstGeom prst="parallelogram">
                <a:avLst>
                  <a:gd name="adj" fmla="val 66187"/>
                </a:avLst>
              </a:prstGeom>
              <a:solidFill>
                <a:srgbClr val="E4C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Diamond 22">
                <a:extLst>
                  <a:ext uri="{FF2B5EF4-FFF2-40B4-BE49-F238E27FC236}">
                    <a16:creationId xmlns:a16="http://schemas.microsoft.com/office/drawing/2014/main" id="{A20723BF-713D-46C2-A18E-F6020E18070E}"/>
                  </a:ext>
                </a:extLst>
              </p:cNvPr>
              <p:cNvSpPr/>
              <p:nvPr/>
            </p:nvSpPr>
            <p:spPr>
              <a:xfrm>
                <a:off x="7383544" y="1673523"/>
                <a:ext cx="750498" cy="1112807"/>
              </a:xfrm>
              <a:prstGeom prst="diamond">
                <a:avLst/>
              </a:prstGeom>
              <a:solidFill>
                <a:srgbClr val="E7C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Parallelogram 23">
                <a:extLst>
                  <a:ext uri="{FF2B5EF4-FFF2-40B4-BE49-F238E27FC236}">
                    <a16:creationId xmlns:a16="http://schemas.microsoft.com/office/drawing/2014/main" id="{071DB633-18EC-447D-9706-13FAAE725B19}"/>
                  </a:ext>
                </a:extLst>
              </p:cNvPr>
              <p:cNvSpPr/>
              <p:nvPr/>
            </p:nvSpPr>
            <p:spPr>
              <a:xfrm flipV="1">
                <a:off x="7043050" y="2229927"/>
                <a:ext cx="715743" cy="556403"/>
              </a:xfrm>
              <a:prstGeom prst="parallelogram">
                <a:avLst>
                  <a:gd name="adj" fmla="val 66187"/>
                </a:avLst>
              </a:prstGeom>
              <a:solidFill>
                <a:srgbClr val="C49D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Diamond 24">
                <a:extLst>
                  <a:ext uri="{FF2B5EF4-FFF2-40B4-BE49-F238E27FC236}">
                    <a16:creationId xmlns:a16="http://schemas.microsoft.com/office/drawing/2014/main" id="{C743804F-DE5F-42DC-9B3C-AFB5CFB9EDFF}"/>
                  </a:ext>
                </a:extLst>
              </p:cNvPr>
              <p:cNvSpPr/>
              <p:nvPr/>
            </p:nvSpPr>
            <p:spPr>
              <a:xfrm>
                <a:off x="7453805" y="1777702"/>
                <a:ext cx="609976" cy="904447"/>
              </a:xfrm>
              <a:prstGeom prst="diamond">
                <a:avLst/>
              </a:prstGeom>
              <a:solidFill>
                <a:srgbClr val="A388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6" name="Group 25">
              <a:extLst>
                <a:ext uri="{FF2B5EF4-FFF2-40B4-BE49-F238E27FC236}">
                  <a16:creationId xmlns:a16="http://schemas.microsoft.com/office/drawing/2014/main" id="{5CF2D7F9-0796-42DB-916D-C47986531F26}"/>
                </a:ext>
              </a:extLst>
            </p:cNvPr>
            <p:cNvGrpSpPr/>
            <p:nvPr/>
          </p:nvGrpSpPr>
          <p:grpSpPr>
            <a:xfrm>
              <a:off x="5520696" y="4317639"/>
              <a:ext cx="1544990" cy="1575885"/>
              <a:chOff x="7043050" y="1673523"/>
              <a:chExt cx="1090992" cy="1112808"/>
            </a:xfrm>
            <a:effectLst>
              <a:reflection blurRad="6350" stA="50000" endA="300" endPos="28000" dir="5400000" sy="-100000" algn="bl" rotWithShape="0"/>
            </a:effectLst>
          </p:grpSpPr>
          <p:sp>
            <p:nvSpPr>
              <p:cNvPr id="27" name="Diamond 26">
                <a:extLst>
                  <a:ext uri="{FF2B5EF4-FFF2-40B4-BE49-F238E27FC236}">
                    <a16:creationId xmlns:a16="http://schemas.microsoft.com/office/drawing/2014/main" id="{C58ACEE9-A8D1-44F1-80E9-DFFA4D50A482}"/>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Parallelogram 27">
                <a:extLst>
                  <a:ext uri="{FF2B5EF4-FFF2-40B4-BE49-F238E27FC236}">
                    <a16:creationId xmlns:a16="http://schemas.microsoft.com/office/drawing/2014/main" id="{0D3F442A-AAE3-4A9D-B6A3-6724BCF50AB9}"/>
                  </a:ext>
                </a:extLst>
              </p:cNvPr>
              <p:cNvSpPr/>
              <p:nvPr/>
            </p:nvSpPr>
            <p:spPr>
              <a:xfrm>
                <a:off x="7043050" y="1673524"/>
                <a:ext cx="715743" cy="556403"/>
              </a:xfrm>
              <a:prstGeom prst="parallelogram">
                <a:avLst>
                  <a:gd name="adj" fmla="val 66187"/>
                </a:avLst>
              </a:prstGeom>
              <a:solidFill>
                <a:srgbClr val="4D5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Diamond 28">
                <a:extLst>
                  <a:ext uri="{FF2B5EF4-FFF2-40B4-BE49-F238E27FC236}">
                    <a16:creationId xmlns:a16="http://schemas.microsoft.com/office/drawing/2014/main" id="{CD19F367-0134-4BE2-9E2E-10CBBCE434B6}"/>
                  </a:ext>
                </a:extLst>
              </p:cNvPr>
              <p:cNvSpPr/>
              <p:nvPr/>
            </p:nvSpPr>
            <p:spPr>
              <a:xfrm>
                <a:off x="7383544" y="1673523"/>
                <a:ext cx="750498" cy="1112807"/>
              </a:xfrm>
              <a:prstGeom prst="diamond">
                <a:avLst/>
              </a:prstGeom>
              <a:solidFill>
                <a:srgbClr val="323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Parallelogram 29">
                <a:extLst>
                  <a:ext uri="{FF2B5EF4-FFF2-40B4-BE49-F238E27FC236}">
                    <a16:creationId xmlns:a16="http://schemas.microsoft.com/office/drawing/2014/main" id="{3F469969-2948-4BA8-8DFF-3E9A808D8C8C}"/>
                  </a:ext>
                </a:extLst>
              </p:cNvPr>
              <p:cNvSpPr/>
              <p:nvPr/>
            </p:nvSpPr>
            <p:spPr>
              <a:xfrm flipV="1">
                <a:off x="7043050" y="2229927"/>
                <a:ext cx="715743" cy="556403"/>
              </a:xfrm>
              <a:prstGeom prst="parallelogram">
                <a:avLst>
                  <a:gd name="adj" fmla="val 66187"/>
                </a:avLst>
              </a:prstGeom>
              <a:solidFill>
                <a:srgbClr val="1C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Diamond 30">
                <a:extLst>
                  <a:ext uri="{FF2B5EF4-FFF2-40B4-BE49-F238E27FC236}">
                    <a16:creationId xmlns:a16="http://schemas.microsoft.com/office/drawing/2014/main" id="{BEFB8010-991D-4E24-A5B1-3092F6B2D47F}"/>
                  </a:ext>
                </a:extLst>
              </p:cNvPr>
              <p:cNvSpPr/>
              <p:nvPr/>
            </p:nvSpPr>
            <p:spPr>
              <a:xfrm>
                <a:off x="7453805" y="1777702"/>
                <a:ext cx="609976" cy="904447"/>
              </a:xfrm>
              <a:prstGeom prst="diamond">
                <a:avLst/>
              </a:prstGeom>
              <a:solidFill>
                <a:srgbClr val="2429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2" name="Group 31">
              <a:extLst>
                <a:ext uri="{FF2B5EF4-FFF2-40B4-BE49-F238E27FC236}">
                  <a16:creationId xmlns:a16="http://schemas.microsoft.com/office/drawing/2014/main" id="{CF1E30C1-8EFD-4240-B18E-B52DB837961B}"/>
                </a:ext>
              </a:extLst>
            </p:cNvPr>
            <p:cNvGrpSpPr/>
            <p:nvPr/>
          </p:nvGrpSpPr>
          <p:grpSpPr>
            <a:xfrm flipH="1">
              <a:off x="4504478" y="1984264"/>
              <a:ext cx="1535465" cy="1575885"/>
              <a:chOff x="7043050" y="1673523"/>
              <a:chExt cx="1084266" cy="1112808"/>
            </a:xfrm>
          </p:grpSpPr>
          <p:sp>
            <p:nvSpPr>
              <p:cNvPr id="33" name="Diamond 32">
                <a:extLst>
                  <a:ext uri="{FF2B5EF4-FFF2-40B4-BE49-F238E27FC236}">
                    <a16:creationId xmlns:a16="http://schemas.microsoft.com/office/drawing/2014/main" id="{408CAAEF-5AEE-4435-B106-65BCD20FED51}"/>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Parallelogram 33">
                <a:extLst>
                  <a:ext uri="{FF2B5EF4-FFF2-40B4-BE49-F238E27FC236}">
                    <a16:creationId xmlns:a16="http://schemas.microsoft.com/office/drawing/2014/main" id="{C54CD6F4-20BC-4300-95CC-C791D57E4977}"/>
                  </a:ext>
                </a:extLst>
              </p:cNvPr>
              <p:cNvSpPr/>
              <p:nvPr/>
            </p:nvSpPr>
            <p:spPr>
              <a:xfrm>
                <a:off x="7043050" y="1673524"/>
                <a:ext cx="715743" cy="556403"/>
              </a:xfrm>
              <a:prstGeom prst="parallelogram">
                <a:avLst>
                  <a:gd name="adj" fmla="val 66187"/>
                </a:avLst>
              </a:prstGeom>
              <a:solidFill>
                <a:srgbClr val="E66B6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Diamond 34">
                <a:extLst>
                  <a:ext uri="{FF2B5EF4-FFF2-40B4-BE49-F238E27FC236}">
                    <a16:creationId xmlns:a16="http://schemas.microsoft.com/office/drawing/2014/main" id="{C3D52142-C5C2-4D8D-8C3C-61307E32370C}"/>
                  </a:ext>
                </a:extLst>
              </p:cNvPr>
              <p:cNvSpPr/>
              <p:nvPr/>
            </p:nvSpPr>
            <p:spPr>
              <a:xfrm>
                <a:off x="7376818" y="1673523"/>
                <a:ext cx="750498" cy="1112807"/>
              </a:xfrm>
              <a:prstGeom prst="diamond">
                <a:avLst/>
              </a:prstGeom>
              <a:solidFill>
                <a:srgbClr val="E3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Parallelogram 35">
                <a:extLst>
                  <a:ext uri="{FF2B5EF4-FFF2-40B4-BE49-F238E27FC236}">
                    <a16:creationId xmlns:a16="http://schemas.microsoft.com/office/drawing/2014/main" id="{4B6AF9C5-8325-4D60-BCD5-B2EED5B2AC7F}"/>
                  </a:ext>
                </a:extLst>
              </p:cNvPr>
              <p:cNvSpPr/>
              <p:nvPr/>
            </p:nvSpPr>
            <p:spPr>
              <a:xfrm flipV="1">
                <a:off x="7043050" y="2229927"/>
                <a:ext cx="715743" cy="556403"/>
              </a:xfrm>
              <a:prstGeom prst="parallelogram">
                <a:avLst>
                  <a:gd name="adj" fmla="val 66187"/>
                </a:avLst>
              </a:prstGeom>
              <a:solidFill>
                <a:srgbClr val="B4434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Diamond 36">
                <a:extLst>
                  <a:ext uri="{FF2B5EF4-FFF2-40B4-BE49-F238E27FC236}">
                    <a16:creationId xmlns:a16="http://schemas.microsoft.com/office/drawing/2014/main" id="{D81C3CAC-CFAF-4040-B093-008CD4129364}"/>
                  </a:ext>
                </a:extLst>
              </p:cNvPr>
              <p:cNvSpPr/>
              <p:nvPr/>
            </p:nvSpPr>
            <p:spPr>
              <a:xfrm>
                <a:off x="7453805" y="1777702"/>
                <a:ext cx="609976" cy="904447"/>
              </a:xfrm>
              <a:prstGeom prst="diamond">
                <a:avLst/>
              </a:prstGeom>
              <a:solidFill>
                <a:srgbClr val="A33E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8" name="Group 37">
              <a:extLst>
                <a:ext uri="{FF2B5EF4-FFF2-40B4-BE49-F238E27FC236}">
                  <a16:creationId xmlns:a16="http://schemas.microsoft.com/office/drawing/2014/main" id="{A3856CEA-0FF7-4BB9-999F-2D4F0D71C7BD}"/>
                </a:ext>
              </a:extLst>
            </p:cNvPr>
            <p:cNvGrpSpPr/>
            <p:nvPr/>
          </p:nvGrpSpPr>
          <p:grpSpPr>
            <a:xfrm flipH="1">
              <a:off x="4513930" y="3529698"/>
              <a:ext cx="1535465" cy="1575885"/>
              <a:chOff x="7043050" y="1673523"/>
              <a:chExt cx="1084266" cy="1112808"/>
            </a:xfrm>
          </p:grpSpPr>
          <p:sp>
            <p:nvSpPr>
              <p:cNvPr id="39" name="Diamond 38">
                <a:extLst>
                  <a:ext uri="{FF2B5EF4-FFF2-40B4-BE49-F238E27FC236}">
                    <a16:creationId xmlns:a16="http://schemas.microsoft.com/office/drawing/2014/main" id="{D7611AA2-C6E6-4F3D-9083-8F75970EDD74}"/>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Parallelogram 39">
                <a:extLst>
                  <a:ext uri="{FF2B5EF4-FFF2-40B4-BE49-F238E27FC236}">
                    <a16:creationId xmlns:a16="http://schemas.microsoft.com/office/drawing/2014/main" id="{CE581C2B-CC0D-4E13-A1E2-7EC431E3A63B}"/>
                  </a:ext>
                </a:extLst>
              </p:cNvPr>
              <p:cNvSpPr/>
              <p:nvPr/>
            </p:nvSpPr>
            <p:spPr>
              <a:xfrm>
                <a:off x="7043050" y="1673524"/>
                <a:ext cx="715743" cy="556403"/>
              </a:xfrm>
              <a:prstGeom prst="parallelogram">
                <a:avLst>
                  <a:gd name="adj" fmla="val 66187"/>
                </a:avLst>
              </a:prstGeom>
              <a:solidFill>
                <a:srgbClr val="9969A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1" name="Diamond 40">
                <a:extLst>
                  <a:ext uri="{FF2B5EF4-FFF2-40B4-BE49-F238E27FC236}">
                    <a16:creationId xmlns:a16="http://schemas.microsoft.com/office/drawing/2014/main" id="{7F046162-D6BA-44B3-9A7B-3CEEA0BB8067}"/>
                  </a:ext>
                </a:extLst>
              </p:cNvPr>
              <p:cNvSpPr/>
              <p:nvPr/>
            </p:nvSpPr>
            <p:spPr>
              <a:xfrm>
                <a:off x="7376818" y="1673523"/>
                <a:ext cx="750498" cy="1112807"/>
              </a:xfrm>
              <a:prstGeom prst="diamond">
                <a:avLst/>
              </a:prstGeom>
              <a:solidFill>
                <a:srgbClr val="9256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Parallelogram 41">
                <a:extLst>
                  <a:ext uri="{FF2B5EF4-FFF2-40B4-BE49-F238E27FC236}">
                    <a16:creationId xmlns:a16="http://schemas.microsoft.com/office/drawing/2014/main" id="{10C92D01-43C8-4A76-A90C-ED7A45C56171}"/>
                  </a:ext>
                </a:extLst>
              </p:cNvPr>
              <p:cNvSpPr/>
              <p:nvPr/>
            </p:nvSpPr>
            <p:spPr>
              <a:xfrm flipV="1">
                <a:off x="7043050" y="2229927"/>
                <a:ext cx="715743" cy="556403"/>
              </a:xfrm>
              <a:prstGeom prst="parallelogram">
                <a:avLst>
                  <a:gd name="adj" fmla="val 66187"/>
                </a:avLst>
              </a:prstGeom>
              <a:solidFill>
                <a:srgbClr val="764C83"/>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Diamond 42">
                <a:extLst>
                  <a:ext uri="{FF2B5EF4-FFF2-40B4-BE49-F238E27FC236}">
                    <a16:creationId xmlns:a16="http://schemas.microsoft.com/office/drawing/2014/main" id="{84EE3B74-4B93-46F7-B23D-0DBC6092F5D7}"/>
                  </a:ext>
                </a:extLst>
              </p:cNvPr>
              <p:cNvSpPr/>
              <p:nvPr/>
            </p:nvSpPr>
            <p:spPr>
              <a:xfrm>
                <a:off x="7453805" y="1777702"/>
                <a:ext cx="609976" cy="904447"/>
              </a:xfrm>
              <a:prstGeom prst="diamond">
                <a:avLst/>
              </a:prstGeom>
              <a:solidFill>
                <a:srgbClr val="5C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9" name="Right Triangle 18">
              <a:extLst>
                <a:ext uri="{FF2B5EF4-FFF2-40B4-BE49-F238E27FC236}">
                  <a16:creationId xmlns:a16="http://schemas.microsoft.com/office/drawing/2014/main" id="{9E5117F3-8043-4260-9975-27048708B3C7}"/>
                </a:ext>
              </a:extLst>
            </p:cNvPr>
            <p:cNvSpPr/>
            <p:nvPr/>
          </p:nvSpPr>
          <p:spPr>
            <a:xfrm>
              <a:off x="6548702" y="1984264"/>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Right Triangle 18">
              <a:extLst>
                <a:ext uri="{FF2B5EF4-FFF2-40B4-BE49-F238E27FC236}">
                  <a16:creationId xmlns:a16="http://schemas.microsoft.com/office/drawing/2014/main" id="{01C3B024-2F15-4782-9285-5E3372AA0C3D}"/>
                </a:ext>
              </a:extLst>
            </p:cNvPr>
            <p:cNvSpPr/>
            <p:nvPr/>
          </p:nvSpPr>
          <p:spPr>
            <a:xfrm>
              <a:off x="6527582" y="3552092"/>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9" name="Group 8">
              <a:extLst>
                <a:ext uri="{FF2B5EF4-FFF2-40B4-BE49-F238E27FC236}">
                  <a16:creationId xmlns:a16="http://schemas.microsoft.com/office/drawing/2014/main" id="{601F112B-A8E9-41CD-A6F9-BB4EE14BF40E}"/>
                </a:ext>
              </a:extLst>
            </p:cNvPr>
            <p:cNvGrpSpPr/>
            <p:nvPr/>
          </p:nvGrpSpPr>
          <p:grpSpPr>
            <a:xfrm>
              <a:off x="6264501" y="1453472"/>
              <a:ext cx="3365026" cy="1174739"/>
              <a:chOff x="6264501" y="1453472"/>
              <a:chExt cx="3365026" cy="1174739"/>
            </a:xfrm>
          </p:grpSpPr>
          <p:grpSp>
            <p:nvGrpSpPr>
              <p:cNvPr id="5" name="Group 4">
                <a:extLst>
                  <a:ext uri="{FF2B5EF4-FFF2-40B4-BE49-F238E27FC236}">
                    <a16:creationId xmlns:a16="http://schemas.microsoft.com/office/drawing/2014/main" id="{0846BC10-5989-4DCE-837A-7CE54E3DB6C2}"/>
                  </a:ext>
                </a:extLst>
              </p:cNvPr>
              <p:cNvGrpSpPr/>
              <p:nvPr/>
            </p:nvGrpSpPr>
            <p:grpSpPr>
              <a:xfrm>
                <a:off x="6264501" y="1453472"/>
                <a:ext cx="3365026" cy="1174739"/>
                <a:chOff x="6264501" y="1453472"/>
                <a:chExt cx="3365026" cy="1174739"/>
              </a:xfrm>
            </p:grpSpPr>
            <p:grpSp>
              <p:nvGrpSpPr>
                <p:cNvPr id="51" name="Group 50">
                  <a:extLst>
                    <a:ext uri="{FF2B5EF4-FFF2-40B4-BE49-F238E27FC236}">
                      <a16:creationId xmlns:a16="http://schemas.microsoft.com/office/drawing/2014/main" id="{96AA7928-1193-436A-8EA4-F290EFD6ABBD}"/>
                    </a:ext>
                  </a:extLst>
                </p:cNvPr>
                <p:cNvGrpSpPr/>
                <p:nvPr/>
              </p:nvGrpSpPr>
              <p:grpSpPr>
                <a:xfrm>
                  <a:off x="6264501" y="1453472"/>
                  <a:ext cx="3365026" cy="1174739"/>
                  <a:chOff x="7567230" y="760452"/>
                  <a:chExt cx="2376207" cy="829540"/>
                </a:xfrm>
              </p:grpSpPr>
              <p:sp>
                <p:nvSpPr>
                  <p:cNvPr id="52" name="Arrow: Right 51">
                    <a:extLst>
                      <a:ext uri="{FF2B5EF4-FFF2-40B4-BE49-F238E27FC236}">
                        <a16:creationId xmlns:a16="http://schemas.microsoft.com/office/drawing/2014/main" id="{F455806C-EFED-4CF2-BDE0-27B760E45404}"/>
                      </a:ext>
                    </a:extLst>
                  </p:cNvPr>
                  <p:cNvSpPr/>
                  <p:nvPr/>
                </p:nvSpPr>
                <p:spPr>
                  <a:xfrm>
                    <a:off x="7711525" y="760452"/>
                    <a:ext cx="2231912" cy="829540"/>
                  </a:xfrm>
                  <a:prstGeom prst="rightArrow">
                    <a:avLst>
                      <a:gd name="adj1" fmla="val 50000"/>
                      <a:gd name="adj2" fmla="val 60414"/>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Arrow: Chevron 52">
                    <a:extLst>
                      <a:ext uri="{FF2B5EF4-FFF2-40B4-BE49-F238E27FC236}">
                        <a16:creationId xmlns:a16="http://schemas.microsoft.com/office/drawing/2014/main" id="{F94423F6-0ADD-4FA3-83DB-B1D0CFADE7F3}"/>
                      </a:ext>
                    </a:extLst>
                  </p:cNvPr>
                  <p:cNvSpPr/>
                  <p:nvPr/>
                </p:nvSpPr>
                <p:spPr>
                  <a:xfrm flipH="1" flipV="1">
                    <a:off x="7567230" y="967589"/>
                    <a:ext cx="342068" cy="412831"/>
                  </a:xfrm>
                  <a:prstGeom prst="chevron">
                    <a:avLst>
                      <a:gd name="adj" fmla="val 391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67" name="TextBox 66">
                  <a:extLst>
                    <a:ext uri="{FF2B5EF4-FFF2-40B4-BE49-F238E27FC236}">
                      <a16:creationId xmlns:a16="http://schemas.microsoft.com/office/drawing/2014/main" id="{ECEAF503-C42B-4FFF-BD49-B1CDC64CCA4E}"/>
                    </a:ext>
                  </a:extLst>
                </p:cNvPr>
                <p:cNvSpPr txBox="1"/>
                <p:nvPr/>
              </p:nvSpPr>
              <p:spPr>
                <a:xfrm>
                  <a:off x="8818075" y="1691649"/>
                  <a:ext cx="559769" cy="646331"/>
                </a:xfrm>
                <a:prstGeom prst="rect">
                  <a:avLst/>
                </a:prstGeom>
                <a:noFill/>
              </p:spPr>
              <p:txBody>
                <a:bodyPr wrap="none" rtlCol="0">
                  <a:spAutoFit/>
                </a:bodyPr>
                <a:lstStyle/>
                <a:p>
                  <a:r>
                    <a:rPr lang="en-US" sz="3600" dirty="0">
                      <a:solidFill>
                        <a:srgbClr val="C49D1F"/>
                      </a:solidFill>
                      <a:latin typeface="Bahnschrift Condensed" panose="020B0502040204020203" pitchFamily="34" charset="0"/>
                    </a:rPr>
                    <a:t>03</a:t>
                  </a:r>
                  <a:endParaRPr lang="en-ID" sz="3600" dirty="0">
                    <a:solidFill>
                      <a:srgbClr val="C49D1F"/>
                    </a:solidFill>
                    <a:latin typeface="Bahnschrift Condensed" panose="020B0502040204020203" pitchFamily="34" charset="0"/>
                  </a:endParaRPr>
                </a:p>
              </p:txBody>
            </p:sp>
          </p:grpSp>
          <p:sp>
            <p:nvSpPr>
              <p:cNvPr id="71" name="TextBox 70">
                <a:extLst>
                  <a:ext uri="{FF2B5EF4-FFF2-40B4-BE49-F238E27FC236}">
                    <a16:creationId xmlns:a16="http://schemas.microsoft.com/office/drawing/2014/main" id="{6BB33FCD-11CD-46A6-947B-4548150EECB5}"/>
                  </a:ext>
                </a:extLst>
              </p:cNvPr>
              <p:cNvSpPr txBox="1"/>
              <p:nvPr/>
            </p:nvSpPr>
            <p:spPr>
              <a:xfrm>
                <a:off x="6778623" y="1876844"/>
                <a:ext cx="1149674" cy="369332"/>
              </a:xfrm>
              <a:prstGeom prst="rect">
                <a:avLst/>
              </a:prstGeom>
              <a:noFill/>
            </p:spPr>
            <p:txBody>
              <a:bodyPr wrap="none" rtlCol="0">
                <a:spAutoFit/>
              </a:bodyPr>
              <a:lstStyle/>
              <a:p>
                <a:r>
                  <a:rPr lang="en-US" dirty="0">
                    <a:solidFill>
                      <a:schemeClr val="tx1">
                        <a:lumMod val="85000"/>
                        <a:lumOff val="15000"/>
                      </a:schemeClr>
                    </a:solidFill>
                    <a:latin typeface="Bahnschrift Condensed" panose="020B0502040204020203" pitchFamily="34" charset="0"/>
                  </a:rPr>
                  <a:t>Methodology</a:t>
                </a:r>
              </a:p>
            </p:txBody>
          </p:sp>
        </p:grpSp>
        <p:pic>
          <p:nvPicPr>
            <p:cNvPr id="65" name="Graphic 64" descr="Stopwatch">
              <a:extLst>
                <a:ext uri="{FF2B5EF4-FFF2-40B4-BE49-F238E27FC236}">
                  <a16:creationId xmlns:a16="http://schemas.microsoft.com/office/drawing/2014/main" id="{9B73085A-81F3-4925-82A3-0A8234C0BD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58151" y="1836306"/>
              <a:ext cx="390084" cy="390084"/>
            </a:xfrm>
            <a:prstGeom prst="rect">
              <a:avLst/>
            </a:prstGeom>
          </p:spPr>
        </p:pic>
      </p:grpSp>
      <p:pic>
        <p:nvPicPr>
          <p:cNvPr id="6" name="Picture 5">
            <a:extLst>
              <a:ext uri="{FF2B5EF4-FFF2-40B4-BE49-F238E27FC236}">
                <a16:creationId xmlns:a16="http://schemas.microsoft.com/office/drawing/2014/main" id="{5F007E5F-BD60-2C98-B769-1E65DE55D74F}"/>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2614" y="282276"/>
            <a:ext cx="4596433" cy="5222383"/>
          </a:xfrm>
          <a:prstGeom prst="rect">
            <a:avLst/>
          </a:prstGeom>
        </p:spPr>
      </p:pic>
      <p:sp>
        <p:nvSpPr>
          <p:cNvPr id="7" name="TextBox 6">
            <a:extLst>
              <a:ext uri="{FF2B5EF4-FFF2-40B4-BE49-F238E27FC236}">
                <a16:creationId xmlns:a16="http://schemas.microsoft.com/office/drawing/2014/main" id="{87AD1340-A88A-A7FD-3688-7F0F8185AA91}"/>
              </a:ext>
            </a:extLst>
          </p:cNvPr>
          <p:cNvSpPr txBox="1"/>
          <p:nvPr/>
        </p:nvSpPr>
        <p:spPr>
          <a:xfrm rot="10800000" flipV="1">
            <a:off x="4873366" y="5865194"/>
            <a:ext cx="6964848" cy="523220"/>
          </a:xfrm>
          <a:prstGeom prst="rect">
            <a:avLst/>
          </a:prstGeom>
          <a:noFill/>
        </p:spPr>
        <p:txBody>
          <a:bodyPr wrap="square" rtlCol="0">
            <a:spAutoFit/>
          </a:bodyPr>
          <a:lstStyle/>
          <a:p>
            <a:r>
              <a:rPr lang="en-US" sz="2800" b="1" dirty="0"/>
              <a:t>Hate Speech Detection Architecture</a:t>
            </a:r>
          </a:p>
        </p:txBody>
      </p:sp>
    </p:spTree>
    <p:extLst>
      <p:ext uri="{BB962C8B-B14F-4D97-AF65-F5344CB8AC3E}">
        <p14:creationId xmlns:p14="http://schemas.microsoft.com/office/powerpoint/2010/main" val="23759974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81FC45C-94C7-4496-BAC5-8C1AF3E3696D}"/>
              </a:ext>
            </a:extLst>
          </p:cNvPr>
          <p:cNvGrpSpPr/>
          <p:nvPr/>
        </p:nvGrpSpPr>
        <p:grpSpPr>
          <a:xfrm>
            <a:off x="0" y="44049"/>
            <a:ext cx="5125049" cy="4678279"/>
            <a:chOff x="4504478" y="1215245"/>
            <a:chExt cx="5125049" cy="4678279"/>
          </a:xfrm>
        </p:grpSpPr>
        <p:sp>
          <p:nvSpPr>
            <p:cNvPr id="46" name="Right Triangle 18">
              <a:extLst>
                <a:ext uri="{FF2B5EF4-FFF2-40B4-BE49-F238E27FC236}">
                  <a16:creationId xmlns:a16="http://schemas.microsoft.com/office/drawing/2014/main" id="{B5E050D6-AF72-416B-A176-5104C37C2CA6}"/>
                </a:ext>
              </a:extLst>
            </p:cNvPr>
            <p:cNvSpPr/>
            <p:nvPr/>
          </p:nvSpPr>
          <p:spPr>
            <a:xfrm flipH="1">
              <a:off x="4532184" y="2807351"/>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4" name="Group 13">
              <a:extLst>
                <a:ext uri="{FF2B5EF4-FFF2-40B4-BE49-F238E27FC236}">
                  <a16:creationId xmlns:a16="http://schemas.microsoft.com/office/drawing/2014/main" id="{A54C3637-DC7F-4998-A450-E1D85737C285}"/>
                </a:ext>
              </a:extLst>
            </p:cNvPr>
            <p:cNvGrpSpPr/>
            <p:nvPr/>
          </p:nvGrpSpPr>
          <p:grpSpPr>
            <a:xfrm>
              <a:off x="5520696" y="1215245"/>
              <a:ext cx="1544990" cy="1575885"/>
              <a:chOff x="7043050" y="1673523"/>
              <a:chExt cx="1090992" cy="1112808"/>
            </a:xfrm>
          </p:grpSpPr>
          <p:sp>
            <p:nvSpPr>
              <p:cNvPr id="11" name="Diamond 10">
                <a:extLst>
                  <a:ext uri="{FF2B5EF4-FFF2-40B4-BE49-F238E27FC236}">
                    <a16:creationId xmlns:a16="http://schemas.microsoft.com/office/drawing/2014/main" id="{E5E90FAA-C35C-4106-8180-021071EB9E27}"/>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Parallelogram 11">
                <a:extLst>
                  <a:ext uri="{FF2B5EF4-FFF2-40B4-BE49-F238E27FC236}">
                    <a16:creationId xmlns:a16="http://schemas.microsoft.com/office/drawing/2014/main" id="{71FE9C8A-D337-44C7-97BC-24B19DF48191}"/>
                  </a:ext>
                </a:extLst>
              </p:cNvPr>
              <p:cNvSpPr/>
              <p:nvPr/>
            </p:nvSpPr>
            <p:spPr>
              <a:xfrm>
                <a:off x="7043050" y="1673524"/>
                <a:ext cx="715743" cy="556403"/>
              </a:xfrm>
              <a:prstGeom prst="parallelogram">
                <a:avLst>
                  <a:gd name="adj" fmla="val 66187"/>
                </a:avLst>
              </a:prstGeom>
              <a:solidFill>
                <a:srgbClr val="7DB7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Diamond 15">
                <a:extLst>
                  <a:ext uri="{FF2B5EF4-FFF2-40B4-BE49-F238E27FC236}">
                    <a16:creationId xmlns:a16="http://schemas.microsoft.com/office/drawing/2014/main" id="{06CB53E3-5541-4515-B768-267BEA3D7F22}"/>
                  </a:ext>
                </a:extLst>
              </p:cNvPr>
              <p:cNvSpPr/>
              <p:nvPr/>
            </p:nvSpPr>
            <p:spPr>
              <a:xfrm>
                <a:off x="7383544" y="1673523"/>
                <a:ext cx="750498" cy="1112807"/>
              </a:xfrm>
              <a:prstGeom prst="diamond">
                <a:avLst/>
              </a:prstGeom>
              <a:solidFill>
                <a:srgbClr val="78AF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Parallelogram 16">
                <a:extLst>
                  <a:ext uri="{FF2B5EF4-FFF2-40B4-BE49-F238E27FC236}">
                    <a16:creationId xmlns:a16="http://schemas.microsoft.com/office/drawing/2014/main" id="{43983531-50B7-49DE-A216-779893E79E29}"/>
                  </a:ext>
                </a:extLst>
              </p:cNvPr>
              <p:cNvSpPr/>
              <p:nvPr/>
            </p:nvSpPr>
            <p:spPr>
              <a:xfrm flipV="1">
                <a:off x="7043050" y="2229927"/>
                <a:ext cx="715743" cy="556403"/>
              </a:xfrm>
              <a:prstGeom prst="parallelogram">
                <a:avLst>
                  <a:gd name="adj" fmla="val 66187"/>
                </a:avLst>
              </a:prstGeom>
              <a:solidFill>
                <a:srgbClr val="5B95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Diamond 17">
                <a:extLst>
                  <a:ext uri="{FF2B5EF4-FFF2-40B4-BE49-F238E27FC236}">
                    <a16:creationId xmlns:a16="http://schemas.microsoft.com/office/drawing/2014/main" id="{653541A7-0D00-4159-A48A-100F8AFF1AA0}"/>
                  </a:ext>
                </a:extLst>
              </p:cNvPr>
              <p:cNvSpPr/>
              <p:nvPr/>
            </p:nvSpPr>
            <p:spPr>
              <a:xfrm>
                <a:off x="7453805" y="1777702"/>
                <a:ext cx="609976" cy="904447"/>
              </a:xfrm>
              <a:prstGeom prst="diamond">
                <a:avLst/>
              </a:prstGeom>
              <a:solidFill>
                <a:srgbClr val="3D6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0" name="Group 19">
              <a:extLst>
                <a:ext uri="{FF2B5EF4-FFF2-40B4-BE49-F238E27FC236}">
                  <a16:creationId xmlns:a16="http://schemas.microsoft.com/office/drawing/2014/main" id="{E3241595-76B6-4A6A-A60C-5117314C189C}"/>
                </a:ext>
              </a:extLst>
            </p:cNvPr>
            <p:cNvGrpSpPr/>
            <p:nvPr/>
          </p:nvGrpSpPr>
          <p:grpSpPr>
            <a:xfrm>
              <a:off x="5529688" y="2752954"/>
              <a:ext cx="1544990" cy="1575885"/>
              <a:chOff x="7043050" y="1673523"/>
              <a:chExt cx="1090992" cy="1112808"/>
            </a:xfrm>
          </p:grpSpPr>
          <p:sp>
            <p:nvSpPr>
              <p:cNvPr id="21" name="Diamond 20">
                <a:extLst>
                  <a:ext uri="{FF2B5EF4-FFF2-40B4-BE49-F238E27FC236}">
                    <a16:creationId xmlns:a16="http://schemas.microsoft.com/office/drawing/2014/main" id="{6BDAA0AD-1689-489C-A7C2-BD3986ECAC3E}"/>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Parallelogram 21">
                <a:extLst>
                  <a:ext uri="{FF2B5EF4-FFF2-40B4-BE49-F238E27FC236}">
                    <a16:creationId xmlns:a16="http://schemas.microsoft.com/office/drawing/2014/main" id="{D26C1C48-9DC6-4D13-88BD-ADF97512BB00}"/>
                  </a:ext>
                </a:extLst>
              </p:cNvPr>
              <p:cNvSpPr/>
              <p:nvPr/>
            </p:nvSpPr>
            <p:spPr>
              <a:xfrm>
                <a:off x="7043050" y="1673524"/>
                <a:ext cx="715743" cy="556403"/>
              </a:xfrm>
              <a:prstGeom prst="parallelogram">
                <a:avLst>
                  <a:gd name="adj" fmla="val 66187"/>
                </a:avLst>
              </a:prstGeom>
              <a:solidFill>
                <a:srgbClr val="E4C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Diamond 22">
                <a:extLst>
                  <a:ext uri="{FF2B5EF4-FFF2-40B4-BE49-F238E27FC236}">
                    <a16:creationId xmlns:a16="http://schemas.microsoft.com/office/drawing/2014/main" id="{A20723BF-713D-46C2-A18E-F6020E18070E}"/>
                  </a:ext>
                </a:extLst>
              </p:cNvPr>
              <p:cNvSpPr/>
              <p:nvPr/>
            </p:nvSpPr>
            <p:spPr>
              <a:xfrm>
                <a:off x="7383544" y="1673523"/>
                <a:ext cx="750498" cy="1112807"/>
              </a:xfrm>
              <a:prstGeom prst="diamond">
                <a:avLst/>
              </a:prstGeom>
              <a:solidFill>
                <a:srgbClr val="E7C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Parallelogram 23">
                <a:extLst>
                  <a:ext uri="{FF2B5EF4-FFF2-40B4-BE49-F238E27FC236}">
                    <a16:creationId xmlns:a16="http://schemas.microsoft.com/office/drawing/2014/main" id="{071DB633-18EC-447D-9706-13FAAE725B19}"/>
                  </a:ext>
                </a:extLst>
              </p:cNvPr>
              <p:cNvSpPr/>
              <p:nvPr/>
            </p:nvSpPr>
            <p:spPr>
              <a:xfrm flipV="1">
                <a:off x="7043050" y="2229927"/>
                <a:ext cx="715743" cy="556403"/>
              </a:xfrm>
              <a:prstGeom prst="parallelogram">
                <a:avLst>
                  <a:gd name="adj" fmla="val 66187"/>
                </a:avLst>
              </a:prstGeom>
              <a:solidFill>
                <a:srgbClr val="C49D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Diamond 24">
                <a:extLst>
                  <a:ext uri="{FF2B5EF4-FFF2-40B4-BE49-F238E27FC236}">
                    <a16:creationId xmlns:a16="http://schemas.microsoft.com/office/drawing/2014/main" id="{C743804F-DE5F-42DC-9B3C-AFB5CFB9EDFF}"/>
                  </a:ext>
                </a:extLst>
              </p:cNvPr>
              <p:cNvSpPr/>
              <p:nvPr/>
            </p:nvSpPr>
            <p:spPr>
              <a:xfrm>
                <a:off x="7453805" y="1777702"/>
                <a:ext cx="609976" cy="904447"/>
              </a:xfrm>
              <a:prstGeom prst="diamond">
                <a:avLst/>
              </a:prstGeom>
              <a:solidFill>
                <a:srgbClr val="A388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6" name="Group 25">
              <a:extLst>
                <a:ext uri="{FF2B5EF4-FFF2-40B4-BE49-F238E27FC236}">
                  <a16:creationId xmlns:a16="http://schemas.microsoft.com/office/drawing/2014/main" id="{5CF2D7F9-0796-42DB-916D-C47986531F26}"/>
                </a:ext>
              </a:extLst>
            </p:cNvPr>
            <p:cNvGrpSpPr/>
            <p:nvPr/>
          </p:nvGrpSpPr>
          <p:grpSpPr>
            <a:xfrm>
              <a:off x="5520696" y="4317639"/>
              <a:ext cx="1544990" cy="1575885"/>
              <a:chOff x="7043050" y="1673523"/>
              <a:chExt cx="1090992" cy="1112808"/>
            </a:xfrm>
            <a:effectLst>
              <a:reflection blurRad="6350" stA="50000" endA="300" endPos="28000" dir="5400000" sy="-100000" algn="bl" rotWithShape="0"/>
            </a:effectLst>
          </p:grpSpPr>
          <p:sp>
            <p:nvSpPr>
              <p:cNvPr id="27" name="Diamond 26">
                <a:extLst>
                  <a:ext uri="{FF2B5EF4-FFF2-40B4-BE49-F238E27FC236}">
                    <a16:creationId xmlns:a16="http://schemas.microsoft.com/office/drawing/2014/main" id="{C58ACEE9-A8D1-44F1-80E9-DFFA4D50A482}"/>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Parallelogram 27">
                <a:extLst>
                  <a:ext uri="{FF2B5EF4-FFF2-40B4-BE49-F238E27FC236}">
                    <a16:creationId xmlns:a16="http://schemas.microsoft.com/office/drawing/2014/main" id="{0D3F442A-AAE3-4A9D-B6A3-6724BCF50AB9}"/>
                  </a:ext>
                </a:extLst>
              </p:cNvPr>
              <p:cNvSpPr/>
              <p:nvPr/>
            </p:nvSpPr>
            <p:spPr>
              <a:xfrm>
                <a:off x="7043050" y="1673524"/>
                <a:ext cx="715743" cy="556403"/>
              </a:xfrm>
              <a:prstGeom prst="parallelogram">
                <a:avLst>
                  <a:gd name="adj" fmla="val 66187"/>
                </a:avLst>
              </a:prstGeom>
              <a:solidFill>
                <a:srgbClr val="4D5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Diamond 28">
                <a:extLst>
                  <a:ext uri="{FF2B5EF4-FFF2-40B4-BE49-F238E27FC236}">
                    <a16:creationId xmlns:a16="http://schemas.microsoft.com/office/drawing/2014/main" id="{CD19F367-0134-4BE2-9E2E-10CBBCE434B6}"/>
                  </a:ext>
                </a:extLst>
              </p:cNvPr>
              <p:cNvSpPr/>
              <p:nvPr/>
            </p:nvSpPr>
            <p:spPr>
              <a:xfrm>
                <a:off x="7383544" y="1673523"/>
                <a:ext cx="750498" cy="1112807"/>
              </a:xfrm>
              <a:prstGeom prst="diamond">
                <a:avLst/>
              </a:prstGeom>
              <a:solidFill>
                <a:srgbClr val="323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Parallelogram 29">
                <a:extLst>
                  <a:ext uri="{FF2B5EF4-FFF2-40B4-BE49-F238E27FC236}">
                    <a16:creationId xmlns:a16="http://schemas.microsoft.com/office/drawing/2014/main" id="{3F469969-2948-4BA8-8DFF-3E9A808D8C8C}"/>
                  </a:ext>
                </a:extLst>
              </p:cNvPr>
              <p:cNvSpPr/>
              <p:nvPr/>
            </p:nvSpPr>
            <p:spPr>
              <a:xfrm flipV="1">
                <a:off x="7043050" y="2229927"/>
                <a:ext cx="715743" cy="556403"/>
              </a:xfrm>
              <a:prstGeom prst="parallelogram">
                <a:avLst>
                  <a:gd name="adj" fmla="val 66187"/>
                </a:avLst>
              </a:prstGeom>
              <a:solidFill>
                <a:srgbClr val="1C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Diamond 30">
                <a:extLst>
                  <a:ext uri="{FF2B5EF4-FFF2-40B4-BE49-F238E27FC236}">
                    <a16:creationId xmlns:a16="http://schemas.microsoft.com/office/drawing/2014/main" id="{BEFB8010-991D-4E24-A5B1-3092F6B2D47F}"/>
                  </a:ext>
                </a:extLst>
              </p:cNvPr>
              <p:cNvSpPr/>
              <p:nvPr/>
            </p:nvSpPr>
            <p:spPr>
              <a:xfrm>
                <a:off x="7453805" y="1777702"/>
                <a:ext cx="609976" cy="904447"/>
              </a:xfrm>
              <a:prstGeom prst="diamond">
                <a:avLst/>
              </a:prstGeom>
              <a:solidFill>
                <a:srgbClr val="2429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2" name="Group 31">
              <a:extLst>
                <a:ext uri="{FF2B5EF4-FFF2-40B4-BE49-F238E27FC236}">
                  <a16:creationId xmlns:a16="http://schemas.microsoft.com/office/drawing/2014/main" id="{CF1E30C1-8EFD-4240-B18E-B52DB837961B}"/>
                </a:ext>
              </a:extLst>
            </p:cNvPr>
            <p:cNvGrpSpPr/>
            <p:nvPr/>
          </p:nvGrpSpPr>
          <p:grpSpPr>
            <a:xfrm flipH="1">
              <a:off x="4504478" y="1984264"/>
              <a:ext cx="1535465" cy="1575885"/>
              <a:chOff x="7043050" y="1673523"/>
              <a:chExt cx="1084266" cy="1112808"/>
            </a:xfrm>
          </p:grpSpPr>
          <p:sp>
            <p:nvSpPr>
              <p:cNvPr id="33" name="Diamond 32">
                <a:extLst>
                  <a:ext uri="{FF2B5EF4-FFF2-40B4-BE49-F238E27FC236}">
                    <a16:creationId xmlns:a16="http://schemas.microsoft.com/office/drawing/2014/main" id="{408CAAEF-5AEE-4435-B106-65BCD20FED51}"/>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Parallelogram 33">
                <a:extLst>
                  <a:ext uri="{FF2B5EF4-FFF2-40B4-BE49-F238E27FC236}">
                    <a16:creationId xmlns:a16="http://schemas.microsoft.com/office/drawing/2014/main" id="{C54CD6F4-20BC-4300-95CC-C791D57E4977}"/>
                  </a:ext>
                </a:extLst>
              </p:cNvPr>
              <p:cNvSpPr/>
              <p:nvPr/>
            </p:nvSpPr>
            <p:spPr>
              <a:xfrm>
                <a:off x="7043050" y="1673524"/>
                <a:ext cx="715743" cy="556403"/>
              </a:xfrm>
              <a:prstGeom prst="parallelogram">
                <a:avLst>
                  <a:gd name="adj" fmla="val 66187"/>
                </a:avLst>
              </a:prstGeom>
              <a:solidFill>
                <a:srgbClr val="E66B6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Diamond 34">
                <a:extLst>
                  <a:ext uri="{FF2B5EF4-FFF2-40B4-BE49-F238E27FC236}">
                    <a16:creationId xmlns:a16="http://schemas.microsoft.com/office/drawing/2014/main" id="{C3D52142-C5C2-4D8D-8C3C-61307E32370C}"/>
                  </a:ext>
                </a:extLst>
              </p:cNvPr>
              <p:cNvSpPr/>
              <p:nvPr/>
            </p:nvSpPr>
            <p:spPr>
              <a:xfrm>
                <a:off x="7376818" y="1673523"/>
                <a:ext cx="750498" cy="1112807"/>
              </a:xfrm>
              <a:prstGeom prst="diamond">
                <a:avLst/>
              </a:prstGeom>
              <a:solidFill>
                <a:srgbClr val="E3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Parallelogram 35">
                <a:extLst>
                  <a:ext uri="{FF2B5EF4-FFF2-40B4-BE49-F238E27FC236}">
                    <a16:creationId xmlns:a16="http://schemas.microsoft.com/office/drawing/2014/main" id="{4B6AF9C5-8325-4D60-BCD5-B2EED5B2AC7F}"/>
                  </a:ext>
                </a:extLst>
              </p:cNvPr>
              <p:cNvSpPr/>
              <p:nvPr/>
            </p:nvSpPr>
            <p:spPr>
              <a:xfrm flipV="1">
                <a:off x="7043050" y="2229927"/>
                <a:ext cx="715743" cy="556403"/>
              </a:xfrm>
              <a:prstGeom prst="parallelogram">
                <a:avLst>
                  <a:gd name="adj" fmla="val 66187"/>
                </a:avLst>
              </a:prstGeom>
              <a:solidFill>
                <a:srgbClr val="B4434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Diamond 36">
                <a:extLst>
                  <a:ext uri="{FF2B5EF4-FFF2-40B4-BE49-F238E27FC236}">
                    <a16:creationId xmlns:a16="http://schemas.microsoft.com/office/drawing/2014/main" id="{D81C3CAC-CFAF-4040-B093-008CD4129364}"/>
                  </a:ext>
                </a:extLst>
              </p:cNvPr>
              <p:cNvSpPr/>
              <p:nvPr/>
            </p:nvSpPr>
            <p:spPr>
              <a:xfrm>
                <a:off x="7453805" y="1777702"/>
                <a:ext cx="609976" cy="904447"/>
              </a:xfrm>
              <a:prstGeom prst="diamond">
                <a:avLst/>
              </a:prstGeom>
              <a:solidFill>
                <a:srgbClr val="A33E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8" name="Group 37">
              <a:extLst>
                <a:ext uri="{FF2B5EF4-FFF2-40B4-BE49-F238E27FC236}">
                  <a16:creationId xmlns:a16="http://schemas.microsoft.com/office/drawing/2014/main" id="{A3856CEA-0FF7-4BB9-999F-2D4F0D71C7BD}"/>
                </a:ext>
              </a:extLst>
            </p:cNvPr>
            <p:cNvGrpSpPr/>
            <p:nvPr/>
          </p:nvGrpSpPr>
          <p:grpSpPr>
            <a:xfrm flipH="1">
              <a:off x="4513930" y="3529698"/>
              <a:ext cx="1535465" cy="1575885"/>
              <a:chOff x="7043050" y="1673523"/>
              <a:chExt cx="1084266" cy="1112808"/>
            </a:xfrm>
          </p:grpSpPr>
          <p:sp>
            <p:nvSpPr>
              <p:cNvPr id="39" name="Diamond 38">
                <a:extLst>
                  <a:ext uri="{FF2B5EF4-FFF2-40B4-BE49-F238E27FC236}">
                    <a16:creationId xmlns:a16="http://schemas.microsoft.com/office/drawing/2014/main" id="{D7611AA2-C6E6-4F3D-9083-8F75970EDD74}"/>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Parallelogram 39">
                <a:extLst>
                  <a:ext uri="{FF2B5EF4-FFF2-40B4-BE49-F238E27FC236}">
                    <a16:creationId xmlns:a16="http://schemas.microsoft.com/office/drawing/2014/main" id="{CE581C2B-CC0D-4E13-A1E2-7EC431E3A63B}"/>
                  </a:ext>
                </a:extLst>
              </p:cNvPr>
              <p:cNvSpPr/>
              <p:nvPr/>
            </p:nvSpPr>
            <p:spPr>
              <a:xfrm>
                <a:off x="7043050" y="1673524"/>
                <a:ext cx="715743" cy="556403"/>
              </a:xfrm>
              <a:prstGeom prst="parallelogram">
                <a:avLst>
                  <a:gd name="adj" fmla="val 66187"/>
                </a:avLst>
              </a:prstGeom>
              <a:solidFill>
                <a:srgbClr val="9969A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1" name="Diamond 40">
                <a:extLst>
                  <a:ext uri="{FF2B5EF4-FFF2-40B4-BE49-F238E27FC236}">
                    <a16:creationId xmlns:a16="http://schemas.microsoft.com/office/drawing/2014/main" id="{7F046162-D6BA-44B3-9A7B-3CEEA0BB8067}"/>
                  </a:ext>
                </a:extLst>
              </p:cNvPr>
              <p:cNvSpPr/>
              <p:nvPr/>
            </p:nvSpPr>
            <p:spPr>
              <a:xfrm>
                <a:off x="7376818" y="1673523"/>
                <a:ext cx="750498" cy="1112807"/>
              </a:xfrm>
              <a:prstGeom prst="diamond">
                <a:avLst/>
              </a:prstGeom>
              <a:solidFill>
                <a:srgbClr val="9256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Parallelogram 41">
                <a:extLst>
                  <a:ext uri="{FF2B5EF4-FFF2-40B4-BE49-F238E27FC236}">
                    <a16:creationId xmlns:a16="http://schemas.microsoft.com/office/drawing/2014/main" id="{10C92D01-43C8-4A76-A90C-ED7A45C56171}"/>
                  </a:ext>
                </a:extLst>
              </p:cNvPr>
              <p:cNvSpPr/>
              <p:nvPr/>
            </p:nvSpPr>
            <p:spPr>
              <a:xfrm flipV="1">
                <a:off x="7043050" y="2229927"/>
                <a:ext cx="715743" cy="556403"/>
              </a:xfrm>
              <a:prstGeom prst="parallelogram">
                <a:avLst>
                  <a:gd name="adj" fmla="val 66187"/>
                </a:avLst>
              </a:prstGeom>
              <a:solidFill>
                <a:srgbClr val="764C83"/>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Diamond 42">
                <a:extLst>
                  <a:ext uri="{FF2B5EF4-FFF2-40B4-BE49-F238E27FC236}">
                    <a16:creationId xmlns:a16="http://schemas.microsoft.com/office/drawing/2014/main" id="{84EE3B74-4B93-46F7-B23D-0DBC6092F5D7}"/>
                  </a:ext>
                </a:extLst>
              </p:cNvPr>
              <p:cNvSpPr/>
              <p:nvPr/>
            </p:nvSpPr>
            <p:spPr>
              <a:xfrm>
                <a:off x="7453805" y="1777702"/>
                <a:ext cx="609976" cy="904447"/>
              </a:xfrm>
              <a:prstGeom prst="diamond">
                <a:avLst/>
              </a:prstGeom>
              <a:solidFill>
                <a:srgbClr val="5C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9" name="Right Triangle 18">
              <a:extLst>
                <a:ext uri="{FF2B5EF4-FFF2-40B4-BE49-F238E27FC236}">
                  <a16:creationId xmlns:a16="http://schemas.microsoft.com/office/drawing/2014/main" id="{9E5117F3-8043-4260-9975-27048708B3C7}"/>
                </a:ext>
              </a:extLst>
            </p:cNvPr>
            <p:cNvSpPr/>
            <p:nvPr/>
          </p:nvSpPr>
          <p:spPr>
            <a:xfrm>
              <a:off x="6548702" y="1984264"/>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Right Triangle 18">
              <a:extLst>
                <a:ext uri="{FF2B5EF4-FFF2-40B4-BE49-F238E27FC236}">
                  <a16:creationId xmlns:a16="http://schemas.microsoft.com/office/drawing/2014/main" id="{01C3B024-2F15-4782-9285-5E3372AA0C3D}"/>
                </a:ext>
              </a:extLst>
            </p:cNvPr>
            <p:cNvSpPr/>
            <p:nvPr/>
          </p:nvSpPr>
          <p:spPr>
            <a:xfrm>
              <a:off x="6527582" y="3552092"/>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9" name="Group 8">
              <a:extLst>
                <a:ext uri="{FF2B5EF4-FFF2-40B4-BE49-F238E27FC236}">
                  <a16:creationId xmlns:a16="http://schemas.microsoft.com/office/drawing/2014/main" id="{601F112B-A8E9-41CD-A6F9-BB4EE14BF40E}"/>
                </a:ext>
              </a:extLst>
            </p:cNvPr>
            <p:cNvGrpSpPr/>
            <p:nvPr/>
          </p:nvGrpSpPr>
          <p:grpSpPr>
            <a:xfrm>
              <a:off x="6264501" y="1453472"/>
              <a:ext cx="3365026" cy="1174739"/>
              <a:chOff x="6264501" y="1453472"/>
              <a:chExt cx="3365026" cy="1174739"/>
            </a:xfrm>
          </p:grpSpPr>
          <p:grpSp>
            <p:nvGrpSpPr>
              <p:cNvPr id="51" name="Group 50">
                <a:extLst>
                  <a:ext uri="{FF2B5EF4-FFF2-40B4-BE49-F238E27FC236}">
                    <a16:creationId xmlns:a16="http://schemas.microsoft.com/office/drawing/2014/main" id="{96AA7928-1193-436A-8EA4-F290EFD6ABBD}"/>
                  </a:ext>
                </a:extLst>
              </p:cNvPr>
              <p:cNvGrpSpPr/>
              <p:nvPr/>
            </p:nvGrpSpPr>
            <p:grpSpPr>
              <a:xfrm>
                <a:off x="6264501" y="1453472"/>
                <a:ext cx="3365026" cy="1174739"/>
                <a:chOff x="7567230" y="760452"/>
                <a:chExt cx="2376207" cy="829540"/>
              </a:xfrm>
            </p:grpSpPr>
            <p:sp>
              <p:nvSpPr>
                <p:cNvPr id="52" name="Arrow: Right 51">
                  <a:extLst>
                    <a:ext uri="{FF2B5EF4-FFF2-40B4-BE49-F238E27FC236}">
                      <a16:creationId xmlns:a16="http://schemas.microsoft.com/office/drawing/2014/main" id="{F455806C-EFED-4CF2-BDE0-27B760E45404}"/>
                    </a:ext>
                  </a:extLst>
                </p:cNvPr>
                <p:cNvSpPr/>
                <p:nvPr/>
              </p:nvSpPr>
              <p:spPr>
                <a:xfrm>
                  <a:off x="7711525" y="760452"/>
                  <a:ext cx="2231912" cy="829540"/>
                </a:xfrm>
                <a:prstGeom prst="rightArrow">
                  <a:avLst>
                    <a:gd name="adj1" fmla="val 50000"/>
                    <a:gd name="adj2" fmla="val 60414"/>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Arrow: Chevron 52">
                  <a:extLst>
                    <a:ext uri="{FF2B5EF4-FFF2-40B4-BE49-F238E27FC236}">
                      <a16:creationId xmlns:a16="http://schemas.microsoft.com/office/drawing/2014/main" id="{F94423F6-0ADD-4FA3-83DB-B1D0CFADE7F3}"/>
                    </a:ext>
                  </a:extLst>
                </p:cNvPr>
                <p:cNvSpPr/>
                <p:nvPr/>
              </p:nvSpPr>
              <p:spPr>
                <a:xfrm flipH="1" flipV="1">
                  <a:off x="7567230" y="967589"/>
                  <a:ext cx="342068" cy="412831"/>
                </a:xfrm>
                <a:prstGeom prst="chevron">
                  <a:avLst>
                    <a:gd name="adj" fmla="val 391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71" name="TextBox 70">
                <a:extLst>
                  <a:ext uri="{FF2B5EF4-FFF2-40B4-BE49-F238E27FC236}">
                    <a16:creationId xmlns:a16="http://schemas.microsoft.com/office/drawing/2014/main" id="{6BB33FCD-11CD-46A6-947B-4548150EECB5}"/>
                  </a:ext>
                </a:extLst>
              </p:cNvPr>
              <p:cNvSpPr txBox="1"/>
              <p:nvPr/>
            </p:nvSpPr>
            <p:spPr>
              <a:xfrm>
                <a:off x="6778623" y="1876844"/>
                <a:ext cx="740908" cy="369332"/>
              </a:xfrm>
              <a:prstGeom prst="rect">
                <a:avLst/>
              </a:prstGeom>
              <a:noFill/>
            </p:spPr>
            <p:txBody>
              <a:bodyPr wrap="none" rtlCol="0">
                <a:spAutoFit/>
              </a:bodyPr>
              <a:lstStyle/>
              <a:p>
                <a:r>
                  <a:rPr lang="en-US" dirty="0">
                    <a:solidFill>
                      <a:schemeClr val="tx1">
                        <a:lumMod val="85000"/>
                        <a:lumOff val="15000"/>
                      </a:schemeClr>
                    </a:solidFill>
                    <a:latin typeface="Bahnschrift Condensed" panose="020B0502040204020203" pitchFamily="34" charset="0"/>
                  </a:rPr>
                  <a:t>Method</a:t>
                </a:r>
                <a:endParaRPr lang="en-ID" dirty="0">
                  <a:solidFill>
                    <a:schemeClr val="tx1">
                      <a:lumMod val="85000"/>
                      <a:lumOff val="15000"/>
                    </a:schemeClr>
                  </a:solidFill>
                  <a:latin typeface="Bahnschrift Condensed" panose="020B0502040204020203" pitchFamily="34" charset="0"/>
                </a:endParaRPr>
              </a:p>
            </p:txBody>
          </p:sp>
        </p:grpSp>
      </p:grpSp>
      <p:sp>
        <p:nvSpPr>
          <p:cNvPr id="3" name="Rectangle 2">
            <a:extLst>
              <a:ext uri="{FF2B5EF4-FFF2-40B4-BE49-F238E27FC236}">
                <a16:creationId xmlns:a16="http://schemas.microsoft.com/office/drawing/2014/main" id="{C413C5F4-4BFC-2D49-8F0A-14300A2F3739}"/>
              </a:ext>
            </a:extLst>
          </p:cNvPr>
          <p:cNvSpPr/>
          <p:nvPr/>
        </p:nvSpPr>
        <p:spPr>
          <a:xfrm>
            <a:off x="5491511" y="647323"/>
            <a:ext cx="2526654" cy="400110"/>
          </a:xfrm>
          <a:prstGeom prst="rect">
            <a:avLst/>
          </a:prstGeom>
        </p:spPr>
        <p:txBody>
          <a:bodyPr wrap="none">
            <a:spAutoFit/>
          </a:bodyPr>
          <a:lstStyle/>
          <a:p>
            <a:pPr>
              <a:buFont typeface="+mj-lt"/>
              <a:buAutoNum type="arabicPeriod"/>
            </a:pPr>
            <a:r>
              <a:rPr lang="en-ID" sz="2000" b="1" dirty="0">
                <a:latin typeface="TimesNewRomanPS"/>
              </a:rPr>
              <a:t> Building a Dataset </a:t>
            </a:r>
            <a:endParaRPr lang="en-ID" sz="2000" dirty="0">
              <a:effectLst/>
            </a:endParaRPr>
          </a:p>
        </p:txBody>
      </p:sp>
      <p:grpSp>
        <p:nvGrpSpPr>
          <p:cNvPr id="47" name="Group 72">
            <a:extLst>
              <a:ext uri="{FF2B5EF4-FFF2-40B4-BE49-F238E27FC236}">
                <a16:creationId xmlns:a16="http://schemas.microsoft.com/office/drawing/2014/main" id="{6544CF79-82F3-B249-80E7-8C4BAC63EF13}"/>
              </a:ext>
            </a:extLst>
          </p:cNvPr>
          <p:cNvGrpSpPr/>
          <p:nvPr/>
        </p:nvGrpSpPr>
        <p:grpSpPr>
          <a:xfrm>
            <a:off x="2886911" y="1650800"/>
            <a:ext cx="3778285" cy="1609724"/>
            <a:chOff x="1895474" y="723901"/>
            <a:chExt cx="1562100" cy="1609724"/>
          </a:xfrm>
        </p:grpSpPr>
        <p:sp>
          <p:nvSpPr>
            <p:cNvPr id="48" name="Rectangle: Top Corners Rounded 73">
              <a:extLst>
                <a:ext uri="{FF2B5EF4-FFF2-40B4-BE49-F238E27FC236}">
                  <a16:creationId xmlns:a16="http://schemas.microsoft.com/office/drawing/2014/main" id="{4E6A3631-D764-064F-8444-701BDFD9EB03}"/>
                </a:ext>
              </a:extLst>
            </p:cNvPr>
            <p:cNvSpPr/>
            <p:nvPr/>
          </p:nvSpPr>
          <p:spPr>
            <a:xfrm>
              <a:off x="1895474" y="723901"/>
              <a:ext cx="1562100" cy="1609724"/>
            </a:xfrm>
            <a:prstGeom prst="round2SameRect">
              <a:avLst>
                <a:gd name="adj1" fmla="val 22917"/>
                <a:gd name="adj2" fmla="val 0"/>
              </a:avLst>
            </a:prstGeom>
            <a:solidFill>
              <a:srgbClr val="FF696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8">
              <a:extLst>
                <a:ext uri="{FF2B5EF4-FFF2-40B4-BE49-F238E27FC236}">
                  <a16:creationId xmlns:a16="http://schemas.microsoft.com/office/drawing/2014/main" id="{A9A7AB7C-2F0B-8948-866D-3C300104CCF9}"/>
                </a:ext>
              </a:extLst>
            </p:cNvPr>
            <p:cNvSpPr/>
            <p:nvPr/>
          </p:nvSpPr>
          <p:spPr>
            <a:xfrm>
              <a:off x="2305049" y="1162050"/>
              <a:ext cx="742950" cy="742950"/>
            </a:xfrm>
            <a:prstGeom prst="ellipse">
              <a:avLst/>
            </a:prstGeom>
            <a:solidFill>
              <a:srgbClr val="FF696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0" name="TextBox 75">
              <a:extLst>
                <a:ext uri="{FF2B5EF4-FFF2-40B4-BE49-F238E27FC236}">
                  <a16:creationId xmlns:a16="http://schemas.microsoft.com/office/drawing/2014/main" id="{C07CFCD5-3168-654C-ADF5-7DB89951AC55}"/>
                </a:ext>
              </a:extLst>
            </p:cNvPr>
            <p:cNvSpPr txBox="1"/>
            <p:nvPr/>
          </p:nvSpPr>
          <p:spPr>
            <a:xfrm>
              <a:off x="2592952" y="1267153"/>
              <a:ext cx="167145" cy="523220"/>
            </a:xfrm>
            <a:prstGeom prst="rect">
              <a:avLst/>
            </a:prstGeom>
            <a:noFill/>
          </p:spPr>
          <p:txBody>
            <a:bodyPr wrap="none" rtlCol="0">
              <a:spAutoFit/>
            </a:bodyPr>
            <a:lstStyle/>
            <a:p>
              <a:pPr algn="ctr"/>
              <a:r>
                <a:rPr lang="en-US" sz="2800" dirty="0">
                  <a:solidFill>
                    <a:schemeClr val="bg1"/>
                  </a:solidFill>
                  <a:latin typeface="Britannic Bold" panose="020B0903060703020204" pitchFamily="34" charset="0"/>
                </a:rPr>
                <a:t>1</a:t>
              </a:r>
              <a:endParaRPr lang="en-ID" sz="2800" dirty="0">
                <a:solidFill>
                  <a:schemeClr val="bg1"/>
                </a:solidFill>
                <a:latin typeface="Britannic Bold" panose="020B0903060703020204" pitchFamily="34" charset="0"/>
              </a:endParaRPr>
            </a:p>
          </p:txBody>
        </p:sp>
        <p:sp>
          <p:nvSpPr>
            <p:cNvPr id="54" name="TextBox 76">
              <a:extLst>
                <a:ext uri="{FF2B5EF4-FFF2-40B4-BE49-F238E27FC236}">
                  <a16:creationId xmlns:a16="http://schemas.microsoft.com/office/drawing/2014/main" id="{13397AB4-5F82-DC44-B205-5DBC2EF8687C}"/>
                </a:ext>
              </a:extLst>
            </p:cNvPr>
            <p:cNvSpPr txBox="1"/>
            <p:nvPr/>
          </p:nvSpPr>
          <p:spPr>
            <a:xfrm>
              <a:off x="2364818" y="733425"/>
              <a:ext cx="539609" cy="400110"/>
            </a:xfrm>
            <a:prstGeom prst="rect">
              <a:avLst/>
            </a:prstGeom>
            <a:noFill/>
          </p:spPr>
          <p:txBody>
            <a:bodyPr wrap="none" rtlCol="0">
              <a:spAutoFit/>
            </a:bodyPr>
            <a:lstStyle/>
            <a:p>
              <a:pPr algn="ctr"/>
              <a:r>
                <a:rPr lang="en-US" sz="2000" b="1" dirty="0">
                  <a:solidFill>
                    <a:schemeClr val="bg1"/>
                  </a:solidFill>
                  <a:latin typeface="Bahnschrift Condensed" panose="020B0502040204020203" pitchFamily="34" charset="0"/>
                </a:rPr>
                <a:t>Data Sources</a:t>
              </a:r>
              <a:endParaRPr lang="en-ID" sz="2000" b="1" dirty="0">
                <a:solidFill>
                  <a:schemeClr val="bg1"/>
                </a:solidFill>
                <a:latin typeface="Bahnschrift Condensed" panose="020B0502040204020203" pitchFamily="34" charset="0"/>
              </a:endParaRPr>
            </a:p>
          </p:txBody>
        </p:sp>
      </p:grpSp>
      <p:sp>
        <p:nvSpPr>
          <p:cNvPr id="55" name="Freeform: Shape 77">
            <a:extLst>
              <a:ext uri="{FF2B5EF4-FFF2-40B4-BE49-F238E27FC236}">
                <a16:creationId xmlns:a16="http://schemas.microsoft.com/office/drawing/2014/main" id="{AF3E1AD8-7007-404E-A054-B44C45E29879}"/>
              </a:ext>
            </a:extLst>
          </p:cNvPr>
          <p:cNvSpPr/>
          <p:nvPr/>
        </p:nvSpPr>
        <p:spPr>
          <a:xfrm flipV="1">
            <a:off x="2698801" y="2554817"/>
            <a:ext cx="4123860" cy="3171824"/>
          </a:xfrm>
          <a:custGeom>
            <a:avLst/>
            <a:gdLst>
              <a:gd name="connsiteX0" fmla="*/ 0 w 1704975"/>
              <a:gd name="connsiteY0" fmla="*/ 3171824 h 3171824"/>
              <a:gd name="connsiteX1" fmla="*/ 258530 w 1704975"/>
              <a:gd name="connsiteY1" fmla="*/ 3171824 h 3171824"/>
              <a:gd name="connsiteX2" fmla="*/ 290793 w 1704975"/>
              <a:gd name="connsiteY2" fmla="*/ 3067891 h 3171824"/>
              <a:gd name="connsiteX3" fmla="*/ 852487 w 1704975"/>
              <a:gd name="connsiteY3" fmla="*/ 2695575 h 3171824"/>
              <a:gd name="connsiteX4" fmla="*/ 1414182 w 1704975"/>
              <a:gd name="connsiteY4" fmla="*/ 3067891 h 3171824"/>
              <a:gd name="connsiteX5" fmla="*/ 1446444 w 1704975"/>
              <a:gd name="connsiteY5" fmla="*/ 3171824 h 3171824"/>
              <a:gd name="connsiteX6" fmla="*/ 1704975 w 1704975"/>
              <a:gd name="connsiteY6" fmla="*/ 3171824 h 3171824"/>
              <a:gd name="connsiteX7" fmla="*/ 1704975 w 1704975"/>
              <a:gd name="connsiteY7" fmla="*/ 390729 h 3171824"/>
              <a:gd name="connsiteX8" fmla="*/ 1314246 w 1704975"/>
              <a:gd name="connsiteY8" fmla="*/ 0 h 3171824"/>
              <a:gd name="connsiteX9" fmla="*/ 390729 w 1704975"/>
              <a:gd name="connsiteY9" fmla="*/ 0 h 3171824"/>
              <a:gd name="connsiteX10" fmla="*/ 0 w 1704975"/>
              <a:gd name="connsiteY10" fmla="*/ 390729 h 317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04975" h="3171824">
                <a:moveTo>
                  <a:pt x="0" y="3171824"/>
                </a:moveTo>
                <a:lnTo>
                  <a:pt x="258530" y="3171824"/>
                </a:lnTo>
                <a:lnTo>
                  <a:pt x="290793" y="3067891"/>
                </a:lnTo>
                <a:cubicBezTo>
                  <a:pt x="383335" y="2849097"/>
                  <a:pt x="599983" y="2695575"/>
                  <a:pt x="852487" y="2695575"/>
                </a:cubicBezTo>
                <a:cubicBezTo>
                  <a:pt x="1104992" y="2695575"/>
                  <a:pt x="1321640" y="2849097"/>
                  <a:pt x="1414182" y="3067891"/>
                </a:cubicBezTo>
                <a:lnTo>
                  <a:pt x="1446444" y="3171824"/>
                </a:lnTo>
                <a:lnTo>
                  <a:pt x="1704975" y="3171824"/>
                </a:lnTo>
                <a:lnTo>
                  <a:pt x="1704975" y="390729"/>
                </a:lnTo>
                <a:cubicBezTo>
                  <a:pt x="1704975" y="174935"/>
                  <a:pt x="1530040" y="0"/>
                  <a:pt x="1314246" y="0"/>
                </a:cubicBezTo>
                <a:lnTo>
                  <a:pt x="390729" y="0"/>
                </a:lnTo>
                <a:cubicBezTo>
                  <a:pt x="174935" y="0"/>
                  <a:pt x="0" y="174935"/>
                  <a:pt x="0" y="390729"/>
                </a:cubicBezTo>
                <a:close/>
              </a:path>
            </a:pathLst>
          </a:custGeom>
          <a:solidFill>
            <a:schemeClr val="bg1"/>
          </a:solidFill>
          <a:ln>
            <a:noFill/>
          </a:ln>
          <a:effectLst>
            <a:outerShdw blurRad="1270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61" name="Group 83">
            <a:extLst>
              <a:ext uri="{FF2B5EF4-FFF2-40B4-BE49-F238E27FC236}">
                <a16:creationId xmlns:a16="http://schemas.microsoft.com/office/drawing/2014/main" id="{19E6572F-2771-9C4B-A05F-4CC0536DEA20}"/>
              </a:ext>
            </a:extLst>
          </p:cNvPr>
          <p:cNvGrpSpPr/>
          <p:nvPr/>
        </p:nvGrpSpPr>
        <p:grpSpPr>
          <a:xfrm>
            <a:off x="7349207" y="1769863"/>
            <a:ext cx="4426418" cy="1609724"/>
            <a:chOff x="1895474" y="723901"/>
            <a:chExt cx="1562100" cy="1609724"/>
          </a:xfrm>
        </p:grpSpPr>
        <p:sp>
          <p:nvSpPr>
            <p:cNvPr id="62" name="Rectangle: Top Corners Rounded 84">
              <a:extLst>
                <a:ext uri="{FF2B5EF4-FFF2-40B4-BE49-F238E27FC236}">
                  <a16:creationId xmlns:a16="http://schemas.microsoft.com/office/drawing/2014/main" id="{02576E43-0913-E749-984E-FE759A534EB3}"/>
                </a:ext>
              </a:extLst>
            </p:cNvPr>
            <p:cNvSpPr/>
            <p:nvPr/>
          </p:nvSpPr>
          <p:spPr>
            <a:xfrm>
              <a:off x="1895474" y="723901"/>
              <a:ext cx="1562100" cy="1609724"/>
            </a:xfrm>
            <a:prstGeom prst="round2SameRect">
              <a:avLst>
                <a:gd name="adj1" fmla="val 22917"/>
                <a:gd name="adj2" fmla="val 0"/>
              </a:avLst>
            </a:prstGeom>
            <a:solidFill>
              <a:srgbClr val="0091A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Oval 62">
              <a:extLst>
                <a:ext uri="{FF2B5EF4-FFF2-40B4-BE49-F238E27FC236}">
                  <a16:creationId xmlns:a16="http://schemas.microsoft.com/office/drawing/2014/main" id="{6EA6E30E-9691-1E4D-A7AE-C4CC95CB2503}"/>
                </a:ext>
              </a:extLst>
            </p:cNvPr>
            <p:cNvSpPr/>
            <p:nvPr/>
          </p:nvSpPr>
          <p:spPr>
            <a:xfrm>
              <a:off x="2305049" y="1162050"/>
              <a:ext cx="742950" cy="742950"/>
            </a:xfrm>
            <a:prstGeom prst="ellipse">
              <a:avLst/>
            </a:prstGeom>
            <a:solidFill>
              <a:srgbClr val="0091A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64" name="TextBox 86">
              <a:extLst>
                <a:ext uri="{FF2B5EF4-FFF2-40B4-BE49-F238E27FC236}">
                  <a16:creationId xmlns:a16="http://schemas.microsoft.com/office/drawing/2014/main" id="{EAEA664E-8709-8F46-8924-3272940C8B35}"/>
                </a:ext>
              </a:extLst>
            </p:cNvPr>
            <p:cNvSpPr txBox="1"/>
            <p:nvPr/>
          </p:nvSpPr>
          <p:spPr>
            <a:xfrm>
              <a:off x="2605188" y="1267153"/>
              <a:ext cx="142671" cy="523220"/>
            </a:xfrm>
            <a:prstGeom prst="rect">
              <a:avLst/>
            </a:prstGeom>
            <a:noFill/>
          </p:spPr>
          <p:txBody>
            <a:bodyPr wrap="none" rtlCol="0">
              <a:spAutoFit/>
            </a:bodyPr>
            <a:lstStyle/>
            <a:p>
              <a:pPr algn="ctr"/>
              <a:r>
                <a:rPr lang="en-US" sz="2800" dirty="0">
                  <a:solidFill>
                    <a:schemeClr val="bg1"/>
                  </a:solidFill>
                  <a:latin typeface="Britannic Bold" panose="020B0903060703020204" pitchFamily="34" charset="0"/>
                </a:rPr>
                <a:t>2</a:t>
              </a:r>
              <a:endParaRPr lang="en-ID" sz="2800" dirty="0">
                <a:solidFill>
                  <a:schemeClr val="bg1"/>
                </a:solidFill>
                <a:latin typeface="Britannic Bold" panose="020B0903060703020204" pitchFamily="34" charset="0"/>
              </a:endParaRPr>
            </a:p>
          </p:txBody>
        </p:sp>
        <p:sp>
          <p:nvSpPr>
            <p:cNvPr id="66" name="TextBox 87">
              <a:extLst>
                <a:ext uri="{FF2B5EF4-FFF2-40B4-BE49-F238E27FC236}">
                  <a16:creationId xmlns:a16="http://schemas.microsoft.com/office/drawing/2014/main" id="{506ACE8A-A508-D64D-B878-C58C47F4E474}"/>
                </a:ext>
              </a:extLst>
            </p:cNvPr>
            <p:cNvSpPr txBox="1"/>
            <p:nvPr/>
          </p:nvSpPr>
          <p:spPr>
            <a:xfrm>
              <a:off x="2400960" y="769945"/>
              <a:ext cx="544888" cy="400110"/>
            </a:xfrm>
            <a:prstGeom prst="rect">
              <a:avLst/>
            </a:prstGeom>
            <a:noFill/>
          </p:spPr>
          <p:txBody>
            <a:bodyPr wrap="none" rtlCol="0">
              <a:spAutoFit/>
            </a:bodyPr>
            <a:lstStyle/>
            <a:p>
              <a:r>
                <a:rPr lang="en-US" sz="2000" b="1" dirty="0">
                  <a:solidFill>
                    <a:schemeClr val="bg1"/>
                  </a:solidFill>
                  <a:latin typeface="Bahnschrift Condensed" panose="020B0502040204020203" pitchFamily="34" charset="0"/>
                </a:rPr>
                <a:t>Data Annotation</a:t>
              </a:r>
              <a:endParaRPr lang="en-ID" sz="2000" b="1" dirty="0">
                <a:solidFill>
                  <a:schemeClr val="bg1"/>
                </a:solidFill>
                <a:latin typeface="Bahnschrift Condensed" panose="020B0502040204020203" pitchFamily="34" charset="0"/>
              </a:endParaRPr>
            </a:p>
          </p:txBody>
        </p:sp>
      </p:grpSp>
      <p:sp>
        <p:nvSpPr>
          <p:cNvPr id="68" name="Freeform: Shape 88">
            <a:extLst>
              <a:ext uri="{FF2B5EF4-FFF2-40B4-BE49-F238E27FC236}">
                <a16:creationId xmlns:a16="http://schemas.microsoft.com/office/drawing/2014/main" id="{B0142C85-26D8-0540-AEDD-BB8B2DC1018B}"/>
              </a:ext>
            </a:extLst>
          </p:cNvPr>
          <p:cNvSpPr/>
          <p:nvPr/>
        </p:nvSpPr>
        <p:spPr>
          <a:xfrm flipV="1">
            <a:off x="7073595" y="2693788"/>
            <a:ext cx="4831273" cy="3171824"/>
          </a:xfrm>
          <a:custGeom>
            <a:avLst/>
            <a:gdLst>
              <a:gd name="connsiteX0" fmla="*/ 0 w 1704975"/>
              <a:gd name="connsiteY0" fmla="*/ 3171824 h 3171824"/>
              <a:gd name="connsiteX1" fmla="*/ 258530 w 1704975"/>
              <a:gd name="connsiteY1" fmla="*/ 3171824 h 3171824"/>
              <a:gd name="connsiteX2" fmla="*/ 290793 w 1704975"/>
              <a:gd name="connsiteY2" fmla="*/ 3067891 h 3171824"/>
              <a:gd name="connsiteX3" fmla="*/ 852487 w 1704975"/>
              <a:gd name="connsiteY3" fmla="*/ 2695575 h 3171824"/>
              <a:gd name="connsiteX4" fmla="*/ 1414182 w 1704975"/>
              <a:gd name="connsiteY4" fmla="*/ 3067891 h 3171824"/>
              <a:gd name="connsiteX5" fmla="*/ 1446444 w 1704975"/>
              <a:gd name="connsiteY5" fmla="*/ 3171824 h 3171824"/>
              <a:gd name="connsiteX6" fmla="*/ 1704975 w 1704975"/>
              <a:gd name="connsiteY6" fmla="*/ 3171824 h 3171824"/>
              <a:gd name="connsiteX7" fmla="*/ 1704975 w 1704975"/>
              <a:gd name="connsiteY7" fmla="*/ 390729 h 3171824"/>
              <a:gd name="connsiteX8" fmla="*/ 1314246 w 1704975"/>
              <a:gd name="connsiteY8" fmla="*/ 0 h 3171824"/>
              <a:gd name="connsiteX9" fmla="*/ 390729 w 1704975"/>
              <a:gd name="connsiteY9" fmla="*/ 0 h 3171824"/>
              <a:gd name="connsiteX10" fmla="*/ 0 w 1704975"/>
              <a:gd name="connsiteY10" fmla="*/ 390729 h 317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04975" h="3171824">
                <a:moveTo>
                  <a:pt x="0" y="3171824"/>
                </a:moveTo>
                <a:lnTo>
                  <a:pt x="258530" y="3171824"/>
                </a:lnTo>
                <a:lnTo>
                  <a:pt x="290793" y="3067891"/>
                </a:lnTo>
                <a:cubicBezTo>
                  <a:pt x="383335" y="2849097"/>
                  <a:pt x="599983" y="2695575"/>
                  <a:pt x="852487" y="2695575"/>
                </a:cubicBezTo>
                <a:cubicBezTo>
                  <a:pt x="1104992" y="2695575"/>
                  <a:pt x="1321640" y="2849097"/>
                  <a:pt x="1414182" y="3067891"/>
                </a:cubicBezTo>
                <a:lnTo>
                  <a:pt x="1446444" y="3171824"/>
                </a:lnTo>
                <a:lnTo>
                  <a:pt x="1704975" y="3171824"/>
                </a:lnTo>
                <a:lnTo>
                  <a:pt x="1704975" y="390729"/>
                </a:lnTo>
                <a:cubicBezTo>
                  <a:pt x="1704975" y="174935"/>
                  <a:pt x="1530040" y="0"/>
                  <a:pt x="1314246" y="0"/>
                </a:cubicBezTo>
                <a:lnTo>
                  <a:pt x="390729" y="0"/>
                </a:lnTo>
                <a:cubicBezTo>
                  <a:pt x="174935" y="0"/>
                  <a:pt x="0" y="174935"/>
                  <a:pt x="0" y="390729"/>
                </a:cubicBezTo>
                <a:close/>
              </a:path>
            </a:pathLst>
          </a:custGeom>
          <a:solidFill>
            <a:schemeClr val="bg1"/>
          </a:solidFill>
          <a:ln>
            <a:noFill/>
          </a:ln>
          <a:effectLst>
            <a:outerShdw blurRad="1270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69" name="Group 89">
            <a:extLst>
              <a:ext uri="{FF2B5EF4-FFF2-40B4-BE49-F238E27FC236}">
                <a16:creationId xmlns:a16="http://schemas.microsoft.com/office/drawing/2014/main" id="{C8DFE79D-A9BD-4B4B-9AF6-AE78E3C74E7F}"/>
              </a:ext>
            </a:extLst>
          </p:cNvPr>
          <p:cNvGrpSpPr/>
          <p:nvPr/>
        </p:nvGrpSpPr>
        <p:grpSpPr>
          <a:xfrm>
            <a:off x="7461175" y="3217008"/>
            <a:ext cx="3925477" cy="2893100"/>
            <a:chOff x="1951908" y="2305545"/>
            <a:chExt cx="1385316" cy="2893100"/>
          </a:xfrm>
        </p:grpSpPr>
        <p:sp>
          <p:nvSpPr>
            <p:cNvPr id="70" name="TextBox 90">
              <a:extLst>
                <a:ext uri="{FF2B5EF4-FFF2-40B4-BE49-F238E27FC236}">
                  <a16:creationId xmlns:a16="http://schemas.microsoft.com/office/drawing/2014/main" id="{4B5DD84C-2186-1D43-B3BE-F4A4EBAC772F}"/>
                </a:ext>
              </a:extLst>
            </p:cNvPr>
            <p:cNvSpPr txBox="1"/>
            <p:nvPr/>
          </p:nvSpPr>
          <p:spPr>
            <a:xfrm>
              <a:off x="2318033" y="2423696"/>
              <a:ext cx="65192" cy="338554"/>
            </a:xfrm>
            <a:prstGeom prst="rect">
              <a:avLst/>
            </a:prstGeom>
            <a:noFill/>
          </p:spPr>
          <p:txBody>
            <a:bodyPr wrap="none" rtlCol="0">
              <a:spAutoFit/>
            </a:bodyPr>
            <a:lstStyle/>
            <a:p>
              <a:endParaRPr lang="en-ID" sz="1600" dirty="0">
                <a:solidFill>
                  <a:srgbClr val="0091AA"/>
                </a:solidFill>
                <a:latin typeface="Oswald" panose="02000503000000000000" pitchFamily="2" charset="0"/>
              </a:endParaRPr>
            </a:p>
          </p:txBody>
        </p:sp>
        <p:sp>
          <p:nvSpPr>
            <p:cNvPr id="72" name="TextBox 91">
              <a:extLst>
                <a:ext uri="{FF2B5EF4-FFF2-40B4-BE49-F238E27FC236}">
                  <a16:creationId xmlns:a16="http://schemas.microsoft.com/office/drawing/2014/main" id="{7382609B-A192-1D45-A230-5E9306644919}"/>
                </a:ext>
              </a:extLst>
            </p:cNvPr>
            <p:cNvSpPr txBox="1"/>
            <p:nvPr/>
          </p:nvSpPr>
          <p:spPr>
            <a:xfrm>
              <a:off x="1951908" y="2305545"/>
              <a:ext cx="1385316" cy="2893100"/>
            </a:xfrm>
            <a:prstGeom prst="rect">
              <a:avLst/>
            </a:prstGeom>
            <a:noFill/>
          </p:spPr>
          <p:txBody>
            <a:bodyPr wrap="square" rtlCol="0">
              <a:spAutoFit/>
            </a:bodyPr>
            <a:lstStyle/>
            <a:p>
              <a:pPr marL="285750" indent="-285750">
                <a:buFont typeface="Arial" panose="020B0604020202020204" pitchFamily="34" charset="0"/>
                <a:buChar char="•"/>
              </a:pPr>
              <a:r>
                <a:rPr lang="en-ID" sz="1400" dirty="0">
                  <a:latin typeface="Times New Roman" panose="02020603050405020304" pitchFamily="18" charset="0"/>
                  <a:cs typeface="Times New Roman" panose="02020603050405020304" pitchFamily="18" charset="0"/>
                </a:rPr>
                <a:t>Consists of total 24786 data values in dataset.</a:t>
              </a:r>
            </a:p>
            <a:p>
              <a:pPr marL="285750" indent="-285750">
                <a:buFont typeface="Arial" panose="020B0604020202020204" pitchFamily="34" charset="0"/>
                <a:buChar char="•"/>
              </a:pPr>
              <a:r>
                <a:rPr lang="en-ID" sz="1400" dirty="0">
                  <a:latin typeface="Times New Roman" panose="02020603050405020304" pitchFamily="18" charset="0"/>
                  <a:cs typeface="Times New Roman" panose="02020603050405020304" pitchFamily="18" charset="0"/>
                </a:rPr>
                <a:t>The final data that can be labelled are tweets.</a:t>
              </a:r>
            </a:p>
            <a:p>
              <a:pPr marL="285750" indent="-285750">
                <a:buFont typeface="Arial" panose="020B0604020202020204" pitchFamily="34" charset="0"/>
                <a:buChar char="•"/>
              </a:pPr>
              <a:r>
                <a:rPr lang="en-ID" sz="1400" dirty="0">
                  <a:latin typeface="Times New Roman" panose="02020603050405020304" pitchFamily="18" charset="0"/>
                  <a:cs typeface="Times New Roman" panose="02020603050405020304" pitchFamily="18" charset="0"/>
                </a:rPr>
                <a:t> Labelling:  Consists of six columns in table, namely </a:t>
              </a:r>
            </a:p>
            <a:p>
              <a:pPr marL="285750" indent="-285750">
                <a:buFont typeface="Arial" panose="020B0604020202020204" pitchFamily="34" charset="0"/>
                <a:buChar char="•"/>
              </a:pPr>
              <a:r>
                <a:rPr lang="en-ID" sz="1400" dirty="0">
                  <a:latin typeface="Times New Roman" panose="02020603050405020304" pitchFamily="18" charset="0"/>
                  <a:cs typeface="Times New Roman" panose="02020603050405020304" pitchFamily="18" charset="0"/>
                </a:rPr>
                <a:t> Count, hate speech,  offensive speech, neither, class</a:t>
              </a:r>
            </a:p>
            <a:p>
              <a:r>
                <a:rPr lang="en-ID" sz="1400" dirty="0">
                  <a:latin typeface="Times New Roman" panose="02020603050405020304" pitchFamily="18" charset="0"/>
                  <a:cs typeface="Times New Roman" panose="02020603050405020304" pitchFamily="18" charset="0"/>
                </a:rPr>
                <a:t>and tweet</a:t>
              </a:r>
            </a:p>
            <a:p>
              <a:pPr marL="285750" indent="-285750">
                <a:buFont typeface="Arial" panose="020B0604020202020204" pitchFamily="34" charset="0"/>
                <a:buChar char="•"/>
              </a:pPr>
              <a:r>
                <a:rPr lang="en-ID" sz="1400" dirty="0">
                  <a:latin typeface="Times New Roman" panose="02020603050405020304" pitchFamily="18" charset="0"/>
                  <a:cs typeface="Times New Roman" panose="02020603050405020304" pitchFamily="18" charset="0"/>
                </a:rPr>
                <a:t>In the dataset: There are three values in class column that classify the type of speech.</a:t>
              </a:r>
            </a:p>
            <a:p>
              <a:pPr marL="285750" indent="-285750">
                <a:buFont typeface="Arial" panose="020B0604020202020204" pitchFamily="34" charset="0"/>
                <a:buChar char="•"/>
              </a:pPr>
              <a:r>
                <a:rPr lang="en-ID" sz="1400" dirty="0">
                  <a:latin typeface="Times New Roman" panose="02020603050405020304" pitchFamily="18" charset="0"/>
                  <a:cs typeface="Times New Roman" panose="02020603050405020304" pitchFamily="18" charset="0"/>
                </a:rPr>
                <a:t>0: indicates hate speech</a:t>
              </a:r>
            </a:p>
            <a:p>
              <a:pPr marL="285750" indent="-285750">
                <a:buFont typeface="Arial" panose="020B0604020202020204" pitchFamily="34" charset="0"/>
                <a:buChar char="•"/>
              </a:pPr>
              <a:r>
                <a:rPr lang="en-ID" sz="1400" dirty="0">
                  <a:latin typeface="Times New Roman" panose="02020603050405020304" pitchFamily="18" charset="0"/>
                  <a:cs typeface="Times New Roman" panose="02020603050405020304" pitchFamily="18" charset="0"/>
                </a:rPr>
                <a:t>1: offensive speech</a:t>
              </a:r>
            </a:p>
            <a:p>
              <a:pPr marL="285750" indent="-285750">
                <a:buFont typeface="Arial" panose="020B0604020202020204" pitchFamily="34" charset="0"/>
                <a:buChar char="•"/>
              </a:pPr>
              <a:r>
                <a:rPr lang="en-ID" sz="1400" dirty="0">
                  <a:latin typeface="Times New Roman" panose="02020603050405020304" pitchFamily="18" charset="0"/>
                  <a:cs typeface="Times New Roman" panose="02020603050405020304" pitchFamily="18" charset="0"/>
                </a:rPr>
                <a:t>2: no hate and offensive</a:t>
              </a:r>
            </a:p>
            <a:p>
              <a:endParaRPr lang="en-ID" sz="1400" dirty="0">
                <a:latin typeface="Oswald" pitchFamily="2" charset="77"/>
                <a:cs typeface="Arial" panose="020B0604020202020204" pitchFamily="34" charset="0"/>
              </a:endParaRPr>
            </a:p>
          </p:txBody>
        </p:sp>
        <p:pic>
          <p:nvPicPr>
            <p:cNvPr id="73" name="Graphic 92" descr="Lightbulb and gear">
              <a:extLst>
                <a:ext uri="{FF2B5EF4-FFF2-40B4-BE49-F238E27FC236}">
                  <a16:creationId xmlns:a16="http://schemas.microsoft.com/office/drawing/2014/main" id="{1C39CA6E-D2F9-9547-9FEC-D9A7DD0912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18740" y="4126423"/>
              <a:ext cx="360047" cy="641335"/>
            </a:xfrm>
            <a:prstGeom prst="rect">
              <a:avLst/>
            </a:prstGeom>
          </p:spPr>
        </p:pic>
      </p:grpSp>
      <p:sp>
        <p:nvSpPr>
          <p:cNvPr id="4" name="TextBox 3">
            <a:extLst>
              <a:ext uri="{FF2B5EF4-FFF2-40B4-BE49-F238E27FC236}">
                <a16:creationId xmlns:a16="http://schemas.microsoft.com/office/drawing/2014/main" id="{8D1D1118-CC33-1924-7F1E-9CE4E9185D9D}"/>
              </a:ext>
            </a:extLst>
          </p:cNvPr>
          <p:cNvSpPr txBox="1"/>
          <p:nvPr/>
        </p:nvSpPr>
        <p:spPr>
          <a:xfrm>
            <a:off x="2798669" y="3010107"/>
            <a:ext cx="3805211" cy="2413931"/>
          </a:xfrm>
          <a:prstGeom prst="rect">
            <a:avLst/>
          </a:prstGeom>
          <a:noFill/>
        </p:spPr>
        <p:txBody>
          <a:bodyPr wrap="square" rtlCol="0">
            <a:spAutoFit/>
          </a:bodyPr>
          <a:lstStyle/>
          <a:p>
            <a:pPr marL="0" marR="0">
              <a:lnSpc>
                <a:spcPct val="200000"/>
              </a:lnSpc>
              <a:spcBef>
                <a:spcPts val="0"/>
              </a:spcBef>
              <a:spcAft>
                <a:spcPts val="0"/>
              </a:spcAft>
            </a:pPr>
            <a:r>
              <a:rPr lang="en-US" sz="1200" dirty="0">
                <a:effectLst/>
                <a:highlight>
                  <a:srgbClr val="FFFFFF"/>
                </a:highlight>
                <a:latin typeface="Times New Roman" panose="02020603050405020304" pitchFamily="18" charset="0"/>
                <a:ea typeface="Times New Roman" panose="02020603050405020304" pitchFamily="18" charset="0"/>
              </a:rPr>
              <a:t>Dataset using Twitter data, it was used to research hate-speech detection. The text is classified as: hate-speech, offensive language, and neither. Due to the nature of the study, it’s important to note that this dataset contains text that can be considered racist, sexist, homophobic, or generally offensive</a:t>
            </a:r>
            <a:r>
              <a:rPr lang="en-US" sz="1800" dirty="0">
                <a:effectLst/>
                <a:highlight>
                  <a:srgbClr val="FFFFFF"/>
                </a:highlight>
                <a:latin typeface="Times New Roman" panose="02020603050405020304" pitchFamily="18" charset="0"/>
                <a:ea typeface="Times New Roman" panose="02020603050405020304" pitchFamily="18" charset="0"/>
              </a:rPr>
              <a:t>.</a:t>
            </a: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9595461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1000"/>
                                        <p:tgtEl>
                                          <p:spTgt spid="47"/>
                                        </p:tgtEl>
                                      </p:cBhvr>
                                    </p:animEffect>
                                    <p:anim calcmode="lin" valueType="num">
                                      <p:cBhvr>
                                        <p:cTn id="13" dur="1000" fill="hold"/>
                                        <p:tgtEl>
                                          <p:spTgt spid="47"/>
                                        </p:tgtEl>
                                        <p:attrNameLst>
                                          <p:attrName>ppt_x</p:attrName>
                                        </p:attrNameLst>
                                      </p:cBhvr>
                                      <p:tavLst>
                                        <p:tav tm="0">
                                          <p:val>
                                            <p:strVal val="#ppt_x"/>
                                          </p:val>
                                        </p:tav>
                                        <p:tav tm="100000">
                                          <p:val>
                                            <p:strVal val="#ppt_x"/>
                                          </p:val>
                                        </p:tav>
                                      </p:tavLst>
                                    </p:anim>
                                    <p:anim calcmode="lin" valueType="num">
                                      <p:cBhvr>
                                        <p:cTn id="14"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ppt_x"/>
                                          </p:val>
                                        </p:tav>
                                        <p:tav tm="100000">
                                          <p:val>
                                            <p:strVal val="#ppt_x"/>
                                          </p:val>
                                        </p:tav>
                                      </p:tavLst>
                                    </p:anim>
                                    <p:anim calcmode="lin" valueType="num">
                                      <p:cBhvr additive="base">
                                        <p:cTn id="20" dur="500" fill="hold"/>
                                        <p:tgtEl>
                                          <p:spTgt spid="68"/>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42" presetClass="entr" presetSubtype="0"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1000"/>
                                        <p:tgtEl>
                                          <p:spTgt spid="61"/>
                                        </p:tgtEl>
                                      </p:cBhvr>
                                    </p:animEffect>
                                    <p:anim calcmode="lin" valueType="num">
                                      <p:cBhvr>
                                        <p:cTn id="25" dur="1000" fill="hold"/>
                                        <p:tgtEl>
                                          <p:spTgt spid="61"/>
                                        </p:tgtEl>
                                        <p:attrNameLst>
                                          <p:attrName>ppt_x</p:attrName>
                                        </p:attrNameLst>
                                      </p:cBhvr>
                                      <p:tavLst>
                                        <p:tav tm="0">
                                          <p:val>
                                            <p:strVal val="#ppt_x"/>
                                          </p:val>
                                        </p:tav>
                                        <p:tav tm="100000">
                                          <p:val>
                                            <p:strVal val="#ppt_x"/>
                                          </p:val>
                                        </p:tav>
                                      </p:tavLst>
                                    </p:anim>
                                    <p:anim calcmode="lin" valueType="num">
                                      <p:cBhvr>
                                        <p:cTn id="26" dur="1000" fill="hold"/>
                                        <p:tgtEl>
                                          <p:spTgt spid="61"/>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53" presetClass="entr" presetSubtype="16" fill="hold" nodeType="afterEffect">
                                  <p:stCondLst>
                                    <p:cond delay="0"/>
                                  </p:stCondLst>
                                  <p:childTnLst>
                                    <p:set>
                                      <p:cBhvr>
                                        <p:cTn id="29" dur="1" fill="hold">
                                          <p:stCondLst>
                                            <p:cond delay="0"/>
                                          </p:stCondLst>
                                        </p:cTn>
                                        <p:tgtEl>
                                          <p:spTgt spid="69"/>
                                        </p:tgtEl>
                                        <p:attrNameLst>
                                          <p:attrName>style.visibility</p:attrName>
                                        </p:attrNameLst>
                                      </p:cBhvr>
                                      <p:to>
                                        <p:strVal val="visible"/>
                                      </p:to>
                                    </p:set>
                                    <p:anim calcmode="lin" valueType="num">
                                      <p:cBhvr>
                                        <p:cTn id="30" dur="500" fill="hold"/>
                                        <p:tgtEl>
                                          <p:spTgt spid="69"/>
                                        </p:tgtEl>
                                        <p:attrNameLst>
                                          <p:attrName>ppt_w</p:attrName>
                                        </p:attrNameLst>
                                      </p:cBhvr>
                                      <p:tavLst>
                                        <p:tav tm="0">
                                          <p:val>
                                            <p:fltVal val="0"/>
                                          </p:val>
                                        </p:tav>
                                        <p:tav tm="100000">
                                          <p:val>
                                            <p:strVal val="#ppt_w"/>
                                          </p:val>
                                        </p:tav>
                                      </p:tavLst>
                                    </p:anim>
                                    <p:anim calcmode="lin" valueType="num">
                                      <p:cBhvr>
                                        <p:cTn id="31" dur="500" fill="hold"/>
                                        <p:tgtEl>
                                          <p:spTgt spid="69"/>
                                        </p:tgtEl>
                                        <p:attrNameLst>
                                          <p:attrName>ppt_h</p:attrName>
                                        </p:attrNameLst>
                                      </p:cBhvr>
                                      <p:tavLst>
                                        <p:tav tm="0">
                                          <p:val>
                                            <p:fltVal val="0"/>
                                          </p:val>
                                        </p:tav>
                                        <p:tav tm="100000">
                                          <p:val>
                                            <p:strVal val="#ppt_h"/>
                                          </p:val>
                                        </p:tav>
                                      </p:tavLst>
                                    </p:anim>
                                    <p:animEffect transition="in" filter="fade">
                                      <p:cBhvr>
                                        <p:cTn id="3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81FC45C-94C7-4496-BAC5-8C1AF3E3696D}"/>
              </a:ext>
            </a:extLst>
          </p:cNvPr>
          <p:cNvGrpSpPr/>
          <p:nvPr/>
        </p:nvGrpSpPr>
        <p:grpSpPr>
          <a:xfrm>
            <a:off x="0" y="-2604"/>
            <a:ext cx="5125049" cy="4678279"/>
            <a:chOff x="4504478" y="1215245"/>
            <a:chExt cx="5125049" cy="4678279"/>
          </a:xfrm>
        </p:grpSpPr>
        <p:sp>
          <p:nvSpPr>
            <p:cNvPr id="46" name="Right Triangle 18">
              <a:extLst>
                <a:ext uri="{FF2B5EF4-FFF2-40B4-BE49-F238E27FC236}">
                  <a16:creationId xmlns:a16="http://schemas.microsoft.com/office/drawing/2014/main" id="{B5E050D6-AF72-416B-A176-5104C37C2CA6}"/>
                </a:ext>
              </a:extLst>
            </p:cNvPr>
            <p:cNvSpPr/>
            <p:nvPr/>
          </p:nvSpPr>
          <p:spPr>
            <a:xfrm flipH="1">
              <a:off x="4532184" y="2807351"/>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4" name="Group 13">
              <a:extLst>
                <a:ext uri="{FF2B5EF4-FFF2-40B4-BE49-F238E27FC236}">
                  <a16:creationId xmlns:a16="http://schemas.microsoft.com/office/drawing/2014/main" id="{A54C3637-DC7F-4998-A450-E1D85737C285}"/>
                </a:ext>
              </a:extLst>
            </p:cNvPr>
            <p:cNvGrpSpPr/>
            <p:nvPr/>
          </p:nvGrpSpPr>
          <p:grpSpPr>
            <a:xfrm>
              <a:off x="5520696" y="1215245"/>
              <a:ext cx="1544990" cy="1575885"/>
              <a:chOff x="7043050" y="1673523"/>
              <a:chExt cx="1090992" cy="1112808"/>
            </a:xfrm>
          </p:grpSpPr>
          <p:sp>
            <p:nvSpPr>
              <p:cNvPr id="11" name="Diamond 10">
                <a:extLst>
                  <a:ext uri="{FF2B5EF4-FFF2-40B4-BE49-F238E27FC236}">
                    <a16:creationId xmlns:a16="http://schemas.microsoft.com/office/drawing/2014/main" id="{E5E90FAA-C35C-4106-8180-021071EB9E27}"/>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Parallelogram 11">
                <a:extLst>
                  <a:ext uri="{FF2B5EF4-FFF2-40B4-BE49-F238E27FC236}">
                    <a16:creationId xmlns:a16="http://schemas.microsoft.com/office/drawing/2014/main" id="{71FE9C8A-D337-44C7-97BC-24B19DF48191}"/>
                  </a:ext>
                </a:extLst>
              </p:cNvPr>
              <p:cNvSpPr/>
              <p:nvPr/>
            </p:nvSpPr>
            <p:spPr>
              <a:xfrm>
                <a:off x="7043050" y="1673524"/>
                <a:ext cx="715743" cy="556403"/>
              </a:xfrm>
              <a:prstGeom prst="parallelogram">
                <a:avLst>
                  <a:gd name="adj" fmla="val 66187"/>
                </a:avLst>
              </a:prstGeom>
              <a:solidFill>
                <a:srgbClr val="7DB7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Diamond 15">
                <a:extLst>
                  <a:ext uri="{FF2B5EF4-FFF2-40B4-BE49-F238E27FC236}">
                    <a16:creationId xmlns:a16="http://schemas.microsoft.com/office/drawing/2014/main" id="{06CB53E3-5541-4515-B768-267BEA3D7F22}"/>
                  </a:ext>
                </a:extLst>
              </p:cNvPr>
              <p:cNvSpPr/>
              <p:nvPr/>
            </p:nvSpPr>
            <p:spPr>
              <a:xfrm>
                <a:off x="7383544" y="1673523"/>
                <a:ext cx="750498" cy="1112807"/>
              </a:xfrm>
              <a:prstGeom prst="diamond">
                <a:avLst/>
              </a:prstGeom>
              <a:solidFill>
                <a:srgbClr val="78AF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Parallelogram 16">
                <a:extLst>
                  <a:ext uri="{FF2B5EF4-FFF2-40B4-BE49-F238E27FC236}">
                    <a16:creationId xmlns:a16="http://schemas.microsoft.com/office/drawing/2014/main" id="{43983531-50B7-49DE-A216-779893E79E29}"/>
                  </a:ext>
                </a:extLst>
              </p:cNvPr>
              <p:cNvSpPr/>
              <p:nvPr/>
            </p:nvSpPr>
            <p:spPr>
              <a:xfrm flipV="1">
                <a:off x="7043050" y="2229927"/>
                <a:ext cx="715743" cy="556403"/>
              </a:xfrm>
              <a:prstGeom prst="parallelogram">
                <a:avLst>
                  <a:gd name="adj" fmla="val 66187"/>
                </a:avLst>
              </a:prstGeom>
              <a:solidFill>
                <a:srgbClr val="5B95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Diamond 17">
                <a:extLst>
                  <a:ext uri="{FF2B5EF4-FFF2-40B4-BE49-F238E27FC236}">
                    <a16:creationId xmlns:a16="http://schemas.microsoft.com/office/drawing/2014/main" id="{653541A7-0D00-4159-A48A-100F8AFF1AA0}"/>
                  </a:ext>
                </a:extLst>
              </p:cNvPr>
              <p:cNvSpPr/>
              <p:nvPr/>
            </p:nvSpPr>
            <p:spPr>
              <a:xfrm>
                <a:off x="7453805" y="1777702"/>
                <a:ext cx="609976" cy="904447"/>
              </a:xfrm>
              <a:prstGeom prst="diamond">
                <a:avLst/>
              </a:prstGeom>
              <a:solidFill>
                <a:srgbClr val="3D6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0" name="Group 19">
              <a:extLst>
                <a:ext uri="{FF2B5EF4-FFF2-40B4-BE49-F238E27FC236}">
                  <a16:creationId xmlns:a16="http://schemas.microsoft.com/office/drawing/2014/main" id="{E3241595-76B6-4A6A-A60C-5117314C189C}"/>
                </a:ext>
              </a:extLst>
            </p:cNvPr>
            <p:cNvGrpSpPr/>
            <p:nvPr/>
          </p:nvGrpSpPr>
          <p:grpSpPr>
            <a:xfrm>
              <a:off x="5529688" y="2752954"/>
              <a:ext cx="1544990" cy="1575885"/>
              <a:chOff x="7043050" y="1673523"/>
              <a:chExt cx="1090992" cy="1112808"/>
            </a:xfrm>
          </p:grpSpPr>
          <p:sp>
            <p:nvSpPr>
              <p:cNvPr id="21" name="Diamond 20">
                <a:extLst>
                  <a:ext uri="{FF2B5EF4-FFF2-40B4-BE49-F238E27FC236}">
                    <a16:creationId xmlns:a16="http://schemas.microsoft.com/office/drawing/2014/main" id="{6BDAA0AD-1689-489C-A7C2-BD3986ECAC3E}"/>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Parallelogram 21">
                <a:extLst>
                  <a:ext uri="{FF2B5EF4-FFF2-40B4-BE49-F238E27FC236}">
                    <a16:creationId xmlns:a16="http://schemas.microsoft.com/office/drawing/2014/main" id="{D26C1C48-9DC6-4D13-88BD-ADF97512BB00}"/>
                  </a:ext>
                </a:extLst>
              </p:cNvPr>
              <p:cNvSpPr/>
              <p:nvPr/>
            </p:nvSpPr>
            <p:spPr>
              <a:xfrm>
                <a:off x="7043050" y="1673524"/>
                <a:ext cx="715743" cy="556403"/>
              </a:xfrm>
              <a:prstGeom prst="parallelogram">
                <a:avLst>
                  <a:gd name="adj" fmla="val 66187"/>
                </a:avLst>
              </a:prstGeom>
              <a:solidFill>
                <a:srgbClr val="E4C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Diamond 22">
                <a:extLst>
                  <a:ext uri="{FF2B5EF4-FFF2-40B4-BE49-F238E27FC236}">
                    <a16:creationId xmlns:a16="http://schemas.microsoft.com/office/drawing/2014/main" id="{A20723BF-713D-46C2-A18E-F6020E18070E}"/>
                  </a:ext>
                </a:extLst>
              </p:cNvPr>
              <p:cNvSpPr/>
              <p:nvPr/>
            </p:nvSpPr>
            <p:spPr>
              <a:xfrm>
                <a:off x="7383544" y="1673523"/>
                <a:ext cx="750498" cy="1112807"/>
              </a:xfrm>
              <a:prstGeom prst="diamond">
                <a:avLst/>
              </a:prstGeom>
              <a:solidFill>
                <a:srgbClr val="E7C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Parallelogram 23">
                <a:extLst>
                  <a:ext uri="{FF2B5EF4-FFF2-40B4-BE49-F238E27FC236}">
                    <a16:creationId xmlns:a16="http://schemas.microsoft.com/office/drawing/2014/main" id="{071DB633-18EC-447D-9706-13FAAE725B19}"/>
                  </a:ext>
                </a:extLst>
              </p:cNvPr>
              <p:cNvSpPr/>
              <p:nvPr/>
            </p:nvSpPr>
            <p:spPr>
              <a:xfrm flipV="1">
                <a:off x="7043050" y="2229927"/>
                <a:ext cx="715743" cy="556403"/>
              </a:xfrm>
              <a:prstGeom prst="parallelogram">
                <a:avLst>
                  <a:gd name="adj" fmla="val 66187"/>
                </a:avLst>
              </a:prstGeom>
              <a:solidFill>
                <a:srgbClr val="C49D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Diamond 24">
                <a:extLst>
                  <a:ext uri="{FF2B5EF4-FFF2-40B4-BE49-F238E27FC236}">
                    <a16:creationId xmlns:a16="http://schemas.microsoft.com/office/drawing/2014/main" id="{C743804F-DE5F-42DC-9B3C-AFB5CFB9EDFF}"/>
                  </a:ext>
                </a:extLst>
              </p:cNvPr>
              <p:cNvSpPr/>
              <p:nvPr/>
            </p:nvSpPr>
            <p:spPr>
              <a:xfrm>
                <a:off x="7453805" y="1777702"/>
                <a:ext cx="609976" cy="904447"/>
              </a:xfrm>
              <a:prstGeom prst="diamond">
                <a:avLst/>
              </a:prstGeom>
              <a:solidFill>
                <a:srgbClr val="A388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6" name="Group 25">
              <a:extLst>
                <a:ext uri="{FF2B5EF4-FFF2-40B4-BE49-F238E27FC236}">
                  <a16:creationId xmlns:a16="http://schemas.microsoft.com/office/drawing/2014/main" id="{5CF2D7F9-0796-42DB-916D-C47986531F26}"/>
                </a:ext>
              </a:extLst>
            </p:cNvPr>
            <p:cNvGrpSpPr/>
            <p:nvPr/>
          </p:nvGrpSpPr>
          <p:grpSpPr>
            <a:xfrm>
              <a:off x="5520696" y="4317639"/>
              <a:ext cx="1544990" cy="1575885"/>
              <a:chOff x="7043050" y="1673523"/>
              <a:chExt cx="1090992" cy="1112808"/>
            </a:xfrm>
            <a:effectLst>
              <a:reflection blurRad="6350" stA="50000" endA="300" endPos="28000" dir="5400000" sy="-100000" algn="bl" rotWithShape="0"/>
            </a:effectLst>
          </p:grpSpPr>
          <p:sp>
            <p:nvSpPr>
              <p:cNvPr id="27" name="Diamond 26">
                <a:extLst>
                  <a:ext uri="{FF2B5EF4-FFF2-40B4-BE49-F238E27FC236}">
                    <a16:creationId xmlns:a16="http://schemas.microsoft.com/office/drawing/2014/main" id="{C58ACEE9-A8D1-44F1-80E9-DFFA4D50A482}"/>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Parallelogram 27">
                <a:extLst>
                  <a:ext uri="{FF2B5EF4-FFF2-40B4-BE49-F238E27FC236}">
                    <a16:creationId xmlns:a16="http://schemas.microsoft.com/office/drawing/2014/main" id="{0D3F442A-AAE3-4A9D-B6A3-6724BCF50AB9}"/>
                  </a:ext>
                </a:extLst>
              </p:cNvPr>
              <p:cNvSpPr/>
              <p:nvPr/>
            </p:nvSpPr>
            <p:spPr>
              <a:xfrm>
                <a:off x="7043050" y="1673524"/>
                <a:ext cx="715743" cy="556403"/>
              </a:xfrm>
              <a:prstGeom prst="parallelogram">
                <a:avLst>
                  <a:gd name="adj" fmla="val 66187"/>
                </a:avLst>
              </a:prstGeom>
              <a:solidFill>
                <a:srgbClr val="4D5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Diamond 28">
                <a:extLst>
                  <a:ext uri="{FF2B5EF4-FFF2-40B4-BE49-F238E27FC236}">
                    <a16:creationId xmlns:a16="http://schemas.microsoft.com/office/drawing/2014/main" id="{CD19F367-0134-4BE2-9E2E-10CBBCE434B6}"/>
                  </a:ext>
                </a:extLst>
              </p:cNvPr>
              <p:cNvSpPr/>
              <p:nvPr/>
            </p:nvSpPr>
            <p:spPr>
              <a:xfrm>
                <a:off x="7383544" y="1673523"/>
                <a:ext cx="750498" cy="1112807"/>
              </a:xfrm>
              <a:prstGeom prst="diamond">
                <a:avLst/>
              </a:prstGeom>
              <a:solidFill>
                <a:srgbClr val="323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Parallelogram 29">
                <a:extLst>
                  <a:ext uri="{FF2B5EF4-FFF2-40B4-BE49-F238E27FC236}">
                    <a16:creationId xmlns:a16="http://schemas.microsoft.com/office/drawing/2014/main" id="{3F469969-2948-4BA8-8DFF-3E9A808D8C8C}"/>
                  </a:ext>
                </a:extLst>
              </p:cNvPr>
              <p:cNvSpPr/>
              <p:nvPr/>
            </p:nvSpPr>
            <p:spPr>
              <a:xfrm flipV="1">
                <a:off x="7043050" y="2229927"/>
                <a:ext cx="715743" cy="556403"/>
              </a:xfrm>
              <a:prstGeom prst="parallelogram">
                <a:avLst>
                  <a:gd name="adj" fmla="val 66187"/>
                </a:avLst>
              </a:prstGeom>
              <a:solidFill>
                <a:srgbClr val="1C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Diamond 30">
                <a:extLst>
                  <a:ext uri="{FF2B5EF4-FFF2-40B4-BE49-F238E27FC236}">
                    <a16:creationId xmlns:a16="http://schemas.microsoft.com/office/drawing/2014/main" id="{BEFB8010-991D-4E24-A5B1-3092F6B2D47F}"/>
                  </a:ext>
                </a:extLst>
              </p:cNvPr>
              <p:cNvSpPr/>
              <p:nvPr/>
            </p:nvSpPr>
            <p:spPr>
              <a:xfrm>
                <a:off x="7453805" y="1777702"/>
                <a:ext cx="609976" cy="904447"/>
              </a:xfrm>
              <a:prstGeom prst="diamond">
                <a:avLst/>
              </a:prstGeom>
              <a:solidFill>
                <a:srgbClr val="2429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2" name="Group 31">
              <a:extLst>
                <a:ext uri="{FF2B5EF4-FFF2-40B4-BE49-F238E27FC236}">
                  <a16:creationId xmlns:a16="http://schemas.microsoft.com/office/drawing/2014/main" id="{CF1E30C1-8EFD-4240-B18E-B52DB837961B}"/>
                </a:ext>
              </a:extLst>
            </p:cNvPr>
            <p:cNvGrpSpPr/>
            <p:nvPr/>
          </p:nvGrpSpPr>
          <p:grpSpPr>
            <a:xfrm flipH="1">
              <a:off x="4504478" y="1984264"/>
              <a:ext cx="1535465" cy="1575885"/>
              <a:chOff x="7043050" y="1673523"/>
              <a:chExt cx="1084266" cy="1112808"/>
            </a:xfrm>
          </p:grpSpPr>
          <p:sp>
            <p:nvSpPr>
              <p:cNvPr id="33" name="Diamond 32">
                <a:extLst>
                  <a:ext uri="{FF2B5EF4-FFF2-40B4-BE49-F238E27FC236}">
                    <a16:creationId xmlns:a16="http://schemas.microsoft.com/office/drawing/2014/main" id="{408CAAEF-5AEE-4435-B106-65BCD20FED51}"/>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Parallelogram 33">
                <a:extLst>
                  <a:ext uri="{FF2B5EF4-FFF2-40B4-BE49-F238E27FC236}">
                    <a16:creationId xmlns:a16="http://schemas.microsoft.com/office/drawing/2014/main" id="{C54CD6F4-20BC-4300-95CC-C791D57E4977}"/>
                  </a:ext>
                </a:extLst>
              </p:cNvPr>
              <p:cNvSpPr/>
              <p:nvPr/>
            </p:nvSpPr>
            <p:spPr>
              <a:xfrm>
                <a:off x="7043050" y="1673524"/>
                <a:ext cx="715743" cy="556403"/>
              </a:xfrm>
              <a:prstGeom prst="parallelogram">
                <a:avLst>
                  <a:gd name="adj" fmla="val 66187"/>
                </a:avLst>
              </a:prstGeom>
              <a:solidFill>
                <a:srgbClr val="E66B6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Diamond 34">
                <a:extLst>
                  <a:ext uri="{FF2B5EF4-FFF2-40B4-BE49-F238E27FC236}">
                    <a16:creationId xmlns:a16="http://schemas.microsoft.com/office/drawing/2014/main" id="{C3D52142-C5C2-4D8D-8C3C-61307E32370C}"/>
                  </a:ext>
                </a:extLst>
              </p:cNvPr>
              <p:cNvSpPr/>
              <p:nvPr/>
            </p:nvSpPr>
            <p:spPr>
              <a:xfrm>
                <a:off x="7376818" y="1673523"/>
                <a:ext cx="750498" cy="1112807"/>
              </a:xfrm>
              <a:prstGeom prst="diamond">
                <a:avLst/>
              </a:prstGeom>
              <a:solidFill>
                <a:srgbClr val="E3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Parallelogram 35">
                <a:extLst>
                  <a:ext uri="{FF2B5EF4-FFF2-40B4-BE49-F238E27FC236}">
                    <a16:creationId xmlns:a16="http://schemas.microsoft.com/office/drawing/2014/main" id="{4B6AF9C5-8325-4D60-BCD5-B2EED5B2AC7F}"/>
                  </a:ext>
                </a:extLst>
              </p:cNvPr>
              <p:cNvSpPr/>
              <p:nvPr/>
            </p:nvSpPr>
            <p:spPr>
              <a:xfrm flipV="1">
                <a:off x="7043050" y="2229927"/>
                <a:ext cx="715743" cy="556403"/>
              </a:xfrm>
              <a:prstGeom prst="parallelogram">
                <a:avLst>
                  <a:gd name="adj" fmla="val 66187"/>
                </a:avLst>
              </a:prstGeom>
              <a:solidFill>
                <a:srgbClr val="B4434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Diamond 36">
                <a:extLst>
                  <a:ext uri="{FF2B5EF4-FFF2-40B4-BE49-F238E27FC236}">
                    <a16:creationId xmlns:a16="http://schemas.microsoft.com/office/drawing/2014/main" id="{D81C3CAC-CFAF-4040-B093-008CD4129364}"/>
                  </a:ext>
                </a:extLst>
              </p:cNvPr>
              <p:cNvSpPr/>
              <p:nvPr/>
            </p:nvSpPr>
            <p:spPr>
              <a:xfrm>
                <a:off x="7453805" y="1777702"/>
                <a:ext cx="609976" cy="904447"/>
              </a:xfrm>
              <a:prstGeom prst="diamond">
                <a:avLst/>
              </a:prstGeom>
              <a:solidFill>
                <a:srgbClr val="A33E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8" name="Group 37">
              <a:extLst>
                <a:ext uri="{FF2B5EF4-FFF2-40B4-BE49-F238E27FC236}">
                  <a16:creationId xmlns:a16="http://schemas.microsoft.com/office/drawing/2014/main" id="{A3856CEA-0FF7-4BB9-999F-2D4F0D71C7BD}"/>
                </a:ext>
              </a:extLst>
            </p:cNvPr>
            <p:cNvGrpSpPr/>
            <p:nvPr/>
          </p:nvGrpSpPr>
          <p:grpSpPr>
            <a:xfrm flipH="1">
              <a:off x="4513930" y="3529698"/>
              <a:ext cx="1535465" cy="1575885"/>
              <a:chOff x="7043050" y="1673523"/>
              <a:chExt cx="1084266" cy="1112808"/>
            </a:xfrm>
          </p:grpSpPr>
          <p:sp>
            <p:nvSpPr>
              <p:cNvPr id="39" name="Diamond 38">
                <a:extLst>
                  <a:ext uri="{FF2B5EF4-FFF2-40B4-BE49-F238E27FC236}">
                    <a16:creationId xmlns:a16="http://schemas.microsoft.com/office/drawing/2014/main" id="{D7611AA2-C6E6-4F3D-9083-8F75970EDD74}"/>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Parallelogram 39">
                <a:extLst>
                  <a:ext uri="{FF2B5EF4-FFF2-40B4-BE49-F238E27FC236}">
                    <a16:creationId xmlns:a16="http://schemas.microsoft.com/office/drawing/2014/main" id="{CE581C2B-CC0D-4E13-A1E2-7EC431E3A63B}"/>
                  </a:ext>
                </a:extLst>
              </p:cNvPr>
              <p:cNvSpPr/>
              <p:nvPr/>
            </p:nvSpPr>
            <p:spPr>
              <a:xfrm>
                <a:off x="7043050" y="1673524"/>
                <a:ext cx="715743" cy="556403"/>
              </a:xfrm>
              <a:prstGeom prst="parallelogram">
                <a:avLst>
                  <a:gd name="adj" fmla="val 66187"/>
                </a:avLst>
              </a:prstGeom>
              <a:solidFill>
                <a:srgbClr val="9969A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1" name="Diamond 40">
                <a:extLst>
                  <a:ext uri="{FF2B5EF4-FFF2-40B4-BE49-F238E27FC236}">
                    <a16:creationId xmlns:a16="http://schemas.microsoft.com/office/drawing/2014/main" id="{7F046162-D6BA-44B3-9A7B-3CEEA0BB8067}"/>
                  </a:ext>
                </a:extLst>
              </p:cNvPr>
              <p:cNvSpPr/>
              <p:nvPr/>
            </p:nvSpPr>
            <p:spPr>
              <a:xfrm>
                <a:off x="7376818" y="1673523"/>
                <a:ext cx="750498" cy="1112807"/>
              </a:xfrm>
              <a:prstGeom prst="diamond">
                <a:avLst/>
              </a:prstGeom>
              <a:solidFill>
                <a:srgbClr val="9256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Parallelogram 41">
                <a:extLst>
                  <a:ext uri="{FF2B5EF4-FFF2-40B4-BE49-F238E27FC236}">
                    <a16:creationId xmlns:a16="http://schemas.microsoft.com/office/drawing/2014/main" id="{10C92D01-43C8-4A76-A90C-ED7A45C56171}"/>
                  </a:ext>
                </a:extLst>
              </p:cNvPr>
              <p:cNvSpPr/>
              <p:nvPr/>
            </p:nvSpPr>
            <p:spPr>
              <a:xfrm flipV="1">
                <a:off x="7043050" y="2229927"/>
                <a:ext cx="715743" cy="556403"/>
              </a:xfrm>
              <a:prstGeom prst="parallelogram">
                <a:avLst>
                  <a:gd name="adj" fmla="val 66187"/>
                </a:avLst>
              </a:prstGeom>
              <a:solidFill>
                <a:srgbClr val="764C83"/>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Diamond 42">
                <a:extLst>
                  <a:ext uri="{FF2B5EF4-FFF2-40B4-BE49-F238E27FC236}">
                    <a16:creationId xmlns:a16="http://schemas.microsoft.com/office/drawing/2014/main" id="{84EE3B74-4B93-46F7-B23D-0DBC6092F5D7}"/>
                  </a:ext>
                </a:extLst>
              </p:cNvPr>
              <p:cNvSpPr/>
              <p:nvPr/>
            </p:nvSpPr>
            <p:spPr>
              <a:xfrm>
                <a:off x="7453805" y="1777702"/>
                <a:ext cx="609976" cy="904447"/>
              </a:xfrm>
              <a:prstGeom prst="diamond">
                <a:avLst/>
              </a:prstGeom>
              <a:solidFill>
                <a:srgbClr val="5C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9" name="Right Triangle 18">
              <a:extLst>
                <a:ext uri="{FF2B5EF4-FFF2-40B4-BE49-F238E27FC236}">
                  <a16:creationId xmlns:a16="http://schemas.microsoft.com/office/drawing/2014/main" id="{9E5117F3-8043-4260-9975-27048708B3C7}"/>
                </a:ext>
              </a:extLst>
            </p:cNvPr>
            <p:cNvSpPr/>
            <p:nvPr/>
          </p:nvSpPr>
          <p:spPr>
            <a:xfrm>
              <a:off x="6548702" y="1984264"/>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Right Triangle 18">
              <a:extLst>
                <a:ext uri="{FF2B5EF4-FFF2-40B4-BE49-F238E27FC236}">
                  <a16:creationId xmlns:a16="http://schemas.microsoft.com/office/drawing/2014/main" id="{01C3B024-2F15-4782-9285-5E3372AA0C3D}"/>
                </a:ext>
              </a:extLst>
            </p:cNvPr>
            <p:cNvSpPr/>
            <p:nvPr/>
          </p:nvSpPr>
          <p:spPr>
            <a:xfrm>
              <a:off x="6527582" y="3552092"/>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9" name="Group 8">
              <a:extLst>
                <a:ext uri="{FF2B5EF4-FFF2-40B4-BE49-F238E27FC236}">
                  <a16:creationId xmlns:a16="http://schemas.microsoft.com/office/drawing/2014/main" id="{601F112B-A8E9-41CD-A6F9-BB4EE14BF40E}"/>
                </a:ext>
              </a:extLst>
            </p:cNvPr>
            <p:cNvGrpSpPr/>
            <p:nvPr/>
          </p:nvGrpSpPr>
          <p:grpSpPr>
            <a:xfrm>
              <a:off x="6264501" y="1453472"/>
              <a:ext cx="3365026" cy="1174739"/>
              <a:chOff x="6264501" y="1453472"/>
              <a:chExt cx="3365026" cy="1174739"/>
            </a:xfrm>
          </p:grpSpPr>
          <p:grpSp>
            <p:nvGrpSpPr>
              <p:cNvPr id="51" name="Group 50">
                <a:extLst>
                  <a:ext uri="{FF2B5EF4-FFF2-40B4-BE49-F238E27FC236}">
                    <a16:creationId xmlns:a16="http://schemas.microsoft.com/office/drawing/2014/main" id="{96AA7928-1193-436A-8EA4-F290EFD6ABBD}"/>
                  </a:ext>
                </a:extLst>
              </p:cNvPr>
              <p:cNvGrpSpPr/>
              <p:nvPr/>
            </p:nvGrpSpPr>
            <p:grpSpPr>
              <a:xfrm>
                <a:off x="6264501" y="1453472"/>
                <a:ext cx="3365026" cy="1174739"/>
                <a:chOff x="7567230" y="760452"/>
                <a:chExt cx="2376207" cy="829540"/>
              </a:xfrm>
            </p:grpSpPr>
            <p:sp>
              <p:nvSpPr>
                <p:cNvPr id="52" name="Arrow: Right 51">
                  <a:extLst>
                    <a:ext uri="{FF2B5EF4-FFF2-40B4-BE49-F238E27FC236}">
                      <a16:creationId xmlns:a16="http://schemas.microsoft.com/office/drawing/2014/main" id="{F455806C-EFED-4CF2-BDE0-27B760E45404}"/>
                    </a:ext>
                  </a:extLst>
                </p:cNvPr>
                <p:cNvSpPr/>
                <p:nvPr/>
              </p:nvSpPr>
              <p:spPr>
                <a:xfrm>
                  <a:off x="7711525" y="760452"/>
                  <a:ext cx="2231912" cy="829540"/>
                </a:xfrm>
                <a:prstGeom prst="rightArrow">
                  <a:avLst>
                    <a:gd name="adj1" fmla="val 50000"/>
                    <a:gd name="adj2" fmla="val 60414"/>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3" name="Arrow: Chevron 52">
                  <a:extLst>
                    <a:ext uri="{FF2B5EF4-FFF2-40B4-BE49-F238E27FC236}">
                      <a16:creationId xmlns:a16="http://schemas.microsoft.com/office/drawing/2014/main" id="{F94423F6-0ADD-4FA3-83DB-B1D0CFADE7F3}"/>
                    </a:ext>
                  </a:extLst>
                </p:cNvPr>
                <p:cNvSpPr/>
                <p:nvPr/>
              </p:nvSpPr>
              <p:spPr>
                <a:xfrm flipH="1" flipV="1">
                  <a:off x="7567230" y="967589"/>
                  <a:ext cx="342068" cy="412831"/>
                </a:xfrm>
                <a:prstGeom prst="chevron">
                  <a:avLst>
                    <a:gd name="adj" fmla="val 391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71" name="TextBox 70">
                <a:extLst>
                  <a:ext uri="{FF2B5EF4-FFF2-40B4-BE49-F238E27FC236}">
                    <a16:creationId xmlns:a16="http://schemas.microsoft.com/office/drawing/2014/main" id="{6BB33FCD-11CD-46A6-947B-4548150EECB5}"/>
                  </a:ext>
                </a:extLst>
              </p:cNvPr>
              <p:cNvSpPr txBox="1"/>
              <p:nvPr/>
            </p:nvSpPr>
            <p:spPr>
              <a:xfrm>
                <a:off x="6778623" y="1876844"/>
                <a:ext cx="1149674" cy="369332"/>
              </a:xfrm>
              <a:prstGeom prst="rect">
                <a:avLst/>
              </a:prstGeom>
              <a:noFill/>
            </p:spPr>
            <p:txBody>
              <a:bodyPr wrap="none" rtlCol="0">
                <a:spAutoFit/>
              </a:bodyPr>
              <a:lstStyle/>
              <a:p>
                <a:r>
                  <a:rPr lang="en-US" dirty="0">
                    <a:solidFill>
                      <a:schemeClr val="tx1">
                        <a:lumMod val="85000"/>
                        <a:lumOff val="15000"/>
                      </a:schemeClr>
                    </a:solidFill>
                    <a:latin typeface="Bahnschrift Condensed" panose="020B0502040204020203" pitchFamily="34" charset="0"/>
                  </a:rPr>
                  <a:t>Methodology</a:t>
                </a:r>
                <a:endParaRPr lang="en-ID" dirty="0">
                  <a:solidFill>
                    <a:schemeClr val="tx1">
                      <a:lumMod val="85000"/>
                      <a:lumOff val="15000"/>
                    </a:schemeClr>
                  </a:solidFill>
                  <a:latin typeface="Bahnschrift Condensed" panose="020B0502040204020203" pitchFamily="34" charset="0"/>
                </a:endParaRPr>
              </a:p>
            </p:txBody>
          </p:sp>
        </p:grpSp>
      </p:grpSp>
      <p:sp>
        <p:nvSpPr>
          <p:cNvPr id="3" name="Rectangle 2">
            <a:extLst>
              <a:ext uri="{FF2B5EF4-FFF2-40B4-BE49-F238E27FC236}">
                <a16:creationId xmlns:a16="http://schemas.microsoft.com/office/drawing/2014/main" id="{C413C5F4-4BFC-2D49-8F0A-14300A2F3739}"/>
              </a:ext>
            </a:extLst>
          </p:cNvPr>
          <p:cNvSpPr/>
          <p:nvPr/>
        </p:nvSpPr>
        <p:spPr>
          <a:xfrm>
            <a:off x="5491511" y="647323"/>
            <a:ext cx="4051109" cy="400110"/>
          </a:xfrm>
          <a:prstGeom prst="rect">
            <a:avLst/>
          </a:prstGeom>
        </p:spPr>
        <p:txBody>
          <a:bodyPr wrap="none">
            <a:spAutoFit/>
          </a:bodyPr>
          <a:lstStyle/>
          <a:p>
            <a:r>
              <a:rPr lang="en-ID" sz="2000" b="1" dirty="0">
                <a:latin typeface="TimesNewRomanPS"/>
              </a:rPr>
              <a:t>2. Hate Speech Language Detection</a:t>
            </a:r>
            <a:endParaRPr lang="en-ID" sz="2000" dirty="0">
              <a:effectLst/>
            </a:endParaRPr>
          </a:p>
        </p:txBody>
      </p:sp>
      <p:grpSp>
        <p:nvGrpSpPr>
          <p:cNvPr id="47" name="Group 72">
            <a:extLst>
              <a:ext uri="{FF2B5EF4-FFF2-40B4-BE49-F238E27FC236}">
                <a16:creationId xmlns:a16="http://schemas.microsoft.com/office/drawing/2014/main" id="{6544CF79-82F3-B249-80E7-8C4BAC63EF13}"/>
              </a:ext>
            </a:extLst>
          </p:cNvPr>
          <p:cNvGrpSpPr/>
          <p:nvPr/>
        </p:nvGrpSpPr>
        <p:grpSpPr>
          <a:xfrm>
            <a:off x="1667711" y="1650800"/>
            <a:ext cx="3046599" cy="1609724"/>
            <a:chOff x="1895474" y="723901"/>
            <a:chExt cx="1562100" cy="1609724"/>
          </a:xfrm>
        </p:grpSpPr>
        <p:sp>
          <p:nvSpPr>
            <p:cNvPr id="48" name="Rectangle: Top Corners Rounded 73">
              <a:extLst>
                <a:ext uri="{FF2B5EF4-FFF2-40B4-BE49-F238E27FC236}">
                  <a16:creationId xmlns:a16="http://schemas.microsoft.com/office/drawing/2014/main" id="{4E6A3631-D764-064F-8444-701BDFD9EB03}"/>
                </a:ext>
              </a:extLst>
            </p:cNvPr>
            <p:cNvSpPr/>
            <p:nvPr/>
          </p:nvSpPr>
          <p:spPr>
            <a:xfrm>
              <a:off x="1895474" y="723901"/>
              <a:ext cx="1562100" cy="1609724"/>
            </a:xfrm>
            <a:prstGeom prst="round2SameRect">
              <a:avLst>
                <a:gd name="adj1" fmla="val 22917"/>
                <a:gd name="adj2" fmla="val 0"/>
              </a:avLst>
            </a:prstGeom>
            <a:solidFill>
              <a:srgbClr val="00B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Oval 48">
              <a:extLst>
                <a:ext uri="{FF2B5EF4-FFF2-40B4-BE49-F238E27FC236}">
                  <a16:creationId xmlns:a16="http://schemas.microsoft.com/office/drawing/2014/main" id="{A9A7AB7C-2F0B-8948-866D-3C300104CCF9}"/>
                </a:ext>
              </a:extLst>
            </p:cNvPr>
            <p:cNvSpPr/>
            <p:nvPr/>
          </p:nvSpPr>
          <p:spPr>
            <a:xfrm>
              <a:off x="2305049" y="1162050"/>
              <a:ext cx="742950" cy="742950"/>
            </a:xfrm>
            <a:prstGeom prst="ellipse">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0" name="TextBox 75">
              <a:extLst>
                <a:ext uri="{FF2B5EF4-FFF2-40B4-BE49-F238E27FC236}">
                  <a16:creationId xmlns:a16="http://schemas.microsoft.com/office/drawing/2014/main" id="{C07CFCD5-3168-654C-ADF5-7DB89951AC55}"/>
                </a:ext>
              </a:extLst>
            </p:cNvPr>
            <p:cNvSpPr txBox="1"/>
            <p:nvPr/>
          </p:nvSpPr>
          <p:spPr>
            <a:xfrm>
              <a:off x="2592952" y="1267153"/>
              <a:ext cx="167145" cy="523220"/>
            </a:xfrm>
            <a:prstGeom prst="rect">
              <a:avLst/>
            </a:prstGeom>
            <a:noFill/>
          </p:spPr>
          <p:txBody>
            <a:bodyPr wrap="none" rtlCol="0">
              <a:spAutoFit/>
            </a:bodyPr>
            <a:lstStyle/>
            <a:p>
              <a:pPr algn="ctr"/>
              <a:r>
                <a:rPr lang="en-US" sz="2800" dirty="0">
                  <a:solidFill>
                    <a:schemeClr val="bg1"/>
                  </a:solidFill>
                  <a:latin typeface="Britannic Bold" panose="020B0903060703020204" pitchFamily="34" charset="0"/>
                </a:rPr>
                <a:t>1</a:t>
              </a:r>
              <a:endParaRPr lang="en-ID" sz="2800" dirty="0">
                <a:solidFill>
                  <a:schemeClr val="bg1"/>
                </a:solidFill>
                <a:latin typeface="Britannic Bold" panose="020B0903060703020204" pitchFamily="34" charset="0"/>
              </a:endParaRPr>
            </a:p>
          </p:txBody>
        </p:sp>
        <p:sp>
          <p:nvSpPr>
            <p:cNvPr id="54" name="TextBox 76">
              <a:extLst>
                <a:ext uri="{FF2B5EF4-FFF2-40B4-BE49-F238E27FC236}">
                  <a16:creationId xmlns:a16="http://schemas.microsoft.com/office/drawing/2014/main" id="{13397AB4-5F82-DC44-B205-5DBC2EF8687C}"/>
                </a:ext>
              </a:extLst>
            </p:cNvPr>
            <p:cNvSpPr txBox="1"/>
            <p:nvPr/>
          </p:nvSpPr>
          <p:spPr>
            <a:xfrm>
              <a:off x="2139335" y="733425"/>
              <a:ext cx="990575" cy="400110"/>
            </a:xfrm>
            <a:prstGeom prst="rect">
              <a:avLst/>
            </a:prstGeom>
            <a:noFill/>
          </p:spPr>
          <p:txBody>
            <a:bodyPr wrap="none" rtlCol="0">
              <a:spAutoFit/>
            </a:bodyPr>
            <a:lstStyle/>
            <a:p>
              <a:pPr algn="ctr"/>
              <a:r>
                <a:rPr lang="en-US" sz="2000" b="1" dirty="0">
                  <a:solidFill>
                    <a:schemeClr val="bg1"/>
                  </a:solidFill>
                  <a:latin typeface="Bahnschrift Condensed" panose="020B0502040204020203" pitchFamily="34" charset="0"/>
                </a:rPr>
                <a:t>Data Pre-processing</a:t>
              </a:r>
              <a:endParaRPr lang="en-ID" sz="2000" b="1" dirty="0">
                <a:solidFill>
                  <a:schemeClr val="bg1"/>
                </a:solidFill>
                <a:latin typeface="Bahnschrift Condensed" panose="020B0502040204020203" pitchFamily="34" charset="0"/>
              </a:endParaRPr>
            </a:p>
          </p:txBody>
        </p:sp>
      </p:grpSp>
      <p:sp>
        <p:nvSpPr>
          <p:cNvPr id="55" name="Freeform: Shape 77">
            <a:extLst>
              <a:ext uri="{FF2B5EF4-FFF2-40B4-BE49-F238E27FC236}">
                <a16:creationId xmlns:a16="http://schemas.microsoft.com/office/drawing/2014/main" id="{AF3E1AD8-7007-404E-A054-B44C45E29879}"/>
              </a:ext>
            </a:extLst>
          </p:cNvPr>
          <p:cNvSpPr/>
          <p:nvPr/>
        </p:nvSpPr>
        <p:spPr>
          <a:xfrm flipV="1">
            <a:off x="1581065" y="2593499"/>
            <a:ext cx="3325251" cy="3171824"/>
          </a:xfrm>
          <a:custGeom>
            <a:avLst/>
            <a:gdLst>
              <a:gd name="connsiteX0" fmla="*/ 0 w 1704975"/>
              <a:gd name="connsiteY0" fmla="*/ 3171824 h 3171824"/>
              <a:gd name="connsiteX1" fmla="*/ 258530 w 1704975"/>
              <a:gd name="connsiteY1" fmla="*/ 3171824 h 3171824"/>
              <a:gd name="connsiteX2" fmla="*/ 290793 w 1704975"/>
              <a:gd name="connsiteY2" fmla="*/ 3067891 h 3171824"/>
              <a:gd name="connsiteX3" fmla="*/ 852487 w 1704975"/>
              <a:gd name="connsiteY3" fmla="*/ 2695575 h 3171824"/>
              <a:gd name="connsiteX4" fmla="*/ 1414182 w 1704975"/>
              <a:gd name="connsiteY4" fmla="*/ 3067891 h 3171824"/>
              <a:gd name="connsiteX5" fmla="*/ 1446444 w 1704975"/>
              <a:gd name="connsiteY5" fmla="*/ 3171824 h 3171824"/>
              <a:gd name="connsiteX6" fmla="*/ 1704975 w 1704975"/>
              <a:gd name="connsiteY6" fmla="*/ 3171824 h 3171824"/>
              <a:gd name="connsiteX7" fmla="*/ 1704975 w 1704975"/>
              <a:gd name="connsiteY7" fmla="*/ 390729 h 3171824"/>
              <a:gd name="connsiteX8" fmla="*/ 1314246 w 1704975"/>
              <a:gd name="connsiteY8" fmla="*/ 0 h 3171824"/>
              <a:gd name="connsiteX9" fmla="*/ 390729 w 1704975"/>
              <a:gd name="connsiteY9" fmla="*/ 0 h 3171824"/>
              <a:gd name="connsiteX10" fmla="*/ 0 w 1704975"/>
              <a:gd name="connsiteY10" fmla="*/ 390729 h 317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04975" h="3171824">
                <a:moveTo>
                  <a:pt x="0" y="3171824"/>
                </a:moveTo>
                <a:lnTo>
                  <a:pt x="258530" y="3171824"/>
                </a:lnTo>
                <a:lnTo>
                  <a:pt x="290793" y="3067891"/>
                </a:lnTo>
                <a:cubicBezTo>
                  <a:pt x="383335" y="2849097"/>
                  <a:pt x="599983" y="2695575"/>
                  <a:pt x="852487" y="2695575"/>
                </a:cubicBezTo>
                <a:cubicBezTo>
                  <a:pt x="1104992" y="2695575"/>
                  <a:pt x="1321640" y="2849097"/>
                  <a:pt x="1414182" y="3067891"/>
                </a:cubicBezTo>
                <a:lnTo>
                  <a:pt x="1446444" y="3171824"/>
                </a:lnTo>
                <a:lnTo>
                  <a:pt x="1704975" y="3171824"/>
                </a:lnTo>
                <a:lnTo>
                  <a:pt x="1704975" y="390729"/>
                </a:lnTo>
                <a:cubicBezTo>
                  <a:pt x="1704975" y="174935"/>
                  <a:pt x="1530040" y="0"/>
                  <a:pt x="1314246" y="0"/>
                </a:cubicBezTo>
                <a:lnTo>
                  <a:pt x="390729" y="0"/>
                </a:lnTo>
                <a:cubicBezTo>
                  <a:pt x="174935" y="0"/>
                  <a:pt x="0" y="174935"/>
                  <a:pt x="0" y="390729"/>
                </a:cubicBezTo>
                <a:close/>
              </a:path>
            </a:pathLst>
          </a:custGeom>
          <a:solidFill>
            <a:schemeClr val="bg1"/>
          </a:solidFill>
          <a:ln>
            <a:noFill/>
          </a:ln>
          <a:effectLst>
            <a:outerShdw blurRad="1270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8" name="TextBox 80">
            <a:extLst>
              <a:ext uri="{FF2B5EF4-FFF2-40B4-BE49-F238E27FC236}">
                <a16:creationId xmlns:a16="http://schemas.microsoft.com/office/drawing/2014/main" id="{AB6461F2-9742-C347-86AE-3646810FF207}"/>
              </a:ext>
            </a:extLst>
          </p:cNvPr>
          <p:cNvSpPr txBox="1"/>
          <p:nvPr/>
        </p:nvSpPr>
        <p:spPr>
          <a:xfrm>
            <a:off x="1627295" y="3195195"/>
            <a:ext cx="3192768" cy="1384995"/>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1) removal username, hashtag, link; </a:t>
            </a:r>
          </a:p>
          <a:p>
            <a:pPr algn="ctr"/>
            <a:r>
              <a:rPr lang="en-US" sz="1400" dirty="0">
                <a:latin typeface="Times New Roman" panose="02020603050405020304" pitchFamily="18" charset="0"/>
                <a:cs typeface="Times New Roman" panose="02020603050405020304" pitchFamily="18" charset="0"/>
              </a:rPr>
              <a:t>2) remove punctuations and numbers; </a:t>
            </a:r>
          </a:p>
          <a:p>
            <a:pPr algn="ctr"/>
            <a:r>
              <a:rPr lang="en-US" sz="1400" dirty="0">
                <a:latin typeface="Times New Roman" panose="02020603050405020304" pitchFamily="18" charset="0"/>
                <a:cs typeface="Times New Roman" panose="02020603050405020304" pitchFamily="18" charset="0"/>
              </a:rPr>
              <a:t>3) remove stop word; </a:t>
            </a:r>
          </a:p>
          <a:p>
            <a:pPr algn="ctr"/>
            <a:r>
              <a:rPr lang="en-US" sz="1400" dirty="0">
                <a:latin typeface="Times New Roman" panose="02020603050405020304" pitchFamily="18" charset="0"/>
                <a:cs typeface="Times New Roman" panose="02020603050405020304" pitchFamily="18" charset="0"/>
              </a:rPr>
              <a:t>4) remove repeated characters; </a:t>
            </a:r>
          </a:p>
          <a:p>
            <a:pPr algn="ctr"/>
            <a:r>
              <a:rPr lang="en-US" sz="1400" dirty="0">
                <a:latin typeface="Times New Roman" panose="02020603050405020304" pitchFamily="18" charset="0"/>
                <a:cs typeface="Times New Roman" panose="02020603050405020304" pitchFamily="18" charset="0"/>
              </a:rPr>
              <a:t>5) and normalization.</a:t>
            </a:r>
          </a:p>
          <a:p>
            <a:pPr algn="ctr"/>
            <a:endParaRPr lang="en-US" sz="1400" dirty="0">
              <a:solidFill>
                <a:schemeClr val="bg1">
                  <a:lumMod val="50000"/>
                </a:schemeClr>
              </a:solidFill>
              <a:latin typeface="Oswald" pitchFamily="2" charset="77"/>
              <a:cs typeface="Arial" panose="020B0604020202020204" pitchFamily="34" charset="0"/>
            </a:endParaRPr>
          </a:p>
        </p:txBody>
      </p:sp>
      <p:grpSp>
        <p:nvGrpSpPr>
          <p:cNvPr id="83" name="Group 72">
            <a:extLst>
              <a:ext uri="{FF2B5EF4-FFF2-40B4-BE49-F238E27FC236}">
                <a16:creationId xmlns:a16="http://schemas.microsoft.com/office/drawing/2014/main" id="{4415C16C-CCF4-5148-9754-406A4004D643}"/>
              </a:ext>
            </a:extLst>
          </p:cNvPr>
          <p:cNvGrpSpPr/>
          <p:nvPr/>
        </p:nvGrpSpPr>
        <p:grpSpPr>
          <a:xfrm>
            <a:off x="5126524" y="1669574"/>
            <a:ext cx="3046599" cy="1609724"/>
            <a:chOff x="1895474" y="723901"/>
            <a:chExt cx="1562100" cy="1609724"/>
          </a:xfrm>
        </p:grpSpPr>
        <p:sp>
          <p:nvSpPr>
            <p:cNvPr id="84" name="Rectangle: Top Corners Rounded 73">
              <a:extLst>
                <a:ext uri="{FF2B5EF4-FFF2-40B4-BE49-F238E27FC236}">
                  <a16:creationId xmlns:a16="http://schemas.microsoft.com/office/drawing/2014/main" id="{E5201AF9-50FD-7740-9660-D9458319FA4D}"/>
                </a:ext>
              </a:extLst>
            </p:cNvPr>
            <p:cNvSpPr/>
            <p:nvPr/>
          </p:nvSpPr>
          <p:spPr>
            <a:xfrm>
              <a:off x="1895474" y="723901"/>
              <a:ext cx="1562100" cy="1609724"/>
            </a:xfrm>
            <a:prstGeom prst="round2SameRect">
              <a:avLst>
                <a:gd name="adj1" fmla="val 22917"/>
                <a:gd name="adj2" fmla="val 0"/>
              </a:avLst>
            </a:prstGeom>
            <a:solidFill>
              <a:srgbClr val="00B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4">
              <a:extLst>
                <a:ext uri="{FF2B5EF4-FFF2-40B4-BE49-F238E27FC236}">
                  <a16:creationId xmlns:a16="http://schemas.microsoft.com/office/drawing/2014/main" id="{B21082BD-53D0-9C4A-8720-0E167F8DB794}"/>
                </a:ext>
              </a:extLst>
            </p:cNvPr>
            <p:cNvSpPr/>
            <p:nvPr/>
          </p:nvSpPr>
          <p:spPr>
            <a:xfrm>
              <a:off x="2305049" y="1162050"/>
              <a:ext cx="742950" cy="742950"/>
            </a:xfrm>
            <a:prstGeom prst="ellipse">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6" name="TextBox 75">
              <a:extLst>
                <a:ext uri="{FF2B5EF4-FFF2-40B4-BE49-F238E27FC236}">
                  <a16:creationId xmlns:a16="http://schemas.microsoft.com/office/drawing/2014/main" id="{1ABBF867-C892-7440-BCA0-5E51017B167C}"/>
                </a:ext>
              </a:extLst>
            </p:cNvPr>
            <p:cNvSpPr txBox="1"/>
            <p:nvPr/>
          </p:nvSpPr>
          <p:spPr>
            <a:xfrm>
              <a:off x="2572881" y="1267153"/>
              <a:ext cx="207288" cy="523220"/>
            </a:xfrm>
            <a:prstGeom prst="rect">
              <a:avLst/>
            </a:prstGeom>
            <a:noFill/>
          </p:spPr>
          <p:txBody>
            <a:bodyPr wrap="none" rtlCol="0">
              <a:spAutoFit/>
            </a:bodyPr>
            <a:lstStyle/>
            <a:p>
              <a:pPr algn="ctr"/>
              <a:r>
                <a:rPr lang="en-US" sz="2800" dirty="0">
                  <a:solidFill>
                    <a:schemeClr val="bg1"/>
                  </a:solidFill>
                  <a:latin typeface="Britannic Bold" panose="020B0903060703020204" pitchFamily="34" charset="0"/>
                </a:rPr>
                <a:t>2</a:t>
              </a:r>
              <a:endParaRPr lang="en-ID" sz="2800" dirty="0">
                <a:solidFill>
                  <a:schemeClr val="bg1"/>
                </a:solidFill>
                <a:latin typeface="Britannic Bold" panose="020B0903060703020204" pitchFamily="34" charset="0"/>
              </a:endParaRPr>
            </a:p>
          </p:txBody>
        </p:sp>
        <p:sp>
          <p:nvSpPr>
            <p:cNvPr id="87" name="TextBox 76">
              <a:extLst>
                <a:ext uri="{FF2B5EF4-FFF2-40B4-BE49-F238E27FC236}">
                  <a16:creationId xmlns:a16="http://schemas.microsoft.com/office/drawing/2014/main" id="{6F5B318C-EECA-A645-B96F-17D133CB77F4}"/>
                </a:ext>
              </a:extLst>
            </p:cNvPr>
            <p:cNvSpPr txBox="1"/>
            <p:nvPr/>
          </p:nvSpPr>
          <p:spPr>
            <a:xfrm>
              <a:off x="2277006" y="733425"/>
              <a:ext cx="715232" cy="400110"/>
            </a:xfrm>
            <a:prstGeom prst="rect">
              <a:avLst/>
            </a:prstGeom>
            <a:noFill/>
          </p:spPr>
          <p:txBody>
            <a:bodyPr wrap="none" rtlCol="0">
              <a:spAutoFit/>
            </a:bodyPr>
            <a:lstStyle/>
            <a:p>
              <a:pPr algn="ctr"/>
              <a:r>
                <a:rPr lang="en-US" sz="2000" b="1" dirty="0">
                  <a:solidFill>
                    <a:schemeClr val="bg1"/>
                  </a:solidFill>
                  <a:latin typeface="Bahnschrift Condensed" panose="020B0502040204020203" pitchFamily="34" charset="0"/>
                </a:rPr>
                <a:t>Libraries used</a:t>
              </a:r>
              <a:endParaRPr lang="en-ID" sz="2000" b="1" dirty="0">
                <a:solidFill>
                  <a:schemeClr val="bg1"/>
                </a:solidFill>
                <a:latin typeface="Bahnschrift Condensed" panose="020B0502040204020203" pitchFamily="34" charset="0"/>
              </a:endParaRPr>
            </a:p>
          </p:txBody>
        </p:sp>
      </p:grpSp>
      <p:sp>
        <p:nvSpPr>
          <p:cNvPr id="88" name="Freeform: Shape 77">
            <a:extLst>
              <a:ext uri="{FF2B5EF4-FFF2-40B4-BE49-F238E27FC236}">
                <a16:creationId xmlns:a16="http://schemas.microsoft.com/office/drawing/2014/main" id="{193DA06F-9682-2542-87BD-62112AFC8E7E}"/>
              </a:ext>
            </a:extLst>
          </p:cNvPr>
          <p:cNvSpPr/>
          <p:nvPr/>
        </p:nvSpPr>
        <p:spPr>
          <a:xfrm flipV="1">
            <a:off x="5030188" y="2593499"/>
            <a:ext cx="3325251" cy="3171824"/>
          </a:xfrm>
          <a:custGeom>
            <a:avLst/>
            <a:gdLst>
              <a:gd name="connsiteX0" fmla="*/ 0 w 1704975"/>
              <a:gd name="connsiteY0" fmla="*/ 3171824 h 3171824"/>
              <a:gd name="connsiteX1" fmla="*/ 258530 w 1704975"/>
              <a:gd name="connsiteY1" fmla="*/ 3171824 h 3171824"/>
              <a:gd name="connsiteX2" fmla="*/ 290793 w 1704975"/>
              <a:gd name="connsiteY2" fmla="*/ 3067891 h 3171824"/>
              <a:gd name="connsiteX3" fmla="*/ 852487 w 1704975"/>
              <a:gd name="connsiteY3" fmla="*/ 2695575 h 3171824"/>
              <a:gd name="connsiteX4" fmla="*/ 1414182 w 1704975"/>
              <a:gd name="connsiteY4" fmla="*/ 3067891 h 3171824"/>
              <a:gd name="connsiteX5" fmla="*/ 1446444 w 1704975"/>
              <a:gd name="connsiteY5" fmla="*/ 3171824 h 3171824"/>
              <a:gd name="connsiteX6" fmla="*/ 1704975 w 1704975"/>
              <a:gd name="connsiteY6" fmla="*/ 3171824 h 3171824"/>
              <a:gd name="connsiteX7" fmla="*/ 1704975 w 1704975"/>
              <a:gd name="connsiteY7" fmla="*/ 390729 h 3171824"/>
              <a:gd name="connsiteX8" fmla="*/ 1314246 w 1704975"/>
              <a:gd name="connsiteY8" fmla="*/ 0 h 3171824"/>
              <a:gd name="connsiteX9" fmla="*/ 390729 w 1704975"/>
              <a:gd name="connsiteY9" fmla="*/ 0 h 3171824"/>
              <a:gd name="connsiteX10" fmla="*/ 0 w 1704975"/>
              <a:gd name="connsiteY10" fmla="*/ 390729 h 317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04975" h="3171824">
                <a:moveTo>
                  <a:pt x="0" y="3171824"/>
                </a:moveTo>
                <a:lnTo>
                  <a:pt x="258530" y="3171824"/>
                </a:lnTo>
                <a:lnTo>
                  <a:pt x="290793" y="3067891"/>
                </a:lnTo>
                <a:cubicBezTo>
                  <a:pt x="383335" y="2849097"/>
                  <a:pt x="599983" y="2695575"/>
                  <a:pt x="852487" y="2695575"/>
                </a:cubicBezTo>
                <a:cubicBezTo>
                  <a:pt x="1104992" y="2695575"/>
                  <a:pt x="1321640" y="2849097"/>
                  <a:pt x="1414182" y="3067891"/>
                </a:cubicBezTo>
                <a:lnTo>
                  <a:pt x="1446444" y="3171824"/>
                </a:lnTo>
                <a:lnTo>
                  <a:pt x="1704975" y="3171824"/>
                </a:lnTo>
                <a:lnTo>
                  <a:pt x="1704975" y="390729"/>
                </a:lnTo>
                <a:cubicBezTo>
                  <a:pt x="1704975" y="174935"/>
                  <a:pt x="1530040" y="0"/>
                  <a:pt x="1314246" y="0"/>
                </a:cubicBezTo>
                <a:lnTo>
                  <a:pt x="390729" y="0"/>
                </a:lnTo>
                <a:cubicBezTo>
                  <a:pt x="174935" y="0"/>
                  <a:pt x="0" y="174935"/>
                  <a:pt x="0" y="390729"/>
                </a:cubicBezTo>
                <a:close/>
              </a:path>
            </a:pathLst>
          </a:custGeom>
          <a:solidFill>
            <a:schemeClr val="bg1"/>
          </a:solidFill>
          <a:ln>
            <a:noFill/>
          </a:ln>
          <a:effectLst>
            <a:outerShdw blurRad="1270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92" name="Group 72">
            <a:extLst>
              <a:ext uri="{FF2B5EF4-FFF2-40B4-BE49-F238E27FC236}">
                <a16:creationId xmlns:a16="http://schemas.microsoft.com/office/drawing/2014/main" id="{5B735EF0-8788-B344-A1DD-135B5AE9E153}"/>
              </a:ext>
            </a:extLst>
          </p:cNvPr>
          <p:cNvGrpSpPr/>
          <p:nvPr/>
        </p:nvGrpSpPr>
        <p:grpSpPr>
          <a:xfrm>
            <a:off x="8625753" y="1686079"/>
            <a:ext cx="3046599" cy="1609724"/>
            <a:chOff x="1895474" y="723901"/>
            <a:chExt cx="1562100" cy="1609724"/>
          </a:xfrm>
        </p:grpSpPr>
        <p:sp>
          <p:nvSpPr>
            <p:cNvPr id="93" name="Rectangle: Top Corners Rounded 73">
              <a:extLst>
                <a:ext uri="{FF2B5EF4-FFF2-40B4-BE49-F238E27FC236}">
                  <a16:creationId xmlns:a16="http://schemas.microsoft.com/office/drawing/2014/main" id="{32951BFD-A766-8746-8946-513CF50E9729}"/>
                </a:ext>
              </a:extLst>
            </p:cNvPr>
            <p:cNvSpPr/>
            <p:nvPr/>
          </p:nvSpPr>
          <p:spPr>
            <a:xfrm>
              <a:off x="1895474" y="723901"/>
              <a:ext cx="1562100" cy="1609724"/>
            </a:xfrm>
            <a:prstGeom prst="round2SameRect">
              <a:avLst>
                <a:gd name="adj1" fmla="val 22917"/>
                <a:gd name="adj2" fmla="val 0"/>
              </a:avLst>
            </a:prstGeom>
            <a:solidFill>
              <a:srgbClr val="00B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Oval 93">
              <a:extLst>
                <a:ext uri="{FF2B5EF4-FFF2-40B4-BE49-F238E27FC236}">
                  <a16:creationId xmlns:a16="http://schemas.microsoft.com/office/drawing/2014/main" id="{9ABC8CBF-F6ED-3645-8A12-31AFE2464812}"/>
                </a:ext>
              </a:extLst>
            </p:cNvPr>
            <p:cNvSpPr/>
            <p:nvPr/>
          </p:nvSpPr>
          <p:spPr>
            <a:xfrm>
              <a:off x="2305049" y="1162050"/>
              <a:ext cx="742950" cy="742950"/>
            </a:xfrm>
            <a:prstGeom prst="ellipse">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95" name="TextBox 75">
              <a:extLst>
                <a:ext uri="{FF2B5EF4-FFF2-40B4-BE49-F238E27FC236}">
                  <a16:creationId xmlns:a16="http://schemas.microsoft.com/office/drawing/2014/main" id="{9817C2F3-F2FA-1245-9ABE-D5E986EF174C}"/>
                </a:ext>
              </a:extLst>
            </p:cNvPr>
            <p:cNvSpPr txBox="1"/>
            <p:nvPr/>
          </p:nvSpPr>
          <p:spPr>
            <a:xfrm>
              <a:off x="2572881" y="1267153"/>
              <a:ext cx="207288" cy="523220"/>
            </a:xfrm>
            <a:prstGeom prst="rect">
              <a:avLst/>
            </a:prstGeom>
            <a:noFill/>
          </p:spPr>
          <p:txBody>
            <a:bodyPr wrap="none" rtlCol="0">
              <a:spAutoFit/>
            </a:bodyPr>
            <a:lstStyle/>
            <a:p>
              <a:pPr algn="ctr"/>
              <a:r>
                <a:rPr lang="en-US" sz="2800" dirty="0">
                  <a:solidFill>
                    <a:schemeClr val="bg1"/>
                  </a:solidFill>
                  <a:latin typeface="Britannic Bold" panose="020B0903060703020204" pitchFamily="34" charset="0"/>
                </a:rPr>
                <a:t>3</a:t>
              </a:r>
              <a:endParaRPr lang="en-ID" sz="2800" dirty="0">
                <a:solidFill>
                  <a:schemeClr val="bg1"/>
                </a:solidFill>
                <a:latin typeface="Britannic Bold" panose="020B0903060703020204" pitchFamily="34" charset="0"/>
              </a:endParaRPr>
            </a:p>
          </p:txBody>
        </p:sp>
        <p:sp>
          <p:nvSpPr>
            <p:cNvPr id="96" name="TextBox 76">
              <a:extLst>
                <a:ext uri="{FF2B5EF4-FFF2-40B4-BE49-F238E27FC236}">
                  <a16:creationId xmlns:a16="http://schemas.microsoft.com/office/drawing/2014/main" id="{4050F77C-8618-754D-9F55-33BD81A88A14}"/>
                </a:ext>
              </a:extLst>
            </p:cNvPr>
            <p:cNvSpPr txBox="1"/>
            <p:nvPr/>
          </p:nvSpPr>
          <p:spPr>
            <a:xfrm>
              <a:off x="1957281" y="733425"/>
              <a:ext cx="1354684" cy="400110"/>
            </a:xfrm>
            <a:prstGeom prst="rect">
              <a:avLst/>
            </a:prstGeom>
            <a:noFill/>
          </p:spPr>
          <p:txBody>
            <a:bodyPr wrap="none" rtlCol="0">
              <a:spAutoFit/>
            </a:bodyPr>
            <a:lstStyle/>
            <a:p>
              <a:pPr algn="ctr"/>
              <a:r>
                <a:rPr lang="en-US" sz="2000" b="1" dirty="0">
                  <a:solidFill>
                    <a:schemeClr val="bg1"/>
                  </a:solidFill>
                  <a:latin typeface="Bahnschrift Condensed" panose="020B0502040204020203" pitchFamily="34" charset="0"/>
                </a:rPr>
                <a:t>Classification and Evaluation</a:t>
              </a:r>
              <a:endParaRPr lang="en-ID" sz="2000" b="1" dirty="0">
                <a:solidFill>
                  <a:schemeClr val="bg1"/>
                </a:solidFill>
                <a:latin typeface="Bahnschrift Condensed" panose="020B0502040204020203" pitchFamily="34" charset="0"/>
              </a:endParaRPr>
            </a:p>
          </p:txBody>
        </p:sp>
      </p:grpSp>
      <p:sp>
        <p:nvSpPr>
          <p:cNvPr id="97" name="Freeform: Shape 77">
            <a:extLst>
              <a:ext uri="{FF2B5EF4-FFF2-40B4-BE49-F238E27FC236}">
                <a16:creationId xmlns:a16="http://schemas.microsoft.com/office/drawing/2014/main" id="{A8F55808-7B02-3142-8069-32236021A724}"/>
              </a:ext>
            </a:extLst>
          </p:cNvPr>
          <p:cNvSpPr/>
          <p:nvPr/>
        </p:nvSpPr>
        <p:spPr>
          <a:xfrm flipV="1">
            <a:off x="8538748" y="2610004"/>
            <a:ext cx="3325251" cy="3171824"/>
          </a:xfrm>
          <a:custGeom>
            <a:avLst/>
            <a:gdLst>
              <a:gd name="connsiteX0" fmla="*/ 0 w 1704975"/>
              <a:gd name="connsiteY0" fmla="*/ 3171824 h 3171824"/>
              <a:gd name="connsiteX1" fmla="*/ 258530 w 1704975"/>
              <a:gd name="connsiteY1" fmla="*/ 3171824 h 3171824"/>
              <a:gd name="connsiteX2" fmla="*/ 290793 w 1704975"/>
              <a:gd name="connsiteY2" fmla="*/ 3067891 h 3171824"/>
              <a:gd name="connsiteX3" fmla="*/ 852487 w 1704975"/>
              <a:gd name="connsiteY3" fmla="*/ 2695575 h 3171824"/>
              <a:gd name="connsiteX4" fmla="*/ 1414182 w 1704975"/>
              <a:gd name="connsiteY4" fmla="*/ 3067891 h 3171824"/>
              <a:gd name="connsiteX5" fmla="*/ 1446444 w 1704975"/>
              <a:gd name="connsiteY5" fmla="*/ 3171824 h 3171824"/>
              <a:gd name="connsiteX6" fmla="*/ 1704975 w 1704975"/>
              <a:gd name="connsiteY6" fmla="*/ 3171824 h 3171824"/>
              <a:gd name="connsiteX7" fmla="*/ 1704975 w 1704975"/>
              <a:gd name="connsiteY7" fmla="*/ 390729 h 3171824"/>
              <a:gd name="connsiteX8" fmla="*/ 1314246 w 1704975"/>
              <a:gd name="connsiteY8" fmla="*/ 0 h 3171824"/>
              <a:gd name="connsiteX9" fmla="*/ 390729 w 1704975"/>
              <a:gd name="connsiteY9" fmla="*/ 0 h 3171824"/>
              <a:gd name="connsiteX10" fmla="*/ 0 w 1704975"/>
              <a:gd name="connsiteY10" fmla="*/ 390729 h 317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04975" h="3171824">
                <a:moveTo>
                  <a:pt x="0" y="3171824"/>
                </a:moveTo>
                <a:lnTo>
                  <a:pt x="258530" y="3171824"/>
                </a:lnTo>
                <a:lnTo>
                  <a:pt x="290793" y="3067891"/>
                </a:lnTo>
                <a:cubicBezTo>
                  <a:pt x="383335" y="2849097"/>
                  <a:pt x="599983" y="2695575"/>
                  <a:pt x="852487" y="2695575"/>
                </a:cubicBezTo>
                <a:cubicBezTo>
                  <a:pt x="1104992" y="2695575"/>
                  <a:pt x="1321640" y="2849097"/>
                  <a:pt x="1414182" y="3067891"/>
                </a:cubicBezTo>
                <a:lnTo>
                  <a:pt x="1446444" y="3171824"/>
                </a:lnTo>
                <a:lnTo>
                  <a:pt x="1704975" y="3171824"/>
                </a:lnTo>
                <a:lnTo>
                  <a:pt x="1704975" y="390729"/>
                </a:lnTo>
                <a:cubicBezTo>
                  <a:pt x="1704975" y="174935"/>
                  <a:pt x="1530040" y="0"/>
                  <a:pt x="1314246" y="0"/>
                </a:cubicBezTo>
                <a:lnTo>
                  <a:pt x="390729" y="0"/>
                </a:lnTo>
                <a:cubicBezTo>
                  <a:pt x="174935" y="0"/>
                  <a:pt x="0" y="174935"/>
                  <a:pt x="0" y="390729"/>
                </a:cubicBezTo>
                <a:close/>
              </a:path>
            </a:pathLst>
          </a:custGeom>
          <a:solidFill>
            <a:schemeClr val="bg1"/>
          </a:solidFill>
          <a:ln>
            <a:noFill/>
          </a:ln>
          <a:effectLst>
            <a:outerShdw blurRad="1270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99" name="TextBox 80">
            <a:extLst>
              <a:ext uri="{FF2B5EF4-FFF2-40B4-BE49-F238E27FC236}">
                <a16:creationId xmlns:a16="http://schemas.microsoft.com/office/drawing/2014/main" id="{9003DF0C-A556-2943-99B2-C4040C74E06F}"/>
              </a:ext>
            </a:extLst>
          </p:cNvPr>
          <p:cNvSpPr txBox="1"/>
          <p:nvPr/>
        </p:nvSpPr>
        <p:spPr>
          <a:xfrm>
            <a:off x="8585337" y="3179674"/>
            <a:ext cx="3192768" cy="1815882"/>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We use classification algorithms to see the best performance, namely Decision Tree Classifier.</a:t>
            </a:r>
          </a:p>
          <a:p>
            <a:pPr algn="ctr"/>
            <a:r>
              <a:rPr lang="en-ID" sz="1400" dirty="0">
                <a:latin typeface="Times New Roman" panose="02020603050405020304" pitchFamily="18" charset="0"/>
                <a:cs typeface="Times New Roman" panose="02020603050405020304" pitchFamily="18" charset="0"/>
              </a:rPr>
              <a:t>Training data, evaluate and predict hate speech using Python Programming and VS Code.</a:t>
            </a:r>
          </a:p>
          <a:p>
            <a:pPr algn="ctr"/>
            <a:r>
              <a:rPr lang="en-ID" sz="1400" dirty="0">
                <a:latin typeface="Times New Roman" panose="02020603050405020304" pitchFamily="18" charset="0"/>
                <a:cs typeface="Times New Roman" panose="02020603050405020304" pitchFamily="18" charset="0"/>
              </a:rPr>
              <a:t>Processing using the Python 3.</a:t>
            </a:r>
          </a:p>
          <a:p>
            <a:pPr algn="ctr"/>
            <a:r>
              <a:rPr lang="en-ID" sz="1400" dirty="0">
                <a:latin typeface="Times New Roman" panose="02020603050405020304" pitchFamily="18" charset="0"/>
                <a:cs typeface="Times New Roman" panose="02020603050405020304" pitchFamily="18" charset="0"/>
              </a:rPr>
              <a:t>Evaluation using Decision Tree Classifier</a:t>
            </a:r>
          </a:p>
        </p:txBody>
      </p:sp>
      <p:sp>
        <p:nvSpPr>
          <p:cNvPr id="5" name="TextBox 4">
            <a:extLst>
              <a:ext uri="{FF2B5EF4-FFF2-40B4-BE49-F238E27FC236}">
                <a16:creationId xmlns:a16="http://schemas.microsoft.com/office/drawing/2014/main" id="{0830CEF2-6D00-82F4-6E59-B61E255D6086}"/>
              </a:ext>
            </a:extLst>
          </p:cNvPr>
          <p:cNvSpPr txBox="1"/>
          <p:nvPr/>
        </p:nvSpPr>
        <p:spPr>
          <a:xfrm>
            <a:off x="5175456" y="3491857"/>
            <a:ext cx="2997667"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Pandas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NumPy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NLTK: Natural Language Toolkit</a:t>
            </a:r>
            <a:r>
              <a:rPr lang="en-US" sz="18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Count Vectorizer: provided by scikit-learn library.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467987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1000"/>
                                        <p:tgtEl>
                                          <p:spTgt spid="47"/>
                                        </p:tgtEl>
                                      </p:cBhvr>
                                    </p:animEffect>
                                    <p:anim calcmode="lin" valueType="num">
                                      <p:cBhvr>
                                        <p:cTn id="13" dur="1000" fill="hold"/>
                                        <p:tgtEl>
                                          <p:spTgt spid="47"/>
                                        </p:tgtEl>
                                        <p:attrNameLst>
                                          <p:attrName>ppt_x</p:attrName>
                                        </p:attrNameLst>
                                      </p:cBhvr>
                                      <p:tavLst>
                                        <p:tav tm="0">
                                          <p:val>
                                            <p:strVal val="#ppt_x"/>
                                          </p:val>
                                        </p:tav>
                                        <p:tav tm="100000">
                                          <p:val>
                                            <p:strVal val="#ppt_x"/>
                                          </p:val>
                                        </p:tav>
                                      </p:tavLst>
                                    </p:anim>
                                    <p:anim calcmode="lin" valueType="num">
                                      <p:cBhvr>
                                        <p:cTn id="14"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8"/>
                                        </p:tgtEl>
                                        <p:attrNameLst>
                                          <p:attrName>style.visibility</p:attrName>
                                        </p:attrNameLst>
                                      </p:cBhvr>
                                      <p:to>
                                        <p:strVal val="visible"/>
                                      </p:to>
                                    </p:set>
                                    <p:anim calcmode="lin" valueType="num">
                                      <p:cBhvr additive="base">
                                        <p:cTn id="19" dur="500" fill="hold"/>
                                        <p:tgtEl>
                                          <p:spTgt spid="88"/>
                                        </p:tgtEl>
                                        <p:attrNameLst>
                                          <p:attrName>ppt_x</p:attrName>
                                        </p:attrNameLst>
                                      </p:cBhvr>
                                      <p:tavLst>
                                        <p:tav tm="0">
                                          <p:val>
                                            <p:strVal val="#ppt_x"/>
                                          </p:val>
                                        </p:tav>
                                        <p:tav tm="100000">
                                          <p:val>
                                            <p:strVal val="#ppt_x"/>
                                          </p:val>
                                        </p:tav>
                                      </p:tavLst>
                                    </p:anim>
                                    <p:anim calcmode="lin" valueType="num">
                                      <p:cBhvr additive="base">
                                        <p:cTn id="20" dur="500" fill="hold"/>
                                        <p:tgtEl>
                                          <p:spTgt spid="88"/>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42" presetClass="entr" presetSubtype="0" fill="hold" nodeType="afterEffect">
                                  <p:stCondLst>
                                    <p:cond delay="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1000"/>
                                        <p:tgtEl>
                                          <p:spTgt spid="83"/>
                                        </p:tgtEl>
                                      </p:cBhvr>
                                    </p:animEffect>
                                    <p:anim calcmode="lin" valueType="num">
                                      <p:cBhvr>
                                        <p:cTn id="25" dur="1000" fill="hold"/>
                                        <p:tgtEl>
                                          <p:spTgt spid="83"/>
                                        </p:tgtEl>
                                        <p:attrNameLst>
                                          <p:attrName>ppt_x</p:attrName>
                                        </p:attrNameLst>
                                      </p:cBhvr>
                                      <p:tavLst>
                                        <p:tav tm="0">
                                          <p:val>
                                            <p:strVal val="#ppt_x"/>
                                          </p:val>
                                        </p:tav>
                                        <p:tav tm="100000">
                                          <p:val>
                                            <p:strVal val="#ppt_x"/>
                                          </p:val>
                                        </p:tav>
                                      </p:tavLst>
                                    </p:anim>
                                    <p:anim calcmode="lin" valueType="num">
                                      <p:cBhvr>
                                        <p:cTn id="26"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7"/>
                                        </p:tgtEl>
                                        <p:attrNameLst>
                                          <p:attrName>style.visibility</p:attrName>
                                        </p:attrNameLst>
                                      </p:cBhvr>
                                      <p:to>
                                        <p:strVal val="visible"/>
                                      </p:to>
                                    </p:set>
                                    <p:anim calcmode="lin" valueType="num">
                                      <p:cBhvr additive="base">
                                        <p:cTn id="31" dur="500" fill="hold"/>
                                        <p:tgtEl>
                                          <p:spTgt spid="97"/>
                                        </p:tgtEl>
                                        <p:attrNameLst>
                                          <p:attrName>ppt_x</p:attrName>
                                        </p:attrNameLst>
                                      </p:cBhvr>
                                      <p:tavLst>
                                        <p:tav tm="0">
                                          <p:val>
                                            <p:strVal val="#ppt_x"/>
                                          </p:val>
                                        </p:tav>
                                        <p:tav tm="100000">
                                          <p:val>
                                            <p:strVal val="#ppt_x"/>
                                          </p:val>
                                        </p:tav>
                                      </p:tavLst>
                                    </p:anim>
                                    <p:anim calcmode="lin" valueType="num">
                                      <p:cBhvr additive="base">
                                        <p:cTn id="32" dur="500" fill="hold"/>
                                        <p:tgtEl>
                                          <p:spTgt spid="97"/>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42" presetClass="entr" presetSubtype="0" fill="hold" nodeType="afterEffect">
                                  <p:stCondLst>
                                    <p:cond delay="0"/>
                                  </p:stCondLst>
                                  <p:childTnLst>
                                    <p:set>
                                      <p:cBhvr>
                                        <p:cTn id="35" dur="1" fill="hold">
                                          <p:stCondLst>
                                            <p:cond delay="0"/>
                                          </p:stCondLst>
                                        </p:cTn>
                                        <p:tgtEl>
                                          <p:spTgt spid="92"/>
                                        </p:tgtEl>
                                        <p:attrNameLst>
                                          <p:attrName>style.visibility</p:attrName>
                                        </p:attrNameLst>
                                      </p:cBhvr>
                                      <p:to>
                                        <p:strVal val="visible"/>
                                      </p:to>
                                    </p:set>
                                    <p:animEffect transition="in" filter="fade">
                                      <p:cBhvr>
                                        <p:cTn id="36" dur="1000"/>
                                        <p:tgtEl>
                                          <p:spTgt spid="92"/>
                                        </p:tgtEl>
                                      </p:cBhvr>
                                    </p:animEffect>
                                    <p:anim calcmode="lin" valueType="num">
                                      <p:cBhvr>
                                        <p:cTn id="37" dur="1000" fill="hold"/>
                                        <p:tgtEl>
                                          <p:spTgt spid="92"/>
                                        </p:tgtEl>
                                        <p:attrNameLst>
                                          <p:attrName>ppt_x</p:attrName>
                                        </p:attrNameLst>
                                      </p:cBhvr>
                                      <p:tavLst>
                                        <p:tav tm="0">
                                          <p:val>
                                            <p:strVal val="#ppt_x"/>
                                          </p:val>
                                        </p:tav>
                                        <p:tav tm="100000">
                                          <p:val>
                                            <p:strVal val="#ppt_x"/>
                                          </p:val>
                                        </p:tav>
                                      </p:tavLst>
                                    </p:anim>
                                    <p:anim calcmode="lin" valueType="num">
                                      <p:cBhvr>
                                        <p:cTn id="38"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88" grpId="0" animBg="1"/>
      <p:bldP spid="9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33FEEFB-6D10-45C0-A591-949C1EB4A76A}"/>
              </a:ext>
            </a:extLst>
          </p:cNvPr>
          <p:cNvGrpSpPr/>
          <p:nvPr/>
        </p:nvGrpSpPr>
        <p:grpSpPr>
          <a:xfrm>
            <a:off x="8041458" y="1966395"/>
            <a:ext cx="4150542" cy="4871677"/>
            <a:chOff x="2924136" y="1215245"/>
            <a:chExt cx="4150542" cy="4871677"/>
          </a:xfrm>
        </p:grpSpPr>
        <p:sp>
          <p:nvSpPr>
            <p:cNvPr id="46" name="Right Triangle 18">
              <a:extLst>
                <a:ext uri="{FF2B5EF4-FFF2-40B4-BE49-F238E27FC236}">
                  <a16:creationId xmlns:a16="http://schemas.microsoft.com/office/drawing/2014/main" id="{B5E050D6-AF72-416B-A176-5104C37C2CA6}"/>
                </a:ext>
              </a:extLst>
            </p:cNvPr>
            <p:cNvSpPr/>
            <p:nvPr/>
          </p:nvSpPr>
          <p:spPr>
            <a:xfrm flipH="1">
              <a:off x="4532184" y="2807351"/>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4" name="Group 13">
              <a:extLst>
                <a:ext uri="{FF2B5EF4-FFF2-40B4-BE49-F238E27FC236}">
                  <a16:creationId xmlns:a16="http://schemas.microsoft.com/office/drawing/2014/main" id="{A54C3637-DC7F-4998-A450-E1D85737C285}"/>
                </a:ext>
              </a:extLst>
            </p:cNvPr>
            <p:cNvGrpSpPr/>
            <p:nvPr/>
          </p:nvGrpSpPr>
          <p:grpSpPr>
            <a:xfrm>
              <a:off x="5520696" y="1215245"/>
              <a:ext cx="1544990" cy="1575885"/>
              <a:chOff x="7043050" y="1673523"/>
              <a:chExt cx="1090992" cy="1112808"/>
            </a:xfrm>
          </p:grpSpPr>
          <p:sp>
            <p:nvSpPr>
              <p:cNvPr id="11" name="Diamond 10">
                <a:extLst>
                  <a:ext uri="{FF2B5EF4-FFF2-40B4-BE49-F238E27FC236}">
                    <a16:creationId xmlns:a16="http://schemas.microsoft.com/office/drawing/2014/main" id="{E5E90FAA-C35C-4106-8180-021071EB9E27}"/>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Parallelogram 11">
                <a:extLst>
                  <a:ext uri="{FF2B5EF4-FFF2-40B4-BE49-F238E27FC236}">
                    <a16:creationId xmlns:a16="http://schemas.microsoft.com/office/drawing/2014/main" id="{71FE9C8A-D337-44C7-97BC-24B19DF48191}"/>
                  </a:ext>
                </a:extLst>
              </p:cNvPr>
              <p:cNvSpPr/>
              <p:nvPr/>
            </p:nvSpPr>
            <p:spPr>
              <a:xfrm>
                <a:off x="7043050" y="1673524"/>
                <a:ext cx="715743" cy="556403"/>
              </a:xfrm>
              <a:prstGeom prst="parallelogram">
                <a:avLst>
                  <a:gd name="adj" fmla="val 66187"/>
                </a:avLst>
              </a:prstGeom>
              <a:solidFill>
                <a:srgbClr val="7DB7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Diamond 15">
                <a:extLst>
                  <a:ext uri="{FF2B5EF4-FFF2-40B4-BE49-F238E27FC236}">
                    <a16:creationId xmlns:a16="http://schemas.microsoft.com/office/drawing/2014/main" id="{06CB53E3-5541-4515-B768-267BEA3D7F22}"/>
                  </a:ext>
                </a:extLst>
              </p:cNvPr>
              <p:cNvSpPr/>
              <p:nvPr/>
            </p:nvSpPr>
            <p:spPr>
              <a:xfrm>
                <a:off x="7383544" y="1673523"/>
                <a:ext cx="750498" cy="1112807"/>
              </a:xfrm>
              <a:prstGeom prst="diamond">
                <a:avLst/>
              </a:prstGeom>
              <a:solidFill>
                <a:srgbClr val="78AF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Parallelogram 16">
                <a:extLst>
                  <a:ext uri="{FF2B5EF4-FFF2-40B4-BE49-F238E27FC236}">
                    <a16:creationId xmlns:a16="http://schemas.microsoft.com/office/drawing/2014/main" id="{43983531-50B7-49DE-A216-779893E79E29}"/>
                  </a:ext>
                </a:extLst>
              </p:cNvPr>
              <p:cNvSpPr/>
              <p:nvPr/>
            </p:nvSpPr>
            <p:spPr>
              <a:xfrm flipV="1">
                <a:off x="7043050" y="2229927"/>
                <a:ext cx="715743" cy="556403"/>
              </a:xfrm>
              <a:prstGeom prst="parallelogram">
                <a:avLst>
                  <a:gd name="adj" fmla="val 66187"/>
                </a:avLst>
              </a:prstGeom>
              <a:solidFill>
                <a:srgbClr val="5B95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Diamond 17">
                <a:extLst>
                  <a:ext uri="{FF2B5EF4-FFF2-40B4-BE49-F238E27FC236}">
                    <a16:creationId xmlns:a16="http://schemas.microsoft.com/office/drawing/2014/main" id="{653541A7-0D00-4159-A48A-100F8AFF1AA0}"/>
                  </a:ext>
                </a:extLst>
              </p:cNvPr>
              <p:cNvSpPr/>
              <p:nvPr/>
            </p:nvSpPr>
            <p:spPr>
              <a:xfrm>
                <a:off x="7453805" y="1777702"/>
                <a:ext cx="609976" cy="904447"/>
              </a:xfrm>
              <a:prstGeom prst="diamond">
                <a:avLst/>
              </a:prstGeom>
              <a:solidFill>
                <a:srgbClr val="3D6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0" name="Group 19">
              <a:extLst>
                <a:ext uri="{FF2B5EF4-FFF2-40B4-BE49-F238E27FC236}">
                  <a16:creationId xmlns:a16="http://schemas.microsoft.com/office/drawing/2014/main" id="{E3241595-76B6-4A6A-A60C-5117314C189C}"/>
                </a:ext>
              </a:extLst>
            </p:cNvPr>
            <p:cNvGrpSpPr/>
            <p:nvPr/>
          </p:nvGrpSpPr>
          <p:grpSpPr>
            <a:xfrm>
              <a:off x="5529688" y="2752954"/>
              <a:ext cx="1544990" cy="1575885"/>
              <a:chOff x="7043050" y="1673523"/>
              <a:chExt cx="1090992" cy="1112808"/>
            </a:xfrm>
          </p:grpSpPr>
          <p:sp>
            <p:nvSpPr>
              <p:cNvPr id="21" name="Diamond 20">
                <a:extLst>
                  <a:ext uri="{FF2B5EF4-FFF2-40B4-BE49-F238E27FC236}">
                    <a16:creationId xmlns:a16="http://schemas.microsoft.com/office/drawing/2014/main" id="{6BDAA0AD-1689-489C-A7C2-BD3986ECAC3E}"/>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Parallelogram 21">
                <a:extLst>
                  <a:ext uri="{FF2B5EF4-FFF2-40B4-BE49-F238E27FC236}">
                    <a16:creationId xmlns:a16="http://schemas.microsoft.com/office/drawing/2014/main" id="{D26C1C48-9DC6-4D13-88BD-ADF97512BB00}"/>
                  </a:ext>
                </a:extLst>
              </p:cNvPr>
              <p:cNvSpPr/>
              <p:nvPr/>
            </p:nvSpPr>
            <p:spPr>
              <a:xfrm>
                <a:off x="7043050" y="1673524"/>
                <a:ext cx="715743" cy="556403"/>
              </a:xfrm>
              <a:prstGeom prst="parallelogram">
                <a:avLst>
                  <a:gd name="adj" fmla="val 66187"/>
                </a:avLst>
              </a:prstGeom>
              <a:solidFill>
                <a:srgbClr val="E4C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Diamond 22">
                <a:extLst>
                  <a:ext uri="{FF2B5EF4-FFF2-40B4-BE49-F238E27FC236}">
                    <a16:creationId xmlns:a16="http://schemas.microsoft.com/office/drawing/2014/main" id="{A20723BF-713D-46C2-A18E-F6020E18070E}"/>
                  </a:ext>
                </a:extLst>
              </p:cNvPr>
              <p:cNvSpPr/>
              <p:nvPr/>
            </p:nvSpPr>
            <p:spPr>
              <a:xfrm>
                <a:off x="7383544" y="1673523"/>
                <a:ext cx="750498" cy="1112807"/>
              </a:xfrm>
              <a:prstGeom prst="diamond">
                <a:avLst/>
              </a:prstGeom>
              <a:solidFill>
                <a:srgbClr val="E7C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Parallelogram 23">
                <a:extLst>
                  <a:ext uri="{FF2B5EF4-FFF2-40B4-BE49-F238E27FC236}">
                    <a16:creationId xmlns:a16="http://schemas.microsoft.com/office/drawing/2014/main" id="{071DB633-18EC-447D-9706-13FAAE725B19}"/>
                  </a:ext>
                </a:extLst>
              </p:cNvPr>
              <p:cNvSpPr/>
              <p:nvPr/>
            </p:nvSpPr>
            <p:spPr>
              <a:xfrm flipV="1">
                <a:off x="7043050" y="2229927"/>
                <a:ext cx="715743" cy="556403"/>
              </a:xfrm>
              <a:prstGeom prst="parallelogram">
                <a:avLst>
                  <a:gd name="adj" fmla="val 66187"/>
                </a:avLst>
              </a:prstGeom>
              <a:solidFill>
                <a:srgbClr val="C49D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Diamond 24">
                <a:extLst>
                  <a:ext uri="{FF2B5EF4-FFF2-40B4-BE49-F238E27FC236}">
                    <a16:creationId xmlns:a16="http://schemas.microsoft.com/office/drawing/2014/main" id="{C743804F-DE5F-42DC-9B3C-AFB5CFB9EDFF}"/>
                  </a:ext>
                </a:extLst>
              </p:cNvPr>
              <p:cNvSpPr/>
              <p:nvPr/>
            </p:nvSpPr>
            <p:spPr>
              <a:xfrm>
                <a:off x="7453805" y="1777702"/>
                <a:ext cx="609976" cy="904447"/>
              </a:xfrm>
              <a:prstGeom prst="diamond">
                <a:avLst/>
              </a:prstGeom>
              <a:solidFill>
                <a:srgbClr val="A388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26" name="Group 25">
              <a:extLst>
                <a:ext uri="{FF2B5EF4-FFF2-40B4-BE49-F238E27FC236}">
                  <a16:creationId xmlns:a16="http://schemas.microsoft.com/office/drawing/2014/main" id="{5CF2D7F9-0796-42DB-916D-C47986531F26}"/>
                </a:ext>
              </a:extLst>
            </p:cNvPr>
            <p:cNvGrpSpPr/>
            <p:nvPr/>
          </p:nvGrpSpPr>
          <p:grpSpPr>
            <a:xfrm>
              <a:off x="5520696" y="4317639"/>
              <a:ext cx="1544990" cy="1575885"/>
              <a:chOff x="7043050" y="1673523"/>
              <a:chExt cx="1090992" cy="1112808"/>
            </a:xfrm>
            <a:effectLst>
              <a:reflection blurRad="6350" stA="50000" endA="300" endPos="28000" dir="5400000" sy="-100000" algn="bl" rotWithShape="0"/>
            </a:effectLst>
          </p:grpSpPr>
          <p:sp>
            <p:nvSpPr>
              <p:cNvPr id="27" name="Diamond 26">
                <a:extLst>
                  <a:ext uri="{FF2B5EF4-FFF2-40B4-BE49-F238E27FC236}">
                    <a16:creationId xmlns:a16="http://schemas.microsoft.com/office/drawing/2014/main" id="{C58ACEE9-A8D1-44F1-80E9-DFFA4D50A482}"/>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Parallelogram 27">
                <a:extLst>
                  <a:ext uri="{FF2B5EF4-FFF2-40B4-BE49-F238E27FC236}">
                    <a16:creationId xmlns:a16="http://schemas.microsoft.com/office/drawing/2014/main" id="{0D3F442A-AAE3-4A9D-B6A3-6724BCF50AB9}"/>
                  </a:ext>
                </a:extLst>
              </p:cNvPr>
              <p:cNvSpPr/>
              <p:nvPr/>
            </p:nvSpPr>
            <p:spPr>
              <a:xfrm>
                <a:off x="7043050" y="1673524"/>
                <a:ext cx="715743" cy="556403"/>
              </a:xfrm>
              <a:prstGeom prst="parallelogram">
                <a:avLst>
                  <a:gd name="adj" fmla="val 66187"/>
                </a:avLst>
              </a:prstGeom>
              <a:solidFill>
                <a:srgbClr val="4D5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Diamond 28">
                <a:extLst>
                  <a:ext uri="{FF2B5EF4-FFF2-40B4-BE49-F238E27FC236}">
                    <a16:creationId xmlns:a16="http://schemas.microsoft.com/office/drawing/2014/main" id="{CD19F367-0134-4BE2-9E2E-10CBBCE434B6}"/>
                  </a:ext>
                </a:extLst>
              </p:cNvPr>
              <p:cNvSpPr/>
              <p:nvPr/>
            </p:nvSpPr>
            <p:spPr>
              <a:xfrm>
                <a:off x="7383544" y="1673523"/>
                <a:ext cx="750498" cy="1112807"/>
              </a:xfrm>
              <a:prstGeom prst="diamond">
                <a:avLst/>
              </a:prstGeom>
              <a:solidFill>
                <a:srgbClr val="323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Parallelogram 29">
                <a:extLst>
                  <a:ext uri="{FF2B5EF4-FFF2-40B4-BE49-F238E27FC236}">
                    <a16:creationId xmlns:a16="http://schemas.microsoft.com/office/drawing/2014/main" id="{3F469969-2948-4BA8-8DFF-3E9A808D8C8C}"/>
                  </a:ext>
                </a:extLst>
              </p:cNvPr>
              <p:cNvSpPr/>
              <p:nvPr/>
            </p:nvSpPr>
            <p:spPr>
              <a:xfrm flipV="1">
                <a:off x="7043050" y="2229927"/>
                <a:ext cx="715743" cy="556403"/>
              </a:xfrm>
              <a:prstGeom prst="parallelogram">
                <a:avLst>
                  <a:gd name="adj" fmla="val 66187"/>
                </a:avLst>
              </a:prstGeom>
              <a:solidFill>
                <a:srgbClr val="1C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Diamond 30">
                <a:extLst>
                  <a:ext uri="{FF2B5EF4-FFF2-40B4-BE49-F238E27FC236}">
                    <a16:creationId xmlns:a16="http://schemas.microsoft.com/office/drawing/2014/main" id="{BEFB8010-991D-4E24-A5B1-3092F6B2D47F}"/>
                  </a:ext>
                </a:extLst>
              </p:cNvPr>
              <p:cNvSpPr/>
              <p:nvPr/>
            </p:nvSpPr>
            <p:spPr>
              <a:xfrm>
                <a:off x="7453805" y="1777702"/>
                <a:ext cx="609976" cy="904447"/>
              </a:xfrm>
              <a:prstGeom prst="diamond">
                <a:avLst/>
              </a:prstGeom>
              <a:solidFill>
                <a:srgbClr val="2429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2" name="Group 31">
              <a:extLst>
                <a:ext uri="{FF2B5EF4-FFF2-40B4-BE49-F238E27FC236}">
                  <a16:creationId xmlns:a16="http://schemas.microsoft.com/office/drawing/2014/main" id="{CF1E30C1-8EFD-4240-B18E-B52DB837961B}"/>
                </a:ext>
              </a:extLst>
            </p:cNvPr>
            <p:cNvGrpSpPr/>
            <p:nvPr/>
          </p:nvGrpSpPr>
          <p:grpSpPr>
            <a:xfrm flipH="1">
              <a:off x="4504478" y="1984264"/>
              <a:ext cx="1535465" cy="1575885"/>
              <a:chOff x="7043050" y="1673523"/>
              <a:chExt cx="1084266" cy="1112808"/>
            </a:xfrm>
          </p:grpSpPr>
          <p:sp>
            <p:nvSpPr>
              <p:cNvPr id="33" name="Diamond 32">
                <a:extLst>
                  <a:ext uri="{FF2B5EF4-FFF2-40B4-BE49-F238E27FC236}">
                    <a16:creationId xmlns:a16="http://schemas.microsoft.com/office/drawing/2014/main" id="{408CAAEF-5AEE-4435-B106-65BCD20FED51}"/>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Parallelogram 33">
                <a:extLst>
                  <a:ext uri="{FF2B5EF4-FFF2-40B4-BE49-F238E27FC236}">
                    <a16:creationId xmlns:a16="http://schemas.microsoft.com/office/drawing/2014/main" id="{C54CD6F4-20BC-4300-95CC-C791D57E4977}"/>
                  </a:ext>
                </a:extLst>
              </p:cNvPr>
              <p:cNvSpPr/>
              <p:nvPr/>
            </p:nvSpPr>
            <p:spPr>
              <a:xfrm>
                <a:off x="7043050" y="1673524"/>
                <a:ext cx="715743" cy="556403"/>
              </a:xfrm>
              <a:prstGeom prst="parallelogram">
                <a:avLst>
                  <a:gd name="adj" fmla="val 66187"/>
                </a:avLst>
              </a:prstGeom>
              <a:solidFill>
                <a:srgbClr val="E66B6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 name="Diamond 34">
                <a:extLst>
                  <a:ext uri="{FF2B5EF4-FFF2-40B4-BE49-F238E27FC236}">
                    <a16:creationId xmlns:a16="http://schemas.microsoft.com/office/drawing/2014/main" id="{C3D52142-C5C2-4D8D-8C3C-61307E32370C}"/>
                  </a:ext>
                </a:extLst>
              </p:cNvPr>
              <p:cNvSpPr/>
              <p:nvPr/>
            </p:nvSpPr>
            <p:spPr>
              <a:xfrm>
                <a:off x="7376818" y="1673523"/>
                <a:ext cx="750498" cy="1112807"/>
              </a:xfrm>
              <a:prstGeom prst="diamond">
                <a:avLst/>
              </a:prstGeom>
              <a:solidFill>
                <a:srgbClr val="E3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Parallelogram 35">
                <a:extLst>
                  <a:ext uri="{FF2B5EF4-FFF2-40B4-BE49-F238E27FC236}">
                    <a16:creationId xmlns:a16="http://schemas.microsoft.com/office/drawing/2014/main" id="{4B6AF9C5-8325-4D60-BCD5-B2EED5B2AC7F}"/>
                  </a:ext>
                </a:extLst>
              </p:cNvPr>
              <p:cNvSpPr/>
              <p:nvPr/>
            </p:nvSpPr>
            <p:spPr>
              <a:xfrm flipV="1">
                <a:off x="7043050" y="2229927"/>
                <a:ext cx="715743" cy="556403"/>
              </a:xfrm>
              <a:prstGeom prst="parallelogram">
                <a:avLst>
                  <a:gd name="adj" fmla="val 66187"/>
                </a:avLst>
              </a:prstGeom>
              <a:solidFill>
                <a:srgbClr val="B4434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Diamond 36">
                <a:extLst>
                  <a:ext uri="{FF2B5EF4-FFF2-40B4-BE49-F238E27FC236}">
                    <a16:creationId xmlns:a16="http://schemas.microsoft.com/office/drawing/2014/main" id="{D81C3CAC-CFAF-4040-B093-008CD4129364}"/>
                  </a:ext>
                </a:extLst>
              </p:cNvPr>
              <p:cNvSpPr/>
              <p:nvPr/>
            </p:nvSpPr>
            <p:spPr>
              <a:xfrm>
                <a:off x="7453805" y="1777702"/>
                <a:ext cx="609976" cy="904447"/>
              </a:xfrm>
              <a:prstGeom prst="diamond">
                <a:avLst/>
              </a:prstGeom>
              <a:solidFill>
                <a:srgbClr val="A33E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8" name="Group 37">
              <a:extLst>
                <a:ext uri="{FF2B5EF4-FFF2-40B4-BE49-F238E27FC236}">
                  <a16:creationId xmlns:a16="http://schemas.microsoft.com/office/drawing/2014/main" id="{A3856CEA-0FF7-4BB9-999F-2D4F0D71C7BD}"/>
                </a:ext>
              </a:extLst>
            </p:cNvPr>
            <p:cNvGrpSpPr/>
            <p:nvPr/>
          </p:nvGrpSpPr>
          <p:grpSpPr>
            <a:xfrm flipH="1">
              <a:off x="4513930" y="3529698"/>
              <a:ext cx="1535465" cy="1575885"/>
              <a:chOff x="7043050" y="1673523"/>
              <a:chExt cx="1084266" cy="1112808"/>
            </a:xfrm>
          </p:grpSpPr>
          <p:sp>
            <p:nvSpPr>
              <p:cNvPr id="39" name="Diamond 38">
                <a:extLst>
                  <a:ext uri="{FF2B5EF4-FFF2-40B4-BE49-F238E27FC236}">
                    <a16:creationId xmlns:a16="http://schemas.microsoft.com/office/drawing/2014/main" id="{D7611AA2-C6E6-4F3D-9083-8F75970EDD74}"/>
                  </a:ext>
                </a:extLst>
              </p:cNvPr>
              <p:cNvSpPr/>
              <p:nvPr/>
            </p:nvSpPr>
            <p:spPr>
              <a:xfrm>
                <a:off x="7047782" y="1673524"/>
                <a:ext cx="750498" cy="111280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Parallelogram 39">
                <a:extLst>
                  <a:ext uri="{FF2B5EF4-FFF2-40B4-BE49-F238E27FC236}">
                    <a16:creationId xmlns:a16="http://schemas.microsoft.com/office/drawing/2014/main" id="{CE581C2B-CC0D-4E13-A1E2-7EC431E3A63B}"/>
                  </a:ext>
                </a:extLst>
              </p:cNvPr>
              <p:cNvSpPr/>
              <p:nvPr/>
            </p:nvSpPr>
            <p:spPr>
              <a:xfrm>
                <a:off x="7043050" y="1673524"/>
                <a:ext cx="715743" cy="556403"/>
              </a:xfrm>
              <a:prstGeom prst="parallelogram">
                <a:avLst>
                  <a:gd name="adj" fmla="val 66187"/>
                </a:avLst>
              </a:prstGeom>
              <a:solidFill>
                <a:srgbClr val="9969A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1" name="Diamond 40">
                <a:extLst>
                  <a:ext uri="{FF2B5EF4-FFF2-40B4-BE49-F238E27FC236}">
                    <a16:creationId xmlns:a16="http://schemas.microsoft.com/office/drawing/2014/main" id="{7F046162-D6BA-44B3-9A7B-3CEEA0BB8067}"/>
                  </a:ext>
                </a:extLst>
              </p:cNvPr>
              <p:cNvSpPr/>
              <p:nvPr/>
            </p:nvSpPr>
            <p:spPr>
              <a:xfrm>
                <a:off x="7376818" y="1673523"/>
                <a:ext cx="750498" cy="1112807"/>
              </a:xfrm>
              <a:prstGeom prst="diamond">
                <a:avLst/>
              </a:prstGeom>
              <a:solidFill>
                <a:srgbClr val="9256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Parallelogram 41">
                <a:extLst>
                  <a:ext uri="{FF2B5EF4-FFF2-40B4-BE49-F238E27FC236}">
                    <a16:creationId xmlns:a16="http://schemas.microsoft.com/office/drawing/2014/main" id="{10C92D01-43C8-4A76-A90C-ED7A45C56171}"/>
                  </a:ext>
                </a:extLst>
              </p:cNvPr>
              <p:cNvSpPr/>
              <p:nvPr/>
            </p:nvSpPr>
            <p:spPr>
              <a:xfrm flipV="1">
                <a:off x="7043050" y="2229927"/>
                <a:ext cx="715743" cy="556403"/>
              </a:xfrm>
              <a:prstGeom prst="parallelogram">
                <a:avLst>
                  <a:gd name="adj" fmla="val 66187"/>
                </a:avLst>
              </a:prstGeom>
              <a:solidFill>
                <a:srgbClr val="764C83"/>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Diamond 42">
                <a:extLst>
                  <a:ext uri="{FF2B5EF4-FFF2-40B4-BE49-F238E27FC236}">
                    <a16:creationId xmlns:a16="http://schemas.microsoft.com/office/drawing/2014/main" id="{84EE3B74-4B93-46F7-B23D-0DBC6092F5D7}"/>
                  </a:ext>
                </a:extLst>
              </p:cNvPr>
              <p:cNvSpPr/>
              <p:nvPr/>
            </p:nvSpPr>
            <p:spPr>
              <a:xfrm>
                <a:off x="7453805" y="1777702"/>
                <a:ext cx="609976" cy="904447"/>
              </a:xfrm>
              <a:prstGeom prst="diamond">
                <a:avLst/>
              </a:prstGeom>
              <a:solidFill>
                <a:srgbClr val="5C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9" name="Right Triangle 18">
              <a:extLst>
                <a:ext uri="{FF2B5EF4-FFF2-40B4-BE49-F238E27FC236}">
                  <a16:creationId xmlns:a16="http://schemas.microsoft.com/office/drawing/2014/main" id="{9E5117F3-8043-4260-9975-27048708B3C7}"/>
                </a:ext>
              </a:extLst>
            </p:cNvPr>
            <p:cNvSpPr/>
            <p:nvPr/>
          </p:nvSpPr>
          <p:spPr>
            <a:xfrm>
              <a:off x="6548702" y="1984264"/>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 name="Right Triangle 18">
              <a:extLst>
                <a:ext uri="{FF2B5EF4-FFF2-40B4-BE49-F238E27FC236}">
                  <a16:creationId xmlns:a16="http://schemas.microsoft.com/office/drawing/2014/main" id="{01C3B024-2F15-4782-9285-5E3372AA0C3D}"/>
                </a:ext>
              </a:extLst>
            </p:cNvPr>
            <p:cNvSpPr/>
            <p:nvPr/>
          </p:nvSpPr>
          <p:spPr>
            <a:xfrm>
              <a:off x="6527582" y="3552092"/>
              <a:ext cx="513692" cy="1182507"/>
            </a:xfrm>
            <a:custGeom>
              <a:avLst/>
              <a:gdLst>
                <a:gd name="connsiteX0" fmla="*/ 0 w 327341"/>
                <a:gd name="connsiteY0" fmla="*/ 749300 h 749300"/>
                <a:gd name="connsiteX1" fmla="*/ 0 w 327341"/>
                <a:gd name="connsiteY1" fmla="*/ 0 h 749300"/>
                <a:gd name="connsiteX2" fmla="*/ 327341 w 327341"/>
                <a:gd name="connsiteY2" fmla="*/ 749300 h 749300"/>
                <a:gd name="connsiteX3" fmla="*/ 0 w 327341"/>
                <a:gd name="connsiteY3" fmla="*/ 749300 h 749300"/>
                <a:gd name="connsiteX0" fmla="*/ 0 w 682941"/>
                <a:gd name="connsiteY0" fmla="*/ 539750 h 749300"/>
                <a:gd name="connsiteX1" fmla="*/ 355600 w 682941"/>
                <a:gd name="connsiteY1" fmla="*/ 0 h 749300"/>
                <a:gd name="connsiteX2" fmla="*/ 682941 w 682941"/>
                <a:gd name="connsiteY2" fmla="*/ 749300 h 749300"/>
                <a:gd name="connsiteX3" fmla="*/ 0 w 682941"/>
                <a:gd name="connsiteY3" fmla="*/ 539750 h 749300"/>
                <a:gd name="connsiteX0" fmla="*/ 0 w 355600"/>
                <a:gd name="connsiteY0" fmla="*/ 539750 h 835025"/>
                <a:gd name="connsiteX1" fmla="*/ 355600 w 355600"/>
                <a:gd name="connsiteY1" fmla="*/ 0 h 835025"/>
                <a:gd name="connsiteX2" fmla="*/ 187641 w 355600"/>
                <a:gd name="connsiteY2" fmla="*/ 835025 h 835025"/>
                <a:gd name="connsiteX3" fmla="*/ 0 w 355600"/>
                <a:gd name="connsiteY3" fmla="*/ 539750 h 835025"/>
                <a:gd name="connsiteX0" fmla="*/ 0 w 362743"/>
                <a:gd name="connsiteY0" fmla="*/ 554037 h 835025"/>
                <a:gd name="connsiteX1" fmla="*/ 362743 w 362743"/>
                <a:gd name="connsiteY1" fmla="*/ 0 h 835025"/>
                <a:gd name="connsiteX2" fmla="*/ 194784 w 362743"/>
                <a:gd name="connsiteY2" fmla="*/ 835025 h 835025"/>
                <a:gd name="connsiteX3" fmla="*/ 0 w 362743"/>
                <a:gd name="connsiteY3" fmla="*/ 554037 h 835025"/>
              </a:gdLst>
              <a:ahLst/>
              <a:cxnLst>
                <a:cxn ang="0">
                  <a:pos x="connsiteX0" y="connsiteY0"/>
                </a:cxn>
                <a:cxn ang="0">
                  <a:pos x="connsiteX1" y="connsiteY1"/>
                </a:cxn>
                <a:cxn ang="0">
                  <a:pos x="connsiteX2" y="connsiteY2"/>
                </a:cxn>
                <a:cxn ang="0">
                  <a:pos x="connsiteX3" y="connsiteY3"/>
                </a:cxn>
              </a:cxnLst>
              <a:rect l="l" t="t" r="r" b="b"/>
              <a:pathLst>
                <a:path w="362743" h="835025">
                  <a:moveTo>
                    <a:pt x="0" y="554037"/>
                  </a:moveTo>
                  <a:lnTo>
                    <a:pt x="362743" y="0"/>
                  </a:lnTo>
                  <a:lnTo>
                    <a:pt x="194784" y="835025"/>
                  </a:lnTo>
                  <a:lnTo>
                    <a:pt x="0" y="55403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6" name="Group 5">
              <a:extLst>
                <a:ext uri="{FF2B5EF4-FFF2-40B4-BE49-F238E27FC236}">
                  <a16:creationId xmlns:a16="http://schemas.microsoft.com/office/drawing/2014/main" id="{B6AD1BEE-B9BB-4017-BC7A-4FADFA93F063}"/>
                </a:ext>
              </a:extLst>
            </p:cNvPr>
            <p:cNvGrpSpPr/>
            <p:nvPr/>
          </p:nvGrpSpPr>
          <p:grpSpPr>
            <a:xfrm>
              <a:off x="2924136" y="4912183"/>
              <a:ext cx="3365024" cy="1174739"/>
              <a:chOff x="2924136" y="4912183"/>
              <a:chExt cx="3365024" cy="1174739"/>
            </a:xfrm>
          </p:grpSpPr>
          <p:grpSp>
            <p:nvGrpSpPr>
              <p:cNvPr id="61" name="Group 60">
                <a:extLst>
                  <a:ext uri="{FF2B5EF4-FFF2-40B4-BE49-F238E27FC236}">
                    <a16:creationId xmlns:a16="http://schemas.microsoft.com/office/drawing/2014/main" id="{6C4EF505-F300-4A34-AD74-35B4B06A1AEA}"/>
                  </a:ext>
                </a:extLst>
              </p:cNvPr>
              <p:cNvGrpSpPr/>
              <p:nvPr/>
            </p:nvGrpSpPr>
            <p:grpSpPr>
              <a:xfrm flipH="1">
                <a:off x="2924136" y="4912183"/>
                <a:ext cx="3365024" cy="1174739"/>
                <a:chOff x="6868938" y="2653116"/>
                <a:chExt cx="2376206" cy="829540"/>
              </a:xfrm>
            </p:grpSpPr>
            <p:sp>
              <p:nvSpPr>
                <p:cNvPr id="62" name="Arrow: Right 61">
                  <a:extLst>
                    <a:ext uri="{FF2B5EF4-FFF2-40B4-BE49-F238E27FC236}">
                      <a16:creationId xmlns:a16="http://schemas.microsoft.com/office/drawing/2014/main" id="{73E5E317-41AA-48A3-9BF7-78A1C317C866}"/>
                    </a:ext>
                  </a:extLst>
                </p:cNvPr>
                <p:cNvSpPr/>
                <p:nvPr/>
              </p:nvSpPr>
              <p:spPr>
                <a:xfrm>
                  <a:off x="7013232" y="2653116"/>
                  <a:ext cx="2231912" cy="829540"/>
                </a:xfrm>
                <a:prstGeom prst="rightArrow">
                  <a:avLst>
                    <a:gd name="adj1" fmla="val 50000"/>
                    <a:gd name="adj2" fmla="val 60414"/>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Arrow: Chevron 62">
                  <a:extLst>
                    <a:ext uri="{FF2B5EF4-FFF2-40B4-BE49-F238E27FC236}">
                      <a16:creationId xmlns:a16="http://schemas.microsoft.com/office/drawing/2014/main" id="{A890F382-9261-4D20-BAF1-0CC8F0CA84D0}"/>
                    </a:ext>
                  </a:extLst>
                </p:cNvPr>
                <p:cNvSpPr/>
                <p:nvPr/>
              </p:nvSpPr>
              <p:spPr>
                <a:xfrm flipH="1" flipV="1">
                  <a:off x="6868938" y="2860254"/>
                  <a:ext cx="342068" cy="412831"/>
                </a:xfrm>
                <a:prstGeom prst="chevron">
                  <a:avLst>
                    <a:gd name="adj" fmla="val 391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68" name="TextBox 67">
                <a:extLst>
                  <a:ext uri="{FF2B5EF4-FFF2-40B4-BE49-F238E27FC236}">
                    <a16:creationId xmlns:a16="http://schemas.microsoft.com/office/drawing/2014/main" id="{75E143B8-C3DB-44C0-916A-C94F09E9562C}"/>
                  </a:ext>
                </a:extLst>
              </p:cNvPr>
              <p:cNvSpPr txBox="1"/>
              <p:nvPr/>
            </p:nvSpPr>
            <p:spPr>
              <a:xfrm>
                <a:off x="3201864" y="5176944"/>
                <a:ext cx="575799" cy="646331"/>
              </a:xfrm>
              <a:prstGeom prst="rect">
                <a:avLst/>
              </a:prstGeom>
              <a:noFill/>
            </p:spPr>
            <p:txBody>
              <a:bodyPr wrap="none" rtlCol="0">
                <a:spAutoFit/>
              </a:bodyPr>
              <a:lstStyle/>
              <a:p>
                <a:r>
                  <a:rPr lang="en-US" sz="3600" dirty="0">
                    <a:solidFill>
                      <a:srgbClr val="9969A7"/>
                    </a:solidFill>
                    <a:latin typeface="Bahnschrift Condensed" panose="020B0502040204020203" pitchFamily="34" charset="0"/>
                  </a:rPr>
                  <a:t>04</a:t>
                </a:r>
                <a:endParaRPr lang="en-ID" sz="3600" dirty="0">
                  <a:solidFill>
                    <a:srgbClr val="9969A7"/>
                  </a:solidFill>
                  <a:latin typeface="Bahnschrift Condensed" panose="020B0502040204020203" pitchFamily="34" charset="0"/>
                </a:endParaRPr>
              </a:p>
            </p:txBody>
          </p:sp>
          <p:sp>
            <p:nvSpPr>
              <p:cNvPr id="74" name="TextBox 73">
                <a:extLst>
                  <a:ext uri="{FF2B5EF4-FFF2-40B4-BE49-F238E27FC236}">
                    <a16:creationId xmlns:a16="http://schemas.microsoft.com/office/drawing/2014/main" id="{5B4B69E4-F0E8-4BF3-8ECE-EAADA2894548}"/>
                  </a:ext>
                </a:extLst>
              </p:cNvPr>
              <p:cNvSpPr txBox="1"/>
              <p:nvPr/>
            </p:nvSpPr>
            <p:spPr>
              <a:xfrm>
                <a:off x="4075140" y="5332221"/>
                <a:ext cx="1749197" cy="369332"/>
              </a:xfrm>
              <a:prstGeom prst="rect">
                <a:avLst/>
              </a:prstGeom>
              <a:noFill/>
            </p:spPr>
            <p:txBody>
              <a:bodyPr wrap="none" rtlCol="0">
                <a:spAutoFit/>
              </a:bodyPr>
              <a:lstStyle/>
              <a:p>
                <a:r>
                  <a:rPr lang="en-US" dirty="0">
                    <a:solidFill>
                      <a:schemeClr val="tx1">
                        <a:lumMod val="85000"/>
                        <a:lumOff val="15000"/>
                      </a:schemeClr>
                    </a:solidFill>
                    <a:latin typeface="Bahnschrift Condensed" panose="020B0502040204020203" pitchFamily="34" charset="0"/>
                  </a:rPr>
                  <a:t>Experiment &amp; Result</a:t>
                </a:r>
                <a:endParaRPr lang="en-ID" dirty="0">
                  <a:solidFill>
                    <a:schemeClr val="tx1">
                      <a:lumMod val="85000"/>
                      <a:lumOff val="15000"/>
                    </a:schemeClr>
                  </a:solidFill>
                  <a:latin typeface="Bahnschrift Condensed" panose="020B0502040204020203" pitchFamily="34" charset="0"/>
                </a:endParaRPr>
              </a:p>
            </p:txBody>
          </p:sp>
        </p:grpSp>
        <p:pic>
          <p:nvPicPr>
            <p:cNvPr id="57" name="Graphic 56" descr="Lightbulb">
              <a:extLst>
                <a:ext uri="{FF2B5EF4-FFF2-40B4-BE49-F238E27FC236}">
                  <a16:creationId xmlns:a16="http://schemas.microsoft.com/office/drawing/2014/main" id="{D762B69F-D861-4306-9998-E70A744691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0279" y="5315399"/>
              <a:ext cx="364861" cy="364861"/>
            </a:xfrm>
            <a:prstGeom prst="rect">
              <a:avLst/>
            </a:prstGeom>
          </p:spPr>
        </p:pic>
      </p:grpSp>
      <p:sp>
        <p:nvSpPr>
          <p:cNvPr id="3" name="Rectangle 2">
            <a:extLst>
              <a:ext uri="{FF2B5EF4-FFF2-40B4-BE49-F238E27FC236}">
                <a16:creationId xmlns:a16="http://schemas.microsoft.com/office/drawing/2014/main" id="{4A9F9335-A15D-ED46-B8B1-711EF2A47E2F}"/>
              </a:ext>
            </a:extLst>
          </p:cNvPr>
          <p:cNvSpPr/>
          <p:nvPr/>
        </p:nvSpPr>
        <p:spPr>
          <a:xfrm>
            <a:off x="4113654" y="374134"/>
            <a:ext cx="2490041" cy="400110"/>
          </a:xfrm>
          <a:prstGeom prst="rect">
            <a:avLst/>
          </a:prstGeom>
        </p:spPr>
        <p:txBody>
          <a:bodyPr wrap="none">
            <a:spAutoFit/>
          </a:bodyPr>
          <a:lstStyle/>
          <a:p>
            <a:r>
              <a:rPr lang="en-US" sz="2000" b="1" dirty="0"/>
              <a:t>1. Experiment Results</a:t>
            </a:r>
          </a:p>
        </p:txBody>
      </p:sp>
      <p:sp>
        <p:nvSpPr>
          <p:cNvPr id="7" name="Rectangle 6">
            <a:extLst>
              <a:ext uri="{FF2B5EF4-FFF2-40B4-BE49-F238E27FC236}">
                <a16:creationId xmlns:a16="http://schemas.microsoft.com/office/drawing/2014/main" id="{9A6D2F81-012C-9B42-9931-AF0EEEF58E87}"/>
              </a:ext>
            </a:extLst>
          </p:cNvPr>
          <p:cNvSpPr/>
          <p:nvPr/>
        </p:nvSpPr>
        <p:spPr>
          <a:xfrm>
            <a:off x="698757" y="3619523"/>
            <a:ext cx="9221760" cy="369332"/>
          </a:xfrm>
          <a:prstGeom prst="rect">
            <a:avLst/>
          </a:prstGeom>
        </p:spPr>
        <p:txBody>
          <a:bodyPr wrap="square">
            <a:spAutoFit/>
          </a:bodyPr>
          <a:lstStyle/>
          <a:p>
            <a:pPr marL="285750" indent="-285750">
              <a:buFont typeface="Arial" panose="020B0604020202020204" pitchFamily="34" charset="0"/>
              <a:buChar char="•"/>
            </a:pPr>
            <a:r>
              <a:rPr lang="en-US" dirty="0"/>
              <a:t>Above are the snapshots of the result obtained.</a:t>
            </a:r>
          </a:p>
        </p:txBody>
      </p:sp>
      <p:pic>
        <p:nvPicPr>
          <p:cNvPr id="8" name="Picture 7" descr="Graphical user interface, text&#10;&#10;Description automatically generated">
            <a:extLst>
              <a:ext uri="{FF2B5EF4-FFF2-40B4-BE49-F238E27FC236}">
                <a16:creationId xmlns:a16="http://schemas.microsoft.com/office/drawing/2014/main" id="{E393D6D8-783F-52AD-D199-37DA5BB6DDD4}"/>
              </a:ext>
            </a:extLst>
          </p:cNvPr>
          <p:cNvPicPr>
            <a:picLocks noChangeAspect="1"/>
          </p:cNvPicPr>
          <p:nvPr/>
        </p:nvPicPr>
        <p:blipFill rotWithShape="1">
          <a:blip r:embed="rId4">
            <a:extLst>
              <a:ext uri="{28A0092B-C50C-407E-A947-70E740481C1C}">
                <a14:useLocalDpi xmlns:a14="http://schemas.microsoft.com/office/drawing/2010/main" val="0"/>
              </a:ext>
            </a:extLst>
          </a:blip>
          <a:srcRect l="-1230" t="16254" r="6242" b="-11243"/>
          <a:stretch/>
        </p:blipFill>
        <p:spPr>
          <a:xfrm>
            <a:off x="698757" y="1164870"/>
            <a:ext cx="4357548" cy="2377409"/>
          </a:xfrm>
          <a:prstGeom prst="rect">
            <a:avLst/>
          </a:prstGeom>
        </p:spPr>
      </p:pic>
      <p:pic>
        <p:nvPicPr>
          <p:cNvPr id="15" name="Picture 14" descr="Graphical user interface, text, application&#10;&#10;Description automatically generated">
            <a:extLst>
              <a:ext uri="{FF2B5EF4-FFF2-40B4-BE49-F238E27FC236}">
                <a16:creationId xmlns:a16="http://schemas.microsoft.com/office/drawing/2014/main" id="{81AE162C-B899-E460-14A1-F11D117DB4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0507" y="1182340"/>
            <a:ext cx="4140010" cy="2017145"/>
          </a:xfrm>
          <a:prstGeom prst="rect">
            <a:avLst/>
          </a:prstGeom>
        </p:spPr>
      </p:pic>
    </p:spTree>
    <p:extLst>
      <p:ext uri="{BB962C8B-B14F-4D97-AF65-F5344CB8AC3E}">
        <p14:creationId xmlns:p14="http://schemas.microsoft.com/office/powerpoint/2010/main" val="18635214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805</TotalTime>
  <Words>988</Words>
  <Application>Microsoft Office PowerPoint</Application>
  <PresentationFormat>Widescreen</PresentationFormat>
  <Paragraphs>116</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Bahnschrift Condensed</vt:lpstr>
      <vt:lpstr>Bookman Old Style</vt:lpstr>
      <vt:lpstr>Britannic Bold</vt:lpstr>
      <vt:lpstr>Calibri</vt:lpstr>
      <vt:lpstr>Calibri Light</vt:lpstr>
      <vt:lpstr>Oswald</vt:lpstr>
      <vt:lpstr>Times New Roman</vt:lpstr>
      <vt:lpstr>TimesNewRomanPS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DEEPSHI   JINDAL</cp:lastModifiedBy>
  <cp:revision>48</cp:revision>
  <dcterms:created xsi:type="dcterms:W3CDTF">2020-04-18T10:30:40Z</dcterms:created>
  <dcterms:modified xsi:type="dcterms:W3CDTF">2023-01-08T08:11:12Z</dcterms:modified>
</cp:coreProperties>
</file>