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8" r:id="rId8"/>
    <p:sldId id="261" r:id="rId9"/>
    <p:sldId id="269" r:id="rId10"/>
    <p:sldId id="262" r:id="rId11"/>
    <p:sldId id="263" r:id="rId12"/>
    <p:sldId id="270" r:id="rId13"/>
    <p:sldId id="264" r:id="rId14"/>
    <p:sldId id="265" r:id="rId15"/>
    <p:sldId id="26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Cbv</a:t>
            </a:r>
            <a:r>
              <a:rPr lang="en-US" dirty="0"/>
              <a:t> v</a:t>
            </a:r>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19508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7/14/2023</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Gmail-deepshikha25200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drive/folders/1Q4wUnRJKtFmZpwihFnC7cm7Ib7tAApjA?usp=drive_link" TargetMode="External"/><Relationship Id="rId2" Type="http://schemas.openxmlformats.org/officeDocument/2006/relationships/hyperlink" Target="https://www.kaggle.com/code/deepshikha25/mental-fitness-track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710706"/>
            <a:ext cx="10916372" cy="607201"/>
          </a:xfrm>
        </p:spPr>
        <p:txBody>
          <a:bodyPr>
            <a:normAutofit/>
          </a:bodyPr>
          <a:lstStyle/>
          <a:p>
            <a:r>
              <a:rPr lang="en-GB" sz="2800" dirty="0"/>
              <a:t>Student Details</a:t>
            </a:r>
            <a:endParaRPr lang="en-US" sz="28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12064" y="1409439"/>
            <a:ext cx="10916372" cy="2760226"/>
          </a:xfrm>
        </p:spPr>
        <p:txBody>
          <a:bodyPr>
            <a:normAutofit fontScale="32500" lnSpcReduction="20000"/>
          </a:bodyPr>
          <a:lstStyle/>
          <a:p>
            <a:r>
              <a:rPr lang="en-GB" sz="4300" b="1" dirty="0">
                <a:solidFill>
                  <a:schemeClr val="bg2">
                    <a:lumMod val="10000"/>
                  </a:schemeClr>
                </a:solidFill>
                <a:latin typeface="Arial Black" panose="020B0A04020102020204" pitchFamily="34" charset="0"/>
                <a:cs typeface="Times New Roman" panose="02020603050405020304" pitchFamily="18" charset="0"/>
              </a:rPr>
              <a:t>DEEPSHIKHA</a:t>
            </a:r>
          </a:p>
          <a:p>
            <a:r>
              <a:rPr lang="en-GB" sz="4300" b="1" dirty="0">
                <a:solidFill>
                  <a:schemeClr val="bg2">
                    <a:lumMod val="1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Gmail: </a:t>
            </a:r>
            <a:r>
              <a:rPr lang="en-GB" sz="4300" dirty="0">
                <a:solidFill>
                  <a:srgbClr val="6EAC1C"/>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deepshikha252000@gmail.com</a:t>
            </a:r>
            <a:endParaRPr lang="en-GB" sz="4300" dirty="0">
              <a:solidFill>
                <a:schemeClr val="bg2">
                  <a:lumMod val="10000"/>
                </a:schemeClr>
              </a:solidFill>
              <a:latin typeface="Times New Roman" panose="02020603050405020304" pitchFamily="18" charset="0"/>
              <a:cs typeface="Times New Roman" panose="02020603050405020304" pitchFamily="18" charset="0"/>
            </a:endParaRPr>
          </a:p>
          <a:p>
            <a:r>
              <a:rPr lang="en-GB" sz="4300" b="1" dirty="0">
                <a:solidFill>
                  <a:schemeClr val="bg2">
                    <a:lumMod val="10000"/>
                  </a:schemeClr>
                </a:solidFill>
                <a:latin typeface="Times New Roman" panose="02020603050405020304" pitchFamily="18" charset="0"/>
                <a:cs typeface="Times New Roman" panose="02020603050405020304" pitchFamily="18" charset="0"/>
              </a:rPr>
              <a:t>Contact no: </a:t>
            </a:r>
            <a:r>
              <a:rPr lang="en-GB" sz="4300" dirty="0">
                <a:solidFill>
                  <a:schemeClr val="bg2">
                    <a:lumMod val="10000"/>
                  </a:schemeClr>
                </a:solidFill>
                <a:latin typeface="Times New Roman" panose="02020603050405020304" pitchFamily="18" charset="0"/>
                <a:cs typeface="Times New Roman" panose="02020603050405020304" pitchFamily="18" charset="0"/>
              </a:rPr>
              <a:t>7398509678</a:t>
            </a:r>
          </a:p>
          <a:p>
            <a:r>
              <a:rPr lang="en-IN" sz="4300" b="1" i="0" dirty="0" err="1">
                <a:solidFill>
                  <a:srgbClr val="202124"/>
                </a:solidFill>
                <a:effectLst/>
                <a:latin typeface="Times New Roman" panose="02020603050405020304" pitchFamily="18" charset="0"/>
                <a:cs typeface="Times New Roman" panose="02020603050405020304" pitchFamily="18" charset="0"/>
              </a:rPr>
              <a:t>SkillsBuild</a:t>
            </a:r>
            <a:r>
              <a:rPr lang="en-IN" sz="4300" b="1" i="0" dirty="0">
                <a:solidFill>
                  <a:srgbClr val="202124"/>
                </a:solidFill>
                <a:effectLst/>
                <a:latin typeface="Times New Roman" panose="02020603050405020304" pitchFamily="18" charset="0"/>
                <a:cs typeface="Times New Roman" panose="02020603050405020304" pitchFamily="18" charset="0"/>
              </a:rPr>
              <a:t> Organization: </a:t>
            </a:r>
            <a:r>
              <a:rPr lang="en-IN" sz="4300" i="0" dirty="0">
                <a:solidFill>
                  <a:srgbClr val="202124"/>
                </a:solidFill>
                <a:effectLst/>
                <a:latin typeface="Times New Roman" panose="02020603050405020304" pitchFamily="18" charset="0"/>
                <a:cs typeface="Times New Roman" panose="02020603050405020304" pitchFamily="18" charset="0"/>
              </a:rPr>
              <a:t>DGT</a:t>
            </a:r>
          </a:p>
          <a:p>
            <a:r>
              <a:rPr lang="en-GB" sz="4300" b="1" dirty="0">
                <a:solidFill>
                  <a:schemeClr val="bg2">
                    <a:lumMod val="10000"/>
                  </a:schemeClr>
                </a:solidFill>
                <a:latin typeface="Times New Roman" panose="02020603050405020304" pitchFamily="18" charset="0"/>
                <a:cs typeface="Times New Roman" panose="02020603050405020304" pitchFamily="18" charset="0"/>
              </a:rPr>
              <a:t>INTERNSHIP TOPIC: </a:t>
            </a:r>
            <a:r>
              <a:rPr lang="en-GB" sz="4300" dirty="0">
                <a:solidFill>
                  <a:schemeClr val="bg2">
                    <a:lumMod val="10000"/>
                  </a:schemeClr>
                </a:solidFill>
                <a:latin typeface="Times New Roman" panose="02020603050405020304" pitchFamily="18" charset="0"/>
                <a:cs typeface="Times New Roman" panose="02020603050405020304" pitchFamily="18" charset="0"/>
              </a:rPr>
              <a:t>ARTIFICIAL INTELLIGENCE</a:t>
            </a:r>
          </a:p>
          <a:p>
            <a:r>
              <a:rPr lang="en-GB" sz="4300" b="1" dirty="0" err="1">
                <a:solidFill>
                  <a:schemeClr val="tx1">
                    <a:lumMod val="95000"/>
                    <a:lumOff val="5000"/>
                  </a:schemeClr>
                </a:solidFill>
                <a:latin typeface="Times New Roman" panose="02020603050405020304" pitchFamily="18" charset="0"/>
                <a:cs typeface="Times New Roman" panose="02020603050405020304" pitchFamily="18" charset="0"/>
              </a:rPr>
              <a:t>B.tech</a:t>
            </a:r>
            <a:r>
              <a:rPr lang="en-GB" sz="43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sz="4300" dirty="0">
                <a:solidFill>
                  <a:schemeClr val="tx1">
                    <a:lumMod val="95000"/>
                    <a:lumOff val="5000"/>
                  </a:schemeClr>
                </a:solidFill>
                <a:latin typeface="Times New Roman" panose="02020603050405020304" pitchFamily="18" charset="0"/>
                <a:cs typeface="Times New Roman" panose="02020603050405020304" pitchFamily="18" charset="0"/>
              </a:rPr>
              <a:t>COMPUTER SCIENCE AND ENGINNERING (BATCH 2022-2025)</a:t>
            </a:r>
          </a:p>
          <a:p>
            <a:r>
              <a:rPr lang="en-GB" sz="4300" b="1" dirty="0">
                <a:solidFill>
                  <a:schemeClr val="tx1">
                    <a:lumMod val="95000"/>
                    <a:lumOff val="5000"/>
                  </a:schemeClr>
                </a:solidFill>
                <a:latin typeface="Times New Roman" panose="02020603050405020304" pitchFamily="18" charset="0"/>
                <a:cs typeface="Times New Roman" panose="02020603050405020304" pitchFamily="18" charset="0"/>
              </a:rPr>
              <a:t>COLLEGE:  </a:t>
            </a:r>
            <a:r>
              <a:rPr lang="en-GB" sz="4300" dirty="0">
                <a:solidFill>
                  <a:schemeClr val="tx1">
                    <a:lumMod val="95000"/>
                    <a:lumOff val="5000"/>
                  </a:schemeClr>
                </a:solidFill>
                <a:latin typeface="Times New Roman" panose="02020603050405020304" pitchFamily="18" charset="0"/>
                <a:cs typeface="Times New Roman" panose="02020603050405020304" pitchFamily="18" charset="0"/>
              </a:rPr>
              <a:t>PRANVEER SINGH INSTITUTE OF TECHNOLOGY, KANPUR</a:t>
            </a:r>
          </a:p>
          <a:p>
            <a:pPr algn="l"/>
            <a:r>
              <a:rPr lang="en-GB" sz="4300" b="1" dirty="0">
                <a:solidFill>
                  <a:schemeClr val="tx1">
                    <a:lumMod val="95000"/>
                    <a:lumOff val="5000"/>
                  </a:schemeClr>
                </a:solidFill>
                <a:latin typeface="Times New Roman" panose="02020603050405020304" pitchFamily="18" charset="0"/>
                <a:cs typeface="Times New Roman" panose="02020603050405020304" pitchFamily="18" charset="0"/>
              </a:rPr>
              <a:t>INTERNSHIP:  </a:t>
            </a:r>
            <a:r>
              <a:rPr lang="en-US" sz="4300" dirty="0">
                <a:solidFill>
                  <a:schemeClr val="tx1">
                    <a:lumMod val="95000"/>
                    <a:lumOff val="5000"/>
                  </a:schemeClr>
                </a:solidFill>
                <a:latin typeface="Times New Roman" panose="02020603050405020304" pitchFamily="18" charset="0"/>
                <a:cs typeface="Times New Roman" panose="02020603050405020304" pitchFamily="18" charset="0"/>
              </a:rPr>
              <a:t>IBM SKILLSBUILD INTERNSHIP  BY EDUNET FOUNDATION AND AICTE ON AI MENTAL FITNESS TRACKER</a:t>
            </a:r>
            <a:endParaRPr lang="en-US" sz="4300" i="0" dirty="0">
              <a:solidFill>
                <a:srgbClr val="E3E3E3"/>
              </a:solidFill>
              <a:effectLst/>
              <a:latin typeface="Times New Roman" panose="02020603050405020304" pitchFamily="18" charset="0"/>
              <a:cs typeface="Times New Roman" panose="02020603050405020304" pitchFamily="18" charset="0"/>
            </a:endParaRPr>
          </a:p>
          <a:p>
            <a:endParaRPr lang="en-GB" sz="35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l="148" t="23130"/>
          <a:stretch/>
        </p:blipFill>
        <p:spPr>
          <a:xfrm>
            <a:off x="356616" y="3865527"/>
            <a:ext cx="11243967" cy="254475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1776" y="1682532"/>
            <a:ext cx="11029615" cy="3634486"/>
          </a:xfrm>
        </p:spPr>
        <p:txBody>
          <a:bodyPr>
            <a:noAutofit/>
          </a:bodyPr>
          <a:lstStyle/>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I customized the mental fitness tracker project in a few ways to make it my own.</a:t>
            </a:r>
          </a:p>
          <a:p>
            <a:pPr algn="just">
              <a:buFont typeface="Arial" panose="020B0604020202020204" pitchFamily="34" charset="0"/>
              <a:buChar char="•"/>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I changed the color scheme of the tracker. I chose a color scheme that I found calming and relaxing. I think that the color scheme can have a big impact on the user experience, so I wanted to make sure that it was something that I would enjoy using.</a:t>
            </a:r>
          </a:p>
          <a:p>
            <a:pPr algn="just">
              <a:buFont typeface="Arial" panose="020B0604020202020204" pitchFamily="34" charset="0"/>
              <a:buChar char="•"/>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I added a few new features. I added a sleep tracking feature and a meditation timer. I think that these features would be valuable additions to the tracker, and they would help users to improve their mental health in a number of ways.</a:t>
            </a:r>
          </a:p>
          <a:p>
            <a:pPr algn="just">
              <a:buFont typeface="Arial" panose="020B0604020202020204" pitchFamily="34" charset="0"/>
              <a:buChar char="•"/>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Add more educational resources. I could add a library of articles, videos, and podcasts on topics related to mental health. This would help users to learn more about mental health and to develop healthy coping mechanisms.</a:t>
            </a:r>
          </a:p>
          <a:p>
            <a:pPr algn="just">
              <a:buFont typeface="Arial" panose="020B0604020202020204" pitchFamily="34" charset="0"/>
              <a:buChar char="•"/>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Add a social support feature. I could add a feature that connects users with other users or with mental health professionals. This would help users to connect with others who understand what they are going through and to get the support they need.</a:t>
            </a:r>
          </a:p>
          <a:p>
            <a:pPr algn="just">
              <a:buFont typeface="Arial" panose="020B0604020202020204" pitchFamily="34" charset="0"/>
              <a:buChar char="•"/>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Make the tracker more accessible. I could make the tracker more accessible to users with disabilities. This could include adding features that support screen readers or that allow users to interact with the tracker using their voice.</a:t>
            </a:r>
          </a:p>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Overall, I customized the mental fitness tracker project to make it more personalized and user-friendly. I think that these changes would make the tracker a more valuable tool for helping people to improve their mental health.</a:t>
            </a:r>
          </a:p>
          <a:p>
            <a:pPr marL="0" indent="0">
              <a:buNone/>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1093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2631" y="2083790"/>
            <a:ext cx="11029615" cy="3634486"/>
          </a:xfrm>
        </p:spPr>
        <p:txBody>
          <a:bodyPr>
            <a:noAutofit/>
          </a:bodyPr>
          <a:lstStyle/>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Modelling in a mental fitness tracker can include a variety of factors, such as: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Mood: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could model mood using a variety of methods, such as self-reported ratings, heart rate variability, or skin conductance. This would help users to track their mood over time and to identify patterns.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Stress: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could model stress using a variety of methods, such as heart rate variability, skin conductance, or self-reported ratings. This would help users to track their stress levels over time and to identify triggers.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Sleep: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could model sleep using a variety of methods, such as sleep duration, quality, and stages of sleep. This would help users to track their sleep patterns over time and to identify problems.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Thoughts &amp; Behavior: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could model thoughts using a variety of methods, such as self-reported ratings, cognitive distortions, or thought records. This would help users to identify negative thoughts and to develop more helpful ways of thinking. The tracker could model behavior using a variety of methods, such as self-reported ratings, activity tracking, or habit tracking. This would help users to track their behavior over time and to identify patterns.</a:t>
            </a:r>
          </a:p>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Here are some additional benefits of modelling in a mental fitness tracker:</a:t>
            </a:r>
          </a:p>
          <a:p>
            <a:pPr algn="just">
              <a:buFont typeface="Arial" panose="020B0604020202020204" pitchFamily="34" charset="0"/>
              <a:buChar char="•"/>
            </a:pPr>
            <a:r>
              <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rPr>
              <a:t>Can help users to identify patterns: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Modelling can help users to identify patterns in their mood, stress, sleep, thoughts, and behavior. This can be helpful in identifying triggers and in developing strategies for managing mental health challenges.</a:t>
            </a:r>
          </a:p>
          <a:p>
            <a:pPr algn="just">
              <a:buFont typeface="Arial" panose="020B0604020202020204" pitchFamily="34" charset="0"/>
              <a:buChar char="•"/>
            </a:pPr>
            <a:r>
              <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rPr>
              <a:t>Can help users to track their progress: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Modelling can help users to track their progress over time. This can be motivating and can help users to see how their efforts are paying off.</a:t>
            </a:r>
          </a:p>
          <a:p>
            <a:pPr algn="just">
              <a:buFont typeface="Arial" panose="020B0604020202020204" pitchFamily="34" charset="0"/>
              <a:buChar char="•"/>
            </a:pPr>
            <a:r>
              <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rPr>
              <a:t>Can provide personalized feedback: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Modelling can provide personalized feedback to users. This feedback can be tailored to the individual's needs and can help users to make informed decisions about their mental health.</a:t>
            </a:r>
          </a:p>
        </p:txBody>
      </p:sp>
    </p:spTree>
    <p:extLst>
      <p:ext uri="{BB962C8B-B14F-4D97-AF65-F5344CB8AC3E}">
        <p14:creationId xmlns:p14="http://schemas.microsoft.com/office/powerpoint/2010/main" val="3184081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11029615" cy="3634486"/>
          </a:xfrm>
        </p:spPr>
        <p:txBody>
          <a:bodyPr>
            <a:normAutofit lnSpcReduction="10000"/>
          </a:bodyPr>
          <a:lstStyle/>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results of a mental fitness tracker project can vary depending on the specific features of the tracker and the individual user. However, some potential results of using a mental fitness tracker include:</a:t>
            </a:r>
          </a:p>
          <a:p>
            <a:pPr algn="just"/>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mood: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may experience improved mood as they track their mood over time and identify patterns. This can help them to identify triggers and to develop strategies for managing their mood.</a:t>
            </a:r>
          </a:p>
          <a:p>
            <a:pPr algn="just"/>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Reduced stress: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may experience reduced stress as they track their stress levels over time and identify triggers. This can help them to identify coping mechanisms and to manage their stress levels more effectively.</a:t>
            </a:r>
          </a:p>
          <a:p>
            <a:pPr algn="just"/>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sleep: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may experience improved sleep as they track their sleep patterns over time and identify problems. This can help them to develop sleep hygiene habits and to get a better night's sleep.</a:t>
            </a:r>
          </a:p>
          <a:p>
            <a:pPr algn="just"/>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thoughts: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may experience improved thoughts as they track their thoughts over time and identify negative thoughts. This can help them to challenge negative thoughts and to develop more helpful ways of thinking.</a:t>
            </a:r>
          </a:p>
          <a:p>
            <a:pPr algn="just"/>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behavior: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may experience improved behavior as they track their behavior over time and identify patterns. This can help them to identify unhealthy behaviors and to develop more helpful behavior.</a:t>
            </a:r>
          </a:p>
          <a:p>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27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03630"/>
            <a:ext cx="11029615" cy="3634486"/>
          </a:xfrm>
        </p:spPr>
        <p:txBody>
          <a:bodyPr/>
          <a:lstStyle/>
          <a:p>
            <a:pPr marL="0" indent="0">
              <a:buNone/>
            </a:pPr>
            <a:r>
              <a:rPr lang="en-US" sz="1800" b="1" dirty="0">
                <a:latin typeface="Times New Roman" panose="02020603050405020304" pitchFamily="18" charset="0"/>
                <a:cs typeface="Times New Roman" panose="02020603050405020304" pitchFamily="18" charset="0"/>
              </a:rPr>
              <a:t>Code link: </a:t>
            </a:r>
          </a:p>
          <a:p>
            <a:pPr marL="0" indent="0">
              <a:buNone/>
            </a:pPr>
            <a:r>
              <a:rPr lang="en-US" dirty="0"/>
              <a:t> </a:t>
            </a:r>
            <a:r>
              <a:rPr lang="en-US" dirty="0">
                <a:hlinkClick r:id="rId2"/>
              </a:rPr>
              <a:t>https://www.kaggle.com/code/deepshikha25/mental-fitness-tracker</a:t>
            </a:r>
            <a:endParaRPr lang="en-US" dirty="0"/>
          </a:p>
          <a:p>
            <a:pPr marL="0" indent="0">
              <a:buNone/>
            </a:pPr>
            <a:r>
              <a:rPr lang="en-US" sz="1800" b="1" dirty="0">
                <a:latin typeface="Times New Roman" panose="02020603050405020304" pitchFamily="18" charset="0"/>
                <a:cs typeface="Times New Roman" panose="02020603050405020304" pitchFamily="18" charset="0"/>
              </a:rPr>
              <a:t>Google Drive code and dataset link:</a:t>
            </a:r>
          </a:p>
          <a:p>
            <a:pPr marL="0" indent="0">
              <a:buNone/>
            </a:pPr>
            <a:r>
              <a:rPr lang="en-US" dirty="0">
                <a:hlinkClick r:id="rId3"/>
              </a:rPr>
              <a:t>https://drive.google.com/drive/folders/1Q4wUnRJKtFmZpwihFnC7cm7Ib7tAApjA?usp=drive_link</a:t>
            </a:r>
            <a:endParaRPr lang="en-US" dirty="0"/>
          </a:p>
          <a:p>
            <a:pPr marL="0" indent="0">
              <a:buNone/>
            </a:pPr>
            <a:endParaRPr lang="en-US" dirty="0"/>
          </a:p>
        </p:txBody>
      </p:sp>
    </p:spTree>
    <p:extLst>
      <p:ext uri="{BB962C8B-B14F-4D97-AF65-F5344CB8AC3E}">
        <p14:creationId xmlns:p14="http://schemas.microsoft.com/office/powerpoint/2010/main" val="958589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278672" y="5013298"/>
            <a:ext cx="4027384" cy="129948"/>
          </a:xfrm>
        </p:spPr>
        <p:txBody>
          <a:bodyPr>
            <a:normAutofit fontScale="90000"/>
          </a:bodyPr>
          <a:lstStyle/>
          <a:p>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70880" y="274320"/>
            <a:ext cx="11029615" cy="4608576"/>
          </a:xfrm>
        </p:spPr>
        <p:txBody>
          <a:bodyPr>
            <a:normAutofit/>
          </a:bodyPr>
          <a:lstStyle/>
          <a:p>
            <a:pPr marL="0" indent="0" algn="just">
              <a:buNone/>
            </a:pPr>
            <a:r>
              <a:rPr lang="en-US" sz="3600" b="1" dirty="0">
                <a:latin typeface="NEW TIMES ROMAN"/>
              </a:rPr>
              <a:t>Project Title</a:t>
            </a:r>
            <a:r>
              <a:rPr lang="en-US" sz="3600" dirty="0">
                <a:latin typeface="NEW TIMES ROMAN"/>
              </a:rPr>
              <a:t>: </a:t>
            </a:r>
            <a:r>
              <a:rPr lang="en-US" sz="3600" b="1" u="sng" dirty="0">
                <a:solidFill>
                  <a:srgbClr val="C00000"/>
                </a:solidFill>
                <a:latin typeface="NEW TIMES ROMAN"/>
              </a:rPr>
              <a:t>AI Mental Fitness Tracker</a:t>
            </a:r>
          </a:p>
          <a:p>
            <a:pPr marL="0" indent="0" algn="just">
              <a:buNone/>
            </a:pPr>
            <a:endParaRPr lang="en-US" sz="3600" b="1" u="sng" dirty="0">
              <a:solidFill>
                <a:srgbClr val="C00000"/>
              </a:solidFill>
              <a:latin typeface="NEW TIMES ROMAN"/>
            </a:endParaRPr>
          </a:p>
          <a:p>
            <a:pPr marL="0" indent="0" algn="just">
              <a:buNone/>
            </a:pPr>
            <a:r>
              <a:rPr lang="en-US" sz="3600" b="1" dirty="0">
                <a:latin typeface="NEW TIMES ROMAN"/>
              </a:rPr>
              <a:t>Problem statement</a:t>
            </a:r>
            <a:r>
              <a:rPr lang="en-US" sz="3200" dirty="0">
                <a:latin typeface="NEW TIMES ROMAN"/>
              </a:rPr>
              <a:t>: </a:t>
            </a:r>
            <a:r>
              <a:rPr lang="en-US" sz="2800" dirty="0">
                <a:latin typeface="NEW TIMES ROMAN"/>
              </a:rPr>
              <a:t>To create an AI mental fitness tracker which can predict the mental health and fitness of people by showing them their health tracker.</a:t>
            </a:r>
          </a:p>
        </p:txBody>
      </p:sp>
    </p:spTree>
    <p:extLst>
      <p:ext uri="{BB962C8B-B14F-4D97-AF65-F5344CB8AC3E}">
        <p14:creationId xmlns:p14="http://schemas.microsoft.com/office/powerpoint/2010/main" val="442835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696876"/>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34136"/>
            <a:ext cx="11029616" cy="2587752"/>
          </a:xfrm>
        </p:spPr>
        <p:txBody>
          <a:bodyPr>
            <a:noAutofit/>
          </a:bodyPr>
          <a:lstStyle/>
          <a:p>
            <a:pPr marL="0" indent="0" algn="just">
              <a:buNone/>
            </a:pPr>
            <a:endParaRPr lang="en-US" sz="1400" b="0" i="0" dirty="0">
              <a:solidFill>
                <a:schemeClr val="tx1">
                  <a:lumMod val="95000"/>
                  <a:lumOff val="5000"/>
                </a:schemeClr>
              </a:solidFill>
              <a:effectLst/>
              <a:latin typeface="NEW TIMES ROMAN"/>
            </a:endParaRPr>
          </a:p>
          <a:p>
            <a:pPr marL="0" indent="0" algn="just">
              <a:buNone/>
            </a:pPr>
            <a:endParaRPr lang="en-US" sz="1400" b="0" i="0" dirty="0">
              <a:solidFill>
                <a:schemeClr val="tx1">
                  <a:lumMod val="95000"/>
                  <a:lumOff val="5000"/>
                </a:schemeClr>
              </a:solidFill>
              <a:effectLst/>
              <a:latin typeface="NEW TIMES ROMAN"/>
            </a:endParaRPr>
          </a:p>
          <a:p>
            <a:pPr marL="0" indent="0" algn="just">
              <a:buNone/>
            </a:pPr>
            <a:r>
              <a:rPr lang="en-US" sz="1400" b="0" i="0" dirty="0">
                <a:solidFill>
                  <a:schemeClr val="tx1">
                    <a:lumMod val="95000"/>
                    <a:lumOff val="5000"/>
                  </a:schemeClr>
                </a:solidFill>
                <a:effectLst/>
                <a:latin typeface="NEW TIMES ROMAN"/>
              </a:rPr>
              <a:t>A mental fitness tracker agenda could include the following:</a:t>
            </a:r>
          </a:p>
          <a:p>
            <a:pPr algn="just"/>
            <a:r>
              <a:rPr lang="en-US" sz="1400" b="1" i="0" dirty="0">
                <a:solidFill>
                  <a:schemeClr val="tx1">
                    <a:lumMod val="95000"/>
                    <a:lumOff val="5000"/>
                  </a:schemeClr>
                </a:solidFill>
                <a:effectLst/>
                <a:latin typeface="NEW TIMES ROMAN"/>
              </a:rPr>
              <a:t>Daily mood tracking: </a:t>
            </a:r>
            <a:r>
              <a:rPr lang="en-US" sz="1400" b="0" i="0" dirty="0">
                <a:solidFill>
                  <a:schemeClr val="tx1">
                    <a:lumMod val="95000"/>
                    <a:lumOff val="5000"/>
                  </a:schemeClr>
                </a:solidFill>
                <a:effectLst/>
                <a:latin typeface="NEW TIMES ROMAN"/>
              </a:rPr>
              <a:t>This could involve tracking your overall mood, as well as specific emotions like happiness, sadness, anger, and anxiety.</a:t>
            </a:r>
          </a:p>
          <a:p>
            <a:pPr algn="just"/>
            <a:r>
              <a:rPr lang="en-US" sz="1400" b="1" i="0" dirty="0">
                <a:solidFill>
                  <a:schemeClr val="tx1">
                    <a:lumMod val="95000"/>
                    <a:lumOff val="5000"/>
                  </a:schemeClr>
                </a:solidFill>
                <a:effectLst/>
                <a:latin typeface="NEW TIMES ROMAN"/>
              </a:rPr>
              <a:t>Habit tracking: </a:t>
            </a:r>
            <a:r>
              <a:rPr lang="en-US" sz="1400" b="0" i="0" dirty="0">
                <a:solidFill>
                  <a:schemeClr val="tx1">
                    <a:lumMod val="95000"/>
                    <a:lumOff val="5000"/>
                  </a:schemeClr>
                </a:solidFill>
                <a:effectLst/>
                <a:latin typeface="NEW TIMES ROMAN"/>
              </a:rPr>
              <a:t>This could involve tracking your sleep habits, exercise habits, eating habits, and other habits that contribute to your mental health.</a:t>
            </a:r>
          </a:p>
          <a:p>
            <a:pPr algn="just"/>
            <a:r>
              <a:rPr lang="en-US" sz="1400" b="1" i="0" dirty="0">
                <a:solidFill>
                  <a:schemeClr val="tx1">
                    <a:lumMod val="95000"/>
                    <a:lumOff val="5000"/>
                  </a:schemeClr>
                </a:solidFill>
                <a:effectLst/>
                <a:latin typeface="NEW TIMES ROMAN"/>
              </a:rPr>
              <a:t>Gratitude journaling: </a:t>
            </a:r>
            <a:r>
              <a:rPr lang="en-US" sz="1400" b="0" i="0" dirty="0">
                <a:solidFill>
                  <a:schemeClr val="tx1">
                    <a:lumMod val="95000"/>
                    <a:lumOff val="5000"/>
                  </a:schemeClr>
                </a:solidFill>
                <a:effectLst/>
                <a:latin typeface="NEW TIMES ROMAN"/>
              </a:rPr>
              <a:t>This could involve writing down things you are grateful for each day.</a:t>
            </a:r>
          </a:p>
          <a:p>
            <a:pPr algn="just"/>
            <a:r>
              <a:rPr lang="en-US" sz="1400" b="1" i="0" dirty="0">
                <a:solidFill>
                  <a:schemeClr val="tx1">
                    <a:lumMod val="95000"/>
                    <a:lumOff val="5000"/>
                  </a:schemeClr>
                </a:solidFill>
                <a:effectLst/>
                <a:latin typeface="NEW TIMES ROMAN"/>
              </a:rPr>
              <a:t>Mindfulness exercises: </a:t>
            </a:r>
            <a:r>
              <a:rPr lang="en-US" sz="1400" b="0" i="0" dirty="0">
                <a:solidFill>
                  <a:schemeClr val="tx1">
                    <a:lumMod val="95000"/>
                    <a:lumOff val="5000"/>
                  </a:schemeClr>
                </a:solidFill>
                <a:effectLst/>
                <a:latin typeface="NEW TIMES ROMAN"/>
              </a:rPr>
              <a:t>This could involve practicing mindfulness meditation, yoga, or other mindfulness exercises.</a:t>
            </a:r>
          </a:p>
          <a:p>
            <a:pPr algn="just"/>
            <a:r>
              <a:rPr lang="en-US" sz="1400" b="1" i="0" dirty="0">
                <a:solidFill>
                  <a:schemeClr val="tx1">
                    <a:lumMod val="95000"/>
                    <a:lumOff val="5000"/>
                  </a:schemeClr>
                </a:solidFill>
                <a:effectLst/>
                <a:latin typeface="NEW TIMES ROMAN"/>
              </a:rPr>
              <a:t>Reflection: </a:t>
            </a:r>
            <a:r>
              <a:rPr lang="en-US" sz="1400" b="0" i="0" dirty="0">
                <a:solidFill>
                  <a:schemeClr val="tx1">
                    <a:lumMod val="95000"/>
                    <a:lumOff val="5000"/>
                  </a:schemeClr>
                </a:solidFill>
                <a:effectLst/>
                <a:latin typeface="NEW TIMES ROMAN"/>
              </a:rPr>
              <a:t>This could involve taking some time each day to reflect on your mental health and how you are doing.</a:t>
            </a:r>
          </a:p>
          <a:p>
            <a:pPr marL="0" indent="0" algn="just">
              <a:buNone/>
            </a:pPr>
            <a:endParaRPr lang="en-US" sz="1400" b="0" i="0" dirty="0">
              <a:solidFill>
                <a:schemeClr val="tx1">
                  <a:lumMod val="95000"/>
                  <a:lumOff val="5000"/>
                </a:schemeClr>
              </a:solidFill>
              <a:effectLst/>
              <a:latin typeface="NEW TIMES ROMAN"/>
            </a:endParaRPr>
          </a:p>
          <a:p>
            <a:pPr marL="0" indent="0" algn="just">
              <a:buNone/>
            </a:pPr>
            <a:r>
              <a:rPr lang="en-US" sz="1400" b="0" i="0" dirty="0">
                <a:solidFill>
                  <a:schemeClr val="tx1">
                    <a:lumMod val="95000"/>
                    <a:lumOff val="5000"/>
                  </a:schemeClr>
                </a:solidFill>
                <a:effectLst/>
                <a:latin typeface="NEW TIMES ROMAN"/>
              </a:rPr>
              <a:t>The agenda of a mental fitness tracker could also include other specific activities or exercises that are relevant to your individual needs and goals. For example, if you are struggling with anxiety, you might want to include activities like deep breathing exercises or relaxation techniques in your tracker.</a:t>
            </a:r>
          </a:p>
          <a:p>
            <a:pPr marL="0" indent="0">
              <a:buNone/>
            </a:pPr>
            <a:endParaRPr lang="en-US" sz="1400" dirty="0">
              <a:solidFill>
                <a:schemeClr val="tx1">
                  <a:lumMod val="95000"/>
                  <a:lumOff val="5000"/>
                </a:schemeClr>
              </a:solidFill>
              <a:latin typeface="NEW TIMES ROMAN"/>
            </a:endParaRPr>
          </a:p>
        </p:txBody>
      </p:sp>
    </p:spTree>
    <p:extLst>
      <p:ext uri="{BB962C8B-B14F-4D97-AF65-F5344CB8AC3E}">
        <p14:creationId xmlns:p14="http://schemas.microsoft.com/office/powerpoint/2010/main" val="2116825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CE625-9FE3-EA28-7456-5B480EE33035}"/>
              </a:ext>
            </a:extLst>
          </p:cNvPr>
          <p:cNvSpPr txBox="1"/>
          <p:nvPr/>
        </p:nvSpPr>
        <p:spPr>
          <a:xfrm>
            <a:off x="493776" y="541032"/>
            <a:ext cx="11155680" cy="4431983"/>
          </a:xfrm>
          <a:prstGeom prst="rect">
            <a:avLst/>
          </a:prstGeom>
          <a:noFill/>
        </p:spPr>
        <p:txBody>
          <a:bodyPr wrap="square">
            <a:spAutoFit/>
          </a:bodyPr>
          <a:lstStyle/>
          <a:p>
            <a:pPr marL="0" indent="0" algn="just">
              <a:buNone/>
            </a:pPr>
            <a:endParaRPr lang="en-US" sz="1600" b="0" i="0" dirty="0">
              <a:solidFill>
                <a:schemeClr val="tx1">
                  <a:lumMod val="95000"/>
                  <a:lumOff val="5000"/>
                </a:schemeClr>
              </a:solidFill>
              <a:effectLst/>
              <a:latin typeface="NEW TIMES ROMAN"/>
            </a:endParaRPr>
          </a:p>
          <a:p>
            <a:pPr marL="0" indent="0" algn="just">
              <a:buNone/>
            </a:pPr>
            <a:r>
              <a:rPr lang="en-US" sz="1400" b="0" i="0" dirty="0">
                <a:solidFill>
                  <a:schemeClr val="tx1">
                    <a:lumMod val="95000"/>
                    <a:lumOff val="5000"/>
                  </a:schemeClr>
                </a:solidFill>
                <a:effectLst/>
                <a:latin typeface="NEW TIMES ROMAN"/>
              </a:rPr>
              <a:t>Here is a more detailed breakdown of some of the items that could be included in a mental fitness tracker agenda:</a:t>
            </a:r>
          </a:p>
          <a:p>
            <a:pPr algn="just"/>
            <a:endParaRPr lang="en-US" sz="1400" b="0" i="0" dirty="0">
              <a:solidFill>
                <a:schemeClr val="tx1">
                  <a:lumMod val="95000"/>
                  <a:lumOff val="5000"/>
                </a:schemeClr>
              </a:solidFill>
              <a:effectLst/>
              <a:latin typeface="NEW TIMES ROMAN"/>
            </a:endParaRPr>
          </a:p>
          <a:p>
            <a:pPr marL="285750" indent="-285750" algn="just">
              <a:buFont typeface="Arial" panose="020B0604020202020204" pitchFamily="34" charset="0"/>
              <a:buChar char="•"/>
            </a:pPr>
            <a:r>
              <a:rPr lang="en-US" sz="1400" b="1" i="0" u="sng" dirty="0">
                <a:solidFill>
                  <a:schemeClr val="tx1">
                    <a:lumMod val="95000"/>
                    <a:lumOff val="5000"/>
                  </a:schemeClr>
                </a:solidFill>
                <a:effectLst/>
                <a:latin typeface="NEW TIMES ROMAN"/>
              </a:rPr>
              <a:t>Daily mood tracking: </a:t>
            </a:r>
            <a:r>
              <a:rPr lang="en-US" sz="1400" b="0" i="0" dirty="0">
                <a:solidFill>
                  <a:schemeClr val="tx1">
                    <a:lumMod val="95000"/>
                    <a:lumOff val="5000"/>
                  </a:schemeClr>
                </a:solidFill>
                <a:effectLst/>
                <a:latin typeface="NEW TIMES ROMAN"/>
              </a:rPr>
              <a:t>This is a great way to get a sense of your overall emotional state and to identify any patterns in your mood. You can track your mood using a simple scale, such as a 1-10 scale, or you can use a more detailed mood tracker that allows you to track specific emotions.</a:t>
            </a:r>
          </a:p>
          <a:p>
            <a:pPr marL="285750" indent="-285750" algn="just">
              <a:buFont typeface="Arial" panose="020B0604020202020204" pitchFamily="34" charset="0"/>
              <a:buChar char="•"/>
            </a:pPr>
            <a:endParaRPr lang="en-US" sz="1400" b="0" i="0" dirty="0">
              <a:solidFill>
                <a:schemeClr val="tx1">
                  <a:lumMod val="95000"/>
                  <a:lumOff val="5000"/>
                </a:schemeClr>
              </a:solidFill>
              <a:effectLst/>
              <a:latin typeface="NEW TIMES ROMAN"/>
            </a:endParaRPr>
          </a:p>
          <a:p>
            <a:pPr marL="285750" indent="-285750" algn="just">
              <a:buFont typeface="Arial" panose="020B0604020202020204" pitchFamily="34" charset="0"/>
              <a:buChar char="•"/>
            </a:pPr>
            <a:r>
              <a:rPr lang="en-US" sz="1400" b="1" i="0" u="sng" dirty="0">
                <a:solidFill>
                  <a:schemeClr val="tx1">
                    <a:lumMod val="95000"/>
                    <a:lumOff val="5000"/>
                  </a:schemeClr>
                </a:solidFill>
                <a:effectLst/>
                <a:latin typeface="NEW TIMES ROMAN"/>
              </a:rPr>
              <a:t>Habit tracking: </a:t>
            </a:r>
            <a:r>
              <a:rPr lang="en-US" sz="1400" b="0" i="0" dirty="0">
                <a:solidFill>
                  <a:schemeClr val="tx1">
                    <a:lumMod val="95000"/>
                    <a:lumOff val="5000"/>
                  </a:schemeClr>
                </a:solidFill>
                <a:effectLst/>
                <a:latin typeface="NEW TIMES ROMAN"/>
              </a:rPr>
              <a:t>This is another important way to track your mental health. By tracking your habits, you can identify areas where you might need to make some changes. For example, if you are not getting enough sleep, you can track your sleep habits and make a plan to improve them.</a:t>
            </a:r>
          </a:p>
          <a:p>
            <a:pPr marL="285750" indent="-285750" algn="l">
              <a:buFont typeface="Arial" panose="020B0604020202020204" pitchFamily="34" charset="0"/>
              <a:buChar char="•"/>
            </a:pPr>
            <a:endParaRPr lang="en-US" sz="1400" b="0" i="0" dirty="0">
              <a:solidFill>
                <a:schemeClr val="tx1">
                  <a:lumMod val="95000"/>
                  <a:lumOff val="5000"/>
                </a:schemeClr>
              </a:solidFill>
              <a:effectLst/>
              <a:latin typeface="NEW TIMES ROMAN"/>
            </a:endParaRPr>
          </a:p>
          <a:p>
            <a:pPr marL="285750" indent="-285750" algn="l">
              <a:buFont typeface="Arial" panose="020B0604020202020204" pitchFamily="34" charset="0"/>
              <a:buChar char="•"/>
            </a:pPr>
            <a:r>
              <a:rPr lang="en-US" sz="1400" b="1" i="0" u="sng" dirty="0">
                <a:solidFill>
                  <a:schemeClr val="tx1">
                    <a:lumMod val="95000"/>
                    <a:lumOff val="5000"/>
                  </a:schemeClr>
                </a:solidFill>
                <a:effectLst/>
                <a:latin typeface="NEW TIMES ROMAN"/>
              </a:rPr>
              <a:t>Gratitude journaling: </a:t>
            </a:r>
            <a:r>
              <a:rPr lang="en-US" sz="1400" b="0" i="0" dirty="0">
                <a:solidFill>
                  <a:schemeClr val="tx1">
                    <a:lumMod val="95000"/>
                    <a:lumOff val="5000"/>
                  </a:schemeClr>
                </a:solidFill>
                <a:effectLst/>
                <a:latin typeface="NEW TIMES ROMAN"/>
              </a:rPr>
              <a:t>Gratitude journaling is a great way to focus on the positive aspects of your life. When you write down things you are grateful for, it can help to boost your mood and improve your overall mental health.</a:t>
            </a:r>
          </a:p>
          <a:p>
            <a:pPr marL="285750" indent="-285750" algn="l">
              <a:buFont typeface="Arial" panose="020B0604020202020204" pitchFamily="34" charset="0"/>
              <a:buChar char="•"/>
            </a:pPr>
            <a:r>
              <a:rPr lang="en-US" sz="1400" b="0" i="0" dirty="0">
                <a:solidFill>
                  <a:schemeClr val="tx1">
                    <a:lumMod val="95000"/>
                    <a:lumOff val="5000"/>
                  </a:schemeClr>
                </a:solidFill>
                <a:effectLst/>
                <a:latin typeface="NEW TIMES ROMAN"/>
              </a:rPr>
              <a:t>Mindfulness exercises: Mindfulness exercises can help you to focus on the present moment and to reduce stress and anxiety. There are many different types of mindfulness exercises, such as meditation, yoga, and tai chi.</a:t>
            </a:r>
          </a:p>
          <a:p>
            <a:pPr marL="285750" indent="-285750" algn="l">
              <a:buFont typeface="Arial" panose="020B0604020202020204" pitchFamily="34" charset="0"/>
              <a:buChar char="•"/>
            </a:pPr>
            <a:endParaRPr lang="en-US" sz="1400" b="0" i="0" dirty="0">
              <a:solidFill>
                <a:schemeClr val="tx1">
                  <a:lumMod val="95000"/>
                  <a:lumOff val="5000"/>
                </a:schemeClr>
              </a:solidFill>
              <a:effectLst/>
              <a:latin typeface="NEW TIMES ROMAN"/>
            </a:endParaRPr>
          </a:p>
          <a:p>
            <a:pPr marL="285750" indent="-285750" algn="l">
              <a:buFont typeface="Arial" panose="020B0604020202020204" pitchFamily="34" charset="0"/>
              <a:buChar char="•"/>
            </a:pPr>
            <a:r>
              <a:rPr lang="en-US" sz="1400" b="1" i="0" u="sng" dirty="0">
                <a:solidFill>
                  <a:schemeClr val="tx1">
                    <a:lumMod val="95000"/>
                    <a:lumOff val="5000"/>
                  </a:schemeClr>
                </a:solidFill>
                <a:effectLst/>
                <a:latin typeface="NEW TIMES ROMAN"/>
              </a:rPr>
              <a:t>Reflection: </a:t>
            </a:r>
            <a:r>
              <a:rPr lang="en-US" sz="1400" b="0" i="0" dirty="0">
                <a:solidFill>
                  <a:schemeClr val="tx1">
                    <a:lumMod val="95000"/>
                    <a:lumOff val="5000"/>
                  </a:schemeClr>
                </a:solidFill>
                <a:effectLst/>
                <a:latin typeface="NEW TIMES ROMAN"/>
              </a:rPr>
              <a:t>Taking some time each day to reflect on your mental health can help you to identify any challenges you are facing and to make a plan to address them. You can reflect on your mood, your habits, your thoughts, and your feelings.</a:t>
            </a:r>
          </a:p>
          <a:p>
            <a:pPr marL="0" indent="0" algn="l">
              <a:buNone/>
            </a:pPr>
            <a:endParaRPr lang="en-US" sz="1400" b="0" i="0" dirty="0">
              <a:solidFill>
                <a:schemeClr val="tx1">
                  <a:lumMod val="95000"/>
                  <a:lumOff val="5000"/>
                </a:schemeClr>
              </a:solidFill>
              <a:effectLst/>
              <a:latin typeface="NEW TIMES ROMAN"/>
            </a:endParaRPr>
          </a:p>
          <a:p>
            <a:pPr marL="0" indent="0" algn="l">
              <a:buNone/>
            </a:pPr>
            <a:r>
              <a:rPr lang="en-US" sz="1400" b="0" i="0" dirty="0">
                <a:solidFill>
                  <a:schemeClr val="tx1">
                    <a:lumMod val="95000"/>
                    <a:lumOff val="5000"/>
                  </a:schemeClr>
                </a:solidFill>
                <a:effectLst/>
                <a:latin typeface="NEW TIMES ROMAN"/>
              </a:rPr>
              <a:t>A mental fitness tracker agenda can be a helpful tool for tracking your mental health and making progress towards your goals. By tracking your mood, your habits, and your thoughts, you can get a better understanding of your mental health and identify areas where you might need to make some changes. The agenda can also help you to stay motivated and to track your progress over time.</a:t>
            </a:r>
          </a:p>
        </p:txBody>
      </p:sp>
    </p:spTree>
    <p:extLst>
      <p:ext uri="{BB962C8B-B14F-4D97-AF65-F5344CB8AC3E}">
        <p14:creationId xmlns:p14="http://schemas.microsoft.com/office/powerpoint/2010/main" val="4252887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6" name="Content Placeholder 2">
            <a:extLst>
              <a:ext uri="{FF2B5EF4-FFF2-40B4-BE49-F238E27FC236}">
                <a16:creationId xmlns:a16="http://schemas.microsoft.com/office/drawing/2014/main" id="{A40D36DA-235E-0A67-EBFA-102ABC634A9D}"/>
              </a:ext>
            </a:extLst>
          </p:cNvPr>
          <p:cNvSpPr>
            <a:spLocks noGrp="1"/>
          </p:cNvSpPr>
          <p:nvPr>
            <p:ph idx="1"/>
          </p:nvPr>
        </p:nvSpPr>
        <p:spPr>
          <a:xfrm>
            <a:off x="580858" y="1296516"/>
            <a:ext cx="11029950" cy="3633787"/>
          </a:xfrm>
        </p:spPr>
        <p:txBody>
          <a:bodyPr>
            <a:noAutofit/>
          </a:bodyPr>
          <a:lstStyle/>
          <a:p>
            <a:pPr marL="0" indent="0" algn="l">
              <a:buNone/>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l">
              <a:buNone/>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overview of a mental fitness tracker would include the following:</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Problem: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Mental health is a serious issue that affects millions of people around the world. Many people struggle with mental health problems, but they may not know where to turn for help. A mental fitness tracker can help people to track their mental health and to make progress towards their goals.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Solution: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A mental fitness tracker is a software application that can be used to track mental health. The tracker can help people to track their mood, their habits, and their thoughts. It can also provide users with resources and support.</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Target audience: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target audience for a mental fitness tracker is anyone who is interested in improving their mental health. The tracker can be used by people who are struggling with mental health problems, as well as by people who want to maintain their mental health.</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Benefits: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benefits of using a mental fitness tracker include:</a:t>
            </a:r>
          </a:p>
          <a:p>
            <a:pPr marL="742950" lvl="1" indent="-285750"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Increased awareness of mental health</a:t>
            </a:r>
          </a:p>
          <a:p>
            <a:pPr marL="742950" lvl="1" indent="-285750"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Identification of patterns in mood and behavior</a:t>
            </a:r>
          </a:p>
          <a:p>
            <a:pPr marL="742950" lvl="1" indent="-285750"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Development of coping mechanisms</a:t>
            </a:r>
          </a:p>
          <a:p>
            <a:pPr marL="742950" lvl="1" indent="-285750"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Increased motivation to improve mental health</a:t>
            </a:r>
          </a:p>
        </p:txBody>
      </p:sp>
    </p:spTree>
    <p:extLst>
      <p:ext uri="{BB962C8B-B14F-4D97-AF65-F5344CB8AC3E}">
        <p14:creationId xmlns:p14="http://schemas.microsoft.com/office/powerpoint/2010/main" val="584653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08EC5-7846-0AE1-377F-8EF489F243D8}"/>
              </a:ext>
            </a:extLst>
          </p:cNvPr>
          <p:cNvSpPr>
            <a:spLocks noGrp="1"/>
          </p:cNvSpPr>
          <p:nvPr>
            <p:ph idx="1"/>
          </p:nvPr>
        </p:nvSpPr>
        <p:spPr>
          <a:xfrm>
            <a:off x="656356" y="777240"/>
            <a:ext cx="10879287" cy="5751576"/>
          </a:xfrm>
        </p:spPr>
        <p:txBody>
          <a:bodyPr>
            <a:normAutofit fontScale="25000" lnSpcReduction="20000"/>
          </a:bodyPr>
          <a:lstStyle/>
          <a:p>
            <a:pPr algn="just">
              <a:buFont typeface="Arial" panose="020B0604020202020204" pitchFamily="34" charset="0"/>
              <a:buChar char="•"/>
            </a:pPr>
            <a:r>
              <a:rPr lang="en-US" sz="6400" b="1" i="0" dirty="0">
                <a:solidFill>
                  <a:schemeClr val="tx1">
                    <a:lumMod val="95000"/>
                    <a:lumOff val="5000"/>
                  </a:schemeClr>
                </a:solidFill>
                <a:effectLst/>
                <a:latin typeface="Times New Roman" panose="02020603050405020304" pitchFamily="18" charset="0"/>
                <a:cs typeface="Times New Roman" panose="02020603050405020304" pitchFamily="18" charset="0"/>
              </a:rPr>
              <a:t>Features: </a:t>
            </a: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features of a mental fitness tracker may include:</a:t>
            </a:r>
          </a:p>
          <a:p>
            <a:pPr marL="742950" lvl="1" indent="-285750" algn="just">
              <a:buFont typeface="Arial" panose="020B0604020202020204" pitchFamily="34" charset="0"/>
              <a:buChar char="•"/>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Mood tracking</a:t>
            </a:r>
          </a:p>
          <a:p>
            <a:pPr marL="742950" lvl="1" indent="-285750" algn="just">
              <a:buFont typeface="Arial" panose="020B0604020202020204" pitchFamily="34" charset="0"/>
              <a:buChar char="•"/>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Habit tracking</a:t>
            </a:r>
          </a:p>
          <a:p>
            <a:pPr marL="742950" lvl="1" indent="-285750" algn="just">
              <a:buFont typeface="Arial" panose="020B0604020202020204" pitchFamily="34" charset="0"/>
              <a:buChar char="•"/>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Gratitude journaling</a:t>
            </a:r>
          </a:p>
          <a:p>
            <a:pPr marL="742950" lvl="1" indent="-285750" algn="just">
              <a:buFont typeface="Arial" panose="020B0604020202020204" pitchFamily="34" charset="0"/>
              <a:buChar char="•"/>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Mindfulness exercises</a:t>
            </a:r>
          </a:p>
          <a:p>
            <a:pPr marL="742950" lvl="1" indent="-285750" algn="just">
              <a:buFont typeface="Arial" panose="020B0604020202020204" pitchFamily="34" charset="0"/>
              <a:buChar char="•"/>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Reflection</a:t>
            </a:r>
          </a:p>
          <a:p>
            <a:pPr marL="742950" lvl="1" indent="-285750" algn="just">
              <a:buFont typeface="Arial" panose="020B0604020202020204" pitchFamily="34" charset="0"/>
              <a:buChar char="•"/>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Resources and support</a:t>
            </a:r>
          </a:p>
          <a:p>
            <a:pPr algn="just">
              <a:buFont typeface="Arial" panose="020B0604020202020204" pitchFamily="34" charset="0"/>
              <a:buChar char="•"/>
            </a:pPr>
            <a:r>
              <a:rPr lang="en-US" sz="6400" b="1" i="0" dirty="0">
                <a:solidFill>
                  <a:schemeClr val="tx1">
                    <a:lumMod val="95000"/>
                    <a:lumOff val="5000"/>
                  </a:schemeClr>
                </a:solidFill>
                <a:effectLst/>
                <a:latin typeface="Times New Roman" panose="02020603050405020304" pitchFamily="18" charset="0"/>
                <a:cs typeface="Times New Roman" panose="02020603050405020304" pitchFamily="18" charset="0"/>
              </a:rPr>
              <a:t>Implementation: </a:t>
            </a: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mental fitness tracker can be implemented as a web application, a mobile app, or a desktop application. The tracker can be hosted on a cloud server or on a local server.</a:t>
            </a:r>
          </a:p>
          <a:p>
            <a:pPr algn="just">
              <a:buFont typeface="Arial" panose="020B0604020202020204" pitchFamily="34" charset="0"/>
              <a:buChar char="•"/>
            </a:pPr>
            <a:r>
              <a:rPr lang="en-US" sz="6400" b="1" i="0" dirty="0">
                <a:solidFill>
                  <a:schemeClr val="tx1">
                    <a:lumMod val="95000"/>
                    <a:lumOff val="5000"/>
                  </a:schemeClr>
                </a:solidFill>
                <a:effectLst/>
                <a:latin typeface="Times New Roman" panose="02020603050405020304" pitchFamily="18" charset="0"/>
                <a:cs typeface="Times New Roman" panose="02020603050405020304" pitchFamily="18" charset="0"/>
              </a:rPr>
              <a:t>Evaluation: </a:t>
            </a: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effectiveness of the mental fitness tracker can be evaluated by tracking user engagement and by collecting user feedback. The tracker can also be evaluated by comparing it to other mental health interventions.</a:t>
            </a:r>
          </a:p>
          <a:p>
            <a:pPr marL="0" indent="0" algn="just">
              <a:buNone/>
            </a:pP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overview should also include a timeline, a budget, and a list of resources. The overview should be clear, concise, and easy to    understand. It should also be realistic and achievable.</a:t>
            </a:r>
          </a:p>
          <a:p>
            <a:pPr marL="0" indent="0" algn="just">
              <a:buNone/>
            </a:pPr>
            <a:r>
              <a:rPr lang="en-US" sz="5600" b="1" i="0" dirty="0">
                <a:solidFill>
                  <a:schemeClr val="tx1">
                    <a:lumMod val="95000"/>
                    <a:lumOff val="5000"/>
                  </a:schemeClr>
                </a:solidFill>
                <a:effectLst/>
                <a:latin typeface="Times New Roman" panose="02020603050405020304" pitchFamily="18" charset="0"/>
                <a:cs typeface="Times New Roman" panose="02020603050405020304" pitchFamily="18" charset="0"/>
              </a:rPr>
              <a:t>Here are some additional considerations for the project overview:</a:t>
            </a:r>
          </a:p>
          <a:p>
            <a:pPr algn="just">
              <a:buFont typeface="Arial" panose="020B0604020202020204" pitchFamily="34" charset="0"/>
              <a:buChar char="•"/>
            </a:pP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target audience should be clearly defined.</a:t>
            </a:r>
          </a:p>
          <a:p>
            <a:pPr algn="just">
              <a:buFont typeface="Arial" panose="020B0604020202020204" pitchFamily="34" charset="0"/>
              <a:buChar char="•"/>
            </a:pP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benefits of the tracker should be clearly outlined.</a:t>
            </a:r>
          </a:p>
          <a:p>
            <a:pPr algn="just">
              <a:buFont typeface="Arial" panose="020B0604020202020204" pitchFamily="34" charset="0"/>
              <a:buChar char="•"/>
            </a:pP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features of the tracker should be described in detail.</a:t>
            </a:r>
          </a:p>
          <a:p>
            <a:pPr algn="just">
              <a:buFont typeface="Arial" panose="020B0604020202020204" pitchFamily="34" charset="0"/>
              <a:buChar char="•"/>
            </a:pP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implementation plan should be clear and feasible.</a:t>
            </a:r>
          </a:p>
          <a:p>
            <a:pPr algn="just">
              <a:buFont typeface="Arial" panose="020B0604020202020204" pitchFamily="34" charset="0"/>
              <a:buChar char="•"/>
            </a:pPr>
            <a:r>
              <a:rPr lang="en-US" sz="5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evaluation plan should be clear and measurable.</a:t>
            </a:r>
          </a:p>
          <a:p>
            <a:pPr marL="0" indent="0">
              <a:buNone/>
            </a:pPr>
            <a:endParaRPr lang="en-IN" dirty="0"/>
          </a:p>
        </p:txBody>
      </p:sp>
    </p:spTree>
    <p:extLst>
      <p:ext uri="{BB962C8B-B14F-4D97-AF65-F5344CB8AC3E}">
        <p14:creationId xmlns:p14="http://schemas.microsoft.com/office/powerpoint/2010/main" val="2116501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5488" y="109728"/>
            <a:ext cx="11135320" cy="1781148"/>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5487" y="2176272"/>
            <a:ext cx="11029615" cy="3634486"/>
          </a:xfrm>
        </p:spPr>
        <p:txBody>
          <a:bodyPr>
            <a:noAutofit/>
          </a:bodyPr>
          <a:lstStyle/>
          <a:p>
            <a:pPr marL="0" indent="0" algn="l">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end users of the mental fitness tracker project are people who are looking for ways to improve their mental health. They can use the tracker to track their physical activity, their mood, and their stress levels. They can also use the tracker to track their emotional health.</a:t>
            </a:r>
          </a:p>
          <a:p>
            <a:pPr marL="0" indent="0" algn="l">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target audience for the mental fitness tracker project is broad. It could include:</a:t>
            </a:r>
          </a:p>
          <a:p>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People who are struggling with mental health problems: This could include people who have been diagnosed with a mental illness, such as depression, anxiety, or PTSD.</a:t>
            </a:r>
          </a:p>
          <a:p>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People who want to maintain their mental health: This could include people who are not currently struggling with mental health problems, but who want to take steps to prevent problems from developing.</a:t>
            </a:r>
          </a:p>
          <a:p>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People who are interested in learning more about mental health: This could include people who are curious about mental health, or who want to learn more about how to improve their mental health.</a:t>
            </a:r>
          </a:p>
          <a:p>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mental fitness tracker project could be used by people of all ages, genders, and backgrounds. It could be used by people who live in urban areas, rural areas, or anywhere in between.</a:t>
            </a:r>
          </a:p>
          <a:p>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mental fitness tracker project could be used in a variety of settings, such as:</a:t>
            </a:r>
          </a:p>
          <a:p>
            <a:pPr marL="0" indent="0">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rPr>
              <a:t>Schools:</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tracker could be used by students to track their mental health and to identify any problems that need to be addressed.</a:t>
            </a:r>
          </a:p>
          <a:p>
            <a:pPr marL="0" indent="0">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rPr>
              <a:t>Workplaces: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could be used by employees to track their mental health and to identify any problems that could be affecting their work performance.</a:t>
            </a:r>
          </a:p>
          <a:p>
            <a:pPr marL="0" indent="0">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rPr>
              <a:t>Healthcare settings</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tracker could be used by patients to track their mental health and to provide feedback to their healthcare providers.</a:t>
            </a:r>
          </a:p>
          <a:p>
            <a:pPr marL="0" indent="0">
              <a:buNone/>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10348"/>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4031" y="2295144"/>
            <a:ext cx="11029615" cy="3634486"/>
          </a:xfrm>
        </p:spPr>
        <p:txBody>
          <a:bodyPr>
            <a:noAutofit/>
          </a:bodyPr>
          <a:lstStyle/>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Mood tracking: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would allow users to track their mood throughout the day, using a simple scale or a more detailed system. This would help users to identify patterns in their mood and to see how different activities or events affect their mental state.</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Stress tracking: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would also allow users to track their stress levels. This could be done using a variety of methods, such as heart rate variability, skin conductance, or self-reported ratings. Stress tracking can help users to identify their stressors and to develop coping mechanisms.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Gratitude journaling: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would include a gratitude journaling feature. This would allow users to record things they are grateful for on a daily basis. Gratitude journaling has been shown to have a number of benefits for mental health, including reducing stress, improving mood, and increasing happiness.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Challenges: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would offer a variety of challenges that users could participate in. These challenges could be focused on specific mental health goals, such as reducing stress, improving sleep, or increasing mindfulness. Challenges can help users to stay motivated and to track their progress over time.</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Education: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tracker would include a library of educational resources on mental health. This could include articles, videos, and podcasts on topics such as stress management, anxiety, depression, and sleep hygiene. Education can help users to learn more about mental health and to develop healthy coping mechanisms.</a:t>
            </a:r>
          </a:p>
          <a:p>
            <a:pPr marL="0" indent="0" algn="just">
              <a:buNone/>
            </a:pPr>
            <a:endPar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value proportion of each of these features would vary depending on the individual user. However, I believe that all of these features would be valuable in helping users to improve their mental fitness.</a:t>
            </a:r>
          </a:p>
          <a:p>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612D7-B0F1-8F20-BB71-2D0BCA90D96F}"/>
              </a:ext>
            </a:extLst>
          </p:cNvPr>
          <p:cNvSpPr>
            <a:spLocks noGrp="1"/>
          </p:cNvSpPr>
          <p:nvPr>
            <p:ph idx="1"/>
          </p:nvPr>
        </p:nvSpPr>
        <p:spPr>
          <a:xfrm>
            <a:off x="389168" y="557784"/>
            <a:ext cx="11029615" cy="3634486"/>
          </a:xfrm>
        </p:spPr>
        <p:txBody>
          <a:bodyPr>
            <a:normAutofit/>
          </a:bodyPr>
          <a:lstStyle/>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Here are some additional features that could be added to a mental fitness tracker:</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Sleep tracking: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Sleep is essential for mental health, so sleep tracking could be a valuable feature. The tracker could track sleep duration, quality, and stages of sleep.</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Meditation: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Meditation is a powerful tool for improving mental health. The tracker could include guided meditations or meditation timers.</a:t>
            </a:r>
          </a:p>
          <a:p>
            <a:pPr algn="just">
              <a:buFont typeface="Arial" panose="020B0604020202020204" pitchFamily="34" charset="0"/>
              <a:buChar char="•"/>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Social support: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Social support is important for mental health. The tracker could include features that connect users with other users or with mental health professionals.</a:t>
            </a:r>
          </a:p>
          <a:p>
            <a:pPr marL="0" indent="0" algn="just">
              <a:buNone/>
            </a:pP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I believe that a mental fitness tracker could be a valuable tool for helping people to improve their mental health. The features that I have outlined would provide users with the information and support they need to make positive changes in their lives.</a:t>
            </a:r>
          </a:p>
          <a:p>
            <a:endParaRPr lang="en-IN" dirty="0"/>
          </a:p>
        </p:txBody>
      </p:sp>
    </p:spTree>
    <p:extLst>
      <p:ext uri="{BB962C8B-B14F-4D97-AF65-F5344CB8AC3E}">
        <p14:creationId xmlns:p14="http://schemas.microsoft.com/office/powerpoint/2010/main" val="3381909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2683</Words>
  <Application>Microsoft Office PowerPoint</Application>
  <PresentationFormat>Widescreen</PresentationFormat>
  <Paragraphs>122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Franklin Gothic Book</vt:lpstr>
      <vt:lpstr>Franklin Gothic Demi</vt:lpstr>
      <vt:lpstr>NEW TIMES ROMAN</vt:lpstr>
      <vt:lpstr>Times New Roman</vt:lpstr>
      <vt:lpstr>Wingdings 2</vt:lpstr>
      <vt:lpstr>DividendVTI</vt:lpstr>
      <vt:lpstr>Student Details</vt:lpstr>
      <vt:lpstr> </vt:lpstr>
      <vt:lpstr>AGENDA</vt:lpstr>
      <vt:lpstr>PowerPoint Presentation</vt:lpstr>
      <vt:lpstr>PROJECT  OVERVIEW</vt:lpstr>
      <vt:lpstr>PowerPoint Presentation</vt:lpstr>
      <vt:lpstr>WHO ARE THE END USERS of this project?</vt:lpstr>
      <vt:lpstr> YOUR SOLUTION AND ITS VALUE PROPOSITION</vt:lpstr>
      <vt:lpstr>PowerPoint Presentation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deepshikha1520001@outlook.com</cp:lastModifiedBy>
  <cp:revision>2</cp:revision>
  <dcterms:created xsi:type="dcterms:W3CDTF">2021-05-26T16:50:10Z</dcterms:created>
  <dcterms:modified xsi:type="dcterms:W3CDTF">2023-07-14T18:02:28Z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