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ans Bold" charset="1" panose="00000000000000000000"/>
      <p:regular r:id="rId13"/>
    </p:embeddedFont>
    <p:embeddedFont>
      <p:font typeface="DM Sans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28" Target="../media/image33.png" Type="http://schemas.openxmlformats.org/officeDocument/2006/relationships/image"/><Relationship Id="rId29" Target="../media/image34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653587" y="2759596"/>
            <a:ext cx="16605713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EDA of Data Science Salaries 2023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29188" y="6034056"/>
            <a:ext cx="3033070" cy="2564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6"/>
              </a:lnSpc>
            </a:pPr>
            <a:r>
              <a:rPr lang="en-US" sz="3152" spc="-6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Team Members:</a:t>
            </a:r>
          </a:p>
          <a:p>
            <a:pPr algn="l">
              <a:lnSpc>
                <a:spcPts val="4066"/>
              </a:lnSpc>
            </a:pPr>
            <a:r>
              <a:rPr lang="en-US" sz="3152" spc="-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Deepshika</a:t>
            </a:r>
          </a:p>
          <a:p>
            <a:pPr algn="l">
              <a:lnSpc>
                <a:spcPts val="4066"/>
              </a:lnSpc>
            </a:pPr>
            <a:r>
              <a:rPr lang="en-US" sz="3152" spc="-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Lubik</a:t>
            </a:r>
          </a:p>
          <a:p>
            <a:pPr algn="l">
              <a:lnSpc>
                <a:spcPts val="4066"/>
              </a:lnSpc>
            </a:pPr>
            <a:r>
              <a:rPr lang="en-US" sz="3152" spc="-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Sabhyata</a:t>
            </a:r>
          </a:p>
          <a:p>
            <a:pPr algn="l">
              <a:lnSpc>
                <a:spcPts val="4066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01379" y="1732960"/>
            <a:ext cx="6269412" cy="2078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0"/>
              </a:lnSpc>
            </a:pPr>
            <a:r>
              <a:rPr lang="en-US" sz="5526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Dataset Overview &amp; </a:t>
            </a:r>
          </a:p>
          <a:p>
            <a:pPr algn="ctr">
              <a:lnSpc>
                <a:spcPts val="5360"/>
              </a:lnSpc>
            </a:pPr>
            <a:r>
              <a:rPr lang="en-US" b="true" sz="55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EDA Goals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306006"/>
            <a:ext cx="8616837" cy="4902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2739" indent="-241369" lvl="1">
              <a:lnSpc>
                <a:spcPts val="3532"/>
              </a:lnSpc>
              <a:buFont typeface="Arial"/>
              <a:buChar char="•"/>
            </a:pPr>
            <a:r>
              <a:rPr lang="en-US" sz="2235" spc="13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Dataset contains salaries of data professionals from around the world (2023).</a:t>
            </a:r>
          </a:p>
          <a:p>
            <a:pPr algn="l" marL="482739" indent="-241369" lvl="1">
              <a:lnSpc>
                <a:spcPts val="3532"/>
              </a:lnSpc>
              <a:buFont typeface="Arial"/>
              <a:buChar char="•"/>
            </a:pPr>
            <a:r>
              <a:rPr lang="en-US" sz="2235" spc="13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Includes features like job title, experience level, company size, location, salary in USD.</a:t>
            </a:r>
          </a:p>
          <a:p>
            <a:pPr algn="l">
              <a:lnSpc>
                <a:spcPts val="3532"/>
              </a:lnSpc>
            </a:pPr>
          </a:p>
          <a:p>
            <a:pPr algn="l">
              <a:lnSpc>
                <a:spcPts val="3532"/>
              </a:lnSpc>
            </a:pPr>
            <a:r>
              <a:rPr lang="en-US" sz="2235" spc="13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</a:t>
            </a:r>
            <a:r>
              <a:rPr lang="en-US" sz="2235" spc="13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EDA Goals:</a:t>
            </a:r>
          </a:p>
          <a:p>
            <a:pPr algn="l" marL="482739" indent="-241369" lvl="1">
              <a:lnSpc>
                <a:spcPts val="3532"/>
              </a:lnSpc>
              <a:buFont typeface="Arial"/>
              <a:buChar char="•"/>
            </a:pPr>
            <a:r>
              <a:rPr lang="en-US" sz="2235" spc="13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Understand the structure and quality of the data.</a:t>
            </a:r>
          </a:p>
          <a:p>
            <a:pPr algn="l" marL="482739" indent="-241369" lvl="1">
              <a:lnSpc>
                <a:spcPts val="3532"/>
              </a:lnSpc>
              <a:buFont typeface="Arial"/>
              <a:buChar char="•"/>
            </a:pPr>
            <a:r>
              <a:rPr lang="en-US" sz="2235" spc="13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Uncover patterns in salary distribution across roles, experience, and regions.</a:t>
            </a:r>
          </a:p>
          <a:p>
            <a:pPr algn="l" marL="482739" indent="-241369" lvl="1">
              <a:lnSpc>
                <a:spcPts val="3532"/>
              </a:lnSpc>
              <a:buFont typeface="Arial"/>
              <a:buChar char="•"/>
            </a:pPr>
            <a:r>
              <a:rPr lang="en-US" sz="2235" spc="13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Detect anomalies and engineer meaningful features.</a:t>
            </a:r>
          </a:p>
          <a:p>
            <a:pPr algn="l">
              <a:lnSpc>
                <a:spcPts val="3532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8290" y="3357124"/>
            <a:ext cx="11301259" cy="2655796"/>
          </a:xfrm>
          <a:custGeom>
            <a:avLst/>
            <a:gdLst/>
            <a:ahLst/>
            <a:cxnLst/>
            <a:rect r="r" b="b" t="t" l="l"/>
            <a:pathLst>
              <a:path h="2655796" w="11301259">
                <a:moveTo>
                  <a:pt x="0" y="0"/>
                </a:moveTo>
                <a:lnTo>
                  <a:pt x="11301259" y="0"/>
                </a:lnTo>
                <a:lnTo>
                  <a:pt x="11301259" y="2655796"/>
                </a:lnTo>
                <a:lnTo>
                  <a:pt x="0" y="26557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9518" y="1778762"/>
            <a:ext cx="15426859" cy="806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7" indent="-248284" lvl="1">
              <a:lnSpc>
                <a:spcPts val="3771"/>
              </a:lnSpc>
              <a:buFont typeface="Arial"/>
              <a:buChar char="•"/>
            </a:pPr>
            <a:r>
              <a:rPr lang="en-US" b="true" sz="2299" spc="13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Rows &amp; Columns:</a:t>
            </a:r>
            <a:r>
              <a:rPr lang="en-US" sz="2299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3755 rows × 11 columns.</a:t>
            </a:r>
          </a:p>
          <a:p>
            <a:pPr algn="l" marL="496567" indent="-248284" lvl="1">
              <a:lnSpc>
                <a:spcPts val="3771"/>
              </a:lnSpc>
              <a:buFont typeface="Arial"/>
              <a:buChar char="•"/>
            </a:pPr>
            <a:r>
              <a:rPr lang="en-US" b="true" sz="2299" spc="13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Types:</a:t>
            </a:r>
            <a:r>
              <a:rPr lang="en-US" sz="2299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Mix of categorical and numerical columns.</a:t>
            </a:r>
          </a:p>
          <a:p>
            <a:pPr algn="l" marL="496567" indent="-248284" lvl="1">
              <a:lnSpc>
                <a:spcPts val="3771"/>
              </a:lnSpc>
              <a:buFont typeface="Arial"/>
              <a:buChar char="•"/>
            </a:pPr>
            <a:r>
              <a:rPr lang="en-US" b="true" sz="2299" spc="13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Sample Rows:</a:t>
            </a:r>
            <a:r>
              <a:rPr lang="en-US" sz="2299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l">
              <a:lnSpc>
                <a:spcPts val="3771"/>
              </a:lnSpc>
            </a:pPr>
          </a:p>
          <a:p>
            <a:pPr algn="l">
              <a:lnSpc>
                <a:spcPts val="3771"/>
              </a:lnSpc>
            </a:pPr>
          </a:p>
          <a:p>
            <a:pPr algn="l">
              <a:lnSpc>
                <a:spcPts val="3771"/>
              </a:lnSpc>
            </a:pPr>
          </a:p>
          <a:p>
            <a:pPr algn="l">
              <a:lnSpc>
                <a:spcPts val="3771"/>
              </a:lnSpc>
            </a:pPr>
          </a:p>
          <a:p>
            <a:pPr algn="l">
              <a:lnSpc>
                <a:spcPts val="3771"/>
              </a:lnSpc>
            </a:pPr>
          </a:p>
          <a:p>
            <a:pPr algn="l">
              <a:lnSpc>
                <a:spcPts val="3771"/>
              </a:lnSpc>
            </a:pPr>
          </a:p>
          <a:p>
            <a:pPr algn="l" marL="496567" indent="-248284" lvl="1">
              <a:lnSpc>
                <a:spcPts val="3771"/>
              </a:lnSpc>
              <a:buFont typeface="Arial"/>
              <a:buChar char="•"/>
            </a:pPr>
            <a:r>
              <a:rPr lang="en-US" b="true" sz="2299" spc="13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Stats Summary</a:t>
            </a:r>
            <a:r>
              <a:rPr lang="en-US" sz="2299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df.describe().</a:t>
            </a:r>
          </a:p>
          <a:p>
            <a:pPr algn="l">
              <a:lnSpc>
                <a:spcPts val="3771"/>
              </a:lnSpc>
            </a:pPr>
          </a:p>
          <a:p>
            <a:pPr algn="l">
              <a:lnSpc>
                <a:spcPts val="3771"/>
              </a:lnSpc>
            </a:pPr>
          </a:p>
          <a:p>
            <a:pPr algn="l">
              <a:lnSpc>
                <a:spcPts val="3771"/>
              </a:lnSpc>
            </a:pPr>
          </a:p>
          <a:p>
            <a:pPr algn="l">
              <a:lnSpc>
                <a:spcPts val="3771"/>
              </a:lnSpc>
            </a:pPr>
          </a:p>
          <a:p>
            <a:pPr algn="l">
              <a:lnSpc>
                <a:spcPts val="3771"/>
              </a:lnSpc>
            </a:pPr>
          </a:p>
          <a:p>
            <a:pPr algn="l">
              <a:lnSpc>
                <a:spcPts val="3771"/>
              </a:lnSpc>
            </a:pPr>
          </a:p>
          <a:p>
            <a:pPr algn="l" marL="496567" indent="-248284" lvl="1">
              <a:lnSpc>
                <a:spcPts val="3771"/>
              </a:lnSpc>
              <a:buFont typeface="Arial"/>
              <a:buChar char="•"/>
            </a:pPr>
            <a:r>
              <a:rPr lang="en-US" b="true" sz="2299" spc="13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Top Categorical Columns:</a:t>
            </a:r>
            <a:r>
              <a:rPr lang="en-US" sz="2299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Job Title, Experience Level, Company Size, Employment Type.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643336" y="6296863"/>
            <a:ext cx="5099224" cy="2961437"/>
          </a:xfrm>
          <a:custGeom>
            <a:avLst/>
            <a:gdLst/>
            <a:ahLst/>
            <a:cxnLst/>
            <a:rect r="r" b="b" t="t" l="l"/>
            <a:pathLst>
              <a:path h="2961437" w="5099224">
                <a:moveTo>
                  <a:pt x="0" y="0"/>
                </a:moveTo>
                <a:lnTo>
                  <a:pt x="5099224" y="0"/>
                </a:lnTo>
                <a:lnTo>
                  <a:pt x="5099224" y="2961437"/>
                </a:lnTo>
                <a:lnTo>
                  <a:pt x="0" y="29614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38996" y="1152525"/>
            <a:ext cx="8082393" cy="717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0"/>
              </a:lnSpc>
            </a:pPr>
            <a:r>
              <a:rPr lang="en-US" b="true" sz="55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Initial Data Exploration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7828057" y="4823914"/>
            <a:ext cx="502056" cy="50205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225792" y="4823914"/>
            <a:ext cx="502056" cy="50205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670655" y="4720781"/>
            <a:ext cx="502056" cy="50205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225792" y="5922584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47193" y="5922584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25792" y="6725859"/>
            <a:ext cx="2646492" cy="1271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1"/>
              </a:lnSpc>
            </a:pPr>
            <a:r>
              <a:rPr lang="en-US" sz="21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</a:t>
            </a:r>
            <a:r>
              <a:rPr lang="en-US" sz="21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issing Values:</a:t>
            </a: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Dataset had 0 missing values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947193" y="6725859"/>
            <a:ext cx="2732862" cy="84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1"/>
              </a:lnSpc>
            </a:pPr>
            <a:r>
              <a:rPr lang="en-US" sz="21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</a:t>
            </a:r>
            <a:r>
              <a:rPr lang="en-US" sz="21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uplicates:</a:t>
            </a: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l">
              <a:lnSpc>
                <a:spcPts val="3431"/>
              </a:lnSpc>
            </a:pP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Found 1171 duplicates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670655" y="5922584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651605" y="6626314"/>
            <a:ext cx="4927642" cy="2128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1"/>
              </a:lnSpc>
            </a:pPr>
            <a:r>
              <a:rPr lang="en-US" sz="21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Typ</a:t>
            </a:r>
            <a:r>
              <a:rPr lang="en-US" sz="21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 Fixes: </a:t>
            </a:r>
          </a:p>
          <a:p>
            <a:pPr algn="l">
              <a:lnSpc>
                <a:spcPts val="3431"/>
              </a:lnSpc>
            </a:pP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Converted columns like ‘company_size’ and ‘experience_level’ to categorical for better analysis.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6" id="26"/>
          <p:cNvSpPr txBox="true"/>
          <p:nvPr/>
        </p:nvSpPr>
        <p:spPr>
          <a:xfrm rot="0">
            <a:off x="3786860" y="2699142"/>
            <a:ext cx="8082393" cy="1398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0"/>
              </a:lnSpc>
            </a:pPr>
            <a:r>
              <a:rPr lang="en-US" b="true" sz="55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Handling Missing &amp; Duplicate 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9695389" y="3997105"/>
            <a:ext cx="7799421" cy="5020877"/>
          </a:xfrm>
          <a:custGeom>
            <a:avLst/>
            <a:gdLst/>
            <a:ahLst/>
            <a:cxnLst/>
            <a:rect r="r" b="b" t="t" l="l"/>
            <a:pathLst>
              <a:path h="5020877" w="7799421">
                <a:moveTo>
                  <a:pt x="0" y="0"/>
                </a:moveTo>
                <a:lnTo>
                  <a:pt x="7799421" y="0"/>
                </a:lnTo>
                <a:lnTo>
                  <a:pt x="7799421" y="5020878"/>
                </a:lnTo>
                <a:lnTo>
                  <a:pt x="0" y="5020878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28116" y="4204870"/>
            <a:ext cx="8307047" cy="3893928"/>
          </a:xfrm>
          <a:custGeom>
            <a:avLst/>
            <a:gdLst/>
            <a:ahLst/>
            <a:cxnLst/>
            <a:rect r="r" b="b" t="t" l="l"/>
            <a:pathLst>
              <a:path h="3893928" w="8307047">
                <a:moveTo>
                  <a:pt x="0" y="0"/>
                </a:moveTo>
                <a:lnTo>
                  <a:pt x="8307047" y="0"/>
                </a:lnTo>
                <a:lnTo>
                  <a:pt x="8307047" y="3893928"/>
                </a:lnTo>
                <a:lnTo>
                  <a:pt x="0" y="3893928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98005" y="2927147"/>
            <a:ext cx="9844046" cy="1558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4245"/>
              </a:lnSpc>
              <a:buFont typeface="Arial"/>
              <a:buChar char="•"/>
            </a:pPr>
            <a:r>
              <a:rPr lang="en-US" b="true" sz="2199" spc="13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</a:t>
            </a:r>
            <a:r>
              <a:rPr lang="en-US" b="true" sz="2199" spc="131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ountplot of Job Titles – Most common roles in data science.</a:t>
            </a:r>
          </a:p>
          <a:p>
            <a:pPr algn="l">
              <a:lnSpc>
                <a:spcPts val="4245"/>
              </a:lnSpc>
            </a:pPr>
            <a:r>
              <a:rPr lang="en-US" b="true" sz="2199" spc="131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.</a:t>
            </a:r>
          </a:p>
          <a:p>
            <a:pPr algn="l" marL="0" indent="0" lvl="0">
              <a:lnSpc>
                <a:spcPts val="4245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4136549" y="1237283"/>
            <a:ext cx="9997227" cy="717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0"/>
              </a:lnSpc>
            </a:pPr>
            <a:r>
              <a:rPr lang="en-US" b="true" sz="55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Exploring the Data with Plots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301082" y="2927147"/>
            <a:ext cx="5374996" cy="1558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4245"/>
              </a:lnSpc>
              <a:buFont typeface="Arial"/>
              <a:buChar char="•"/>
            </a:pPr>
            <a:r>
              <a:rPr lang="en-US" b="true" sz="2199" spc="13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His</a:t>
            </a:r>
            <a:r>
              <a:rPr lang="en-US" b="true" sz="2199" spc="131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togram for salary distribution</a:t>
            </a:r>
          </a:p>
          <a:p>
            <a:pPr algn="l" marL="0" indent="0" lvl="0">
              <a:lnSpc>
                <a:spcPts val="4245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4136549" y="1653178"/>
            <a:ext cx="10558548" cy="717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0"/>
              </a:lnSpc>
            </a:pPr>
            <a:r>
              <a:rPr lang="en-US" b="true" sz="55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New Features &amp; Their Impact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89166" y="2923480"/>
            <a:ext cx="9844046" cy="510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7" indent="-248284" lvl="1">
              <a:lnSpc>
                <a:spcPts val="4438"/>
              </a:lnSpc>
              <a:buFont typeface="Arial"/>
              <a:buChar char="•"/>
            </a:pPr>
            <a:r>
              <a:rPr lang="en-US" b="true" sz="2299" spc="13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Crea</a:t>
            </a:r>
            <a:r>
              <a:rPr lang="en-US" b="true" sz="2299" spc="137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ted new feature named salary to Experience ratio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89166" y="5675958"/>
            <a:ext cx="9844046" cy="510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7" indent="-248284" lvl="1">
              <a:lnSpc>
                <a:spcPts val="4438"/>
              </a:lnSpc>
              <a:buFont typeface="Arial"/>
              <a:buChar char="•"/>
            </a:pPr>
            <a:r>
              <a:rPr lang="en-US" b="true" sz="2299" spc="13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Crea</a:t>
            </a:r>
            <a:r>
              <a:rPr lang="en-US" b="true" sz="2299" spc="137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ting Salaries bin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70549" y="3530098"/>
            <a:ext cx="14138144" cy="1024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5"/>
              </a:lnSpc>
            </a:pPr>
            <a:r>
              <a:rPr lang="en-US" sz="2199" spc="1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normaliz</a:t>
            </a:r>
            <a:r>
              <a:rPr lang="en-US" sz="2199" spc="13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 salary metric that adjusts for experience level: salary_exp_ratio = salary_in_usd experience_weight, where experience levels are mapped as: EN=1, MI=2, SE=3, EX=4.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70549" y="4871239"/>
            <a:ext cx="14138144" cy="491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5"/>
              </a:lnSpc>
            </a:pPr>
            <a:r>
              <a:rPr lang="en-US" b="true" sz="2199" spc="13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Purpose</a:t>
            </a:r>
            <a:r>
              <a:rPr lang="en-US" sz="2199" spc="1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Helps i</a:t>
            </a:r>
            <a:r>
              <a:rPr lang="en-US" sz="2199" spc="13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dentify if employees are compensated fairly relative to their seniority.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70549" y="6313237"/>
            <a:ext cx="14138144" cy="1024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5"/>
              </a:lnSpc>
            </a:pPr>
            <a:r>
              <a:rPr lang="en-US" sz="2199" spc="1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2199" spc="13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alary categorized into discrete bins:</a:t>
            </a:r>
          </a:p>
          <a:p>
            <a:pPr algn="l">
              <a:lnSpc>
                <a:spcPts val="4245"/>
              </a:lnSpc>
            </a:pPr>
            <a:r>
              <a:rPr lang="en-US" sz="2199" spc="13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&lt;60K, 60K–100K, 100K–150K, 150K–200K, &gt;200K.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70549" y="7652325"/>
            <a:ext cx="14138144" cy="1024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5"/>
              </a:lnSpc>
            </a:pPr>
            <a:r>
              <a:rPr lang="en-US" b="true" sz="2199" spc="13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Purpose</a:t>
            </a:r>
            <a:r>
              <a:rPr lang="en-US" sz="2199" spc="1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Enables clearer segm</a:t>
            </a:r>
            <a:r>
              <a:rPr lang="en-US" sz="2199" spc="13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entation of compensation levels for comparison across roles, departments, or regions.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4136549" y="1313057"/>
            <a:ext cx="10558548" cy="1398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0"/>
              </a:lnSpc>
            </a:pPr>
            <a:r>
              <a:rPr lang="en-US" sz="5526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Key Insights from EDA</a:t>
            </a:r>
          </a:p>
          <a:p>
            <a:pPr algn="ctr">
              <a:lnSpc>
                <a:spcPts val="536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416556"/>
            <a:ext cx="16213072" cy="5291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5"/>
              </a:lnSpc>
            </a:pPr>
            <a:r>
              <a:rPr lang="en-US" sz="2199" spc="1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1. Experience Drives Salary Growth</a:t>
            </a:r>
          </a:p>
          <a:p>
            <a:pPr algn="l" marL="474978" indent="-237489" lvl="1">
              <a:lnSpc>
                <a:spcPts val="4245"/>
              </a:lnSpc>
              <a:buFont typeface="Arial"/>
              <a:buChar char="•"/>
            </a:pPr>
            <a:r>
              <a:rPr lang="en-US" b="true" sz="2199" spc="13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Insight:</a:t>
            </a:r>
          </a:p>
          <a:p>
            <a:pPr algn="l" marL="474978" indent="-237489" lvl="1">
              <a:lnSpc>
                <a:spcPts val="4245"/>
              </a:lnSpc>
              <a:buFont typeface="Arial"/>
              <a:buChar char="•"/>
            </a:pPr>
            <a:r>
              <a:rPr lang="en-US" sz="2199" spc="13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Higher experience levels show wider salary ranges and more outliers (top-paying roles)</a:t>
            </a:r>
          </a:p>
          <a:p>
            <a:pPr algn="l">
              <a:lnSpc>
                <a:spcPts val="4245"/>
              </a:lnSpc>
            </a:pPr>
            <a:r>
              <a:rPr lang="en-US" sz="2199" spc="13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2. Company Size Matters Less Than Expected</a:t>
            </a:r>
          </a:p>
          <a:p>
            <a:pPr algn="l" marL="474978" indent="-237489" lvl="1">
              <a:lnSpc>
                <a:spcPts val="4245"/>
              </a:lnSpc>
              <a:buFont typeface="Arial"/>
              <a:buChar char="•"/>
            </a:pPr>
            <a:r>
              <a:rPr lang="en-US" b="true" sz="2199" spc="131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Insight:</a:t>
            </a:r>
          </a:p>
          <a:p>
            <a:pPr algn="l" marL="474978" indent="-237489" lvl="1">
              <a:lnSpc>
                <a:spcPts val="4245"/>
              </a:lnSpc>
              <a:buFont typeface="Arial"/>
              <a:buChar char="•"/>
            </a:pPr>
            <a:r>
              <a:rPr lang="en-US" sz="2199" spc="13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Density peaks overlap significantly across company sizes</a:t>
            </a:r>
          </a:p>
          <a:p>
            <a:pPr algn="l">
              <a:lnSpc>
                <a:spcPts val="4245"/>
              </a:lnSpc>
            </a:pPr>
            <a:r>
              <a:rPr lang="en-US" sz="2199" spc="13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3. Remote Work Correlates with Higher Pay</a:t>
            </a:r>
          </a:p>
          <a:p>
            <a:pPr algn="l" marL="474978" indent="-237489" lvl="1">
              <a:lnSpc>
                <a:spcPts val="4245"/>
              </a:lnSpc>
              <a:buFont typeface="Arial"/>
              <a:buChar char="•"/>
            </a:pPr>
            <a:r>
              <a:rPr lang="en-US" b="true" sz="2199" spc="131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</a:t>
            </a:r>
            <a:r>
              <a:rPr lang="en-US" sz="2199" spc="13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algn="l" marL="474978" indent="-237489" lvl="1">
              <a:lnSpc>
                <a:spcPts val="4245"/>
              </a:lnSpc>
              <a:buFont typeface="Arial"/>
              <a:buChar char="•"/>
            </a:pPr>
            <a:r>
              <a:rPr lang="en-US" sz="2199" spc="13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High-density cluster at 100% remote with salaries &gt;$150K*</a:t>
            </a:r>
          </a:p>
          <a:p>
            <a:pPr algn="l">
              <a:lnSpc>
                <a:spcPts val="424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DAGp62kM7qo</dc:identifier>
  <dcterms:modified xsi:type="dcterms:W3CDTF">2011-08-01T06:04:30Z</dcterms:modified>
  <cp:revision>1</cp:revision>
  <dc:title>Project presentation</dc:title>
</cp:coreProperties>
</file>