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9" r:id="rId4"/>
    <p:sldId id="266" r:id="rId5"/>
    <p:sldId id="281" r:id="rId6"/>
    <p:sldId id="270" r:id="rId7"/>
    <p:sldId id="277" r:id="rId8"/>
    <p:sldId id="271" r:id="rId9"/>
    <p:sldId id="272" r:id="rId10"/>
    <p:sldId id="279" r:id="rId11"/>
    <p:sldId id="273" r:id="rId12"/>
    <p:sldId id="274" r:id="rId13"/>
    <p:sldId id="280" r:id="rId14"/>
    <p:sldId id="267" r:id="rId15"/>
    <p:sldId id="27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2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7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57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1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4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3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91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3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8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8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8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6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8707F0-AD39-4F8E-9DC3-7D29AF248C4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F78087-5195-4443-8427-DDED28B33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361E-787C-1227-3C79-4C7FED2CF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Mitigation of Bird Strikes in Aviation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D36BB-83BD-BF83-87BE-6C110D65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79" y="4748742"/>
            <a:ext cx="4675546" cy="139887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– Deepshikha Singh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(DA41 Batch)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8456-51C1-F1BE-0B10-C96268F15AAC}"/>
              </a:ext>
            </a:extLst>
          </p:cNvPr>
          <p:cNvSpPr txBox="1"/>
          <p:nvPr/>
        </p:nvSpPr>
        <p:spPr>
          <a:xfrm>
            <a:off x="3675062" y="3809998"/>
            <a:ext cx="578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Overview, Analysis, Findings and Conclusions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8565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64F12-2C14-310E-963B-B364EE39B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66AE-EB57-068D-9154-B0061E73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97963"/>
            <a:ext cx="10877550" cy="49019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cs typeface="Times New Roman" panose="02020603050405020304" pitchFamily="18" charset="0"/>
              </a:rPr>
              <a:t>Wildlife Trends &amp; Environmental Risks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6C487-A07E-FE82-C711-50D8DC13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77" y="791852"/>
            <a:ext cx="11401682" cy="5788058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1. Which bird species are most frequently involved in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Small, unknown birds dominate, followed by mourning doves and European starlings.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2. How does habitat modification around airports help reduce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Removing food sources and water bodies makes airports less attractive to birds.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3. Which states have the highest number of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Texas, California, and Florida report the most incidents due to bird migration patterns.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4. How do environmental factors like weather and sky conditions affect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Clear skies and partial cloud conditions see the highest incidents.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5. What are the best strategies for wildlife management to minimize aviation risks?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mix of habitat control, deterrents (lasers, noise), and real-time bird monitoring is most effective.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6. Can adjusting flight schedules reduce the likelihood of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Avoiding peak bird activity periods (dawn, dusk, summer months) can minimize risks.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7. Are there specific flight routes or locations with higher risks of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Airports near water bodies, forests, and migratory routes face increased risks.</a:t>
            </a:r>
          </a:p>
        </p:txBody>
      </p:sp>
    </p:spTree>
    <p:extLst>
      <p:ext uri="{BB962C8B-B14F-4D97-AF65-F5344CB8AC3E}">
        <p14:creationId xmlns:p14="http://schemas.microsoft.com/office/powerpoint/2010/main" val="334915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D894-3A09-9FE2-3008-9D2C7A4C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9A90FA-BCE9-A115-EF4C-A9F49575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7" y="-24992"/>
            <a:ext cx="10496546" cy="6907984"/>
          </a:xfrm>
        </p:spPr>
      </p:pic>
    </p:spTree>
    <p:extLst>
      <p:ext uri="{BB962C8B-B14F-4D97-AF65-F5344CB8AC3E}">
        <p14:creationId xmlns:p14="http://schemas.microsoft.com/office/powerpoint/2010/main" val="293961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3AE6F-7286-55EB-A940-D2595BD5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D3F0F67-BC37-8036-19DD-93EBE6D1B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7" y="-24992"/>
            <a:ext cx="10496546" cy="6907984"/>
          </a:xfrm>
        </p:spPr>
      </p:pic>
    </p:spTree>
    <p:extLst>
      <p:ext uri="{BB962C8B-B14F-4D97-AF65-F5344CB8AC3E}">
        <p14:creationId xmlns:p14="http://schemas.microsoft.com/office/powerpoint/2010/main" val="370721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9AE9-A701-A1F2-CEF2-7A310BF7F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3CC8-9123-69A5-51E4-32D5A498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97963"/>
            <a:ext cx="10877550" cy="49019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cs typeface="Times New Roman" panose="02020603050405020304" pitchFamily="18" charset="0"/>
              </a:rPr>
              <a:t>Cost, Risk Management &amp; Training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633BDB-827D-EC2B-4B3A-130CCBC1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77" y="791852"/>
            <a:ext cx="11401682" cy="5788058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1. What is the estimated economic impact of bird strikes on airlines?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 $40M in costs due to precautionary landings and aircraft damages.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2. Which aircraft types are most affected by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B-737-800 and Airbus A320/A319 report the highest incidents.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3. What are the most cost-effective measures to prevent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Focusing on mitigating risks from Canada geese and large birds to reduce financial losses.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4. How can pilot training and awareness help reduce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Enhancing real-time reporting and response to bird hazards can improve safety.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5. How can predictive analytics help minimize bird strike risks?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Historical data like this can be used to forecast high-risk periods and adjust flight operations accordingly.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6. How effective are current bird detection and avoidance systems?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Radar, AI-based monitoring, and automated deterrent systems can significantly reduce strike incidents.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7. What communication strategies can improve pilot responsiveness to bird strike risks?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alerts, AI-driven risk assessments, and improved coordination with air traffic control.</a:t>
            </a:r>
          </a:p>
        </p:txBody>
      </p:sp>
    </p:spTree>
    <p:extLst>
      <p:ext uri="{BB962C8B-B14F-4D97-AF65-F5344CB8AC3E}">
        <p14:creationId xmlns:p14="http://schemas.microsoft.com/office/powerpoint/2010/main" val="228129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571B-8B4A-D5D6-AFE7-C27184A4F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D04-7D25-0B3D-DEAE-FEB626D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70" y="382800"/>
            <a:ext cx="11089260" cy="428920"/>
          </a:xfrm>
        </p:spPr>
        <p:txBody>
          <a:bodyPr>
            <a:normAutofit/>
          </a:bodyPr>
          <a:lstStyle/>
          <a:p>
            <a:r>
              <a:rPr lang="en-US" sz="2000" dirty="0"/>
              <a:t>SUMMARY OF THE ANALYSIS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29A6-CDC3-CF47-34EE-6E842B41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71" y="597260"/>
            <a:ext cx="10949330" cy="60392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Peak Strike Periods: </a:t>
            </a:r>
            <a:r>
              <a:rPr lang="en-US" sz="1400" cap="none" dirty="0"/>
              <a:t>Highest in August &amp; September, mainly in clear skies, coinciding with high bird activity and migration periods.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High-Risk Flight Phases: </a:t>
            </a:r>
            <a:r>
              <a:rPr lang="en-US" sz="1400" cap="none" dirty="0"/>
              <a:t>Occur mostly during approach, climb, and takeoff , when aircraft are at lower altitudes and birds are active. Precautionary landings are often necessary for larger bird strikes.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Aircraft &amp; Airport Risks: </a:t>
            </a:r>
            <a:r>
              <a:rPr lang="en-US" sz="1400" cap="none" dirty="0"/>
              <a:t>Smaller aircraft (B-737-800, B-737-300, A320/A319) are more affected.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High-risk airports: </a:t>
            </a:r>
            <a:r>
              <a:rPr lang="en-US" sz="1400" cap="none" dirty="0"/>
              <a:t>DFW, Sacramento, </a:t>
            </a:r>
            <a:r>
              <a:rPr lang="en-US" sz="1400" b="1" cap="none" dirty="0"/>
              <a:t>High-Risk Locations: </a:t>
            </a:r>
            <a:r>
              <a:rPr lang="en-US" sz="1400" cap="none" dirty="0"/>
              <a:t>California, Texas, Florida, and the Midwest.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Pilot Awareness Gap: </a:t>
            </a:r>
            <a:r>
              <a:rPr lang="en-US" sz="1400" cap="none" dirty="0"/>
              <a:t>57% of strikes occur without pilot warnings, highlighting detection issues.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Financial Impact: </a:t>
            </a:r>
            <a:r>
              <a:rPr lang="en-US" sz="1400" cap="none" dirty="0"/>
              <a:t>Precautionary landings ($40M), engine shutdowns ($25M); Canada geese and deer cause the highest costs.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Wildlife Hazards: </a:t>
            </a:r>
            <a:r>
              <a:rPr lang="en-US" sz="1400" cap="none" dirty="0"/>
              <a:t>Unknown Small birds, mourning doves, and red-tailed hawks frequently strike aircraft, with hawks causing severe damage.</a:t>
            </a:r>
            <a:endParaRPr lang="en-US" sz="1400" i="0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428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4BA0-3878-E91E-DDEF-FD7B797D7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6D4A-3303-ADB6-E0A1-F5EE1541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28" y="259237"/>
            <a:ext cx="11089260" cy="428920"/>
          </a:xfrm>
        </p:spPr>
        <p:txBody>
          <a:bodyPr>
            <a:normAutofit/>
          </a:bodyPr>
          <a:lstStyle/>
          <a:p>
            <a:r>
              <a:rPr lang="en-US" sz="2000" dirty="0"/>
              <a:t>Conclusion &amp; strategies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772F-709C-7985-BEB0-F73AC3A7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40" y="597259"/>
            <a:ext cx="11362637" cy="6190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Improve Bird Detection &amp; Warnings: </a:t>
            </a:r>
            <a:r>
              <a:rPr lang="en-US" sz="1400" cap="none" dirty="0"/>
              <a:t>Deploy radar systems, real-time alerts, and enhanced pilot training to reduce strike risks.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Enhance Wildlife Management: </a:t>
            </a:r>
            <a:r>
              <a:rPr lang="en-US" sz="1400" cap="none" dirty="0"/>
              <a:t>Modify airport surroundings to deter high-risk species (Small birds, Canada geese, hawks) using lasers, noise deterrents, and habitat control.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Address Seasonal &amp; Migration Risks: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cap="none" dirty="0"/>
              <a:t>Peak migration periods (August-September) require heightened monitoring.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cap="none" dirty="0"/>
              <a:t>Adjust flight paths during migration seasons to minimize encounters with large flocks.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Focus on High-Risk Locations: </a:t>
            </a:r>
            <a:r>
              <a:rPr lang="en-US" sz="1400" cap="none" dirty="0"/>
              <a:t>Strengthen mitigation efforts at DFW, Sacramento, and California, Midwest regions, where strikes are most frequent.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Operational &amp; Policy Adjustments: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cap="none" dirty="0"/>
              <a:t>Standardize reporting for better data accuracy and trend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cap="none" dirty="0"/>
              <a:t>Develop airline-specific risk mitigation plans based on flight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cap="none" dirty="0"/>
              <a:t>Expected Outcomes: </a:t>
            </a:r>
            <a:r>
              <a:rPr lang="en-US" sz="1400" cap="none" dirty="0"/>
              <a:t>Fewer bird strikes, reduced aircraft damage, lower operational costs, and enhanced flight safety. Better balance between aviation safety and wildlife conservation.</a:t>
            </a:r>
          </a:p>
        </p:txBody>
      </p:sp>
    </p:spTree>
    <p:extLst>
      <p:ext uri="{BB962C8B-B14F-4D97-AF65-F5344CB8AC3E}">
        <p14:creationId xmlns:p14="http://schemas.microsoft.com/office/powerpoint/2010/main" val="397951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4F50-CFC2-1B0F-64FC-6569EEE6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ThANK</a:t>
            </a:r>
            <a:r>
              <a:rPr lang="en-US" dirty="0"/>
              <a:t>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60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07EF-6442-200F-8D79-1D6E564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469" y="161631"/>
            <a:ext cx="9009062" cy="553039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cs typeface="Times New Roman" panose="02020603050405020304" pitchFamily="18" charset="0"/>
              </a:rPr>
              <a:t>Problem Statement and Objectives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2982-1A56-4606-4564-80CD8465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102936"/>
            <a:ext cx="10906125" cy="531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Bird strikes pose a significant safety risk in aviation, leading to aircraft damage, delays, and financial losses.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The project aims to analyze past incidents to identify trends and develop mitigation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Understand the frequency and severity of bird strikes.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Identify high-risk locations and times/trends of Bird Strikes.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Provide data-driven recommendations for prevention.</a:t>
            </a:r>
          </a:p>
        </p:txBody>
      </p:sp>
    </p:spTree>
    <p:extLst>
      <p:ext uri="{BB962C8B-B14F-4D97-AF65-F5344CB8AC3E}">
        <p14:creationId xmlns:p14="http://schemas.microsoft.com/office/powerpoint/2010/main" val="5045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896F-2B6F-0AC2-47E4-2DCF56BE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0BA7-BDAE-3F03-947C-1D3608A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56" y="84842"/>
            <a:ext cx="10877550" cy="977245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cs typeface="Times New Roman" panose="02020603050405020304" pitchFamily="18" charset="0"/>
              </a:rPr>
              <a:t>Technologies used &amp;</a:t>
            </a:r>
            <a:br>
              <a:rPr lang="en-IN" sz="2000" dirty="0">
                <a:cs typeface="Times New Roman" panose="02020603050405020304" pitchFamily="18" charset="0"/>
              </a:rPr>
            </a:br>
            <a:r>
              <a:rPr lang="en-IN" sz="2000" dirty="0">
                <a:cs typeface="Times New Roman" panose="02020603050405020304" pitchFamily="18" charset="0"/>
              </a:rPr>
              <a:t>Observations and data pre-processing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0B83-16ED-14B2-C210-FD9C3BA0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234912"/>
            <a:ext cx="10906125" cy="51849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cap="none" dirty="0">
                <a:cs typeface="Times New Roman" panose="02020603050405020304" pitchFamily="18" charset="0"/>
              </a:rPr>
              <a:t>Technologies used :</a:t>
            </a:r>
          </a:p>
          <a:p>
            <a:pPr>
              <a:lnSpc>
                <a:spcPct val="150000"/>
              </a:lnSpc>
            </a:pPr>
            <a:r>
              <a:rPr lang="en-IN" b="1" cap="none" dirty="0"/>
              <a:t>Python ( with Pandas lib)</a:t>
            </a:r>
            <a:r>
              <a:rPr lang="en-IN" cap="none" dirty="0"/>
              <a:t>: for data cleaning and categorization </a:t>
            </a:r>
          </a:p>
          <a:p>
            <a:pPr>
              <a:lnSpc>
                <a:spcPct val="150000"/>
              </a:lnSpc>
            </a:pPr>
            <a:r>
              <a:rPr lang="en-IN" b="1" cap="none" dirty="0"/>
              <a:t>Tableau</a:t>
            </a:r>
            <a:r>
              <a:rPr lang="en-IN" cap="none" dirty="0"/>
              <a:t>: for data analysis and visualisation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Observations and  Data Pre-processing:</a:t>
            </a:r>
          </a:p>
          <a:p>
            <a:r>
              <a:rPr lang="en-US" b="1" cap="none" dirty="0"/>
              <a:t>Dataset: </a:t>
            </a:r>
            <a:r>
              <a:rPr lang="en-US" cap="none" dirty="0"/>
              <a:t>25,558 wildlife strike </a:t>
            </a:r>
            <a:r>
              <a:rPr lang="en-US" b="1" cap="none" dirty="0"/>
              <a:t>records</a:t>
            </a:r>
            <a:r>
              <a:rPr lang="en-US" cap="none" dirty="0"/>
              <a:t>, enabling detailed analysis.</a:t>
            </a:r>
          </a:p>
          <a:p>
            <a:r>
              <a:rPr lang="en-US" b="1" cap="none" dirty="0"/>
              <a:t>Key Columns: Wildlife: Species </a:t>
            </a:r>
            <a:r>
              <a:rPr lang="en-US" cap="none" dirty="0"/>
              <a:t>(complete) for species impact, </a:t>
            </a:r>
            <a:r>
              <a:rPr lang="en-US" b="1" cap="none" dirty="0"/>
              <a:t>Phase of Flight and Impact to flight </a:t>
            </a:r>
            <a:r>
              <a:rPr lang="en-US" cap="none" dirty="0"/>
              <a:t>to identify high-risk moments, </a:t>
            </a:r>
            <a:r>
              <a:rPr lang="en-US" b="1" cap="none" dirty="0"/>
              <a:t>Cost: Total $ </a:t>
            </a:r>
            <a:r>
              <a:rPr lang="en-US" cap="none" dirty="0"/>
              <a:t>for financial impact, and </a:t>
            </a:r>
            <a:r>
              <a:rPr lang="en-US" b="1" cap="none" dirty="0"/>
              <a:t>Number of People Injured </a:t>
            </a:r>
            <a:r>
              <a:rPr lang="en-US" cap="none" dirty="0"/>
              <a:t>and High-risk locations for risk assessment.</a:t>
            </a:r>
          </a:p>
          <a:p>
            <a:r>
              <a:rPr lang="en-US" b="1" cap="none" dirty="0"/>
              <a:t>Data Cleaning: </a:t>
            </a:r>
            <a:r>
              <a:rPr lang="en-US" cap="none" dirty="0"/>
              <a:t>Missing values handled—categorical (mode), numerical (median/mode), and unknown data labeled as "Unknown". </a:t>
            </a:r>
          </a:p>
          <a:p>
            <a:r>
              <a:rPr lang="en-US" cap="none" dirty="0" err="1"/>
              <a:t>FlightDate</a:t>
            </a:r>
            <a:r>
              <a:rPr lang="en-US" cap="none" dirty="0"/>
              <a:t> forward-filled after thoroughly analyzing the data for consistency. </a:t>
            </a:r>
          </a:p>
          <a:p>
            <a:r>
              <a:rPr lang="en-US" cap="none" dirty="0"/>
              <a:t>Added ‘Country’ column to specify the origin states.</a:t>
            </a:r>
          </a:p>
        </p:txBody>
      </p:sp>
    </p:spTree>
    <p:extLst>
      <p:ext uri="{BB962C8B-B14F-4D97-AF65-F5344CB8AC3E}">
        <p14:creationId xmlns:p14="http://schemas.microsoft.com/office/powerpoint/2010/main" val="13434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3C9F-8D38-2240-EAB0-785917C3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F4F6C8-E3E2-447F-8C6B-0B6BDEC8B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"/>
          <a:stretch/>
        </p:blipFill>
        <p:spPr>
          <a:xfrm>
            <a:off x="847727" y="584461"/>
            <a:ext cx="10496546" cy="6332949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8A897-05A2-A2A9-6552-74FFCAC0EA55}"/>
              </a:ext>
            </a:extLst>
          </p:cNvPr>
          <p:cNvSpPr/>
          <p:nvPr/>
        </p:nvSpPr>
        <p:spPr>
          <a:xfrm>
            <a:off x="3858706" y="113122"/>
            <a:ext cx="4945929" cy="348791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Enhancing Flight Safety: Bird Strike Insights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5782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40DAF-5113-9CE6-A914-6289500B6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16264C-1170-38DA-02FC-264882FEB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7" y="9427"/>
            <a:ext cx="10496546" cy="6907984"/>
          </a:xfrm>
        </p:spPr>
      </p:pic>
    </p:spTree>
    <p:extLst>
      <p:ext uri="{BB962C8B-B14F-4D97-AF65-F5344CB8AC3E}">
        <p14:creationId xmlns:p14="http://schemas.microsoft.com/office/powerpoint/2010/main" val="414849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02F6-6EFA-79E9-12FF-E3147DD3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FFC573-CD7E-AEFD-E2DF-FEB97A844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7" y="0"/>
            <a:ext cx="10496546" cy="6907984"/>
          </a:xfrm>
        </p:spPr>
      </p:pic>
    </p:spTree>
    <p:extLst>
      <p:ext uri="{BB962C8B-B14F-4D97-AF65-F5344CB8AC3E}">
        <p14:creationId xmlns:p14="http://schemas.microsoft.com/office/powerpoint/2010/main" val="148984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1AA6B-766A-0048-7B25-79CAC4DCD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AC01-27B3-FAE1-379B-F59DE1D3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97963"/>
            <a:ext cx="10877550" cy="490193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cs typeface="Times New Roman" panose="02020603050405020304" pitchFamily="18" charset="0"/>
              </a:rPr>
              <a:t>Flight Safety &amp; Regulatory Compliance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2430EA-7391-CACD-03D9-D4819A7F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77" y="791852"/>
            <a:ext cx="11401682" cy="5788058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1. Which wildlife species are most involved in bird strikes, and how do they impact flight safety?</a:t>
            </a:r>
            <a:endParaRPr lang="en-US" altLang="en-US" sz="1600" cap="none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Small, unknown birds cause most "no effect" incidents, while red-tailed hawks and vultures cause significant damage.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2. During which phases of flight are bird strikes most likely to occur?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Approach, climb, and takeoff are the most vulnerable phases.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3.  have bird strike trends changed over the years?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increase from 2003 to 2009, peaking at 3,262 incidents.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4. How does seasonality affect bird strike frequency?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August records the highest strikes due to increased bird activity.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5. How well are bird strike incidents reported in compliance with aviation safety regulations?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incidents occur without prior pilot warnings, impacting safety measures.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6. Which airports report the highest number of bird strikes?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Dallas/Fort Worth (DFW) leads with 932 bird strikes, followed by Sacramento and Salt Lake City.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7. How can we improve reporting accuracy and timeliness of bird strike incidents?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automated detection systems and enhance pilot reporting protocols.</a:t>
            </a:r>
          </a:p>
        </p:txBody>
      </p:sp>
    </p:spTree>
    <p:extLst>
      <p:ext uri="{BB962C8B-B14F-4D97-AF65-F5344CB8AC3E}">
        <p14:creationId xmlns:p14="http://schemas.microsoft.com/office/powerpoint/2010/main" val="422434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0D20A-305B-C55A-1DB8-75A262AD2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0CB4CC-CB4C-6B33-A11A-03F969C4D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7" y="-24992"/>
            <a:ext cx="10496546" cy="6907984"/>
          </a:xfrm>
        </p:spPr>
      </p:pic>
    </p:spTree>
    <p:extLst>
      <p:ext uri="{BB962C8B-B14F-4D97-AF65-F5344CB8AC3E}">
        <p14:creationId xmlns:p14="http://schemas.microsoft.com/office/powerpoint/2010/main" val="391164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E7FC7-AC78-9EE1-7F66-D0D63014B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BF6303-5BE6-CE08-040C-6530E2DEC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7" y="-24992"/>
            <a:ext cx="10496546" cy="6907984"/>
          </a:xfrm>
        </p:spPr>
      </p:pic>
    </p:spTree>
    <p:extLst>
      <p:ext uri="{BB962C8B-B14F-4D97-AF65-F5344CB8AC3E}">
        <p14:creationId xmlns:p14="http://schemas.microsoft.com/office/powerpoint/2010/main" val="11755179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262</TotalTime>
  <Words>1169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Droplet</vt:lpstr>
      <vt:lpstr>Mitigation of Bird Strikes in Aviation</vt:lpstr>
      <vt:lpstr>Problem Statement and Objectives</vt:lpstr>
      <vt:lpstr>Technologies used &amp; Observations and data pre-processing</vt:lpstr>
      <vt:lpstr>PowerPoint Presentation</vt:lpstr>
      <vt:lpstr>PowerPoint Presentation</vt:lpstr>
      <vt:lpstr>PowerPoint Presentation</vt:lpstr>
      <vt:lpstr>Flight Safety &amp; Regulatory Compliance</vt:lpstr>
      <vt:lpstr>PowerPoint Presentation</vt:lpstr>
      <vt:lpstr>PowerPoint Presentation</vt:lpstr>
      <vt:lpstr>Wildlife Trends &amp; Environmental Risks</vt:lpstr>
      <vt:lpstr>PowerPoint Presentation</vt:lpstr>
      <vt:lpstr>PowerPoint Presentation</vt:lpstr>
      <vt:lpstr>Cost, Risk Management &amp; Training</vt:lpstr>
      <vt:lpstr>SUMMARY OF THE ANALYSIS</vt:lpstr>
      <vt:lpstr>Conclusion &amp; 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Deepshikha Singh</dc:creator>
  <cp:lastModifiedBy>Deepshikha Singh</cp:lastModifiedBy>
  <cp:revision>37</cp:revision>
  <dcterms:created xsi:type="dcterms:W3CDTF">2025-01-29T08:29:02Z</dcterms:created>
  <dcterms:modified xsi:type="dcterms:W3CDTF">2025-03-05T14:39:34Z</dcterms:modified>
</cp:coreProperties>
</file>