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71" r:id="rId2"/>
    <p:sldId id="496" r:id="rId3"/>
    <p:sldId id="497" r:id="rId4"/>
    <p:sldId id="533" r:id="rId5"/>
    <p:sldId id="547" r:id="rId6"/>
    <p:sldId id="499" r:id="rId7"/>
    <p:sldId id="508" r:id="rId8"/>
    <p:sldId id="495" r:id="rId9"/>
  </p:sldIdLst>
  <p:sldSz cx="9144000" cy="5715000" type="screen16x10"/>
  <p:notesSz cx="7099300" cy="10234613"/>
  <p:embeddedFontLst>
    <p:embeddedFont>
      <p:font typeface="Calibri" panose="020F0502020204030204" pitchFamily="34" charset="0"/>
      <p:regular r:id="rId12"/>
      <p:bold r:id="rId12"/>
      <p:italic r:id="rId12"/>
      <p:boldItalic r:id="rId12"/>
    </p:embeddedFont>
    <p:embeddedFont>
      <p:font typeface="Helvetica" panose="020B0604020202020204" pitchFamily="34" charset="0"/>
      <p:regular r:id="rId12"/>
      <p:bold r:id="rId12"/>
      <p:italic r:id="rId12"/>
      <p:boldItalic r:id="rId12"/>
    </p:embeddedFont>
    <p:embeddedFont>
      <p:font typeface="Verdana" panose="020B0604030504040204" pitchFamily="34" charset="0"/>
      <p:regular r:id="rId12"/>
      <p:bold r:id="rId12"/>
      <p:italic r:id="rId12"/>
      <p:boldItalic r:id="rId12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7547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5095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4264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90190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377381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852857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328333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803809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3" userDrawn="1">
          <p15:clr>
            <a:srgbClr val="A4A3A4"/>
          </p15:clr>
        </p15:guide>
        <p15:guide id="2" orient="horz" pos="3161" userDrawn="1">
          <p15:clr>
            <a:srgbClr val="A4A3A4"/>
          </p15:clr>
        </p15:guide>
        <p15:guide id="3" orient="horz" pos="2367" userDrawn="1">
          <p15:clr>
            <a:srgbClr val="A4A3A4"/>
          </p15:clr>
        </p15:guide>
        <p15:guide id="4" orient="horz" pos="3426" userDrawn="1">
          <p15:clr>
            <a:srgbClr val="A4A3A4"/>
          </p15:clr>
        </p15:guide>
        <p15:guide id="5" orient="horz" pos="1536" userDrawn="1">
          <p15:clr>
            <a:srgbClr val="A4A3A4"/>
          </p15:clr>
        </p15:guide>
        <p15:guide id="6" orient="horz" pos="1271" userDrawn="1">
          <p15:clr>
            <a:srgbClr val="A4A3A4"/>
          </p15:clr>
        </p15:guide>
        <p15:guide id="7" orient="horz" pos="3313" userDrawn="1">
          <p15:clr>
            <a:srgbClr val="A4A3A4"/>
          </p15:clr>
        </p15:guide>
        <p15:guide id="8" orient="horz" pos="1649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213" userDrawn="1">
          <p15:clr>
            <a:srgbClr val="A4A3A4"/>
          </p15:clr>
        </p15:guide>
        <p15:guide id="11" orient="horz" pos="2821" userDrawn="1">
          <p15:clr>
            <a:srgbClr val="A4A3A4"/>
          </p15:clr>
        </p15:guide>
        <p15:guide id="12" pos="1746" userDrawn="1">
          <p15:clr>
            <a:srgbClr val="A4A3A4"/>
          </p15:clr>
        </p15:guide>
        <p15:guide id="13" pos="5375" userDrawn="1">
          <p15:clr>
            <a:srgbClr val="A4A3A4"/>
          </p15:clr>
        </p15:guide>
        <p15:guide id="14" pos="385" userDrawn="1">
          <p15:clr>
            <a:srgbClr val="A4A3A4"/>
          </p15:clr>
        </p15:guide>
        <p15:guide id="15" pos="2880" userDrawn="1">
          <p15:clr>
            <a:srgbClr val="A4A3A4"/>
          </p15:clr>
        </p15:guide>
        <p15:guide id="16" pos="2699" userDrawn="1">
          <p15:clr>
            <a:srgbClr val="A4A3A4"/>
          </p15:clr>
        </p15:guide>
        <p15:guide id="17" pos="3061" userDrawn="1">
          <p15:clr>
            <a:srgbClr val="A4A3A4"/>
          </p15:clr>
        </p15:guide>
        <p15:guide id="18" pos="13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A3C8C"/>
    <a:srgbClr val="0070C0"/>
    <a:srgbClr val="FF6451"/>
    <a:srgbClr val="BCE1FC"/>
    <a:srgbClr val="14468C"/>
    <a:srgbClr val="050E21"/>
    <a:srgbClr val="195096"/>
    <a:srgbClr val="0A1E46"/>
    <a:srgbClr val="3278DC"/>
    <a:srgbClr val="A0A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88957" autoAdjust="0"/>
  </p:normalViewPr>
  <p:slideViewPr>
    <p:cSldViewPr snapToObjects="1">
      <p:cViewPr>
        <p:scale>
          <a:sx n="125" d="100"/>
          <a:sy n="125" d="100"/>
        </p:scale>
        <p:origin x="1068" y="-150"/>
      </p:cViewPr>
      <p:guideLst>
        <p:guide orient="horz" pos="743"/>
        <p:guide orient="horz" pos="3161"/>
        <p:guide orient="horz" pos="2367"/>
        <p:guide orient="horz" pos="3426"/>
        <p:guide orient="horz" pos="1536"/>
        <p:guide orient="horz" pos="1271"/>
        <p:guide orient="horz" pos="3313"/>
        <p:guide orient="horz" pos="1649"/>
        <p:guide orient="horz"/>
        <p:guide orient="horz" pos="213"/>
        <p:guide orient="horz" pos="2821"/>
        <p:guide pos="1746"/>
        <p:guide pos="5375"/>
        <p:guide pos="385"/>
        <p:guide pos="2880"/>
        <p:guide pos="2699"/>
        <p:guide pos="3061"/>
        <p:guide pos="13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906" y="-108"/>
      </p:cViewPr>
      <p:guideLst>
        <p:guide orient="horz" pos="3223"/>
        <p:guide pos="22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NUL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2676DCA-960E-4391-BFD1-94775D77449F}" type="datetimeFigureOut">
              <a:rPr lang="de-DE" smtClean="0"/>
              <a:pPr/>
              <a:t>04.11.2020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1CBB2D9-B996-4C9F-9718-0BD6CFB127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557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768350"/>
            <a:ext cx="61404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4D8C3D32-0CEC-4E75-98FF-2FBD233904A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840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1pPr>
    <a:lvl2pPr marL="475476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2pPr>
    <a:lvl3pPr marL="950953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3pPr>
    <a:lvl4pPr marL="1426428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4pPr>
    <a:lvl5pPr marL="1901904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5pPr>
    <a:lvl6pPr marL="2377381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857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333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809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39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08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315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48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578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61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5CE4A87A-7662-874B-9779-C31B2908ED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6725" y="3433581"/>
            <a:ext cx="8066091" cy="1368190"/>
          </a:xfrm>
        </p:spPr>
        <p:txBody>
          <a:bodyPr lIns="0" tIns="0" rIns="0" bIns="360000" anchor="b" anchorCtr="0"/>
          <a:lstStyle>
            <a:lvl1pPr algn="ctr">
              <a:lnSpc>
                <a:spcPct val="90000"/>
              </a:lnSpc>
              <a:defRPr sz="2800" b="1" spc="-27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6725" y="4801770"/>
            <a:ext cx="8066089" cy="503656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800"/>
              </a:spcBef>
              <a:buNone/>
              <a:defRPr sz="1600" b="0" spc="267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658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720CEEC-913C-4940-B141-B6A6A6A9CA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4441720"/>
            <a:ext cx="9144000" cy="1224170"/>
          </a:xfrm>
        </p:spPr>
        <p:txBody>
          <a:bodyPr tIns="0" bIns="0"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45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724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3422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E8C79BB-BA13-3F44-A96B-2E158E117C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1476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2BD8887-7B55-E041-AAC5-C807DC9611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087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0388BE6-53DE-8743-AD0E-D1EFB52F66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2592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64AE703-049E-544A-9963-92180B4BC0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8673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7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A1B4C71-CA4F-8042-96F8-14524E9C95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5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96FCA1F-A393-A440-BB17-6B6AB10B5E3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916"/>
            <a:ext cx="9144000" cy="5715000"/>
          </a:xfrm>
          <a:prstGeom prst="rect">
            <a:avLst/>
          </a:prstGeom>
        </p:spPr>
      </p:pic>
      <p:sp>
        <p:nvSpPr>
          <p:cNvPr id="10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771776" y="1057275"/>
            <a:ext cx="57610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21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71777" y="2352675"/>
            <a:ext cx="5761036" cy="295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9938" name="AutoShape 2" descr="https://wiki.nextevolution.de/download/attachments/8488966/nextevolution%20600px%20transparent.png?version=1&amp;modificationDate=1358951816000&amp;api=v2"/>
          <p:cNvSpPr>
            <a:spLocks noChangeAspect="1" noChangeArrowheads="1"/>
          </p:cNvSpPr>
          <p:nvPr/>
        </p:nvSpPr>
        <p:spPr bwMode="auto">
          <a:xfrm>
            <a:off x="155575" y="-120385"/>
            <a:ext cx="304800" cy="2540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AutoShape 8"/>
          <p:cNvSpPr>
            <a:spLocks noChangeAspect="1" noChangeArrowheads="1" noTextEdit="1"/>
          </p:cNvSpPr>
          <p:nvPr userDrawn="1"/>
        </p:nvSpPr>
        <p:spPr bwMode="auto">
          <a:xfrm>
            <a:off x="2249205" y="3337568"/>
            <a:ext cx="719137" cy="89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4" name="Group 7"/>
          <p:cNvGrpSpPr>
            <a:grpSpLocks noChangeAspect="1"/>
          </p:cNvGrpSpPr>
          <p:nvPr userDrawn="1"/>
        </p:nvGrpSpPr>
        <p:grpSpPr bwMode="auto">
          <a:xfrm>
            <a:off x="8847581" y="894000"/>
            <a:ext cx="201078" cy="210000"/>
            <a:chOff x="5537" y="652"/>
            <a:chExt cx="154" cy="193"/>
          </a:xfrm>
        </p:grpSpPr>
        <p:sp>
          <p:nvSpPr>
            <p:cNvPr id="5" name="AutoShape 6">
              <a:hlinkClick r:id="" action="ppaction://hlinkshowjump?jump=nextslide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537" y="652"/>
              <a:ext cx="154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5537" y="652"/>
              <a:ext cx="154" cy="19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5576" y="671"/>
              <a:ext cx="77" cy="155"/>
            </a:xfrm>
            <a:custGeom>
              <a:avLst/>
              <a:gdLst>
                <a:gd name="T0" fmla="*/ 0 w 6468"/>
                <a:gd name="T1" fmla="*/ 0 h 12815"/>
                <a:gd name="T2" fmla="*/ 6468 w 6468"/>
                <a:gd name="T3" fmla="*/ 6408 h 12815"/>
                <a:gd name="T4" fmla="*/ 0 w 6468"/>
                <a:gd name="T5" fmla="*/ 12815 h 12815"/>
                <a:gd name="T6" fmla="*/ 0 w 6468"/>
                <a:gd name="T7" fmla="*/ 10549 h 12815"/>
                <a:gd name="T8" fmla="*/ 4181 w 6468"/>
                <a:gd name="T9" fmla="*/ 6408 h 12815"/>
                <a:gd name="T10" fmla="*/ 0 w 6468"/>
                <a:gd name="T11" fmla="*/ 2266 h 12815"/>
                <a:gd name="T12" fmla="*/ 0 w 6468"/>
                <a:gd name="T13" fmla="*/ 0 h 1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68" h="12815">
                  <a:moveTo>
                    <a:pt x="0" y="0"/>
                  </a:moveTo>
                  <a:lnTo>
                    <a:pt x="6468" y="6408"/>
                  </a:lnTo>
                  <a:lnTo>
                    <a:pt x="0" y="12815"/>
                  </a:lnTo>
                  <a:lnTo>
                    <a:pt x="0" y="10549"/>
                  </a:lnTo>
                  <a:lnTo>
                    <a:pt x="4181" y="6408"/>
                  </a:lnTo>
                  <a:lnTo>
                    <a:pt x="0" y="2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" name="Group 14"/>
          <p:cNvGrpSpPr>
            <a:grpSpLocks noChangeAspect="1"/>
          </p:cNvGrpSpPr>
          <p:nvPr userDrawn="1"/>
        </p:nvGrpSpPr>
        <p:grpSpPr bwMode="auto">
          <a:xfrm>
            <a:off x="8604562" y="894001"/>
            <a:ext cx="201613" cy="209021"/>
            <a:chOff x="5420" y="679"/>
            <a:chExt cx="127" cy="158"/>
          </a:xfrm>
        </p:grpSpPr>
        <p:sp>
          <p:nvSpPr>
            <p:cNvPr id="9" name="AutoShape 13">
              <a:hlinkClick r:id="" action="ppaction://hlinkshowjump?jump=previousslide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420" y="679"/>
              <a:ext cx="127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Rectangle 15"/>
            <p:cNvSpPr>
              <a:spLocks noChangeArrowheads="1"/>
            </p:cNvSpPr>
            <p:nvPr userDrawn="1"/>
          </p:nvSpPr>
          <p:spPr bwMode="auto">
            <a:xfrm>
              <a:off x="5420" y="679"/>
              <a:ext cx="127" cy="1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5452" y="695"/>
              <a:ext cx="63" cy="126"/>
            </a:xfrm>
            <a:custGeom>
              <a:avLst/>
              <a:gdLst>
                <a:gd name="T0" fmla="*/ 6413 w 6413"/>
                <a:gd name="T1" fmla="*/ 0 h 12892"/>
                <a:gd name="T2" fmla="*/ 0 w 6413"/>
                <a:gd name="T3" fmla="*/ 6446 h 12892"/>
                <a:gd name="T4" fmla="*/ 6413 w 6413"/>
                <a:gd name="T5" fmla="*/ 12892 h 12892"/>
                <a:gd name="T6" fmla="*/ 6413 w 6413"/>
                <a:gd name="T7" fmla="*/ 10613 h 12892"/>
                <a:gd name="T8" fmla="*/ 2268 w 6413"/>
                <a:gd name="T9" fmla="*/ 6446 h 12892"/>
                <a:gd name="T10" fmla="*/ 6413 w 6413"/>
                <a:gd name="T11" fmla="*/ 2279 h 12892"/>
                <a:gd name="T12" fmla="*/ 6413 w 6413"/>
                <a:gd name="T13" fmla="*/ 0 h 12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13" h="12892">
                  <a:moveTo>
                    <a:pt x="6413" y="0"/>
                  </a:moveTo>
                  <a:lnTo>
                    <a:pt x="0" y="6446"/>
                  </a:lnTo>
                  <a:lnTo>
                    <a:pt x="6413" y="12892"/>
                  </a:lnTo>
                  <a:lnTo>
                    <a:pt x="6413" y="10613"/>
                  </a:lnTo>
                  <a:lnTo>
                    <a:pt x="2268" y="6446"/>
                  </a:lnTo>
                  <a:lnTo>
                    <a:pt x="6413" y="2279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7" r:id="rId3"/>
    <p:sldLayoutId id="2147483745" r:id="rId4"/>
    <p:sldLayoutId id="2147483744" r:id="rId5"/>
    <p:sldLayoutId id="2147483746" r:id="rId6"/>
    <p:sldLayoutId id="2147483747" r:id="rId7"/>
    <p:sldLayoutId id="2147483738" r:id="rId8"/>
    <p:sldLayoutId id="2147483749" r:id="rId9"/>
    <p:sldLayoutId id="2147483748" r:id="rId10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A3C8C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20000"/>
        <a:buFont typeface="Calibri" panose="020F0502020204030204" pitchFamily="34" charset="0"/>
        <a:buNone/>
        <a:defRPr sz="14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266700" indent="-2667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4988" indent="-268288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801688" indent="-2667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069975" indent="-268288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342" userDrawn="1">
          <p15:clr>
            <a:srgbClr val="F26B43"/>
          </p15:clr>
        </p15:guide>
        <p15:guide id="4" pos="294" userDrawn="1">
          <p15:clr>
            <a:srgbClr val="F26B43"/>
          </p15:clr>
        </p15:guide>
        <p15:guide id="5" pos="1746" userDrawn="1">
          <p15:clr>
            <a:srgbClr val="F26B43"/>
          </p15:clr>
        </p15:guide>
        <p15:guide id="6" pos="5375" userDrawn="1">
          <p15:clr>
            <a:srgbClr val="F26B43"/>
          </p15:clr>
        </p15:guide>
        <p15:guide id="7" orient="horz" pos="1482" userDrawn="1">
          <p15:clr>
            <a:srgbClr val="F26B43"/>
          </p15:clr>
        </p15:guide>
        <p15:guide id="8" orient="horz" pos="666" userDrawn="1">
          <p15:clr>
            <a:srgbClr val="F26B43"/>
          </p15:clr>
        </p15:guide>
        <p15:guide id="9" orient="horz" pos="1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shore.de/knowledge/_videos/deeptalk-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mailto:malte.groth@deepshore.de" TargetMode="External"/><Relationship Id="rId3" Type="http://schemas.openxmlformats.org/officeDocument/2006/relationships/hyperlink" Target="https://github.com/grothesk/deeptalk" TargetMode="External"/><Relationship Id="rId7" Type="http://schemas.openxmlformats.org/officeDocument/2006/relationships/hyperlink" Target="mailto:florian.boldt@deepshore.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ubernetes.io/docs/home/" TargetMode="External"/><Relationship Id="rId5" Type="http://schemas.openxmlformats.org/officeDocument/2006/relationships/hyperlink" Target="https://grafana.com/docs/grafana/latest/administration/provisioning/" TargetMode="External"/><Relationship Id="rId4" Type="http://schemas.openxmlformats.org/officeDocument/2006/relationships/hyperlink" Target="https://www.postgresql.org/" TargetMode="External"/><Relationship Id="rId9" Type="http://schemas.openxmlformats.org/officeDocument/2006/relationships/hyperlink" Target="mailto:frederic.born@deepshore.d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Persistenz in </a:t>
            </a:r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2020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663735" y="1777350"/>
            <a:ext cx="38165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800" b="1" kern="0" dirty="0">
                <a:solidFill>
                  <a:srgbClr val="0A3C8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DEEPTALK</a:t>
            </a:r>
          </a:p>
        </p:txBody>
      </p:sp>
    </p:spTree>
    <p:extLst>
      <p:ext uri="{BB962C8B-B14F-4D97-AF65-F5344CB8AC3E}">
        <p14:creationId xmlns:p14="http://schemas.microsoft.com/office/powerpoint/2010/main" val="42462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F02FD-393C-A94B-B9BC-95E55A7A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585B29-2C75-F94E-9873-13F3D493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Recap</a:t>
            </a:r>
            <a:endParaRPr lang="de-DE" dirty="0"/>
          </a:p>
          <a:p>
            <a:endParaRPr lang="de-DE" dirty="0"/>
          </a:p>
          <a:p>
            <a:r>
              <a:rPr lang="de-DE" dirty="0"/>
              <a:t>Motivation</a:t>
            </a:r>
          </a:p>
          <a:p>
            <a:endParaRPr lang="de-DE" dirty="0"/>
          </a:p>
          <a:p>
            <a:r>
              <a:rPr lang="de-DE" dirty="0" err="1"/>
              <a:t>PersistentVolumes</a:t>
            </a:r>
            <a:r>
              <a:rPr lang="de-DE" dirty="0"/>
              <a:t>, </a:t>
            </a:r>
            <a:r>
              <a:rPr lang="de-DE" dirty="0" err="1"/>
              <a:t>PersistentVolumeClaims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StorageClasses</a:t>
            </a:r>
            <a:endParaRPr lang="de-DE" dirty="0"/>
          </a:p>
          <a:p>
            <a:endParaRPr lang="de-DE" dirty="0"/>
          </a:p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423836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Einführung in k8s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Containerisierung und Bereitstellung einer App in k8s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Konfiguration von Anwendungen / DB mittels </a:t>
            </a:r>
            <a:r>
              <a:rPr lang="de-DE" dirty="0" err="1"/>
              <a:t>ConfigMaps</a:t>
            </a:r>
            <a:r>
              <a:rPr lang="de-DE" dirty="0"/>
              <a:t> und Secrets</a:t>
            </a:r>
          </a:p>
          <a:p>
            <a:endParaRPr lang="de-DE" dirty="0"/>
          </a:p>
          <a:p>
            <a:r>
              <a:rPr lang="de-DE" dirty="0">
                <a:sym typeface="Wingdings" pitchFamily="2" charset="2"/>
              </a:rPr>
              <a:t>Folge 4: </a:t>
            </a:r>
            <a:r>
              <a:rPr lang="de-DE" dirty="0">
                <a:sym typeface="Wingdings" pitchFamily="2" charset="2"/>
                <a:hlinkClick r:id="rId3"/>
              </a:rPr>
              <a:t>https://deepshore.de/knowledge/_videos/deeptalk-4</a:t>
            </a:r>
            <a:r>
              <a:rPr lang="de-DE" dirty="0">
                <a:sym typeface="Wingdings" pitchFamily="2" charset="2"/>
              </a:rPr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73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56E9A82B-D97F-4092-B311-7CFE4B7A4BBB}"/>
              </a:ext>
            </a:extLst>
          </p:cNvPr>
          <p:cNvCxnSpPr>
            <a:cxnSpLocks/>
          </p:cNvCxnSpPr>
          <p:nvPr/>
        </p:nvCxnSpPr>
        <p:spPr>
          <a:xfrm flipV="1">
            <a:off x="2931916" y="2749862"/>
            <a:ext cx="724798" cy="920306"/>
          </a:xfrm>
          <a:prstGeom prst="bentConnector3">
            <a:avLst>
              <a:gd name="adj1" fmla="val 66621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7ED24402-FF96-4413-85B4-467A8AA0F558}"/>
              </a:ext>
            </a:extLst>
          </p:cNvPr>
          <p:cNvCxnSpPr>
            <a:cxnSpLocks/>
          </p:cNvCxnSpPr>
          <p:nvPr/>
        </p:nvCxnSpPr>
        <p:spPr>
          <a:xfrm>
            <a:off x="2931916" y="3670168"/>
            <a:ext cx="740691" cy="273450"/>
          </a:xfrm>
          <a:prstGeom prst="bentConnector3">
            <a:avLst>
              <a:gd name="adj1" fmla="val 65099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11C27E6-72B4-4A2B-B11B-272DDC533A5B}"/>
              </a:ext>
            </a:extLst>
          </p:cNvPr>
          <p:cNvGrpSpPr/>
          <p:nvPr/>
        </p:nvGrpSpPr>
        <p:grpSpPr>
          <a:xfrm>
            <a:off x="492980" y="4497098"/>
            <a:ext cx="2438937" cy="834711"/>
            <a:chOff x="485431" y="4497098"/>
            <a:chExt cx="2438937" cy="834711"/>
          </a:xfrm>
        </p:grpSpPr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64FE3124-C5DE-4B57-912D-20B599DB5ABE}"/>
                </a:ext>
              </a:extLst>
            </p:cNvPr>
            <p:cNvSpPr/>
            <p:nvPr/>
          </p:nvSpPr>
          <p:spPr>
            <a:xfrm>
              <a:off x="485431" y="4691356"/>
              <a:ext cx="2438935" cy="640453"/>
            </a:xfrm>
            <a:prstGeom prst="roundRect">
              <a:avLst>
                <a:gd name="adj" fmla="val 4208"/>
              </a:avLst>
            </a:prstGeom>
            <a:solidFill>
              <a:srgbClr val="BCE1FC">
                <a:alpha val="36863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3EF7CF8F-9D5C-4A5B-9CC4-0EEEDDCE674E}"/>
                </a:ext>
              </a:extLst>
            </p:cNvPr>
            <p:cNvSpPr/>
            <p:nvPr/>
          </p:nvSpPr>
          <p:spPr>
            <a:xfrm>
              <a:off x="485433" y="4497098"/>
              <a:ext cx="2438935" cy="50482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-server-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Pod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B8DF4A26-A759-4AE3-A41B-090E53BB921D}"/>
              </a:ext>
            </a:extLst>
          </p:cNvPr>
          <p:cNvSpPr/>
          <p:nvPr/>
        </p:nvSpPr>
        <p:spPr>
          <a:xfrm>
            <a:off x="492981" y="2338416"/>
            <a:ext cx="2438935" cy="5048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-server-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781E3A4B-AF88-4EA4-9846-E4C6EBDBB745}"/>
              </a:ext>
            </a:extLst>
          </p:cNvPr>
          <p:cNvSpPr txBox="1"/>
          <p:nvPr/>
        </p:nvSpPr>
        <p:spPr>
          <a:xfrm>
            <a:off x="485433" y="4984193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Database: </a:t>
            </a:r>
            <a:r>
              <a:rPr lang="de-DE" sz="1200" b="1" dirty="0" err="1"/>
              <a:t>deeptalk</a:t>
            </a:r>
            <a:br>
              <a:rPr lang="de-DE" sz="1200" dirty="0"/>
            </a:br>
            <a:endParaRPr lang="de-DE" sz="1200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A312579-C06E-4A9A-B15E-A59C1FA72B19}"/>
              </a:ext>
            </a:extLst>
          </p:cNvPr>
          <p:cNvSpPr/>
          <p:nvPr/>
        </p:nvSpPr>
        <p:spPr>
          <a:xfrm>
            <a:off x="6084210" y="3407589"/>
            <a:ext cx="2438934" cy="50482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-client-</a:t>
            </a:r>
            <a:r>
              <a:rPr lang="de-DE" sz="1600" dirty="0" err="1">
                <a:solidFill>
                  <a:schemeClr val="bg1"/>
                </a:solidFill>
              </a:rPr>
              <a:t>Deployment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2FCFF20-6BFD-4AC4-89C8-55EB9060213B}"/>
              </a:ext>
            </a:extLst>
          </p:cNvPr>
          <p:cNvSpPr/>
          <p:nvPr/>
        </p:nvSpPr>
        <p:spPr>
          <a:xfrm>
            <a:off x="492981" y="3417756"/>
            <a:ext cx="2438935" cy="50482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-server-</a:t>
            </a:r>
            <a:r>
              <a:rPr lang="de-DE" sz="1600" dirty="0" err="1">
                <a:solidFill>
                  <a:schemeClr val="bg1"/>
                </a:solidFill>
              </a:rPr>
              <a:t>Deployment</a:t>
            </a:r>
            <a:endParaRPr lang="de-DE" sz="1600" dirty="0">
              <a:solidFill>
                <a:schemeClr val="bg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8A862D3-19CE-4C10-830F-AC4321F9E43C}"/>
              </a:ext>
            </a:extLst>
          </p:cNvPr>
          <p:cNvCxnSpPr>
            <a:cxnSpLocks/>
          </p:cNvCxnSpPr>
          <p:nvPr/>
        </p:nvCxnSpPr>
        <p:spPr>
          <a:xfrm>
            <a:off x="1712449" y="2843239"/>
            <a:ext cx="0" cy="57451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CD97360-3436-4087-B631-02DC6B2F210C}"/>
              </a:ext>
            </a:extLst>
          </p:cNvPr>
          <p:cNvCxnSpPr>
            <a:cxnSpLocks/>
          </p:cNvCxnSpPr>
          <p:nvPr/>
        </p:nvCxnSpPr>
        <p:spPr>
          <a:xfrm>
            <a:off x="1712449" y="3922580"/>
            <a:ext cx="1" cy="5745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BDE2994-849D-4BD7-BE9E-D784A6CE3FA6}"/>
              </a:ext>
            </a:extLst>
          </p:cNvPr>
          <p:cNvCxnSpPr>
            <a:cxnSpLocks/>
          </p:cNvCxnSpPr>
          <p:nvPr/>
        </p:nvCxnSpPr>
        <p:spPr>
          <a:xfrm>
            <a:off x="7303677" y="3912413"/>
            <a:ext cx="2122" cy="58414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DDA26E7A-8603-4BE3-A61E-E3D8FE254FF7}"/>
              </a:ext>
            </a:extLst>
          </p:cNvPr>
          <p:cNvSpPr/>
          <p:nvPr/>
        </p:nvSpPr>
        <p:spPr>
          <a:xfrm>
            <a:off x="3672606" y="3691206"/>
            <a:ext cx="2001194" cy="50482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Secret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86B1962C-5B16-4527-8A2C-78D849B9FC78}"/>
              </a:ext>
            </a:extLst>
          </p:cNvPr>
          <p:cNvSpPr/>
          <p:nvPr/>
        </p:nvSpPr>
        <p:spPr>
          <a:xfrm>
            <a:off x="3656715" y="2497450"/>
            <a:ext cx="1998246" cy="50482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 err="1">
                <a:solidFill>
                  <a:schemeClr val="bg1"/>
                </a:solidFill>
              </a:rPr>
              <a:t>ConfigMap</a:t>
            </a:r>
            <a:endParaRPr lang="de-DE" sz="1600" dirty="0">
              <a:solidFill>
                <a:schemeClr val="bg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2F63ADC-1021-4ADC-B7B4-B5D4C98E9991}"/>
              </a:ext>
            </a:extLst>
          </p:cNvPr>
          <p:cNvGrpSpPr/>
          <p:nvPr/>
        </p:nvGrpSpPr>
        <p:grpSpPr>
          <a:xfrm>
            <a:off x="2924368" y="2590828"/>
            <a:ext cx="3148399" cy="2840485"/>
            <a:chOff x="2924368" y="2590828"/>
            <a:chExt cx="3148399" cy="2840485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C71D7FFD-B9D9-4400-9E85-36F657C29AE4}"/>
                </a:ext>
              </a:extLst>
            </p:cNvPr>
            <p:cNvSpPr txBox="1"/>
            <p:nvPr/>
          </p:nvSpPr>
          <p:spPr>
            <a:xfrm>
              <a:off x="4320137" y="5123536"/>
              <a:ext cx="864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FF6451"/>
                  </a:solidFill>
                </a:rPr>
                <a:t>connect</a:t>
              </a:r>
              <a:endParaRPr lang="de-DE" dirty="0">
                <a:solidFill>
                  <a:srgbClr val="FF6451"/>
                </a:solidFill>
              </a:endParaRPr>
            </a:p>
          </p:txBody>
        </p:sp>
        <p:cxnSp>
          <p:nvCxnSpPr>
            <p:cNvPr id="60" name="Verbinder: gewinkelt 59">
              <a:extLst>
                <a:ext uri="{FF2B5EF4-FFF2-40B4-BE49-F238E27FC236}">
                  <a16:creationId xmlns:a16="http://schemas.microsoft.com/office/drawing/2014/main" id="{0363D6DF-0EE6-42BE-BC00-30EBCBBFFB2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24368" y="2590828"/>
              <a:ext cx="3148399" cy="2549054"/>
            </a:xfrm>
            <a:prstGeom prst="bentConnector3">
              <a:avLst>
                <a:gd name="adj1" fmla="val 90421"/>
              </a:avLst>
            </a:prstGeom>
            <a:ln w="28575">
              <a:solidFill>
                <a:srgbClr val="FF64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52767506-F48D-4E02-ACF4-C14F20FC7868}"/>
              </a:ext>
            </a:extLst>
          </p:cNvPr>
          <p:cNvCxnSpPr>
            <a:cxnSpLocks/>
          </p:cNvCxnSpPr>
          <p:nvPr/>
        </p:nvCxnSpPr>
        <p:spPr>
          <a:xfrm rot="10800000">
            <a:off x="5654960" y="2749863"/>
            <a:ext cx="429250" cy="910139"/>
          </a:xfrm>
          <a:prstGeom prst="bentConnector3">
            <a:avLst>
              <a:gd name="adj1" fmla="val 516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E5823E3E-F43F-4F12-963B-52B897F09F6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73802" y="3660000"/>
            <a:ext cx="410409" cy="283617"/>
          </a:xfrm>
          <a:prstGeom prst="bentConnector3">
            <a:avLst>
              <a:gd name="adj1" fmla="val 5424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268D339A-DF8C-4A38-A654-5A3DB17DE573}"/>
              </a:ext>
            </a:extLst>
          </p:cNvPr>
          <p:cNvGrpSpPr/>
          <p:nvPr/>
        </p:nvGrpSpPr>
        <p:grpSpPr>
          <a:xfrm>
            <a:off x="6069670" y="4496559"/>
            <a:ext cx="2572238" cy="835250"/>
            <a:chOff x="6072765" y="4905155"/>
            <a:chExt cx="2572238" cy="835250"/>
          </a:xfrm>
        </p:grpSpPr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045AD565-6A9E-4C65-8ADE-8614CBFAB360}"/>
                </a:ext>
              </a:extLst>
            </p:cNvPr>
            <p:cNvSpPr/>
            <p:nvPr/>
          </p:nvSpPr>
          <p:spPr>
            <a:xfrm>
              <a:off x="6072765" y="5409978"/>
              <a:ext cx="2438935" cy="330427"/>
            </a:xfrm>
            <a:prstGeom prst="roundRect">
              <a:avLst>
                <a:gd name="adj" fmla="val 4208"/>
              </a:avLst>
            </a:prstGeom>
            <a:solidFill>
              <a:srgbClr val="BCE1FC">
                <a:alpha val="36863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DDF3C197-A641-4CA7-B398-4091B3923FE9}"/>
                </a:ext>
              </a:extLst>
            </p:cNvPr>
            <p:cNvSpPr/>
            <p:nvPr/>
          </p:nvSpPr>
          <p:spPr>
            <a:xfrm>
              <a:off x="6072765" y="4905155"/>
              <a:ext cx="2438935" cy="50482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-client-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Pod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EC7B8654-6D20-40FB-A711-D17DC8CC52B2}"/>
                </a:ext>
              </a:extLst>
            </p:cNvPr>
            <p:cNvSpPr txBox="1"/>
            <p:nvPr/>
          </p:nvSpPr>
          <p:spPr>
            <a:xfrm>
              <a:off x="6075862" y="5410517"/>
              <a:ext cx="2569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psql</a:t>
              </a:r>
              <a:r>
                <a:rPr lang="de-DE" sz="1200" dirty="0"/>
                <a:t> –h $POSTGRES_HOST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826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8D9C35-6928-42E3-A3D1-8026A6E29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776" y="2352676"/>
            <a:ext cx="2250376" cy="2952750"/>
          </a:xfrm>
        </p:spPr>
        <p:txBody>
          <a:bodyPr>
            <a:normAutofit/>
          </a:bodyPr>
          <a:lstStyle/>
          <a:p>
            <a:r>
              <a:rPr lang="de-DE" dirty="0"/>
              <a:t>Auswahlkriterien: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Capacity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Access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Volume Modes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Storage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Selector</a:t>
            </a:r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D9E5635-9B63-4F81-87E3-A9F9D2DFA964}"/>
              </a:ext>
            </a:extLst>
          </p:cNvPr>
          <p:cNvGrpSpPr/>
          <p:nvPr/>
        </p:nvGrpSpPr>
        <p:grpSpPr>
          <a:xfrm>
            <a:off x="6843153" y="2396892"/>
            <a:ext cx="1648526" cy="1725366"/>
            <a:chOff x="1610102" y="3505590"/>
            <a:chExt cx="1648526" cy="1725366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350F4F3-B502-417A-8286-1664B20ED29F}"/>
                </a:ext>
              </a:extLst>
            </p:cNvPr>
            <p:cNvSpPr/>
            <p:nvPr/>
          </p:nvSpPr>
          <p:spPr>
            <a:xfrm>
              <a:off x="1610102" y="3505590"/>
              <a:ext cx="1607160" cy="1725366"/>
            </a:xfrm>
            <a:prstGeom prst="rect">
              <a:avLst/>
            </a:prstGeom>
            <a:solidFill>
              <a:srgbClr val="0A3C8C">
                <a:alpha val="10196"/>
              </a:srgbClr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rgbClr val="0A3C8C"/>
                  </a:solidFill>
                </a:rPr>
                <a:t>PV</a:t>
              </a:r>
            </a:p>
          </p:txBody>
        </p:sp>
        <p:pic>
          <p:nvPicPr>
            <p:cNvPr id="14" name="Grafik 13" descr="Datenbank">
              <a:extLst>
                <a:ext uri="{FF2B5EF4-FFF2-40B4-BE49-F238E27FC236}">
                  <a16:creationId xmlns:a16="http://schemas.microsoft.com/office/drawing/2014/main" id="{215928A1-034A-4EEA-AABB-2431D0E1F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50960" y="4723288"/>
              <a:ext cx="507668" cy="507668"/>
            </a:xfrm>
            <a:prstGeom prst="rect">
              <a:avLst/>
            </a:prstGeom>
          </p:spPr>
        </p:pic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DEEC516-F253-4CE0-9982-DF95881C5D13}"/>
              </a:ext>
            </a:extLst>
          </p:cNvPr>
          <p:cNvGrpSpPr/>
          <p:nvPr/>
        </p:nvGrpSpPr>
        <p:grpSpPr>
          <a:xfrm>
            <a:off x="4740083" y="2396892"/>
            <a:ext cx="1508187" cy="620217"/>
            <a:chOff x="3508700" y="3822109"/>
            <a:chExt cx="1508187" cy="620217"/>
          </a:xfrm>
        </p:grpSpPr>
        <p:pic>
          <p:nvPicPr>
            <p:cNvPr id="16" name="Grafik 15" descr="Warnung">
              <a:extLst>
                <a:ext uri="{FF2B5EF4-FFF2-40B4-BE49-F238E27FC236}">
                  <a16:creationId xmlns:a16="http://schemas.microsoft.com/office/drawing/2014/main" id="{5842787F-C6EF-4854-8E5B-3EE155614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68234" y="3839816"/>
              <a:ext cx="324527" cy="324527"/>
            </a:xfrm>
            <a:prstGeom prst="rect">
              <a:avLst/>
            </a:prstGeom>
          </p:spPr>
        </p:pic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DB39B91-8619-4F67-ABBE-DC89A9EC51CB}"/>
                </a:ext>
              </a:extLst>
            </p:cNvPr>
            <p:cNvSpPr/>
            <p:nvPr/>
          </p:nvSpPr>
          <p:spPr>
            <a:xfrm>
              <a:off x="3508700" y="3822109"/>
              <a:ext cx="1508187" cy="620217"/>
            </a:xfrm>
            <a:prstGeom prst="rect">
              <a:avLst/>
            </a:prstGeom>
            <a:solidFill>
              <a:srgbClr val="0A3C8C">
                <a:alpha val="10196"/>
              </a:srgbClr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rgbClr val="0A3C8C"/>
                  </a:solidFill>
                </a:rPr>
                <a:t>PVC</a:t>
              </a:r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9A66F22D-0163-4950-BB2A-C00623CD7799}"/>
              </a:ext>
            </a:extLst>
          </p:cNvPr>
          <p:cNvSpPr txBox="1"/>
          <p:nvPr/>
        </p:nvSpPr>
        <p:spPr>
          <a:xfrm>
            <a:off x="4661389" y="3011583"/>
            <a:ext cx="169232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latin typeface="Verdana" panose="020B0604030504040204" pitchFamily="34" charset="0"/>
                <a:ea typeface="Verdana" panose="020B0604030504040204" pitchFamily="34" charset="0"/>
              </a:rPr>
              <a:t>accessModes</a:t>
            </a:r>
            <a:r>
              <a:rPr lang="de-DE" sz="105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de-DE" sz="1050" dirty="0">
                <a:latin typeface="Verdana" panose="020B0604030504040204" pitchFamily="34" charset="0"/>
                <a:ea typeface="Verdana" panose="020B0604030504040204" pitchFamily="34" charset="0"/>
              </a:rPr>
              <a:t>    - </a:t>
            </a:r>
            <a:r>
              <a:rPr lang="de-DE" sz="1050" b="1" dirty="0" err="1">
                <a:solidFill>
                  <a:srgbClr val="0A3C8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ReadWriteMany</a:t>
            </a:r>
            <a:endParaRPr lang="de-DE" sz="1050" b="1" dirty="0">
              <a:solidFill>
                <a:srgbClr val="0A3C8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sz="1050" dirty="0" err="1">
                <a:latin typeface="Verdana" panose="020B0604030504040204" pitchFamily="34" charset="0"/>
                <a:ea typeface="Verdana" panose="020B0604030504040204" pitchFamily="34" charset="0"/>
              </a:rPr>
              <a:t>resources</a:t>
            </a:r>
            <a:r>
              <a:rPr lang="de-DE" sz="105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de-DE" sz="105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de-DE" sz="1050" dirty="0" err="1">
                <a:latin typeface="Verdana" panose="020B0604030504040204" pitchFamily="34" charset="0"/>
                <a:ea typeface="Verdana" panose="020B0604030504040204" pitchFamily="34" charset="0"/>
              </a:rPr>
              <a:t>requests</a:t>
            </a:r>
            <a:r>
              <a:rPr lang="de-DE" sz="105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de-DE" sz="1050" dirty="0"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de-DE" sz="1050" dirty="0" err="1">
                <a:latin typeface="Verdana" panose="020B0604030504040204" pitchFamily="34" charset="0"/>
                <a:ea typeface="Verdana" panose="020B0604030504040204" pitchFamily="34" charset="0"/>
              </a:rPr>
              <a:t>storage</a:t>
            </a:r>
            <a:r>
              <a:rPr lang="de-DE" sz="105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de-DE" sz="1050" b="1" dirty="0">
                <a:solidFill>
                  <a:srgbClr val="0A3C8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1Gi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3DA11B-FC38-4BE8-B0DB-E1E04E977FE3}"/>
              </a:ext>
            </a:extLst>
          </p:cNvPr>
          <p:cNvSpPr txBox="1"/>
          <p:nvPr/>
        </p:nvSpPr>
        <p:spPr>
          <a:xfrm>
            <a:off x="6832926" y="4122258"/>
            <a:ext cx="169232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latin typeface="Verdana" panose="020B0604030504040204" pitchFamily="34" charset="0"/>
                <a:ea typeface="Verdana" panose="020B0604030504040204" pitchFamily="34" charset="0"/>
              </a:rPr>
              <a:t>accessModes</a:t>
            </a:r>
            <a:r>
              <a:rPr lang="de-DE" sz="105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de-DE" sz="1050" dirty="0">
                <a:latin typeface="Verdana" panose="020B0604030504040204" pitchFamily="34" charset="0"/>
                <a:ea typeface="Verdana" panose="020B0604030504040204" pitchFamily="34" charset="0"/>
              </a:rPr>
              <a:t>    - </a:t>
            </a:r>
            <a:r>
              <a:rPr lang="de-DE" sz="1050" b="1" dirty="0" err="1">
                <a:solidFill>
                  <a:srgbClr val="0A3C8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ReadWriteMany</a:t>
            </a:r>
            <a:endParaRPr lang="de-DE" sz="1050" b="1" dirty="0">
              <a:solidFill>
                <a:srgbClr val="0A3C8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sz="1050" dirty="0" err="1">
                <a:latin typeface="Verdana" panose="020B0604030504040204" pitchFamily="34" charset="0"/>
                <a:ea typeface="Verdana" panose="020B0604030504040204" pitchFamily="34" charset="0"/>
              </a:rPr>
              <a:t>capacity</a:t>
            </a:r>
            <a:r>
              <a:rPr lang="de-DE" sz="105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de-DE" sz="105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de-DE" sz="1050" dirty="0" err="1">
                <a:latin typeface="Verdana" panose="020B0604030504040204" pitchFamily="34" charset="0"/>
                <a:ea typeface="Verdana" panose="020B0604030504040204" pitchFamily="34" charset="0"/>
              </a:rPr>
              <a:t>storage</a:t>
            </a:r>
            <a:r>
              <a:rPr lang="de-DE" sz="105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de-DE" sz="1050" b="1" dirty="0">
                <a:solidFill>
                  <a:srgbClr val="0A3C8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5Gi</a:t>
            </a:r>
          </a:p>
          <a:p>
            <a:r>
              <a:rPr lang="de-DE" sz="1050" dirty="0" err="1">
                <a:latin typeface="Verdana" panose="020B0604030504040204" pitchFamily="34" charset="0"/>
                <a:ea typeface="Verdana" panose="020B0604030504040204" pitchFamily="34" charset="0"/>
              </a:rPr>
              <a:t>hostPath</a:t>
            </a:r>
            <a:r>
              <a:rPr lang="de-DE" sz="105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de-DE" sz="105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de-DE" sz="1050" dirty="0" err="1">
                <a:latin typeface="Verdana" panose="020B0604030504040204" pitchFamily="34" charset="0"/>
                <a:ea typeface="Verdana" panose="020B0604030504040204" pitchFamily="34" charset="0"/>
              </a:rPr>
              <a:t>path</a:t>
            </a:r>
            <a:r>
              <a:rPr lang="de-DE" sz="1050" dirty="0">
                <a:latin typeface="Verdana" panose="020B0604030504040204" pitchFamily="34" charset="0"/>
                <a:ea typeface="Verdana" panose="020B0604030504040204" pitchFamily="34" charset="0"/>
              </a:rPr>
              <a:t>: /</a:t>
            </a:r>
            <a:r>
              <a:rPr lang="de-DE" sz="1050" dirty="0" err="1">
                <a:latin typeface="Verdana" panose="020B0604030504040204" pitchFamily="34" charset="0"/>
                <a:ea typeface="Verdana" panose="020B0604030504040204" pitchFamily="34" charset="0"/>
              </a:rPr>
              <a:t>mnt</a:t>
            </a:r>
            <a:r>
              <a:rPr lang="de-DE" sz="1050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de-DE" sz="1050" dirty="0" err="1"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  <a:endParaRPr lang="de-DE" sz="10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91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Misc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b="1" dirty="0"/>
              <a:t>Materialien zum Talk</a:t>
            </a:r>
          </a:p>
          <a:p>
            <a:r>
              <a:rPr lang="de-DE" dirty="0">
                <a:hlinkClick r:id="rId3"/>
              </a:rPr>
              <a:t>https://github.com/deepshore/deeptalk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Weiterführendes</a:t>
            </a:r>
          </a:p>
          <a:p>
            <a:r>
              <a:rPr lang="de-DE" dirty="0" err="1"/>
              <a:t>Postgres</a:t>
            </a:r>
            <a:r>
              <a:rPr lang="de-DE" dirty="0"/>
              <a:t>: </a:t>
            </a:r>
            <a:r>
              <a:rPr lang="de-DE" dirty="0">
                <a:hlinkClick r:id="rId4"/>
              </a:rPr>
              <a:t>https://www.postgresql.org/</a:t>
            </a:r>
            <a:endParaRPr lang="de-DE" dirty="0"/>
          </a:p>
          <a:p>
            <a:r>
              <a:rPr lang="de-DE" dirty="0" err="1"/>
              <a:t>Grafana</a:t>
            </a:r>
            <a:r>
              <a:rPr lang="de-DE" dirty="0"/>
              <a:t>: </a:t>
            </a:r>
            <a:r>
              <a:rPr lang="de-DE" dirty="0">
                <a:sym typeface="Wingdings" pitchFamily="2" charset="2"/>
                <a:hlinkClick r:id="rId5"/>
              </a:rPr>
              <a:t>https://grafana.com/docs/grafana/latest/administration/provisioning/</a:t>
            </a:r>
            <a:endParaRPr lang="de-DE" dirty="0">
              <a:sym typeface="Wingdings" pitchFamily="2" charset="2"/>
            </a:endParaRPr>
          </a:p>
          <a:p>
            <a:r>
              <a:rPr lang="de-DE" dirty="0" err="1"/>
              <a:t>Kubernetes</a:t>
            </a:r>
            <a:r>
              <a:rPr lang="de-DE" dirty="0"/>
              <a:t>: </a:t>
            </a:r>
            <a:r>
              <a:rPr lang="de-DE" dirty="0">
                <a:hlinkClick r:id="rId6"/>
              </a:rPr>
              <a:t>https://kubernetes.io/docs/home/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Feedback , Anregungen, Themenvorschläge</a:t>
            </a:r>
          </a:p>
          <a:p>
            <a:r>
              <a:rPr lang="de-DE" dirty="0">
                <a:hlinkClick r:id="rId7"/>
              </a:rPr>
              <a:t>florian.boldt@deepshore.de</a:t>
            </a:r>
            <a:endParaRPr lang="de-DE" dirty="0"/>
          </a:p>
          <a:p>
            <a:r>
              <a:rPr lang="de-DE" dirty="0">
                <a:hlinkClick r:id="rId8"/>
              </a:rPr>
              <a:t>malte.groth@deepshore.de</a:t>
            </a:r>
            <a:endParaRPr lang="de-DE" dirty="0"/>
          </a:p>
          <a:p>
            <a:r>
              <a:rPr lang="de-DE" dirty="0">
                <a:hlinkClick r:id="rId9"/>
              </a:rPr>
              <a:t>frederic.born@deepshore.de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913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9A9818-E582-47A9-A41A-F58A5CC3D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390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6CD89-439C-2346-8F13-A8BE9C86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Vielen Dank.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275820" y="2416158"/>
            <a:ext cx="2592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056123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Kunde-Projekt_jjjj-mm-tt_Vorlage_V1.1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A3C8C"/>
      </a:hlink>
      <a:folHlink>
        <a:srgbClr val="0A3C8C"/>
      </a:folHlink>
    </a:clrScheme>
    <a:fontScheme name="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215</Words>
  <Application>Microsoft Office PowerPoint</Application>
  <PresentationFormat>Bildschirmpräsentation (16:10)</PresentationFormat>
  <Paragraphs>72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Helvetica</vt:lpstr>
      <vt:lpstr>Verdana</vt:lpstr>
      <vt:lpstr>Calibri</vt:lpstr>
      <vt:lpstr>Arial</vt:lpstr>
      <vt:lpstr>Präsentationsvorlage_Kunde-Projekt_jjjj-mm-tt_Vorlage_V1.1</vt:lpstr>
      <vt:lpstr>Persistenz in Kubernetes</vt:lpstr>
      <vt:lpstr>Agenda</vt:lpstr>
      <vt:lpstr>Recap</vt:lpstr>
      <vt:lpstr>Motivation</vt:lpstr>
      <vt:lpstr>Binding</vt:lpstr>
      <vt:lpstr>Misc</vt:lpstr>
      <vt:lpstr>Ausblick</vt:lpstr>
      <vt:lpstr>Vielen Dank.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Staps</dc:creator>
  <cp:lastModifiedBy>Frederic Born</cp:lastModifiedBy>
  <cp:revision>1159</cp:revision>
  <dcterms:created xsi:type="dcterms:W3CDTF">2012-08-15T13:17:35Z</dcterms:created>
  <dcterms:modified xsi:type="dcterms:W3CDTF">2020-11-04T14:13:31Z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1.1</vt:lpwstr>
  </property>
  <property fmtid="{D5CDD505-2E9C-101B-9397-08002B2CF9AE}" pid="3" name="Präsenationsdatum">
    <vt:lpwstr>dd.mm.yyy</vt:lpwstr>
  </property>
</Properties>
</file>