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71" r:id="rId2"/>
    <p:sldId id="496" r:id="rId3"/>
    <p:sldId id="497" r:id="rId4"/>
    <p:sldId id="531" r:id="rId5"/>
    <p:sldId id="536" r:id="rId6"/>
    <p:sldId id="534" r:id="rId7"/>
    <p:sldId id="539" r:id="rId8"/>
    <p:sldId id="538" r:id="rId9"/>
    <p:sldId id="540" r:id="rId10"/>
    <p:sldId id="528" r:id="rId11"/>
    <p:sldId id="529" r:id="rId12"/>
    <p:sldId id="530" r:id="rId13"/>
    <p:sldId id="499" r:id="rId14"/>
    <p:sldId id="508" r:id="rId15"/>
    <p:sldId id="495" r:id="rId16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9"/>
      <p:bold r:id="rId19"/>
      <p:italic r:id="rId19"/>
      <p:boldItalic r:id="rId19"/>
    </p:embeddedFont>
    <p:embeddedFont>
      <p:font typeface="Helvetica" pitchFamily="2" charset="0"/>
      <p:regular r:id="rId19"/>
      <p:bold r:id="rId19"/>
      <p:italic r:id="rId19"/>
      <p:boldItalic r:id="rId19"/>
    </p:embeddedFont>
    <p:embeddedFont>
      <p:font typeface="Verdana" panose="020B0604030504040204" pitchFamily="34" charset="0"/>
      <p:regular r:id="rId19"/>
      <p:bold r:id="rId19"/>
      <p:italic r:id="rId19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8948" autoAdjust="0"/>
  </p:normalViewPr>
  <p:slideViewPr>
    <p:cSldViewPr snapToObjects="1">
      <p:cViewPr varScale="1">
        <p:scale>
          <a:sx n="114" d="100"/>
          <a:sy n="114" d="100"/>
        </p:scale>
        <p:origin x="1464" y="176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NUL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9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6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23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851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011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ubernetes.io/docs/home/" TargetMode="External"/><Relationship Id="rId5" Type="http://schemas.openxmlformats.org/officeDocument/2006/relationships/hyperlink" Target="https://grafana.com/docs/grafana/latest/administration/provisioning/" TargetMode="External"/><Relationship Id="rId4" Type="http://schemas.openxmlformats.org/officeDocument/2006/relationships/hyperlink" Target="https://www.postgresql.org/" TargetMode="External"/><Relationship Id="rId9" Type="http://schemas.openxmlformats.org/officeDocument/2006/relationships/hyperlink" Target="mailto:frederic.born@deepshore.d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grafana/latest/administration/provisio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from-literal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</a:t>
            </a:r>
            <a:r>
              <a:rPr lang="de-DE" dirty="0" err="1"/>
              <a:t>env</a:t>
            </a:r>
            <a:r>
              <a:rPr lang="de-DE" dirty="0"/>
              <a:t>-file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-file (File, Directory)</a:t>
            </a:r>
          </a:p>
          <a:p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r>
              <a:rPr lang="de-DE" dirty="0"/>
              <a:t>: beliebige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r>
              <a:rPr lang="de-DE" dirty="0"/>
              <a:t>: Keys für </a:t>
            </a:r>
            <a:r>
              <a:rPr lang="de-DE" dirty="0">
                <a:sym typeface="Wingdings" pitchFamily="2" charset="2"/>
              </a:rPr>
              <a:t>TLS-Zertifikate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r>
              <a:rPr lang="de-DE" dirty="0"/>
              <a:t> : Keys </a:t>
            </a:r>
            <a:r>
              <a:rPr lang="de-DE" dirty="0">
                <a:sym typeface="Wingdings" pitchFamily="2" charset="2"/>
              </a:rPr>
              <a:t>für Docker-</a:t>
            </a:r>
            <a:r>
              <a:rPr lang="de-DE" dirty="0" err="1">
                <a:sym typeface="Wingdings" pitchFamily="2" charset="2"/>
              </a:rPr>
              <a:t>Credentials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Secrets</a:t>
            </a:r>
            <a:r>
              <a:rPr lang="de-DE" dirty="0"/>
              <a:t> enthalten sensible Daten</a:t>
            </a:r>
          </a:p>
          <a:p>
            <a:endParaRPr lang="de-DE" dirty="0"/>
          </a:p>
          <a:p>
            <a:r>
              <a:rPr lang="de-DE" dirty="0"/>
              <a:t>Dringend empfohlen: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VCS hochladen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in Logs ausgeben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sorgfältige Vergabe von Zugriffsrechten: z.B. Zugriff auf </a:t>
            </a:r>
            <a:r>
              <a:rPr lang="de-DE" dirty="0" err="1"/>
              <a:t>Pod</a:t>
            </a:r>
            <a:r>
              <a:rPr lang="de-DE" dirty="0"/>
              <a:t> ermöglicht Auslesen von </a:t>
            </a:r>
            <a:r>
              <a:rPr lang="de-DE" dirty="0" err="1"/>
              <a:t>Secrets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/>
              <a:t>Materialien zum Talk - NEU</a:t>
            </a:r>
          </a:p>
          <a:p>
            <a:r>
              <a:rPr lang="de-DE" dirty="0">
                <a:hlinkClick r:id="rId3"/>
              </a:rPr>
              <a:t>https://github.com/deepshore/deeptalk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Postgres</a:t>
            </a:r>
            <a:r>
              <a:rPr lang="de-DE" dirty="0"/>
              <a:t>: </a:t>
            </a:r>
            <a:r>
              <a:rPr lang="de-DE" dirty="0">
                <a:hlinkClick r:id="rId4"/>
              </a:rPr>
              <a:t>https://www.postgresql.org/</a:t>
            </a:r>
            <a:endParaRPr lang="de-DE" dirty="0"/>
          </a:p>
          <a:p>
            <a:r>
              <a:rPr lang="de-DE" dirty="0" err="1"/>
              <a:t>Grafana</a:t>
            </a:r>
            <a:r>
              <a:rPr lang="de-DE" dirty="0"/>
              <a:t>: </a:t>
            </a:r>
            <a:r>
              <a:rPr lang="de-DE" dirty="0">
                <a:sym typeface="Wingdings" pitchFamily="2" charset="2"/>
                <a:hlinkClick r:id="rId5"/>
              </a:rPr>
              <a:t>https://grafana.com/docs/grafana/latest/administration/provisioning/</a:t>
            </a:r>
            <a:endParaRPr lang="de-DE" dirty="0">
              <a:sym typeface="Wingdings" pitchFamily="2" charset="2"/>
            </a:endParaRPr>
          </a:p>
          <a:p>
            <a:r>
              <a:rPr lang="de-DE" dirty="0" err="1"/>
              <a:t>Kubernetes</a:t>
            </a:r>
            <a:r>
              <a:rPr lang="de-DE" dirty="0"/>
              <a:t>: </a:t>
            </a:r>
            <a:r>
              <a:rPr lang="de-DE" dirty="0">
                <a:hlinkClick r:id="rId6"/>
              </a:rPr>
              <a:t>https://kubernetes.io/docs/home/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Thema des nächsten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Deeptalks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: 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r>
              <a:rPr lang="de-DE" b="1" spc="-1" dirty="0">
                <a:solidFill>
                  <a:srgbClr val="000000"/>
                </a:solidFill>
                <a:latin typeface="Verdana"/>
              </a:rPr>
              <a:t>Anknüpfungspunkte</a:t>
            </a: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 err="1">
                <a:solidFill>
                  <a:srgbClr val="000000"/>
                </a:solidFill>
                <a:latin typeface="Verdana"/>
              </a:rPr>
              <a:t>Volumes</a:t>
            </a: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28611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Datenbanken	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Beispiele aus der Praxis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r>
              <a:rPr lang="de-DE" dirty="0"/>
              <a:t>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 über Docker-</a:t>
            </a:r>
            <a:r>
              <a:rPr lang="de-DE" dirty="0" err="1"/>
              <a:t>Registries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II: </a:t>
            </a:r>
            <a:br>
              <a:rPr lang="de-DE" dirty="0"/>
            </a:br>
            <a:r>
              <a:rPr lang="de-DE" dirty="0" err="1"/>
              <a:t>Grafana</a:t>
            </a:r>
            <a:r>
              <a:rPr lang="de-DE" dirty="0"/>
              <a:t> vorkonfigurieren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799"/>
              </a:spcBef>
            </a:pPr>
            <a:r>
              <a:rPr lang="de-DE" b="1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endParaRPr lang="de-DE" spc="-1" dirty="0">
              <a:latin typeface="Arial"/>
            </a:endParaRPr>
          </a:p>
          <a:p>
            <a:pPr marL="1440">
              <a:spcBef>
                <a:spcPts val="799"/>
              </a:spcBef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Webanwendung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für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interaktive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Visualisierung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von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Datenquelle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Postgres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Credentials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Datenquellen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Dashboards</a:t>
            </a: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Initiale </a:t>
            </a:r>
            <a:r>
              <a:rPr lang="de-DE" dirty="0" err="1"/>
              <a:t>Credentials</a:t>
            </a:r>
            <a:r>
              <a:rPr lang="de-DE" dirty="0"/>
              <a:t> festlegen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und Dashboard vorkonfigurieren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A7CC03-CA37-A247-AF54-5D0403616895}"/>
              </a:ext>
            </a:extLst>
          </p:cNvPr>
          <p:cNvSpPr/>
          <p:nvPr/>
        </p:nvSpPr>
        <p:spPr>
          <a:xfrm>
            <a:off x="2735890" y="3088080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</a:t>
            </a:r>
            <a:r>
              <a:rPr lang="de-DE" sz="1200" dirty="0"/>
              <a:t>-service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C83FC3-1958-A749-8D16-6920AA979673}"/>
              </a:ext>
            </a:extLst>
          </p:cNvPr>
          <p:cNvSpPr/>
          <p:nvPr/>
        </p:nvSpPr>
        <p:spPr>
          <a:xfrm>
            <a:off x="2735890" y="4824672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postgres-configmap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A95584-A429-2741-9DE4-E5F9D8D5EC2B}"/>
              </a:ext>
            </a:extLst>
          </p:cNvPr>
          <p:cNvSpPr/>
          <p:nvPr/>
        </p:nvSpPr>
        <p:spPr>
          <a:xfrm>
            <a:off x="2735890" y="3956376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postgres-deployment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4DC9B4E-95E8-C64C-A82D-77ACE9072CBC}"/>
              </a:ext>
            </a:extLst>
          </p:cNvPr>
          <p:cNvSpPr/>
          <p:nvPr/>
        </p:nvSpPr>
        <p:spPr>
          <a:xfrm>
            <a:off x="4824180" y="3088080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grafana-service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9E4887-F65C-4C42-A9BD-A70DBADC8765}"/>
              </a:ext>
            </a:extLst>
          </p:cNvPr>
          <p:cNvSpPr/>
          <p:nvPr/>
        </p:nvSpPr>
        <p:spPr>
          <a:xfrm>
            <a:off x="482418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configmap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1FC284-6427-0F49-95AD-A4FA3EBDA675}"/>
              </a:ext>
            </a:extLst>
          </p:cNvPr>
          <p:cNvSpPr/>
          <p:nvPr/>
        </p:nvSpPr>
        <p:spPr>
          <a:xfrm>
            <a:off x="4824180" y="3956376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deployment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EDB4DA6-D209-7E4C-8C3B-F1137A50C21D}"/>
              </a:ext>
            </a:extLst>
          </p:cNvPr>
          <p:cNvSpPr/>
          <p:nvPr/>
        </p:nvSpPr>
        <p:spPr>
          <a:xfrm>
            <a:off x="6912470" y="4820128"/>
            <a:ext cx="1656230" cy="432060"/>
          </a:xfrm>
          <a:prstGeom prst="rect">
            <a:avLst/>
          </a:prstGeom>
          <a:solidFill>
            <a:srgbClr val="FF6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grafana-</a:t>
            </a:r>
            <a:r>
              <a:rPr lang="de-DE" sz="1200" dirty="0" err="1"/>
              <a:t>secret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CD14F4E-810D-7B45-9AFC-82D4AB837CF7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>
            <a:off x="3564005" y="4388436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A5BEB39-4AF5-C841-9E3B-3C59370CC992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652295" y="4388436"/>
            <a:ext cx="0" cy="43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045D9E9-9C2D-4047-A2B6-04D2498A490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648059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D6B835D-5FB3-8042-A5D8-0FAD46304608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356400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D21C911-02CD-B04F-B644-6CA53A4858E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652295" y="3520140"/>
            <a:ext cx="0" cy="43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9D9BF377-8201-8246-9772-39204065A8C4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rot="10800000">
            <a:off x="4392120" y="3304110"/>
            <a:ext cx="432060" cy="17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DFE2166-F325-2F49-A418-1DBC32AF6695}"/>
              </a:ext>
            </a:extLst>
          </p:cNvPr>
          <p:cNvCxnSpPr>
            <a:cxnSpLocks/>
          </p:cNvCxnSpPr>
          <p:nvPr/>
        </p:nvCxnSpPr>
        <p:spPr>
          <a:xfrm>
            <a:off x="5652295" y="2656020"/>
            <a:ext cx="0" cy="43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484E950-8AB5-154E-92A8-5DA4124EE31B}"/>
              </a:ext>
            </a:extLst>
          </p:cNvPr>
          <p:cNvSpPr txBox="1"/>
          <p:nvPr/>
        </p:nvSpPr>
        <p:spPr>
          <a:xfrm>
            <a:off x="5112225" y="2381247"/>
            <a:ext cx="1080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Browser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80EB723-9F3D-7D44-83DF-343961F055E4}"/>
              </a:ext>
            </a:extLst>
          </p:cNvPr>
          <p:cNvSpPr/>
          <p:nvPr/>
        </p:nvSpPr>
        <p:spPr>
          <a:xfrm>
            <a:off x="647600" y="4820128"/>
            <a:ext cx="1656230" cy="432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postgres-secret</a:t>
            </a:r>
            <a:endParaRPr lang="de-DE" sz="1200" dirty="0"/>
          </a:p>
        </p:txBody>
      </p: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EC658EAC-AF6B-BB43-AD05-3FC8C1AAAC8B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rot="5400000">
            <a:off x="2304014" y="3560137"/>
            <a:ext cx="431692" cy="2088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9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Konfiguration von </a:t>
            </a:r>
            <a:r>
              <a:rPr lang="de-DE" dirty="0" err="1"/>
              <a:t>Grafana</a:t>
            </a:r>
            <a:r>
              <a:rPr lang="de-DE" dirty="0"/>
              <a:t> (</a:t>
            </a:r>
            <a:r>
              <a:rPr lang="de-DE" dirty="0" err="1"/>
              <a:t>Provisioning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Konfiguration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über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 Config-Files</a:t>
            </a: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hlinkClick r:id="rId3"/>
              </a:rPr>
              <a:t>https://grafana.com/docs/grafana/latest/administration/provisioning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 err="1">
                <a:solidFill>
                  <a:srgbClr val="000000"/>
                </a:solidFill>
                <a:latin typeface="Verdana"/>
                <a:ea typeface="Verdana"/>
              </a:rPr>
              <a:t>Datasource</a:t>
            </a:r>
            <a:endParaRPr lang="en-GB" b="1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datasource.yml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Dashboard</a:t>
            </a: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/etc/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grafana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/provisioning/dashboards/dashboard-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providers.yml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r>
              <a:rPr lang="de-DE" dirty="0"/>
              <a:t>/</a:t>
            </a:r>
            <a:r>
              <a:rPr lang="de-DE" dirty="0" err="1"/>
              <a:t>var</a:t>
            </a:r>
            <a:r>
              <a:rPr lang="de-DE" dirty="0"/>
              <a:t>/</a:t>
            </a:r>
            <a:r>
              <a:rPr lang="de-DE" dirty="0" err="1"/>
              <a:t>lib</a:t>
            </a:r>
            <a:r>
              <a:rPr lang="de-DE" dirty="0"/>
              <a:t>/</a:t>
            </a:r>
            <a:r>
              <a:rPr lang="de-DE" dirty="0" err="1"/>
              <a:t>grafana</a:t>
            </a:r>
            <a:r>
              <a:rPr lang="de-DE" dirty="0"/>
              <a:t>/</a:t>
            </a:r>
            <a:r>
              <a:rPr lang="de-DE" dirty="0" err="1"/>
              <a:t>dashboards</a:t>
            </a:r>
            <a:r>
              <a:rPr lang="de-DE" dirty="0"/>
              <a:t>/</a:t>
            </a:r>
            <a:r>
              <a:rPr lang="de-DE" dirty="0" err="1"/>
              <a:t>dashboard.json</a:t>
            </a:r>
            <a:endParaRPr lang="de-DE" dirty="0"/>
          </a:p>
          <a:p>
            <a:pPr marL="287190" indent="-285750">
              <a:spcBef>
                <a:spcPts val="799"/>
              </a:spcBef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  <a:sym typeface="Wingdings" pitchFamily="2" charset="2"/>
              </a:rPr>
              <a:t>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können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>
                <a:solidFill>
                  <a:srgbClr val="000000"/>
                </a:solidFill>
                <a:latin typeface="Verdana"/>
                <a:ea typeface="Verdana"/>
              </a:rPr>
              <a:t>Config-Files enthalten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6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Grundidee: </a:t>
            </a:r>
            <a:r>
              <a:rPr lang="de-DE" dirty="0" err="1"/>
              <a:t>ConfigMap</a:t>
            </a:r>
            <a:r>
              <a:rPr lang="de-DE" dirty="0"/>
              <a:t> als Volume einbinden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90122EE-03CB-9749-A272-4846EC0C7FFD}"/>
              </a:ext>
            </a:extLst>
          </p:cNvPr>
          <p:cNvGrpSpPr/>
          <p:nvPr/>
        </p:nvGrpSpPr>
        <p:grpSpPr>
          <a:xfrm>
            <a:off x="2339690" y="2497450"/>
            <a:ext cx="4752660" cy="3025174"/>
            <a:chOff x="2267680" y="1777350"/>
            <a:chExt cx="4608640" cy="352849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DAD9E79-3CAE-CD41-8C55-4917D11BDAA9}"/>
                </a:ext>
              </a:extLst>
            </p:cNvPr>
            <p:cNvSpPr/>
            <p:nvPr/>
          </p:nvSpPr>
          <p:spPr>
            <a:xfrm>
              <a:off x="2267680" y="1777350"/>
              <a:ext cx="4608640" cy="352849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00A318-B112-CA40-B27B-0B20FE1ABA92}"/>
                </a:ext>
              </a:extLst>
            </p:cNvPr>
            <p:cNvSpPr/>
            <p:nvPr/>
          </p:nvSpPr>
          <p:spPr>
            <a:xfrm>
              <a:off x="2771750" y="1993380"/>
              <a:ext cx="3672510" cy="79211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D2203A7-BC93-3645-A8CE-C667C5223A7C}"/>
                </a:ext>
              </a:extLst>
            </p:cNvPr>
            <p:cNvSpPr/>
            <p:nvPr/>
          </p:nvSpPr>
          <p:spPr>
            <a:xfrm>
              <a:off x="2771750" y="3001520"/>
              <a:ext cx="1584220" cy="792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F6E9576-F2E2-014A-8B8C-933E8D89186A}"/>
                </a:ext>
              </a:extLst>
            </p:cNvPr>
            <p:cNvSpPr/>
            <p:nvPr/>
          </p:nvSpPr>
          <p:spPr>
            <a:xfrm>
              <a:off x="2771750" y="4009661"/>
              <a:ext cx="1584220" cy="792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Supporting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container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75547869-35CB-D241-8706-F901A28FAAE6}"/>
                </a:ext>
              </a:extLst>
            </p:cNvPr>
            <p:cNvSpPr/>
            <p:nvPr/>
          </p:nvSpPr>
          <p:spPr>
            <a:xfrm>
              <a:off x="4990968" y="3217550"/>
              <a:ext cx="1453293" cy="136819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Volume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(</a:t>
              </a:r>
              <a:r>
                <a:rPr lang="de-DE" dirty="0" err="1">
                  <a:solidFill>
                    <a:schemeClr val="tx1"/>
                  </a:solidFill>
                </a:rPr>
                <a:t>ConfigMap</a:t>
              </a:r>
              <a:r>
                <a:rPr lang="de-DE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0" name="Gewinkelte Verbindung 9">
              <a:extLst>
                <a:ext uri="{FF2B5EF4-FFF2-40B4-BE49-F238E27FC236}">
                  <a16:creationId xmlns:a16="http://schemas.microsoft.com/office/drawing/2014/main" id="{B49960EF-2B47-5A40-8857-2B65CAFEF63D}"/>
                </a:ext>
              </a:extLst>
            </p:cNvPr>
            <p:cNvCxnSpPr>
              <a:cxnSpLocks/>
              <a:stCxn id="7" idx="3"/>
              <a:endCxn id="9" idx="2"/>
            </p:cNvCxnSpPr>
            <p:nvPr/>
          </p:nvCxnSpPr>
          <p:spPr>
            <a:xfrm>
              <a:off x="4355970" y="3397576"/>
              <a:ext cx="634998" cy="504070"/>
            </a:xfrm>
            <a:prstGeom prst="bentConnector3">
              <a:avLst>
                <a:gd name="adj1" fmla="val 4022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winkelte Verbindung 10">
              <a:extLst>
                <a:ext uri="{FF2B5EF4-FFF2-40B4-BE49-F238E27FC236}">
                  <a16:creationId xmlns:a16="http://schemas.microsoft.com/office/drawing/2014/main" id="{67B49BC0-0958-BA43-AC9D-A361937E0F89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4355970" y="3901646"/>
              <a:ext cx="634998" cy="504070"/>
            </a:xfrm>
            <a:prstGeom prst="bentConnector3">
              <a:avLst>
                <a:gd name="adj1" fmla="val 4022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>
              <a:extLst>
                <a:ext uri="{FF2B5EF4-FFF2-40B4-BE49-F238E27FC236}">
                  <a16:creationId xmlns:a16="http://schemas.microsoft.com/office/drawing/2014/main" id="{2C635602-E90E-4046-9460-FBD25B92E9F6}"/>
                </a:ext>
              </a:extLst>
            </p:cNvPr>
            <p:cNvCxnSpPr>
              <a:cxnSpLocks/>
              <a:stCxn id="6" idx="2"/>
              <a:endCxn id="9" idx="2"/>
            </p:cNvCxnSpPr>
            <p:nvPr/>
          </p:nvCxnSpPr>
          <p:spPr>
            <a:xfrm rot="16200000" flipH="1">
              <a:off x="4241409" y="3152085"/>
              <a:ext cx="1116155" cy="38296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6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Bereitstellung von </a:t>
            </a:r>
            <a:r>
              <a:rPr lang="de-DE" dirty="0" err="1"/>
              <a:t>Config</a:t>
            </a:r>
            <a:r>
              <a:rPr lang="de-DE" dirty="0"/>
              <a:t>-Dateien über </a:t>
            </a:r>
            <a:r>
              <a:rPr lang="de-DE" dirty="0" err="1"/>
              <a:t>ConfigMaps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Config-Files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erstellen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Volume in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Pod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einbinden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(key=filename)</a:t>
            </a:r>
          </a:p>
          <a:p>
            <a:pPr marL="344340" indent="-342900">
              <a:spcBef>
                <a:spcPts val="799"/>
              </a:spcBef>
              <a:buAutoNum type="arabicPeriod"/>
            </a:pP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Dateien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aus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ConfigMap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mittels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Key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im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b="1" spc="-1" dirty="0">
                <a:solidFill>
                  <a:srgbClr val="000000"/>
                </a:solidFill>
                <a:latin typeface="Verdana"/>
                <a:ea typeface="Verdana"/>
              </a:rPr>
              <a:t>Container</a:t>
            </a:r>
            <a:r>
              <a:rPr lang="en-GB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Verdana"/>
                <a:ea typeface="Verdana"/>
              </a:rPr>
              <a:t>mounten</a:t>
            </a: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4340" indent="-342900">
              <a:spcBef>
                <a:spcPts val="799"/>
              </a:spcBef>
              <a:buAutoNum type="arabicPeriod"/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en-GB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1440">
              <a:spcBef>
                <a:spcPts val="799"/>
              </a:spcBef>
            </a:pPr>
            <a:endParaRPr lang="de-DE" spc="-1" dirty="0">
              <a:latin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2621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Macintosh PowerPoint</Application>
  <PresentationFormat>Bildschirmpräsentation (16:10)</PresentationFormat>
  <Paragraphs>144</Paragraphs>
  <Slides>15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Calibri</vt:lpstr>
      <vt:lpstr>Arial</vt:lpstr>
      <vt:lpstr>Verdana</vt:lpstr>
      <vt:lpstr>Helvetica</vt:lpstr>
      <vt:lpstr>Präsentationsvorlage_Kunde-Projekt_jjjj-mm-tt_Vorlage_V1.1</vt:lpstr>
      <vt:lpstr>ConfigMaps und Secrets</vt:lpstr>
      <vt:lpstr>Agenda</vt:lpstr>
      <vt:lpstr>Recap</vt:lpstr>
      <vt:lpstr>Beispiel II:  Grafana vorkonfigurieren</vt:lpstr>
      <vt:lpstr>Initiale Credentials festlegen</vt:lpstr>
      <vt:lpstr>Datenquelle und Dashboard vorkonfigurieren</vt:lpstr>
      <vt:lpstr>Konfiguration von Grafana (Provisioning)</vt:lpstr>
      <vt:lpstr>Grundidee: ConfigMap als Volume einbinden</vt:lpstr>
      <vt:lpstr>Bereitstellung von Config-Dateien über ConfigMaps</vt:lpstr>
      <vt:lpstr>ConfigMaps erzeugen</vt:lpstr>
      <vt:lpstr>Secrets erzeugen</vt:lpstr>
      <vt:lpstr>Umgang mit Secrets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1115</cp:revision>
  <dcterms:created xsi:type="dcterms:W3CDTF">2012-08-15T13:17:35Z</dcterms:created>
  <dcterms:modified xsi:type="dcterms:W3CDTF">2020-09-16T23:01:10Z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