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471" r:id="rId2"/>
    <p:sldId id="496" r:id="rId3"/>
    <p:sldId id="497" r:id="rId4"/>
    <p:sldId id="508" r:id="rId5"/>
    <p:sldId id="504" r:id="rId6"/>
    <p:sldId id="502" r:id="rId7"/>
    <p:sldId id="501" r:id="rId8"/>
    <p:sldId id="500" r:id="rId9"/>
    <p:sldId id="264" r:id="rId10"/>
    <p:sldId id="505" r:id="rId11"/>
    <p:sldId id="503" r:id="rId12"/>
    <p:sldId id="507" r:id="rId13"/>
    <p:sldId id="506" r:id="rId14"/>
    <p:sldId id="510" r:id="rId15"/>
    <p:sldId id="509" r:id="rId16"/>
    <p:sldId id="499" r:id="rId17"/>
    <p:sldId id="495" r:id="rId18"/>
  </p:sldIdLst>
  <p:sldSz cx="9144000" cy="5715000" type="screen16x10"/>
  <p:notesSz cx="7099300" cy="10234613"/>
  <p:embeddedFontLst>
    <p:embeddedFont>
      <p:font typeface="Calibri" panose="020F0502020204030204" pitchFamily="34" charset="0"/>
      <p:regular r:id="rId21"/>
      <p:bold r:id="rId21"/>
      <p:italic r:id="rId21"/>
      <p:boldItalic r:id="rId21"/>
    </p:embeddedFont>
    <p:embeddedFont>
      <p:font typeface="Helvetica" pitchFamily="2" charset="0"/>
      <p:regular r:id="rId21"/>
      <p:bold r:id="rId21"/>
      <p:italic r:id="rId21"/>
      <p:boldItalic r:id="rId21"/>
    </p:embeddedFont>
    <p:embeddedFont>
      <p:font typeface="Verdana" panose="020B0604030504040204" pitchFamily="34" charset="0"/>
      <p:regular r:id="rId21"/>
      <p:bold r:id="rId21"/>
      <p:italic r:id="rId21"/>
      <p:boldItalic r:id="rId21"/>
    </p:embeddedFont>
  </p:embeddedFontLst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75476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5095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42642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901904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377381" algn="l" defTabSz="950953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852857" algn="l" defTabSz="950953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328333" algn="l" defTabSz="950953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803809" algn="l" defTabSz="950953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43" userDrawn="1">
          <p15:clr>
            <a:srgbClr val="A4A3A4"/>
          </p15:clr>
        </p15:guide>
        <p15:guide id="2" orient="horz" pos="3161" userDrawn="1">
          <p15:clr>
            <a:srgbClr val="A4A3A4"/>
          </p15:clr>
        </p15:guide>
        <p15:guide id="3" orient="horz" pos="2367" userDrawn="1">
          <p15:clr>
            <a:srgbClr val="A4A3A4"/>
          </p15:clr>
        </p15:guide>
        <p15:guide id="4" orient="horz" pos="3426" userDrawn="1">
          <p15:clr>
            <a:srgbClr val="A4A3A4"/>
          </p15:clr>
        </p15:guide>
        <p15:guide id="5" orient="horz" pos="1536" userDrawn="1">
          <p15:clr>
            <a:srgbClr val="A4A3A4"/>
          </p15:clr>
        </p15:guide>
        <p15:guide id="6" orient="horz" pos="1271" userDrawn="1">
          <p15:clr>
            <a:srgbClr val="A4A3A4"/>
          </p15:clr>
        </p15:guide>
        <p15:guide id="7" orient="horz" pos="3313" userDrawn="1">
          <p15:clr>
            <a:srgbClr val="A4A3A4"/>
          </p15:clr>
        </p15:guide>
        <p15:guide id="8" orient="horz" pos="1649" userDrawn="1">
          <p15:clr>
            <a:srgbClr val="A4A3A4"/>
          </p15:clr>
        </p15:guide>
        <p15:guide id="9" orient="horz" userDrawn="1">
          <p15:clr>
            <a:srgbClr val="A4A3A4"/>
          </p15:clr>
        </p15:guide>
        <p15:guide id="10" orient="horz" pos="213" userDrawn="1">
          <p15:clr>
            <a:srgbClr val="A4A3A4"/>
          </p15:clr>
        </p15:guide>
        <p15:guide id="11" orient="horz" pos="2821" userDrawn="1">
          <p15:clr>
            <a:srgbClr val="A4A3A4"/>
          </p15:clr>
        </p15:guide>
        <p15:guide id="12" pos="1746" userDrawn="1">
          <p15:clr>
            <a:srgbClr val="A4A3A4"/>
          </p15:clr>
        </p15:guide>
        <p15:guide id="13" pos="5375" userDrawn="1">
          <p15:clr>
            <a:srgbClr val="A4A3A4"/>
          </p15:clr>
        </p15:guide>
        <p15:guide id="14" pos="385" userDrawn="1">
          <p15:clr>
            <a:srgbClr val="A4A3A4"/>
          </p15:clr>
        </p15:guide>
        <p15:guide id="15" pos="2880" userDrawn="1">
          <p15:clr>
            <a:srgbClr val="A4A3A4"/>
          </p15:clr>
        </p15:guide>
        <p15:guide id="16" pos="2699" userDrawn="1">
          <p15:clr>
            <a:srgbClr val="A4A3A4"/>
          </p15:clr>
        </p15:guide>
        <p15:guide id="17" pos="3061" userDrawn="1">
          <p15:clr>
            <a:srgbClr val="A4A3A4"/>
          </p15:clr>
        </p15:guide>
        <p15:guide id="18" pos="133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MOU" lastIdx="1" clrIdx="0">
    <p:extLst>
      <p:ext uri="{19B8F6BF-5375-455C-9EA6-DF929625EA0E}">
        <p15:presenceInfo xmlns:p15="http://schemas.microsoft.com/office/powerpoint/2012/main" userId="Microsoft Office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BCE1FC"/>
    <a:srgbClr val="FF6451"/>
    <a:srgbClr val="14468C"/>
    <a:srgbClr val="0A3C8C"/>
    <a:srgbClr val="050E21"/>
    <a:srgbClr val="195096"/>
    <a:srgbClr val="0A1E46"/>
    <a:srgbClr val="3278DC"/>
    <a:srgbClr val="A0AAB4"/>
    <a:srgbClr val="AA19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46F890A9-2807-4EBB-B81D-B2AA78EC7F39}" styleName="Dunkle Formatvorlage 2 - Akzent 5/Akz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2833802-FEF1-4C79-8D5D-14CF1EAF98D9}" styleName="Helle Formatvorlage 2 - Akz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C7853C-536D-4A76-A0AE-DD22124D55A5}" styleName="Designformatvorlage 1 - Akz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2DE63D5-997A-4646-A377-4702673A728D}" styleName="Helle Formatvorlage 2 - Akz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015" autoAdjust="0"/>
    <p:restoredTop sz="89068" autoAdjust="0"/>
  </p:normalViewPr>
  <p:slideViewPr>
    <p:cSldViewPr snapToObjects="1">
      <p:cViewPr varScale="1">
        <p:scale>
          <a:sx n="166" d="100"/>
          <a:sy n="166" d="100"/>
        </p:scale>
        <p:origin x="1600" y="184"/>
      </p:cViewPr>
      <p:guideLst>
        <p:guide orient="horz" pos="743"/>
        <p:guide orient="horz" pos="3161"/>
        <p:guide orient="horz" pos="2367"/>
        <p:guide orient="horz" pos="3426"/>
        <p:guide orient="horz" pos="1536"/>
        <p:guide orient="horz" pos="1271"/>
        <p:guide orient="horz" pos="3313"/>
        <p:guide orient="horz" pos="1649"/>
        <p:guide orient="horz"/>
        <p:guide orient="horz" pos="213"/>
        <p:guide orient="horz" pos="2821"/>
        <p:guide pos="1746"/>
        <p:guide pos="5375"/>
        <p:guide pos="385"/>
        <p:guide pos="2880"/>
        <p:guide pos="2699"/>
        <p:guide pos="3061"/>
        <p:guide pos="133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notesViewPr>
    <p:cSldViewPr snapToObjects="1">
      <p:cViewPr varScale="1">
        <p:scale>
          <a:sx n="79" d="100"/>
          <a:sy n="79" d="100"/>
        </p:scale>
        <p:origin x="-3906" y="-108"/>
      </p:cViewPr>
      <p:guideLst>
        <p:guide orient="horz" pos="3223"/>
        <p:guide pos="2236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NUL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32676DCA-960E-4391-BFD1-94775D77449F}" type="datetimeFigureOut">
              <a:rPr lang="de-DE" smtClean="0"/>
              <a:pPr/>
              <a:t>07.05.20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11CBB2D9-B996-4C9F-9718-0BD6CFB127A4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15576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294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79425" y="768350"/>
            <a:ext cx="614045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930" y="4861441"/>
            <a:ext cx="5679440" cy="4605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106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294" y="9721106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pPr>
              <a:defRPr/>
            </a:pPr>
            <a:fld id="{4D8C3D32-0CEC-4E75-98FF-2FBD233904A7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184066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48" kern="1200">
        <a:solidFill>
          <a:schemeClr val="tx1"/>
        </a:solidFill>
        <a:latin typeface="Arial" charset="0"/>
        <a:ea typeface="+mn-ea"/>
        <a:cs typeface="+mn-cs"/>
      </a:defRPr>
    </a:lvl1pPr>
    <a:lvl2pPr marL="475476" algn="l" rtl="0" eaLnBrk="0" fontAlgn="base" hangingPunct="0">
      <a:spcBef>
        <a:spcPct val="30000"/>
      </a:spcBef>
      <a:spcAft>
        <a:spcPct val="0"/>
      </a:spcAft>
      <a:defRPr sz="1248" kern="1200">
        <a:solidFill>
          <a:schemeClr val="tx1"/>
        </a:solidFill>
        <a:latin typeface="Arial" charset="0"/>
        <a:ea typeface="+mn-ea"/>
        <a:cs typeface="+mn-cs"/>
      </a:defRPr>
    </a:lvl2pPr>
    <a:lvl3pPr marL="950953" algn="l" rtl="0" eaLnBrk="0" fontAlgn="base" hangingPunct="0">
      <a:spcBef>
        <a:spcPct val="30000"/>
      </a:spcBef>
      <a:spcAft>
        <a:spcPct val="0"/>
      </a:spcAft>
      <a:defRPr sz="1248" kern="1200">
        <a:solidFill>
          <a:schemeClr val="tx1"/>
        </a:solidFill>
        <a:latin typeface="Arial" charset="0"/>
        <a:ea typeface="+mn-ea"/>
        <a:cs typeface="+mn-cs"/>
      </a:defRPr>
    </a:lvl3pPr>
    <a:lvl4pPr marL="1426428" algn="l" rtl="0" eaLnBrk="0" fontAlgn="base" hangingPunct="0">
      <a:spcBef>
        <a:spcPct val="30000"/>
      </a:spcBef>
      <a:spcAft>
        <a:spcPct val="0"/>
      </a:spcAft>
      <a:defRPr sz="1248" kern="1200">
        <a:solidFill>
          <a:schemeClr val="tx1"/>
        </a:solidFill>
        <a:latin typeface="Arial" charset="0"/>
        <a:ea typeface="+mn-ea"/>
        <a:cs typeface="+mn-cs"/>
      </a:defRPr>
    </a:lvl4pPr>
    <a:lvl5pPr marL="1901904" algn="l" rtl="0" eaLnBrk="0" fontAlgn="base" hangingPunct="0">
      <a:spcBef>
        <a:spcPct val="30000"/>
      </a:spcBef>
      <a:spcAft>
        <a:spcPct val="0"/>
      </a:spcAft>
      <a:defRPr sz="1248" kern="1200">
        <a:solidFill>
          <a:schemeClr val="tx1"/>
        </a:solidFill>
        <a:latin typeface="Arial" charset="0"/>
        <a:ea typeface="+mn-ea"/>
        <a:cs typeface="+mn-cs"/>
      </a:defRPr>
    </a:lvl5pPr>
    <a:lvl6pPr marL="2377381" algn="l" defTabSz="950953" rtl="0" eaLnBrk="1" latinLnBrk="0" hangingPunct="1">
      <a:defRPr sz="1248" kern="1200">
        <a:solidFill>
          <a:schemeClr val="tx1"/>
        </a:solidFill>
        <a:latin typeface="+mn-lt"/>
        <a:ea typeface="+mn-ea"/>
        <a:cs typeface="+mn-cs"/>
      </a:defRPr>
    </a:lvl6pPr>
    <a:lvl7pPr marL="2852857" algn="l" defTabSz="950953" rtl="0" eaLnBrk="1" latinLnBrk="0" hangingPunct="1">
      <a:defRPr sz="1248" kern="1200">
        <a:solidFill>
          <a:schemeClr val="tx1"/>
        </a:solidFill>
        <a:latin typeface="+mn-lt"/>
        <a:ea typeface="+mn-ea"/>
        <a:cs typeface="+mn-cs"/>
      </a:defRPr>
    </a:lvl7pPr>
    <a:lvl8pPr marL="3328333" algn="l" defTabSz="950953" rtl="0" eaLnBrk="1" latinLnBrk="0" hangingPunct="1">
      <a:defRPr sz="1248" kern="1200">
        <a:solidFill>
          <a:schemeClr val="tx1"/>
        </a:solidFill>
        <a:latin typeface="+mn-lt"/>
        <a:ea typeface="+mn-ea"/>
        <a:cs typeface="+mn-cs"/>
      </a:defRPr>
    </a:lvl8pPr>
    <a:lvl9pPr marL="3803809" algn="l" defTabSz="950953" rtl="0" eaLnBrk="1" latinLnBrk="0" hangingPunct="1">
      <a:defRPr sz="124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ocker.com/resources/what-container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ocker.com/resources/what-container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ocker.com/resources/what-container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ocker.com/resources/what-container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ocker.com/resources/what-container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ocker.com/resources/what-container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ocker.com/resources/what-container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479425" y="768350"/>
            <a:ext cx="6140450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D8C3D32-0CEC-4E75-98FF-2FBD233904A7}" type="slidenum">
              <a:rPr lang="de-DE" smtClean="0"/>
              <a:pPr>
                <a:defRPr/>
              </a:pPr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63910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>
                <a:hlinkClick r:id="rId3"/>
              </a:rPr>
              <a:t>https://www.docker.com/resources/what-container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D8C3D32-0CEC-4E75-98FF-2FBD233904A7}" type="slidenum">
              <a:rPr lang="de-DE" smtClean="0"/>
              <a:pPr>
                <a:defRPr/>
              </a:pPr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84035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709A53-21FE-A546-BA82-31B1B227C2EE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66854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709A53-21FE-A546-BA82-31B1B227C2EE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75055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>
                <a:hlinkClick r:id="rId3"/>
              </a:rPr>
              <a:t>https://www.docker.com/resources/what-container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D8C3D32-0CEC-4E75-98FF-2FBD233904A7}" type="slidenum">
              <a:rPr lang="de-DE" smtClean="0"/>
              <a:pPr>
                <a:defRPr/>
              </a:pPr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26514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>
                <a:hlinkClick r:id="rId3"/>
              </a:rPr>
              <a:t>https://www.docker.com/resources/what-container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D8C3D32-0CEC-4E75-98FF-2FBD233904A7}" type="slidenum">
              <a:rPr lang="de-DE" smtClean="0"/>
              <a:pPr>
                <a:defRPr/>
              </a:pPr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63488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>
                <a:hlinkClick r:id="rId3"/>
              </a:rPr>
              <a:t>https://www.docker.com/resources/what-container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D8C3D32-0CEC-4E75-98FF-2FBD233904A7}" type="slidenum">
              <a:rPr lang="de-DE" smtClean="0"/>
              <a:pPr>
                <a:defRPr/>
              </a:pPr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80818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>
                <a:hlinkClick r:id="rId3"/>
              </a:rPr>
              <a:t>https://www.docker.com/resources/what-container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D8C3D32-0CEC-4E75-98FF-2FBD233904A7}" type="slidenum">
              <a:rPr lang="de-DE" smtClean="0"/>
              <a:pPr>
                <a:defRPr/>
              </a:pPr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75136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709A53-21FE-A546-BA82-31B1B227C2EE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83206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709A53-21FE-A546-BA82-31B1B227C2EE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77742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>
                <a:hlinkClick r:id="rId3"/>
              </a:rPr>
              <a:t>https://www.docker.com/resources/what-container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D8C3D32-0CEC-4E75-98FF-2FBD233904A7}" type="slidenum">
              <a:rPr lang="de-DE" smtClean="0"/>
              <a:pPr>
                <a:defRPr/>
              </a:pPr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94194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709A53-21FE-A546-BA82-31B1B227C2EE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03651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>
                <a:hlinkClick r:id="rId3"/>
              </a:rPr>
              <a:t>https://www.docker.com/resources/what-container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D8C3D32-0CEC-4E75-98FF-2FBD233904A7}" type="slidenum">
              <a:rPr lang="de-DE" smtClean="0"/>
              <a:pPr>
                <a:defRPr/>
              </a:pPr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34953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709A53-21FE-A546-BA82-31B1B227C2EE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13400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>
            <a:extLst>
              <a:ext uri="{FF2B5EF4-FFF2-40B4-BE49-F238E27FC236}">
                <a16:creationId xmlns:a16="http://schemas.microsoft.com/office/drawing/2014/main" id="{5CE4A87A-7662-874B-9779-C31B2908EDB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sp>
        <p:nvSpPr>
          <p:cNvPr id="2050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466725" y="3433581"/>
            <a:ext cx="8066091" cy="1368190"/>
          </a:xfrm>
        </p:spPr>
        <p:txBody>
          <a:bodyPr lIns="0" tIns="0" rIns="0" bIns="360000" anchor="b" anchorCtr="0"/>
          <a:lstStyle>
            <a:lvl1pPr algn="ctr">
              <a:lnSpc>
                <a:spcPct val="90000"/>
              </a:lnSpc>
              <a:defRPr sz="2800" b="1" spc="-27" baseline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66725" y="4801770"/>
            <a:ext cx="8066089" cy="503656"/>
          </a:xfrm>
        </p:spPr>
        <p:txBody>
          <a:bodyPr lIns="0" tIns="0" rIns="0" bIns="0"/>
          <a:lstStyle>
            <a:lvl1pPr marL="0" indent="0" algn="ctr">
              <a:lnSpc>
                <a:spcPct val="100000"/>
              </a:lnSpc>
              <a:spcBef>
                <a:spcPts val="800"/>
              </a:spcBef>
              <a:buNone/>
              <a:defRPr sz="1600" b="0" spc="267" baseline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de-DE" dirty="0"/>
              <a:t>FORMATVORLAGE DES UNTERTITELMASTERS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276582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3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E720CEEC-913C-4940-B141-B6A6A6A9CAF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0" y="4441720"/>
            <a:ext cx="9144000" cy="1224170"/>
          </a:xfrm>
        </p:spPr>
        <p:txBody>
          <a:bodyPr tIns="0" bIns="0" anchor="ctr" anchorCtr="0">
            <a:normAutofit/>
          </a:bodyPr>
          <a:lstStyle>
            <a:lvl1pPr algn="ctr">
              <a:defRPr sz="2400" b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621453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771776" y="1057275"/>
            <a:ext cx="5761038" cy="1295402"/>
          </a:xfrm>
        </p:spPr>
        <p:txBody>
          <a:bodyPr>
            <a:normAutofit/>
          </a:bodyPr>
          <a:lstStyle>
            <a:lvl1pPr>
              <a:defRPr sz="2400" b="1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771776" y="2352676"/>
            <a:ext cx="5761038" cy="2952750"/>
          </a:xfrm>
        </p:spPr>
        <p:txBody>
          <a:bodyPr>
            <a:normAutofit/>
          </a:bodyPr>
          <a:lstStyle>
            <a:lvl1pPr marL="0" indent="0" algn="l" rtl="0" fontAlgn="base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4C92"/>
              </a:buClr>
              <a:buSzPct val="120000"/>
              <a:buFont typeface="Calibri" panose="020F0502020204030204" pitchFamily="34" charset="0"/>
              <a:buNone/>
              <a:defRPr lang="de-DE" sz="1400" b="0" i="0" kern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266700" indent="-266700">
              <a:lnSpc>
                <a:spcPct val="100000"/>
              </a:lnSpc>
              <a:spcBef>
                <a:spcPts val="800"/>
              </a:spcBef>
              <a:buClr>
                <a:srgbClr val="004C92"/>
              </a:buClr>
              <a:buSzPct val="150000"/>
              <a:buFont typeface="Helvetica" pitchFamily="2" charset="0"/>
              <a:buChar char="●"/>
              <a:tabLst/>
              <a:defRPr lang="de-DE" sz="1400" b="0" i="0" kern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534988" marR="0" indent="-268288" algn="l" defTabSz="121917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4C92"/>
              </a:buClr>
              <a:buSzPct val="150000"/>
              <a:buFont typeface="Helvetica" pitchFamily="2" charset="0"/>
              <a:buChar char="●"/>
              <a:tabLst/>
              <a:defRPr sz="1200" b="0" i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801688" marR="0" indent="-266700" algn="l" defTabSz="121917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4C92"/>
              </a:buClr>
              <a:buSzPct val="150000"/>
              <a:buFont typeface="Helvetica" pitchFamily="2" charset="0"/>
              <a:buChar char="●"/>
              <a:tabLst/>
              <a:defRPr sz="1200" b="0" i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1069975" indent="-268288">
              <a:lnSpc>
                <a:spcPct val="100000"/>
              </a:lnSpc>
              <a:spcBef>
                <a:spcPts val="800"/>
              </a:spcBef>
              <a:buClr>
                <a:srgbClr val="004C92"/>
              </a:buClr>
              <a:buSzPct val="150000"/>
              <a:buFont typeface="Helvetica" pitchFamily="2" charset="0"/>
              <a:buChar char="●"/>
              <a:tabLst/>
              <a:defRPr sz="1200" b="0" i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77242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771776" y="1778000"/>
            <a:ext cx="5761037" cy="3527425"/>
          </a:xfrm>
        </p:spPr>
        <p:txBody>
          <a:bodyPr tIns="0" bIns="0" anchor="t" anchorCtr="0">
            <a:normAutofit/>
          </a:bodyPr>
          <a:lstStyle>
            <a:lvl1pPr>
              <a:defRPr sz="3200"/>
            </a:lvl1pPr>
          </a:lstStyle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34220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6E8C79BB-BA13-3F44-A96B-2E158E117C2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771776" y="1057275"/>
            <a:ext cx="5761038" cy="1295402"/>
          </a:xfrm>
        </p:spPr>
        <p:txBody>
          <a:bodyPr>
            <a:normAutofit/>
          </a:bodyPr>
          <a:lstStyle>
            <a:lvl1pPr>
              <a:defRPr sz="2400" b="1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771776" y="2352676"/>
            <a:ext cx="5761038" cy="2952750"/>
          </a:xfrm>
        </p:spPr>
        <p:txBody>
          <a:bodyPr>
            <a:normAutofit/>
          </a:bodyPr>
          <a:lstStyle>
            <a:lvl1pPr marL="0" indent="0" algn="l" rtl="0" fontAlgn="base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4C92"/>
              </a:buClr>
              <a:buSzPct val="120000"/>
              <a:buFont typeface="Calibri" panose="020F0502020204030204" pitchFamily="34" charset="0"/>
              <a:buNone/>
              <a:defRPr lang="de-DE" sz="1400" b="0" i="0" kern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266700" indent="-266700">
              <a:lnSpc>
                <a:spcPct val="100000"/>
              </a:lnSpc>
              <a:spcBef>
                <a:spcPts val="800"/>
              </a:spcBef>
              <a:buClr>
                <a:srgbClr val="004C92"/>
              </a:buClr>
              <a:buSzPct val="150000"/>
              <a:buFont typeface="Helvetica" pitchFamily="2" charset="0"/>
              <a:buChar char="●"/>
              <a:tabLst/>
              <a:defRPr lang="de-DE" sz="1400" b="0" i="0" kern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534988" marR="0" indent="-268288" algn="l" defTabSz="121917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4C92"/>
              </a:buClr>
              <a:buSzPct val="150000"/>
              <a:buFont typeface="Helvetica" pitchFamily="2" charset="0"/>
              <a:buChar char="●"/>
              <a:tabLst/>
              <a:defRPr sz="1200" b="0" i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801688" marR="0" indent="-266700" algn="l" defTabSz="121917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4C92"/>
              </a:buClr>
              <a:buSzPct val="150000"/>
              <a:buFont typeface="Helvetica" pitchFamily="2" charset="0"/>
              <a:buChar char="●"/>
              <a:tabLst/>
              <a:defRPr sz="1200" b="0" i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1069975" indent="-268288">
              <a:lnSpc>
                <a:spcPct val="100000"/>
              </a:lnSpc>
              <a:spcBef>
                <a:spcPts val="800"/>
              </a:spcBef>
              <a:buClr>
                <a:srgbClr val="004C92"/>
              </a:buClr>
              <a:buSzPct val="150000"/>
              <a:buFont typeface="Helvetica" pitchFamily="2" charset="0"/>
              <a:buChar char="●"/>
              <a:tabLst/>
              <a:defRPr sz="1200" b="0" i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814768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1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92BD8887-7B55-E041-AAC5-C807DC9611C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771776" y="1778000"/>
            <a:ext cx="5761037" cy="3527425"/>
          </a:xfrm>
        </p:spPr>
        <p:txBody>
          <a:bodyPr tIns="0" bIns="0" anchor="t" anchorCtr="0">
            <a:normAutofit/>
          </a:bodyPr>
          <a:lstStyle>
            <a:lvl1pPr>
              <a:defRPr sz="3200"/>
            </a:lvl1pPr>
          </a:lstStyle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570875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2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30388BE6-53DE-8743-AD0E-D1EFB52F663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771776" y="1057275"/>
            <a:ext cx="5761038" cy="1295402"/>
          </a:xfrm>
        </p:spPr>
        <p:txBody>
          <a:bodyPr>
            <a:normAutofit/>
          </a:bodyPr>
          <a:lstStyle>
            <a:lvl1pPr>
              <a:defRPr sz="2400" b="1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771776" y="2352676"/>
            <a:ext cx="5761038" cy="2952750"/>
          </a:xfrm>
        </p:spPr>
        <p:txBody>
          <a:bodyPr>
            <a:normAutofit/>
          </a:bodyPr>
          <a:lstStyle>
            <a:lvl1pPr marL="0" indent="0" algn="l" rtl="0" fontAlgn="base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4C92"/>
              </a:buClr>
              <a:buSzPct val="120000"/>
              <a:buFont typeface="Calibri" panose="020F0502020204030204" pitchFamily="34" charset="0"/>
              <a:buNone/>
              <a:defRPr lang="de-DE" sz="1400" b="0" i="0" kern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266700" indent="-266700">
              <a:lnSpc>
                <a:spcPct val="100000"/>
              </a:lnSpc>
              <a:spcBef>
                <a:spcPts val="800"/>
              </a:spcBef>
              <a:buClr>
                <a:srgbClr val="004C92"/>
              </a:buClr>
              <a:buSzPct val="150000"/>
              <a:buFont typeface="Helvetica" pitchFamily="2" charset="0"/>
              <a:buChar char="●"/>
              <a:tabLst/>
              <a:defRPr lang="de-DE" sz="1400" b="0" i="0" kern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534988" marR="0" indent="-268288" algn="l" defTabSz="121917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4C92"/>
              </a:buClr>
              <a:buSzPct val="150000"/>
              <a:buFont typeface="Helvetica" pitchFamily="2" charset="0"/>
              <a:buChar char="●"/>
              <a:tabLst/>
              <a:defRPr sz="1200" b="0" i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801688" marR="0" indent="-266700" algn="l" defTabSz="121917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4C92"/>
              </a:buClr>
              <a:buSzPct val="150000"/>
              <a:buFont typeface="Helvetica" pitchFamily="2" charset="0"/>
              <a:buChar char="●"/>
              <a:tabLst/>
              <a:defRPr sz="1200" b="0" i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1069975" indent="-268288">
              <a:lnSpc>
                <a:spcPct val="100000"/>
              </a:lnSpc>
              <a:spcBef>
                <a:spcPts val="800"/>
              </a:spcBef>
              <a:buClr>
                <a:srgbClr val="004C92"/>
              </a:buClr>
              <a:buSzPct val="150000"/>
              <a:buFont typeface="Helvetica" pitchFamily="2" charset="0"/>
              <a:buChar char="●"/>
              <a:tabLst/>
              <a:defRPr sz="1200" b="0" i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925928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2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164AE703-049E-544A-9963-92180B4BC0B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771776" y="1778000"/>
            <a:ext cx="5761037" cy="3527425"/>
          </a:xfrm>
        </p:spPr>
        <p:txBody>
          <a:bodyPr tIns="0" bIns="0" anchor="t" anchorCtr="0">
            <a:normAutofit/>
          </a:bodyPr>
          <a:lstStyle>
            <a:lvl1pPr>
              <a:defRPr sz="3200"/>
            </a:lvl1pPr>
          </a:lstStyle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586737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1779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1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6A1B4C71-CA4F-8042-96F8-14524E9C957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25"/>
            <a:ext cx="9144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709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996FCA1F-A393-A440-BB17-6B6AB10B5E3A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7916"/>
            <a:ext cx="9144000" cy="5715000"/>
          </a:xfrm>
          <a:prstGeom prst="rect">
            <a:avLst/>
          </a:prstGeom>
        </p:spPr>
      </p:pic>
      <p:sp>
        <p:nvSpPr>
          <p:cNvPr id="1030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2771776" y="1057275"/>
            <a:ext cx="5761037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2160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Mastertitelformat bearbeiten</a:t>
            </a:r>
          </a:p>
        </p:txBody>
      </p:sp>
      <p:sp>
        <p:nvSpPr>
          <p:cNvPr id="1031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71777" y="2352675"/>
            <a:ext cx="5761036" cy="2952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39938" name="AutoShape 2" descr="https://wiki.nextevolution.de/download/attachments/8488966/nextevolution%20600px%20transparent.png?version=1&amp;modificationDate=1358951816000&amp;api=v2"/>
          <p:cNvSpPr>
            <a:spLocks noChangeAspect="1" noChangeArrowheads="1"/>
          </p:cNvSpPr>
          <p:nvPr/>
        </p:nvSpPr>
        <p:spPr bwMode="auto">
          <a:xfrm>
            <a:off x="155575" y="-120385"/>
            <a:ext cx="304800" cy="254001"/>
          </a:xfrm>
          <a:prstGeom prst="rect">
            <a:avLst/>
          </a:prstGeom>
          <a:noFill/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7" name="AutoShape 8"/>
          <p:cNvSpPr>
            <a:spLocks noChangeAspect="1" noChangeArrowheads="1" noTextEdit="1"/>
          </p:cNvSpPr>
          <p:nvPr userDrawn="1"/>
        </p:nvSpPr>
        <p:spPr bwMode="auto">
          <a:xfrm>
            <a:off x="2249205" y="3337568"/>
            <a:ext cx="719137" cy="899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grpSp>
        <p:nvGrpSpPr>
          <p:cNvPr id="4" name="Group 7"/>
          <p:cNvGrpSpPr>
            <a:grpSpLocks noChangeAspect="1"/>
          </p:cNvGrpSpPr>
          <p:nvPr userDrawn="1"/>
        </p:nvGrpSpPr>
        <p:grpSpPr bwMode="auto">
          <a:xfrm>
            <a:off x="8847581" y="894000"/>
            <a:ext cx="201078" cy="210000"/>
            <a:chOff x="5537" y="652"/>
            <a:chExt cx="154" cy="193"/>
          </a:xfrm>
        </p:grpSpPr>
        <p:sp>
          <p:nvSpPr>
            <p:cNvPr id="5" name="AutoShape 6">
              <a:hlinkClick r:id="" action="ppaction://hlinkshowjump?jump=nextslide"/>
            </p:cNvPr>
            <p:cNvSpPr>
              <a:spLocks noChangeAspect="1" noChangeArrowheads="1" noTextEdit="1"/>
            </p:cNvSpPr>
            <p:nvPr userDrawn="1"/>
          </p:nvSpPr>
          <p:spPr bwMode="auto">
            <a:xfrm>
              <a:off x="5537" y="652"/>
              <a:ext cx="154" cy="1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" name="Rectangle 8"/>
            <p:cNvSpPr>
              <a:spLocks noChangeArrowheads="1"/>
            </p:cNvSpPr>
            <p:nvPr userDrawn="1"/>
          </p:nvSpPr>
          <p:spPr bwMode="auto">
            <a:xfrm>
              <a:off x="5537" y="652"/>
              <a:ext cx="154" cy="193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" name="Freeform 9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5576" y="671"/>
              <a:ext cx="77" cy="155"/>
            </a:xfrm>
            <a:custGeom>
              <a:avLst/>
              <a:gdLst>
                <a:gd name="T0" fmla="*/ 0 w 6468"/>
                <a:gd name="T1" fmla="*/ 0 h 12815"/>
                <a:gd name="T2" fmla="*/ 6468 w 6468"/>
                <a:gd name="T3" fmla="*/ 6408 h 12815"/>
                <a:gd name="T4" fmla="*/ 0 w 6468"/>
                <a:gd name="T5" fmla="*/ 12815 h 12815"/>
                <a:gd name="T6" fmla="*/ 0 w 6468"/>
                <a:gd name="T7" fmla="*/ 10549 h 12815"/>
                <a:gd name="T8" fmla="*/ 4181 w 6468"/>
                <a:gd name="T9" fmla="*/ 6408 h 12815"/>
                <a:gd name="T10" fmla="*/ 0 w 6468"/>
                <a:gd name="T11" fmla="*/ 2266 h 12815"/>
                <a:gd name="T12" fmla="*/ 0 w 6468"/>
                <a:gd name="T13" fmla="*/ 0 h 128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68" h="12815">
                  <a:moveTo>
                    <a:pt x="0" y="0"/>
                  </a:moveTo>
                  <a:lnTo>
                    <a:pt x="6468" y="6408"/>
                  </a:lnTo>
                  <a:lnTo>
                    <a:pt x="0" y="12815"/>
                  </a:lnTo>
                  <a:lnTo>
                    <a:pt x="0" y="10549"/>
                  </a:lnTo>
                  <a:lnTo>
                    <a:pt x="4181" y="6408"/>
                  </a:lnTo>
                  <a:lnTo>
                    <a:pt x="0" y="22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grpSp>
        <p:nvGrpSpPr>
          <p:cNvPr id="8" name="Group 14"/>
          <p:cNvGrpSpPr>
            <a:grpSpLocks noChangeAspect="1"/>
          </p:cNvGrpSpPr>
          <p:nvPr userDrawn="1"/>
        </p:nvGrpSpPr>
        <p:grpSpPr bwMode="auto">
          <a:xfrm>
            <a:off x="8604562" y="894001"/>
            <a:ext cx="201613" cy="209021"/>
            <a:chOff x="5420" y="679"/>
            <a:chExt cx="127" cy="158"/>
          </a:xfrm>
        </p:grpSpPr>
        <p:sp>
          <p:nvSpPr>
            <p:cNvPr id="9" name="AutoShape 13">
              <a:hlinkClick r:id="" action="ppaction://hlinkshowjump?jump=previousslide"/>
            </p:cNvPr>
            <p:cNvSpPr>
              <a:spLocks noChangeAspect="1" noChangeArrowheads="1" noTextEdit="1"/>
            </p:cNvSpPr>
            <p:nvPr userDrawn="1"/>
          </p:nvSpPr>
          <p:spPr bwMode="auto">
            <a:xfrm>
              <a:off x="5420" y="679"/>
              <a:ext cx="127" cy="1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" name="Rectangle 15"/>
            <p:cNvSpPr>
              <a:spLocks noChangeArrowheads="1"/>
            </p:cNvSpPr>
            <p:nvPr userDrawn="1"/>
          </p:nvSpPr>
          <p:spPr bwMode="auto">
            <a:xfrm>
              <a:off x="5420" y="679"/>
              <a:ext cx="127" cy="158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" name="Freeform 16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5452" y="695"/>
              <a:ext cx="63" cy="126"/>
            </a:xfrm>
            <a:custGeom>
              <a:avLst/>
              <a:gdLst>
                <a:gd name="T0" fmla="*/ 6413 w 6413"/>
                <a:gd name="T1" fmla="*/ 0 h 12892"/>
                <a:gd name="T2" fmla="*/ 0 w 6413"/>
                <a:gd name="T3" fmla="*/ 6446 h 12892"/>
                <a:gd name="T4" fmla="*/ 6413 w 6413"/>
                <a:gd name="T5" fmla="*/ 12892 h 12892"/>
                <a:gd name="T6" fmla="*/ 6413 w 6413"/>
                <a:gd name="T7" fmla="*/ 10613 h 12892"/>
                <a:gd name="T8" fmla="*/ 2268 w 6413"/>
                <a:gd name="T9" fmla="*/ 6446 h 12892"/>
                <a:gd name="T10" fmla="*/ 6413 w 6413"/>
                <a:gd name="T11" fmla="*/ 2279 h 12892"/>
                <a:gd name="T12" fmla="*/ 6413 w 6413"/>
                <a:gd name="T13" fmla="*/ 0 h 12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13" h="12892">
                  <a:moveTo>
                    <a:pt x="6413" y="0"/>
                  </a:moveTo>
                  <a:lnTo>
                    <a:pt x="0" y="6446"/>
                  </a:lnTo>
                  <a:lnTo>
                    <a:pt x="6413" y="12892"/>
                  </a:lnTo>
                  <a:lnTo>
                    <a:pt x="6413" y="10613"/>
                  </a:lnTo>
                  <a:lnTo>
                    <a:pt x="2268" y="6446"/>
                  </a:lnTo>
                  <a:lnTo>
                    <a:pt x="6413" y="2279"/>
                  </a:lnTo>
                  <a:lnTo>
                    <a:pt x="6413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33" r:id="rId2"/>
    <p:sldLayoutId id="2147483737" r:id="rId3"/>
    <p:sldLayoutId id="2147483745" r:id="rId4"/>
    <p:sldLayoutId id="2147483744" r:id="rId5"/>
    <p:sldLayoutId id="2147483746" r:id="rId6"/>
    <p:sldLayoutId id="2147483747" r:id="rId7"/>
    <p:sldLayoutId id="2147483738" r:id="rId8"/>
    <p:sldLayoutId id="2147483749" r:id="rId9"/>
    <p:sldLayoutId id="2147483748" r:id="rId10"/>
  </p:sldLayoutIdLst>
  <p:hf hdr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0A3C8C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4C9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4C9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4C9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4C92"/>
          </a:solidFill>
          <a:latin typeface="Arial" charset="0"/>
        </a:defRPr>
      </a:lvl5pPr>
      <a:lvl6pPr marL="609585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4C92"/>
          </a:solidFill>
          <a:latin typeface="Arial" charset="0"/>
        </a:defRPr>
      </a:lvl6pPr>
      <a:lvl7pPr marL="121917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4C92"/>
          </a:solidFill>
          <a:latin typeface="Arial" charset="0"/>
        </a:defRPr>
      </a:lvl7pPr>
      <a:lvl8pPr marL="1828754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4C92"/>
          </a:solidFill>
          <a:latin typeface="Arial" charset="0"/>
        </a:defRPr>
      </a:lvl8pPr>
      <a:lvl9pPr marL="2438339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4C92"/>
          </a:solidFill>
          <a:latin typeface="Arial" charset="0"/>
        </a:defRPr>
      </a:lvl9pPr>
    </p:titleStyle>
    <p:bodyStyle>
      <a:lvl1pPr marL="0" indent="0" algn="l" rtl="0" eaLnBrk="1" fontAlgn="base" hangingPunct="1">
        <a:lnSpc>
          <a:spcPct val="100000"/>
        </a:lnSpc>
        <a:spcBef>
          <a:spcPts val="800"/>
        </a:spcBef>
        <a:spcAft>
          <a:spcPct val="0"/>
        </a:spcAft>
        <a:buClr>
          <a:srgbClr val="0A3C8C"/>
        </a:buClr>
        <a:buSzPct val="120000"/>
        <a:buFont typeface="Calibri" panose="020F0502020204030204" pitchFamily="34" charset="0"/>
        <a:buNone/>
        <a:defRPr sz="1400" baseline="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266700" indent="-266700" algn="l" rtl="0" eaLnBrk="1" fontAlgn="base" hangingPunct="1">
        <a:lnSpc>
          <a:spcPct val="100000"/>
        </a:lnSpc>
        <a:spcBef>
          <a:spcPts val="800"/>
        </a:spcBef>
        <a:spcAft>
          <a:spcPct val="0"/>
        </a:spcAft>
        <a:buClr>
          <a:srgbClr val="0A3C8C"/>
        </a:buClr>
        <a:buSzPct val="150000"/>
        <a:buFont typeface="Helvetica" pitchFamily="2" charset="0"/>
        <a:buChar char="●"/>
        <a:tabLst/>
        <a:defRPr sz="14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534988" indent="-268288" algn="l" rtl="0" eaLnBrk="1" fontAlgn="base" hangingPunct="1">
        <a:lnSpc>
          <a:spcPct val="100000"/>
        </a:lnSpc>
        <a:spcBef>
          <a:spcPts val="800"/>
        </a:spcBef>
        <a:spcAft>
          <a:spcPct val="0"/>
        </a:spcAft>
        <a:buClr>
          <a:srgbClr val="0A3C8C"/>
        </a:buClr>
        <a:buSzPct val="150000"/>
        <a:buFont typeface="Helvetica" pitchFamily="2" charset="0"/>
        <a:buChar char="●"/>
        <a:tabLst/>
        <a:defRPr sz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801688" indent="-266700" algn="l" rtl="0" eaLnBrk="1" fontAlgn="base" hangingPunct="1">
        <a:lnSpc>
          <a:spcPct val="100000"/>
        </a:lnSpc>
        <a:spcBef>
          <a:spcPts val="800"/>
        </a:spcBef>
        <a:spcAft>
          <a:spcPct val="0"/>
        </a:spcAft>
        <a:buClr>
          <a:srgbClr val="0A3C8C"/>
        </a:buClr>
        <a:buSzPct val="150000"/>
        <a:buFont typeface="Helvetica" pitchFamily="2" charset="0"/>
        <a:buChar char="●"/>
        <a:tabLst/>
        <a:defRPr sz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marL="1069975" indent="-268288" algn="l" rtl="0" eaLnBrk="1" fontAlgn="base" hangingPunct="1">
        <a:lnSpc>
          <a:spcPct val="100000"/>
        </a:lnSpc>
        <a:spcBef>
          <a:spcPts val="800"/>
        </a:spcBef>
        <a:spcAft>
          <a:spcPct val="0"/>
        </a:spcAft>
        <a:buClr>
          <a:srgbClr val="0A3C8C"/>
        </a:buClr>
        <a:buSzPct val="150000"/>
        <a:buFont typeface="Helvetica" pitchFamily="2" charset="0"/>
        <a:buChar char="●"/>
        <a:tabLst/>
        <a:defRPr sz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3352716" indent="-304792" algn="l" rtl="0" eaLnBrk="1" fontAlgn="base" hangingPunct="1">
        <a:spcBef>
          <a:spcPct val="20000"/>
        </a:spcBef>
        <a:spcAft>
          <a:spcPct val="0"/>
        </a:spcAft>
        <a:buChar char="»"/>
        <a:defRPr sz="1867">
          <a:solidFill>
            <a:srgbClr val="004C92"/>
          </a:solidFill>
          <a:latin typeface="+mn-lt"/>
        </a:defRPr>
      </a:lvl6pPr>
      <a:lvl7pPr marL="3962301" indent="-304792" algn="l" rtl="0" eaLnBrk="1" fontAlgn="base" hangingPunct="1">
        <a:spcBef>
          <a:spcPct val="20000"/>
        </a:spcBef>
        <a:spcAft>
          <a:spcPct val="0"/>
        </a:spcAft>
        <a:buChar char="»"/>
        <a:defRPr sz="1867">
          <a:solidFill>
            <a:srgbClr val="004C92"/>
          </a:solidFill>
          <a:latin typeface="+mn-lt"/>
        </a:defRPr>
      </a:lvl7pPr>
      <a:lvl8pPr marL="4571886" indent="-304792" algn="l" rtl="0" eaLnBrk="1" fontAlgn="base" hangingPunct="1">
        <a:spcBef>
          <a:spcPct val="20000"/>
        </a:spcBef>
        <a:spcAft>
          <a:spcPct val="0"/>
        </a:spcAft>
        <a:buChar char="»"/>
        <a:defRPr sz="1867">
          <a:solidFill>
            <a:srgbClr val="004C92"/>
          </a:solidFill>
          <a:latin typeface="+mn-lt"/>
        </a:defRPr>
      </a:lvl8pPr>
      <a:lvl9pPr marL="5181470" indent="-304792" algn="l" rtl="0" eaLnBrk="1" fontAlgn="base" hangingPunct="1">
        <a:spcBef>
          <a:spcPct val="20000"/>
        </a:spcBef>
        <a:spcAft>
          <a:spcPct val="0"/>
        </a:spcAft>
        <a:buChar char="»"/>
        <a:defRPr sz="1867">
          <a:solidFill>
            <a:srgbClr val="004C92"/>
          </a:solidFill>
          <a:latin typeface="+mn-lt"/>
        </a:defRPr>
      </a:lvl9pPr>
    </p:bodyStyle>
    <p:otherStyle>
      <a:defPPr>
        <a:defRPr lang="de-DE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00" userDrawn="1">
          <p15:clr>
            <a:srgbClr val="F26B43"/>
          </p15:clr>
        </p15:guide>
        <p15:guide id="2" pos="2880" userDrawn="1">
          <p15:clr>
            <a:srgbClr val="F26B43"/>
          </p15:clr>
        </p15:guide>
        <p15:guide id="3" orient="horz" pos="3342" userDrawn="1">
          <p15:clr>
            <a:srgbClr val="F26B43"/>
          </p15:clr>
        </p15:guide>
        <p15:guide id="4" pos="294" userDrawn="1">
          <p15:clr>
            <a:srgbClr val="F26B43"/>
          </p15:clr>
        </p15:guide>
        <p15:guide id="5" pos="1746" userDrawn="1">
          <p15:clr>
            <a:srgbClr val="F26B43"/>
          </p15:clr>
        </p15:guide>
        <p15:guide id="6" pos="5375" userDrawn="1">
          <p15:clr>
            <a:srgbClr val="F26B43"/>
          </p15:clr>
        </p15:guide>
        <p15:guide id="7" orient="horz" pos="1482" userDrawn="1">
          <p15:clr>
            <a:srgbClr val="F26B43"/>
          </p15:clr>
        </p15:guide>
        <p15:guide id="8" orient="horz" pos="666" userDrawn="1">
          <p15:clr>
            <a:srgbClr val="F26B43"/>
          </p15:clr>
        </p15:guide>
        <p15:guide id="9" orient="horz" pos="112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rothesk/deeptalk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manning.com/books/kubernetes-in-action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n6AZ3q8Q9qY&amp;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Deployments</a:t>
            </a:r>
            <a:r>
              <a:rPr lang="de-DE" dirty="0"/>
              <a:t> in </a:t>
            </a:r>
            <a:r>
              <a:rPr lang="de-DE" dirty="0" err="1"/>
              <a:t>Kubernetes</a:t>
            </a:r>
            <a:endParaRPr lang="de-DE" dirty="0"/>
          </a:p>
        </p:txBody>
      </p:sp>
      <p:sp>
        <p:nvSpPr>
          <p:cNvPr id="2" name="Untertitel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2020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2663735" y="1777350"/>
            <a:ext cx="3816530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2800" b="1" kern="0" dirty="0">
                <a:solidFill>
                  <a:srgbClr val="0A3C8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DEEPTALK</a:t>
            </a:r>
          </a:p>
        </p:txBody>
      </p:sp>
    </p:spTree>
    <p:extLst>
      <p:ext uri="{BB962C8B-B14F-4D97-AF65-F5344CB8AC3E}">
        <p14:creationId xmlns:p14="http://schemas.microsoft.com/office/powerpoint/2010/main" val="42462411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E74088-BB91-574B-9695-A01217850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ReplicaSets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EEB0F87-B7B4-B946-A3AA-B4CFBE8643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Replikation („Skalieren“) von </a:t>
            </a:r>
            <a:r>
              <a:rPr lang="de-DE" dirty="0" err="1"/>
              <a:t>Pods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Assoziation mit </a:t>
            </a:r>
            <a:r>
              <a:rPr lang="de-DE" dirty="0" err="1"/>
              <a:t>Pods</a:t>
            </a:r>
            <a:r>
              <a:rPr lang="de-DE" dirty="0"/>
              <a:t> durch </a:t>
            </a:r>
            <a:r>
              <a:rPr lang="de-DE" dirty="0" err="1"/>
              <a:t>Selector</a:t>
            </a:r>
            <a:r>
              <a:rPr lang="de-DE" dirty="0"/>
              <a:t>-Label-Mechanismus (anders als bei Services: alle Labels müssen </a:t>
            </a:r>
            <a:r>
              <a:rPr lang="de-DE" dirty="0" err="1"/>
              <a:t>matchen</a:t>
            </a:r>
            <a:r>
              <a:rPr lang="de-DE" dirty="0"/>
              <a:t>!)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Pods</a:t>
            </a:r>
            <a:r>
              <a:rPr lang="de-DE" dirty="0"/>
              <a:t> werden gemäß eines Templates erstellt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Änderungen am Template erst wirksam für neue </a:t>
            </a:r>
            <a:r>
              <a:rPr lang="de-DE" dirty="0" err="1"/>
              <a:t>Pods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Standalone</a:t>
            </a:r>
            <a:r>
              <a:rPr lang="de-DE" dirty="0"/>
              <a:t> </a:t>
            </a:r>
            <a:r>
              <a:rPr lang="de-DE" dirty="0" err="1"/>
              <a:t>ReplicaSets</a:t>
            </a:r>
            <a:r>
              <a:rPr lang="de-DE" dirty="0"/>
              <a:t> nicht empfohlen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gehandhabt durch Controller </a:t>
            </a:r>
            <a:r>
              <a:rPr lang="de-DE" dirty="0">
                <a:sym typeface="Wingdings" pitchFamily="2" charset="2"/>
              </a:rPr>
              <a:t> </a:t>
            </a:r>
            <a:r>
              <a:rPr lang="de-DE" dirty="0" err="1">
                <a:sym typeface="Wingdings" pitchFamily="2" charset="2"/>
              </a:rPr>
              <a:t>Deployments</a:t>
            </a:r>
            <a:endParaRPr lang="de-DE" dirty="0"/>
          </a:p>
          <a:p>
            <a:endParaRPr lang="de-DE" dirty="0"/>
          </a:p>
          <a:p>
            <a:r>
              <a:rPr lang="de-DE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343187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A0E8F3D2-1386-A04D-AA7C-4506CA43E0B7}"/>
              </a:ext>
            </a:extLst>
          </p:cNvPr>
          <p:cNvSpPr/>
          <p:nvPr/>
        </p:nvSpPr>
        <p:spPr>
          <a:xfrm>
            <a:off x="2277011" y="3550705"/>
            <a:ext cx="1248310" cy="500509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Pod-0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D0ADF86F-A1DA-A94B-844C-1BD1580CEC08}"/>
              </a:ext>
            </a:extLst>
          </p:cNvPr>
          <p:cNvSpPr/>
          <p:nvPr/>
        </p:nvSpPr>
        <p:spPr>
          <a:xfrm>
            <a:off x="3947846" y="3550704"/>
            <a:ext cx="1248310" cy="500509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Pod-1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93629D43-F8CC-0F43-A4F8-24B8F7013F4E}"/>
              </a:ext>
            </a:extLst>
          </p:cNvPr>
          <p:cNvSpPr/>
          <p:nvPr/>
        </p:nvSpPr>
        <p:spPr>
          <a:xfrm>
            <a:off x="5618681" y="3550704"/>
            <a:ext cx="1248310" cy="500509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Pod-2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BC628B11-6C9D-3947-855D-D3B6C8E659E5}"/>
              </a:ext>
            </a:extLst>
          </p:cNvPr>
          <p:cNvSpPr/>
          <p:nvPr/>
        </p:nvSpPr>
        <p:spPr>
          <a:xfrm>
            <a:off x="2277010" y="3265597"/>
            <a:ext cx="1248310" cy="285107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app</a:t>
            </a:r>
            <a:r>
              <a:rPr lang="de-DE" dirty="0"/>
              <a:t>=</a:t>
            </a:r>
            <a:r>
              <a:rPr lang="de-DE" dirty="0" err="1"/>
              <a:t>kubia</a:t>
            </a:r>
            <a:endParaRPr lang="de-DE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069C31BF-4F78-8E4C-9D2E-2FE9F482D69A}"/>
              </a:ext>
            </a:extLst>
          </p:cNvPr>
          <p:cNvSpPr/>
          <p:nvPr/>
        </p:nvSpPr>
        <p:spPr>
          <a:xfrm>
            <a:off x="3947845" y="3265596"/>
            <a:ext cx="1248310" cy="285107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app</a:t>
            </a:r>
            <a:r>
              <a:rPr lang="de-DE" dirty="0"/>
              <a:t>=</a:t>
            </a:r>
            <a:r>
              <a:rPr lang="de-DE" dirty="0" err="1"/>
              <a:t>kubia</a:t>
            </a:r>
            <a:endParaRPr lang="de-DE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84D283AE-1DCA-A943-B419-7E118DD4F9EC}"/>
              </a:ext>
            </a:extLst>
          </p:cNvPr>
          <p:cNvSpPr/>
          <p:nvPr/>
        </p:nvSpPr>
        <p:spPr>
          <a:xfrm>
            <a:off x="5618679" y="3265596"/>
            <a:ext cx="1248310" cy="285107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app</a:t>
            </a:r>
            <a:r>
              <a:rPr lang="de-DE" dirty="0"/>
              <a:t>=</a:t>
            </a:r>
            <a:r>
              <a:rPr lang="de-DE" dirty="0" err="1"/>
              <a:t>kubia</a:t>
            </a:r>
            <a:endParaRPr lang="de-DE" dirty="0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01D504B3-CAA3-3F41-A629-9A50CC6C48FB}"/>
              </a:ext>
            </a:extLst>
          </p:cNvPr>
          <p:cNvSpPr/>
          <p:nvPr/>
        </p:nvSpPr>
        <p:spPr>
          <a:xfrm>
            <a:off x="3947845" y="2169307"/>
            <a:ext cx="1248310" cy="408367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Service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84587A2A-68C1-1D4C-BCB7-6E004D3DE936}"/>
              </a:ext>
            </a:extLst>
          </p:cNvPr>
          <p:cNvSpPr/>
          <p:nvPr/>
        </p:nvSpPr>
        <p:spPr>
          <a:xfrm>
            <a:off x="3947846" y="2578479"/>
            <a:ext cx="1248310" cy="285107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app</a:t>
            </a:r>
            <a:r>
              <a:rPr lang="de-DE" dirty="0"/>
              <a:t>=</a:t>
            </a:r>
            <a:r>
              <a:rPr lang="de-DE" dirty="0" err="1"/>
              <a:t>kubia</a:t>
            </a:r>
            <a:endParaRPr lang="de-DE" dirty="0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72FB52B7-BCCC-5A44-BC4B-05E1C9F2D642}"/>
              </a:ext>
            </a:extLst>
          </p:cNvPr>
          <p:cNvSpPr/>
          <p:nvPr/>
        </p:nvSpPr>
        <p:spPr>
          <a:xfrm>
            <a:off x="2277009" y="4648730"/>
            <a:ext cx="4589978" cy="347944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ReplicaSet</a:t>
            </a:r>
            <a:endParaRPr lang="de-DE" dirty="0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6B408421-6F50-D843-8665-AB2E80B69874}"/>
              </a:ext>
            </a:extLst>
          </p:cNvPr>
          <p:cNvSpPr/>
          <p:nvPr/>
        </p:nvSpPr>
        <p:spPr>
          <a:xfrm>
            <a:off x="2277008" y="4359921"/>
            <a:ext cx="4589979" cy="285107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app</a:t>
            </a:r>
            <a:r>
              <a:rPr lang="de-DE" dirty="0"/>
              <a:t>=</a:t>
            </a:r>
            <a:r>
              <a:rPr lang="de-DE" dirty="0" err="1"/>
              <a:t>kubia</a:t>
            </a:r>
            <a:endParaRPr lang="de-DE" dirty="0"/>
          </a:p>
        </p:txBody>
      </p: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972CCA74-B764-4646-88EA-1FB279CC3EAC}"/>
              </a:ext>
            </a:extLst>
          </p:cNvPr>
          <p:cNvCxnSpPr>
            <a:cxnSpLocks/>
            <a:stCxn id="45" idx="2"/>
            <a:endCxn id="11" idx="0"/>
          </p:cNvCxnSpPr>
          <p:nvPr/>
        </p:nvCxnSpPr>
        <p:spPr>
          <a:xfrm>
            <a:off x="4572000" y="1969687"/>
            <a:ext cx="0" cy="19962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winkelte Verbindung 20">
            <a:extLst>
              <a:ext uri="{FF2B5EF4-FFF2-40B4-BE49-F238E27FC236}">
                <a16:creationId xmlns:a16="http://schemas.microsoft.com/office/drawing/2014/main" id="{9105F4DE-68A7-1049-8949-2A75BAF5D38C}"/>
              </a:ext>
            </a:extLst>
          </p:cNvPr>
          <p:cNvCxnSpPr>
            <a:cxnSpLocks/>
            <a:stCxn id="12" idx="2"/>
            <a:endCxn id="8" idx="0"/>
          </p:cNvCxnSpPr>
          <p:nvPr/>
        </p:nvCxnSpPr>
        <p:spPr>
          <a:xfrm rot="5400000">
            <a:off x="3535578" y="2229173"/>
            <a:ext cx="402011" cy="167083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winkelte Verbindung 22">
            <a:extLst>
              <a:ext uri="{FF2B5EF4-FFF2-40B4-BE49-F238E27FC236}">
                <a16:creationId xmlns:a16="http://schemas.microsoft.com/office/drawing/2014/main" id="{220CC7DB-D215-B140-B68E-19CC75D4DC90}"/>
              </a:ext>
            </a:extLst>
          </p:cNvPr>
          <p:cNvCxnSpPr>
            <a:cxnSpLocks/>
            <a:stCxn id="12" idx="2"/>
            <a:endCxn id="10" idx="0"/>
          </p:cNvCxnSpPr>
          <p:nvPr/>
        </p:nvCxnSpPr>
        <p:spPr>
          <a:xfrm rot="16200000" flipH="1">
            <a:off x="5206412" y="2229174"/>
            <a:ext cx="402011" cy="167083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winkelte Verbindung 25">
            <a:extLst>
              <a:ext uri="{FF2B5EF4-FFF2-40B4-BE49-F238E27FC236}">
                <a16:creationId xmlns:a16="http://schemas.microsoft.com/office/drawing/2014/main" id="{84CBE0FE-B198-8347-931B-AA4F83685794}"/>
              </a:ext>
            </a:extLst>
          </p:cNvPr>
          <p:cNvCxnSpPr>
            <a:cxnSpLocks/>
            <a:stCxn id="15" idx="0"/>
            <a:endCxn id="7" idx="2"/>
          </p:cNvCxnSpPr>
          <p:nvPr/>
        </p:nvCxnSpPr>
        <p:spPr>
          <a:xfrm rot="5400000" flipH="1" flipV="1">
            <a:off x="5253063" y="3370148"/>
            <a:ext cx="308708" cy="167083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winkelte Verbindung 28">
            <a:extLst>
              <a:ext uri="{FF2B5EF4-FFF2-40B4-BE49-F238E27FC236}">
                <a16:creationId xmlns:a16="http://schemas.microsoft.com/office/drawing/2014/main" id="{76CA972D-C649-934C-B4A0-D3DEC240EC15}"/>
              </a:ext>
            </a:extLst>
          </p:cNvPr>
          <p:cNvCxnSpPr>
            <a:cxnSpLocks/>
            <a:stCxn id="15" idx="0"/>
            <a:endCxn id="4" idx="2"/>
          </p:cNvCxnSpPr>
          <p:nvPr/>
        </p:nvCxnSpPr>
        <p:spPr>
          <a:xfrm rot="16200000" flipV="1">
            <a:off x="3582228" y="3370151"/>
            <a:ext cx="308708" cy="167083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winkelte Verbindung 31">
            <a:extLst>
              <a:ext uri="{FF2B5EF4-FFF2-40B4-BE49-F238E27FC236}">
                <a16:creationId xmlns:a16="http://schemas.microsoft.com/office/drawing/2014/main" id="{B21D7CFB-0571-814F-9A11-5F28B849A05B}"/>
              </a:ext>
            </a:extLst>
          </p:cNvPr>
          <p:cNvCxnSpPr>
            <a:cxnSpLocks/>
            <a:stCxn id="15" idx="0"/>
            <a:endCxn id="5" idx="2"/>
          </p:cNvCxnSpPr>
          <p:nvPr/>
        </p:nvCxnSpPr>
        <p:spPr>
          <a:xfrm rot="5400000" flipH="1" flipV="1">
            <a:off x="4417646" y="4205566"/>
            <a:ext cx="308708" cy="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winkelte Verbindung 34">
            <a:extLst>
              <a:ext uri="{FF2B5EF4-FFF2-40B4-BE49-F238E27FC236}">
                <a16:creationId xmlns:a16="http://schemas.microsoft.com/office/drawing/2014/main" id="{B69E2910-C183-924C-BE2A-C85C57B4624B}"/>
              </a:ext>
            </a:extLst>
          </p:cNvPr>
          <p:cNvCxnSpPr>
            <a:cxnSpLocks/>
            <a:stCxn id="12" idx="2"/>
            <a:endCxn id="9" idx="0"/>
          </p:cNvCxnSpPr>
          <p:nvPr/>
        </p:nvCxnSpPr>
        <p:spPr>
          <a:xfrm rot="5400000">
            <a:off x="4370995" y="3064591"/>
            <a:ext cx="402011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hteck 44">
            <a:extLst>
              <a:ext uri="{FF2B5EF4-FFF2-40B4-BE49-F238E27FC236}">
                <a16:creationId xmlns:a16="http://schemas.microsoft.com/office/drawing/2014/main" id="{8B4DD45B-DB15-3E4D-9643-4CBA623D8BC2}"/>
              </a:ext>
            </a:extLst>
          </p:cNvPr>
          <p:cNvSpPr/>
          <p:nvPr/>
        </p:nvSpPr>
        <p:spPr>
          <a:xfrm>
            <a:off x="3947845" y="1561320"/>
            <a:ext cx="1248310" cy="40836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Client</a:t>
            </a:r>
          </a:p>
        </p:txBody>
      </p:sp>
    </p:spTree>
    <p:extLst>
      <p:ext uri="{BB962C8B-B14F-4D97-AF65-F5344CB8AC3E}">
        <p14:creationId xmlns:p14="http://schemas.microsoft.com/office/powerpoint/2010/main" val="32732398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E74088-BB91-574B-9695-A01217850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Deployments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EEB0F87-B7B4-B946-A3AA-B4CFBE8643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deklarative Updates von </a:t>
            </a:r>
            <a:r>
              <a:rPr lang="de-DE" dirty="0" err="1"/>
              <a:t>Pods</a:t>
            </a:r>
            <a:r>
              <a:rPr lang="de-DE" dirty="0"/>
              <a:t> und </a:t>
            </a:r>
            <a:r>
              <a:rPr lang="de-DE" dirty="0" err="1"/>
              <a:t>ReplicaSets</a:t>
            </a:r>
            <a:r>
              <a:rPr lang="de-DE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Verwaltung von </a:t>
            </a:r>
            <a:r>
              <a:rPr lang="de-DE" dirty="0" err="1"/>
              <a:t>ReplicaSets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Updates einspielen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Rollouts managen, e.g. Rollbacks</a:t>
            </a:r>
          </a:p>
          <a:p>
            <a:endParaRPr lang="de-DE" dirty="0"/>
          </a:p>
          <a:p>
            <a:r>
              <a:rPr lang="de-DE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089312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A0E8F3D2-1386-A04D-AA7C-4506CA43E0B7}"/>
              </a:ext>
            </a:extLst>
          </p:cNvPr>
          <p:cNvSpPr/>
          <p:nvPr/>
        </p:nvSpPr>
        <p:spPr>
          <a:xfrm>
            <a:off x="2109056" y="3226028"/>
            <a:ext cx="1248310" cy="500509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Pod-0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D0ADF86F-A1DA-A94B-844C-1BD1580CEC08}"/>
              </a:ext>
            </a:extLst>
          </p:cNvPr>
          <p:cNvSpPr/>
          <p:nvPr/>
        </p:nvSpPr>
        <p:spPr>
          <a:xfrm>
            <a:off x="3779891" y="3226027"/>
            <a:ext cx="1248310" cy="500509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Pod-1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93629D43-F8CC-0F43-A4F8-24B8F7013F4E}"/>
              </a:ext>
            </a:extLst>
          </p:cNvPr>
          <p:cNvSpPr/>
          <p:nvPr/>
        </p:nvSpPr>
        <p:spPr>
          <a:xfrm>
            <a:off x="5450726" y="3226027"/>
            <a:ext cx="1248310" cy="500509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Pod-2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BC628B11-6C9D-3947-855D-D3B6C8E659E5}"/>
              </a:ext>
            </a:extLst>
          </p:cNvPr>
          <p:cNvSpPr/>
          <p:nvPr/>
        </p:nvSpPr>
        <p:spPr>
          <a:xfrm>
            <a:off x="2109055" y="2940920"/>
            <a:ext cx="1248310" cy="285107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pth</a:t>
            </a:r>
            <a:r>
              <a:rPr lang="de-DE" dirty="0"/>
              <a:t>=</a:t>
            </a:r>
            <a:r>
              <a:rPr lang="de-DE" dirty="0" err="1"/>
              <a:t>xyz</a:t>
            </a:r>
            <a:endParaRPr lang="de-DE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069C31BF-4F78-8E4C-9D2E-2FE9F482D69A}"/>
              </a:ext>
            </a:extLst>
          </p:cNvPr>
          <p:cNvSpPr/>
          <p:nvPr/>
        </p:nvSpPr>
        <p:spPr>
          <a:xfrm>
            <a:off x="3779890" y="2940919"/>
            <a:ext cx="1248310" cy="285107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pth</a:t>
            </a:r>
            <a:r>
              <a:rPr lang="de-DE" dirty="0"/>
              <a:t>=</a:t>
            </a:r>
            <a:r>
              <a:rPr lang="de-DE" dirty="0" err="1"/>
              <a:t>xyz</a:t>
            </a:r>
            <a:endParaRPr lang="de-DE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84D283AE-1DCA-A943-B419-7E118DD4F9EC}"/>
              </a:ext>
            </a:extLst>
          </p:cNvPr>
          <p:cNvSpPr/>
          <p:nvPr/>
        </p:nvSpPr>
        <p:spPr>
          <a:xfrm>
            <a:off x="5450724" y="2940919"/>
            <a:ext cx="1248310" cy="285107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pth</a:t>
            </a:r>
            <a:r>
              <a:rPr lang="de-DE" dirty="0"/>
              <a:t>=</a:t>
            </a:r>
            <a:r>
              <a:rPr lang="de-DE" dirty="0" err="1"/>
              <a:t>xyz</a:t>
            </a:r>
            <a:endParaRPr lang="de-DE" dirty="0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01D504B3-CAA3-3F41-A629-9A50CC6C48FB}"/>
              </a:ext>
            </a:extLst>
          </p:cNvPr>
          <p:cNvSpPr/>
          <p:nvPr/>
        </p:nvSpPr>
        <p:spPr>
          <a:xfrm>
            <a:off x="3779888" y="1410678"/>
            <a:ext cx="1248310" cy="408367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Service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84587A2A-68C1-1D4C-BCB7-6E004D3DE936}"/>
              </a:ext>
            </a:extLst>
          </p:cNvPr>
          <p:cNvSpPr/>
          <p:nvPr/>
        </p:nvSpPr>
        <p:spPr>
          <a:xfrm>
            <a:off x="3779889" y="1819850"/>
            <a:ext cx="1248310" cy="285107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app</a:t>
            </a:r>
            <a:r>
              <a:rPr lang="de-DE" dirty="0"/>
              <a:t>=</a:t>
            </a:r>
            <a:r>
              <a:rPr lang="de-DE" dirty="0" err="1"/>
              <a:t>kubia</a:t>
            </a:r>
            <a:endParaRPr lang="de-DE" dirty="0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72FB52B7-BCCC-5A44-BC4B-05E1C9F2D642}"/>
              </a:ext>
            </a:extLst>
          </p:cNvPr>
          <p:cNvSpPr/>
          <p:nvPr/>
        </p:nvSpPr>
        <p:spPr>
          <a:xfrm>
            <a:off x="2109058" y="4579165"/>
            <a:ext cx="4589978" cy="347944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ReplicaSet</a:t>
            </a:r>
            <a:endParaRPr lang="de-DE" dirty="0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6B408421-6F50-D843-8665-AB2E80B69874}"/>
              </a:ext>
            </a:extLst>
          </p:cNvPr>
          <p:cNvSpPr/>
          <p:nvPr/>
        </p:nvSpPr>
        <p:spPr>
          <a:xfrm>
            <a:off x="2109057" y="4290356"/>
            <a:ext cx="4589979" cy="285107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i="1" dirty="0" err="1"/>
              <a:t>pth</a:t>
            </a:r>
            <a:r>
              <a:rPr lang="de-DE" dirty="0"/>
              <a:t>=</a:t>
            </a:r>
            <a:r>
              <a:rPr lang="de-DE" dirty="0" err="1"/>
              <a:t>xyz</a:t>
            </a:r>
            <a:endParaRPr lang="de-DE" dirty="0"/>
          </a:p>
        </p:txBody>
      </p: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972CCA74-B764-4646-88EA-1FB279CC3EAC}"/>
              </a:ext>
            </a:extLst>
          </p:cNvPr>
          <p:cNvCxnSpPr>
            <a:cxnSpLocks/>
            <a:stCxn id="45" idx="2"/>
            <a:endCxn id="11" idx="0"/>
          </p:cNvCxnSpPr>
          <p:nvPr/>
        </p:nvCxnSpPr>
        <p:spPr>
          <a:xfrm>
            <a:off x="4404043" y="1211058"/>
            <a:ext cx="0" cy="19962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winkelte Verbindung 20">
            <a:extLst>
              <a:ext uri="{FF2B5EF4-FFF2-40B4-BE49-F238E27FC236}">
                <a16:creationId xmlns:a16="http://schemas.microsoft.com/office/drawing/2014/main" id="{9105F4DE-68A7-1049-8949-2A75BAF5D38C}"/>
              </a:ext>
            </a:extLst>
          </p:cNvPr>
          <p:cNvCxnSpPr>
            <a:cxnSpLocks/>
            <a:stCxn id="12" idx="2"/>
            <a:endCxn id="33" idx="0"/>
          </p:cNvCxnSpPr>
          <p:nvPr/>
        </p:nvCxnSpPr>
        <p:spPr>
          <a:xfrm rot="5400000">
            <a:off x="3293199" y="1544966"/>
            <a:ext cx="550855" cy="1670837"/>
          </a:xfrm>
          <a:prstGeom prst="bentConnector3">
            <a:avLst>
              <a:gd name="adj1" fmla="val 42412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winkelte Verbindung 22">
            <a:extLst>
              <a:ext uri="{FF2B5EF4-FFF2-40B4-BE49-F238E27FC236}">
                <a16:creationId xmlns:a16="http://schemas.microsoft.com/office/drawing/2014/main" id="{220CC7DB-D215-B140-B68E-19CC75D4DC90}"/>
              </a:ext>
            </a:extLst>
          </p:cNvPr>
          <p:cNvCxnSpPr>
            <a:cxnSpLocks/>
            <a:stCxn id="12" idx="2"/>
            <a:endCxn id="30" idx="0"/>
          </p:cNvCxnSpPr>
          <p:nvPr/>
        </p:nvCxnSpPr>
        <p:spPr>
          <a:xfrm rot="16200000" flipH="1">
            <a:off x="4956728" y="1552272"/>
            <a:ext cx="565465" cy="1670833"/>
          </a:xfrm>
          <a:prstGeom prst="bentConnector3">
            <a:avLst>
              <a:gd name="adj1" fmla="val 41684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winkelte Verbindung 25">
            <a:extLst>
              <a:ext uri="{FF2B5EF4-FFF2-40B4-BE49-F238E27FC236}">
                <a16:creationId xmlns:a16="http://schemas.microsoft.com/office/drawing/2014/main" id="{84CBE0FE-B198-8347-931B-AA4F83685794}"/>
              </a:ext>
            </a:extLst>
          </p:cNvPr>
          <p:cNvCxnSpPr>
            <a:cxnSpLocks/>
            <a:stCxn id="42" idx="0"/>
            <a:endCxn id="7" idx="2"/>
          </p:cNvCxnSpPr>
          <p:nvPr/>
        </p:nvCxnSpPr>
        <p:spPr>
          <a:xfrm rot="5400000" flipH="1" flipV="1">
            <a:off x="5096909" y="3033674"/>
            <a:ext cx="285109" cy="167083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winkelte Verbindung 28">
            <a:extLst>
              <a:ext uri="{FF2B5EF4-FFF2-40B4-BE49-F238E27FC236}">
                <a16:creationId xmlns:a16="http://schemas.microsoft.com/office/drawing/2014/main" id="{76CA972D-C649-934C-B4A0-D3DEC240EC15}"/>
              </a:ext>
            </a:extLst>
          </p:cNvPr>
          <p:cNvCxnSpPr>
            <a:cxnSpLocks/>
            <a:stCxn id="42" idx="0"/>
            <a:endCxn id="4" idx="2"/>
          </p:cNvCxnSpPr>
          <p:nvPr/>
        </p:nvCxnSpPr>
        <p:spPr>
          <a:xfrm rot="16200000" flipV="1">
            <a:off x="3426075" y="3033673"/>
            <a:ext cx="285108" cy="167083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winkelte Verbindung 34">
            <a:extLst>
              <a:ext uri="{FF2B5EF4-FFF2-40B4-BE49-F238E27FC236}">
                <a16:creationId xmlns:a16="http://schemas.microsoft.com/office/drawing/2014/main" id="{B69E2910-C183-924C-BE2A-C85C57B4624B}"/>
              </a:ext>
            </a:extLst>
          </p:cNvPr>
          <p:cNvCxnSpPr>
            <a:cxnSpLocks/>
            <a:stCxn id="12" idx="2"/>
            <a:endCxn id="27" idx="0"/>
          </p:cNvCxnSpPr>
          <p:nvPr/>
        </p:nvCxnSpPr>
        <p:spPr>
          <a:xfrm rot="5400000">
            <a:off x="4124963" y="2384034"/>
            <a:ext cx="558159" cy="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hteck 44">
            <a:extLst>
              <a:ext uri="{FF2B5EF4-FFF2-40B4-BE49-F238E27FC236}">
                <a16:creationId xmlns:a16="http://schemas.microsoft.com/office/drawing/2014/main" id="{8B4DD45B-DB15-3E4D-9643-4CBA623D8BC2}"/>
              </a:ext>
            </a:extLst>
          </p:cNvPr>
          <p:cNvSpPr/>
          <p:nvPr/>
        </p:nvSpPr>
        <p:spPr>
          <a:xfrm>
            <a:off x="3779888" y="802691"/>
            <a:ext cx="1248310" cy="40836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Client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BFDF77FC-0E83-D245-84B6-874E62F4E8B5}"/>
              </a:ext>
            </a:extLst>
          </p:cNvPr>
          <p:cNvSpPr/>
          <p:nvPr/>
        </p:nvSpPr>
        <p:spPr>
          <a:xfrm>
            <a:off x="3779884" y="2663116"/>
            <a:ext cx="1248310" cy="285107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app</a:t>
            </a:r>
            <a:r>
              <a:rPr lang="de-DE" dirty="0"/>
              <a:t>=</a:t>
            </a:r>
            <a:r>
              <a:rPr lang="de-DE" dirty="0" err="1"/>
              <a:t>kubia</a:t>
            </a:r>
            <a:endParaRPr lang="de-DE" dirty="0"/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2ED95646-7AA2-DE4F-908B-28294C464052}"/>
              </a:ext>
            </a:extLst>
          </p:cNvPr>
          <p:cNvSpPr/>
          <p:nvPr/>
        </p:nvSpPr>
        <p:spPr>
          <a:xfrm>
            <a:off x="5450722" y="2670422"/>
            <a:ext cx="1248310" cy="285107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app</a:t>
            </a:r>
            <a:r>
              <a:rPr lang="de-DE" dirty="0"/>
              <a:t>=</a:t>
            </a:r>
            <a:r>
              <a:rPr lang="de-DE" dirty="0" err="1"/>
              <a:t>kubia</a:t>
            </a:r>
            <a:endParaRPr lang="de-DE" dirty="0"/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06EFC925-9AF8-0B42-8153-9DF257A8BFC7}"/>
              </a:ext>
            </a:extLst>
          </p:cNvPr>
          <p:cNvSpPr/>
          <p:nvPr/>
        </p:nvSpPr>
        <p:spPr>
          <a:xfrm>
            <a:off x="2109052" y="2655812"/>
            <a:ext cx="1248310" cy="285107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app</a:t>
            </a:r>
            <a:r>
              <a:rPr lang="de-DE" dirty="0"/>
              <a:t>=</a:t>
            </a:r>
            <a:r>
              <a:rPr lang="de-DE" dirty="0" err="1"/>
              <a:t>kubia</a:t>
            </a:r>
            <a:endParaRPr lang="de-DE" dirty="0"/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B0369B44-14A5-A442-B5E7-B012EB55664A}"/>
              </a:ext>
            </a:extLst>
          </p:cNvPr>
          <p:cNvSpPr/>
          <p:nvPr/>
        </p:nvSpPr>
        <p:spPr>
          <a:xfrm>
            <a:off x="2109056" y="4011645"/>
            <a:ext cx="4589979" cy="285107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app</a:t>
            </a:r>
            <a:r>
              <a:rPr lang="de-DE" dirty="0"/>
              <a:t>=</a:t>
            </a:r>
            <a:r>
              <a:rPr lang="de-DE" dirty="0" err="1"/>
              <a:t>kubia</a:t>
            </a:r>
            <a:endParaRPr lang="de-DE" dirty="0"/>
          </a:p>
        </p:txBody>
      </p:sp>
      <p:sp>
        <p:nvSpPr>
          <p:cNvPr id="52" name="Rechteck 51">
            <a:extLst>
              <a:ext uri="{FF2B5EF4-FFF2-40B4-BE49-F238E27FC236}">
                <a16:creationId xmlns:a16="http://schemas.microsoft.com/office/drawing/2014/main" id="{505A910E-C903-0B4A-8978-57F3D10FD4C7}"/>
              </a:ext>
            </a:extLst>
          </p:cNvPr>
          <p:cNvSpPr/>
          <p:nvPr/>
        </p:nvSpPr>
        <p:spPr>
          <a:xfrm>
            <a:off x="2102707" y="5354477"/>
            <a:ext cx="4589979" cy="332895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Deployment</a:t>
            </a:r>
            <a:endParaRPr lang="de-DE" dirty="0"/>
          </a:p>
        </p:txBody>
      </p:sp>
      <p:sp>
        <p:nvSpPr>
          <p:cNvPr id="53" name="Rechteck 52">
            <a:extLst>
              <a:ext uri="{FF2B5EF4-FFF2-40B4-BE49-F238E27FC236}">
                <a16:creationId xmlns:a16="http://schemas.microsoft.com/office/drawing/2014/main" id="{C07E4B0C-B421-EF40-89C6-8D7538C830B7}"/>
              </a:ext>
            </a:extLst>
          </p:cNvPr>
          <p:cNvSpPr/>
          <p:nvPr/>
        </p:nvSpPr>
        <p:spPr>
          <a:xfrm>
            <a:off x="2102706" y="5067761"/>
            <a:ext cx="4589979" cy="285107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app</a:t>
            </a:r>
            <a:r>
              <a:rPr lang="de-DE" dirty="0"/>
              <a:t>=</a:t>
            </a:r>
            <a:r>
              <a:rPr lang="de-DE" dirty="0" err="1"/>
              <a:t>kubia</a:t>
            </a:r>
            <a:endParaRPr lang="de-DE" dirty="0"/>
          </a:p>
        </p:txBody>
      </p: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3C14331B-0F97-9E46-AF75-5AD332507048}"/>
              </a:ext>
            </a:extLst>
          </p:cNvPr>
          <p:cNvCxnSpPr>
            <a:cxnSpLocks/>
            <a:stCxn id="42" idx="0"/>
            <a:endCxn id="5" idx="2"/>
          </p:cNvCxnSpPr>
          <p:nvPr/>
        </p:nvCxnSpPr>
        <p:spPr>
          <a:xfrm flipV="1">
            <a:off x="4404046" y="3726536"/>
            <a:ext cx="0" cy="2851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EECB5C96-2FBE-D449-809B-228A35B71B6F}"/>
              </a:ext>
            </a:extLst>
          </p:cNvPr>
          <p:cNvCxnSpPr>
            <a:cxnSpLocks/>
            <a:stCxn id="53" idx="0"/>
            <a:endCxn id="13" idx="2"/>
          </p:cNvCxnSpPr>
          <p:nvPr/>
        </p:nvCxnSpPr>
        <p:spPr>
          <a:xfrm flipV="1">
            <a:off x="4397696" y="4927109"/>
            <a:ext cx="6351" cy="1406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31875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FF2B5EF4-FFF2-40B4-BE49-F238E27FC236}">
                <a16:creationId xmlns:a16="http://schemas.microsoft.com/office/drawing/2014/main" id="{01D504B3-CAA3-3F41-A629-9A50CC6C48FB}"/>
              </a:ext>
            </a:extLst>
          </p:cNvPr>
          <p:cNvSpPr/>
          <p:nvPr/>
        </p:nvSpPr>
        <p:spPr>
          <a:xfrm>
            <a:off x="3779889" y="1655673"/>
            <a:ext cx="1248310" cy="408367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Service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84587A2A-68C1-1D4C-BCB7-6E004D3DE936}"/>
              </a:ext>
            </a:extLst>
          </p:cNvPr>
          <p:cNvSpPr/>
          <p:nvPr/>
        </p:nvSpPr>
        <p:spPr>
          <a:xfrm>
            <a:off x="3779890" y="2064845"/>
            <a:ext cx="1248310" cy="285107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app</a:t>
            </a:r>
            <a:r>
              <a:rPr lang="de-DE" dirty="0"/>
              <a:t>=</a:t>
            </a:r>
            <a:r>
              <a:rPr lang="de-DE" dirty="0" err="1"/>
              <a:t>kubia</a:t>
            </a:r>
            <a:endParaRPr lang="de-DE" dirty="0"/>
          </a:p>
        </p:txBody>
      </p: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972CCA74-B764-4646-88EA-1FB279CC3EAC}"/>
              </a:ext>
            </a:extLst>
          </p:cNvPr>
          <p:cNvCxnSpPr>
            <a:cxnSpLocks/>
            <a:stCxn id="45" idx="2"/>
            <a:endCxn id="11" idx="0"/>
          </p:cNvCxnSpPr>
          <p:nvPr/>
        </p:nvCxnSpPr>
        <p:spPr>
          <a:xfrm>
            <a:off x="4404044" y="1456053"/>
            <a:ext cx="0" cy="19962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hteck 44">
            <a:extLst>
              <a:ext uri="{FF2B5EF4-FFF2-40B4-BE49-F238E27FC236}">
                <a16:creationId xmlns:a16="http://schemas.microsoft.com/office/drawing/2014/main" id="{8B4DD45B-DB15-3E4D-9643-4CBA623D8BC2}"/>
              </a:ext>
            </a:extLst>
          </p:cNvPr>
          <p:cNvSpPr/>
          <p:nvPr/>
        </p:nvSpPr>
        <p:spPr>
          <a:xfrm>
            <a:off x="3779889" y="1047686"/>
            <a:ext cx="1248310" cy="40836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Client</a:t>
            </a:r>
          </a:p>
        </p:txBody>
      </p: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B81870DA-E247-C74B-BBE1-52BBF8AF3AFD}"/>
              </a:ext>
            </a:extLst>
          </p:cNvPr>
          <p:cNvGrpSpPr/>
          <p:nvPr/>
        </p:nvGrpSpPr>
        <p:grpSpPr>
          <a:xfrm>
            <a:off x="1499707" y="2949581"/>
            <a:ext cx="1656230" cy="915464"/>
            <a:chOff x="2109056" y="4011645"/>
            <a:chExt cx="4589980" cy="915464"/>
          </a:xfrm>
        </p:grpSpPr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72FB52B7-BCCC-5A44-BC4B-05E1C9F2D642}"/>
                </a:ext>
              </a:extLst>
            </p:cNvPr>
            <p:cNvSpPr/>
            <p:nvPr/>
          </p:nvSpPr>
          <p:spPr>
            <a:xfrm>
              <a:off x="2109058" y="4579165"/>
              <a:ext cx="4589978" cy="347944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/>
                <a:t>ReplicaSet</a:t>
              </a:r>
              <a:endParaRPr lang="de-DE" dirty="0"/>
            </a:p>
          </p:txBody>
        </p:sp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6B408421-6F50-D843-8665-AB2E80B69874}"/>
                </a:ext>
              </a:extLst>
            </p:cNvPr>
            <p:cNvSpPr/>
            <p:nvPr/>
          </p:nvSpPr>
          <p:spPr>
            <a:xfrm>
              <a:off x="2109057" y="4290356"/>
              <a:ext cx="4589979" cy="285107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i="1" dirty="0" err="1"/>
                <a:t>pth</a:t>
              </a:r>
              <a:r>
                <a:rPr lang="de-DE" dirty="0"/>
                <a:t>=</a:t>
              </a:r>
              <a:r>
                <a:rPr lang="de-DE" dirty="0" err="1"/>
                <a:t>abc</a:t>
              </a:r>
              <a:endParaRPr lang="de-DE" dirty="0"/>
            </a:p>
          </p:txBody>
        </p:sp>
        <p:sp>
          <p:nvSpPr>
            <p:cNvPr id="42" name="Rechteck 41">
              <a:extLst>
                <a:ext uri="{FF2B5EF4-FFF2-40B4-BE49-F238E27FC236}">
                  <a16:creationId xmlns:a16="http://schemas.microsoft.com/office/drawing/2014/main" id="{B0369B44-14A5-A442-B5E7-B012EB55664A}"/>
                </a:ext>
              </a:extLst>
            </p:cNvPr>
            <p:cNvSpPr/>
            <p:nvPr/>
          </p:nvSpPr>
          <p:spPr>
            <a:xfrm>
              <a:off x="2109056" y="4011645"/>
              <a:ext cx="4589979" cy="285107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/>
                <a:t>app</a:t>
              </a:r>
              <a:r>
                <a:rPr lang="de-DE" dirty="0"/>
                <a:t>=</a:t>
              </a:r>
              <a:r>
                <a:rPr lang="de-DE" dirty="0" err="1"/>
                <a:t>kubia</a:t>
              </a:r>
              <a:endParaRPr lang="de-DE" dirty="0"/>
            </a:p>
          </p:txBody>
        </p:sp>
      </p:grpSp>
      <p:sp>
        <p:nvSpPr>
          <p:cNvPr id="52" name="Rechteck 51">
            <a:extLst>
              <a:ext uri="{FF2B5EF4-FFF2-40B4-BE49-F238E27FC236}">
                <a16:creationId xmlns:a16="http://schemas.microsoft.com/office/drawing/2014/main" id="{505A910E-C903-0B4A-8978-57F3D10FD4C7}"/>
              </a:ext>
            </a:extLst>
          </p:cNvPr>
          <p:cNvSpPr/>
          <p:nvPr/>
        </p:nvSpPr>
        <p:spPr>
          <a:xfrm>
            <a:off x="1499708" y="4809586"/>
            <a:ext cx="5808672" cy="332895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Deployment</a:t>
            </a:r>
            <a:endParaRPr lang="de-DE" dirty="0"/>
          </a:p>
        </p:txBody>
      </p:sp>
      <p:sp>
        <p:nvSpPr>
          <p:cNvPr id="53" name="Rechteck 52">
            <a:extLst>
              <a:ext uri="{FF2B5EF4-FFF2-40B4-BE49-F238E27FC236}">
                <a16:creationId xmlns:a16="http://schemas.microsoft.com/office/drawing/2014/main" id="{C07E4B0C-B421-EF40-89C6-8D7538C830B7}"/>
              </a:ext>
            </a:extLst>
          </p:cNvPr>
          <p:cNvSpPr/>
          <p:nvPr/>
        </p:nvSpPr>
        <p:spPr>
          <a:xfrm>
            <a:off x="1499707" y="4522870"/>
            <a:ext cx="5808673" cy="285107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app</a:t>
            </a:r>
            <a:r>
              <a:rPr lang="de-DE" dirty="0"/>
              <a:t>=</a:t>
            </a:r>
            <a:r>
              <a:rPr lang="de-DE" dirty="0" err="1"/>
              <a:t>kubia</a:t>
            </a:r>
            <a:endParaRPr lang="de-DE" dirty="0"/>
          </a:p>
        </p:txBody>
      </p: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EECB5C96-2FBE-D449-809B-228A35B71B6F}"/>
              </a:ext>
            </a:extLst>
          </p:cNvPr>
          <p:cNvCxnSpPr>
            <a:cxnSpLocks/>
            <a:stCxn id="53" idx="0"/>
            <a:endCxn id="32" idx="2"/>
          </p:cNvCxnSpPr>
          <p:nvPr/>
        </p:nvCxnSpPr>
        <p:spPr>
          <a:xfrm flipV="1">
            <a:off x="4404044" y="3854063"/>
            <a:ext cx="1" cy="66880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uppieren 30">
            <a:extLst>
              <a:ext uri="{FF2B5EF4-FFF2-40B4-BE49-F238E27FC236}">
                <a16:creationId xmlns:a16="http://schemas.microsoft.com/office/drawing/2014/main" id="{6968EE56-5319-D34D-ABFC-F6C463D6F051}"/>
              </a:ext>
            </a:extLst>
          </p:cNvPr>
          <p:cNvGrpSpPr/>
          <p:nvPr/>
        </p:nvGrpSpPr>
        <p:grpSpPr>
          <a:xfrm>
            <a:off x="3575929" y="2938599"/>
            <a:ext cx="1656230" cy="915464"/>
            <a:chOff x="2109056" y="4011645"/>
            <a:chExt cx="4589980" cy="915464"/>
          </a:xfrm>
        </p:grpSpPr>
        <p:sp>
          <p:nvSpPr>
            <p:cNvPr id="32" name="Rechteck 31">
              <a:extLst>
                <a:ext uri="{FF2B5EF4-FFF2-40B4-BE49-F238E27FC236}">
                  <a16:creationId xmlns:a16="http://schemas.microsoft.com/office/drawing/2014/main" id="{16F21E26-CA13-3A43-BDF8-C722513F3F5B}"/>
                </a:ext>
              </a:extLst>
            </p:cNvPr>
            <p:cNvSpPr/>
            <p:nvPr/>
          </p:nvSpPr>
          <p:spPr>
            <a:xfrm>
              <a:off x="2109058" y="4579165"/>
              <a:ext cx="4589978" cy="347944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/>
                <a:t>ReplicaSet</a:t>
              </a:r>
              <a:endParaRPr lang="de-DE" dirty="0"/>
            </a:p>
          </p:txBody>
        </p:sp>
        <p:sp>
          <p:nvSpPr>
            <p:cNvPr id="34" name="Rechteck 33">
              <a:extLst>
                <a:ext uri="{FF2B5EF4-FFF2-40B4-BE49-F238E27FC236}">
                  <a16:creationId xmlns:a16="http://schemas.microsoft.com/office/drawing/2014/main" id="{9120BFE6-CA43-734A-A75A-BE196EEC8EEC}"/>
                </a:ext>
              </a:extLst>
            </p:cNvPr>
            <p:cNvSpPr/>
            <p:nvPr/>
          </p:nvSpPr>
          <p:spPr>
            <a:xfrm>
              <a:off x="2109057" y="4290356"/>
              <a:ext cx="4589979" cy="285107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i="1" dirty="0" err="1"/>
                <a:t>pth</a:t>
              </a:r>
              <a:r>
                <a:rPr lang="de-DE" dirty="0"/>
                <a:t>=</a:t>
              </a:r>
              <a:r>
                <a:rPr lang="de-DE" dirty="0" err="1"/>
                <a:t>def</a:t>
              </a:r>
              <a:endParaRPr lang="de-DE" dirty="0"/>
            </a:p>
          </p:txBody>
        </p:sp>
        <p:sp>
          <p:nvSpPr>
            <p:cNvPr id="36" name="Rechteck 35">
              <a:extLst>
                <a:ext uri="{FF2B5EF4-FFF2-40B4-BE49-F238E27FC236}">
                  <a16:creationId xmlns:a16="http://schemas.microsoft.com/office/drawing/2014/main" id="{DC96A52C-C833-8243-9E1B-8A4E51DC939B}"/>
                </a:ext>
              </a:extLst>
            </p:cNvPr>
            <p:cNvSpPr/>
            <p:nvPr/>
          </p:nvSpPr>
          <p:spPr>
            <a:xfrm>
              <a:off x="2109056" y="4011645"/>
              <a:ext cx="4589979" cy="285107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/>
                <a:t>app</a:t>
              </a:r>
              <a:r>
                <a:rPr lang="de-DE" dirty="0"/>
                <a:t>=</a:t>
              </a:r>
              <a:r>
                <a:rPr lang="de-DE" dirty="0" err="1"/>
                <a:t>kubia</a:t>
              </a:r>
              <a:endParaRPr lang="de-DE" dirty="0"/>
            </a:p>
          </p:txBody>
        </p:sp>
      </p:grpSp>
      <p:grpSp>
        <p:nvGrpSpPr>
          <p:cNvPr id="37" name="Gruppieren 36">
            <a:extLst>
              <a:ext uri="{FF2B5EF4-FFF2-40B4-BE49-F238E27FC236}">
                <a16:creationId xmlns:a16="http://schemas.microsoft.com/office/drawing/2014/main" id="{54A1E3E3-38D7-7C43-85F8-C65010663223}"/>
              </a:ext>
            </a:extLst>
          </p:cNvPr>
          <p:cNvGrpSpPr/>
          <p:nvPr/>
        </p:nvGrpSpPr>
        <p:grpSpPr>
          <a:xfrm>
            <a:off x="5652150" y="2938599"/>
            <a:ext cx="1656230" cy="915464"/>
            <a:chOff x="2109056" y="4011645"/>
            <a:chExt cx="4589980" cy="915464"/>
          </a:xfrm>
        </p:grpSpPr>
        <p:sp>
          <p:nvSpPr>
            <p:cNvPr id="38" name="Rechteck 37">
              <a:extLst>
                <a:ext uri="{FF2B5EF4-FFF2-40B4-BE49-F238E27FC236}">
                  <a16:creationId xmlns:a16="http://schemas.microsoft.com/office/drawing/2014/main" id="{A36CEAD2-EF38-074C-9211-44812C48D863}"/>
                </a:ext>
              </a:extLst>
            </p:cNvPr>
            <p:cNvSpPr/>
            <p:nvPr/>
          </p:nvSpPr>
          <p:spPr>
            <a:xfrm>
              <a:off x="2109058" y="4579165"/>
              <a:ext cx="4589978" cy="347944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/>
                <a:t>ReplicaSet</a:t>
              </a:r>
              <a:endParaRPr lang="de-DE" dirty="0"/>
            </a:p>
          </p:txBody>
        </p:sp>
        <p:sp>
          <p:nvSpPr>
            <p:cNvPr id="39" name="Rechteck 38">
              <a:extLst>
                <a:ext uri="{FF2B5EF4-FFF2-40B4-BE49-F238E27FC236}">
                  <a16:creationId xmlns:a16="http://schemas.microsoft.com/office/drawing/2014/main" id="{67FFB9AF-71C6-674C-9B20-596C5F1107BC}"/>
                </a:ext>
              </a:extLst>
            </p:cNvPr>
            <p:cNvSpPr/>
            <p:nvPr/>
          </p:nvSpPr>
          <p:spPr>
            <a:xfrm>
              <a:off x="2109057" y="4290356"/>
              <a:ext cx="4589979" cy="285107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i="1" dirty="0" err="1"/>
                <a:t>pth</a:t>
              </a:r>
              <a:r>
                <a:rPr lang="de-DE" dirty="0"/>
                <a:t>=</a:t>
              </a:r>
              <a:r>
                <a:rPr lang="de-DE" dirty="0" err="1"/>
                <a:t>ghi</a:t>
              </a:r>
              <a:endParaRPr lang="de-DE" dirty="0"/>
            </a:p>
          </p:txBody>
        </p:sp>
        <p:sp>
          <p:nvSpPr>
            <p:cNvPr id="40" name="Rechteck 39">
              <a:extLst>
                <a:ext uri="{FF2B5EF4-FFF2-40B4-BE49-F238E27FC236}">
                  <a16:creationId xmlns:a16="http://schemas.microsoft.com/office/drawing/2014/main" id="{4D18D919-1805-7545-9CA5-C565F9DBDA9B}"/>
                </a:ext>
              </a:extLst>
            </p:cNvPr>
            <p:cNvSpPr/>
            <p:nvPr/>
          </p:nvSpPr>
          <p:spPr>
            <a:xfrm>
              <a:off x="2109056" y="4011645"/>
              <a:ext cx="4589979" cy="285107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/>
                <a:t>app</a:t>
              </a:r>
              <a:r>
                <a:rPr lang="de-DE" dirty="0"/>
                <a:t>=</a:t>
              </a:r>
              <a:r>
                <a:rPr lang="de-DE" dirty="0" err="1"/>
                <a:t>kubia</a:t>
              </a:r>
              <a:endParaRPr lang="de-DE" dirty="0"/>
            </a:p>
          </p:txBody>
        </p:sp>
      </p:grp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E03499C5-436D-DE4F-AA95-AB0D95E60E18}"/>
              </a:ext>
            </a:extLst>
          </p:cNvPr>
          <p:cNvCxnSpPr>
            <a:cxnSpLocks/>
            <a:stCxn id="12" idx="2"/>
            <a:endCxn id="36" idx="0"/>
          </p:cNvCxnSpPr>
          <p:nvPr/>
        </p:nvCxnSpPr>
        <p:spPr>
          <a:xfrm flipH="1">
            <a:off x="4404044" y="2349952"/>
            <a:ext cx="1" cy="5886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winkelte Verbindung 43">
            <a:extLst>
              <a:ext uri="{FF2B5EF4-FFF2-40B4-BE49-F238E27FC236}">
                <a16:creationId xmlns:a16="http://schemas.microsoft.com/office/drawing/2014/main" id="{8A860DEF-5D4C-C943-9021-F4E21EE0EC22}"/>
              </a:ext>
            </a:extLst>
          </p:cNvPr>
          <p:cNvCxnSpPr>
            <a:cxnSpLocks/>
            <a:stCxn id="53" idx="0"/>
            <a:endCxn id="38" idx="2"/>
          </p:cNvCxnSpPr>
          <p:nvPr/>
        </p:nvCxnSpPr>
        <p:spPr>
          <a:xfrm rot="5400000" flipH="1" flipV="1">
            <a:off x="5107752" y="3150356"/>
            <a:ext cx="668807" cy="2076222"/>
          </a:xfrm>
          <a:prstGeom prst="bentConnector3">
            <a:avLst/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winkelte Verbindung 48">
            <a:extLst>
              <a:ext uri="{FF2B5EF4-FFF2-40B4-BE49-F238E27FC236}">
                <a16:creationId xmlns:a16="http://schemas.microsoft.com/office/drawing/2014/main" id="{6DE976C0-0AC2-3B4C-8C03-39289E63CB77}"/>
              </a:ext>
            </a:extLst>
          </p:cNvPr>
          <p:cNvCxnSpPr>
            <a:cxnSpLocks/>
            <a:stCxn id="12" idx="2"/>
            <a:endCxn id="40" idx="0"/>
          </p:cNvCxnSpPr>
          <p:nvPr/>
        </p:nvCxnSpPr>
        <p:spPr>
          <a:xfrm rot="16200000" flipH="1">
            <a:off x="5147832" y="1606165"/>
            <a:ext cx="588647" cy="207622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winkelte Verbindung 54">
            <a:extLst>
              <a:ext uri="{FF2B5EF4-FFF2-40B4-BE49-F238E27FC236}">
                <a16:creationId xmlns:a16="http://schemas.microsoft.com/office/drawing/2014/main" id="{5F79554F-9F26-304E-BE96-EAF454A7DC20}"/>
              </a:ext>
            </a:extLst>
          </p:cNvPr>
          <p:cNvCxnSpPr>
            <a:cxnSpLocks/>
            <a:stCxn id="12" idx="2"/>
            <a:endCxn id="42" idx="0"/>
          </p:cNvCxnSpPr>
          <p:nvPr/>
        </p:nvCxnSpPr>
        <p:spPr>
          <a:xfrm rot="5400000">
            <a:off x="3066120" y="1611655"/>
            <a:ext cx="599629" cy="207622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winkelte Verbindung 60">
            <a:extLst>
              <a:ext uri="{FF2B5EF4-FFF2-40B4-BE49-F238E27FC236}">
                <a16:creationId xmlns:a16="http://schemas.microsoft.com/office/drawing/2014/main" id="{41E1AA53-56FC-7D43-9E1E-00C750A428F8}"/>
              </a:ext>
            </a:extLst>
          </p:cNvPr>
          <p:cNvCxnSpPr>
            <a:cxnSpLocks/>
            <a:stCxn id="53" idx="0"/>
            <a:endCxn id="13" idx="2"/>
          </p:cNvCxnSpPr>
          <p:nvPr/>
        </p:nvCxnSpPr>
        <p:spPr>
          <a:xfrm rot="16200000" flipV="1">
            <a:off x="3037022" y="3155847"/>
            <a:ext cx="657825" cy="207622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44709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E74088-BB91-574B-9695-A01217850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Takeaways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EEB0F87-B7B4-B946-A3AA-B4CFBE8643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Services: konstante Schnittstelle nach außen, “unter der Haube“ kann unbemerkt viel passieren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>
                <a:sym typeface="Wingdings" pitchFamily="2" charset="2"/>
              </a:rPr>
              <a:t>ReplicaSets</a:t>
            </a:r>
            <a:r>
              <a:rPr lang="de-DE" dirty="0">
                <a:sym typeface="Wingdings" pitchFamily="2" charset="2"/>
              </a:rPr>
              <a:t> skalieren </a:t>
            </a:r>
            <a:r>
              <a:rPr lang="de-DE" dirty="0" err="1">
                <a:sym typeface="Wingdings" pitchFamily="2" charset="2"/>
              </a:rPr>
              <a:t>Pods</a:t>
            </a:r>
            <a:endParaRPr lang="de-DE" dirty="0">
              <a:sym typeface="Wingdings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ym typeface="Wingdings" pitchFamily="2" charset="2"/>
              </a:rPr>
              <a:t>Services verteilen die Last gleichmäßig auf ihre </a:t>
            </a:r>
            <a:r>
              <a:rPr lang="de-DE" dirty="0" err="1">
                <a:sym typeface="Wingdings" pitchFamily="2" charset="2"/>
              </a:rPr>
              <a:t>Pods</a:t>
            </a:r>
            <a:endParaRPr lang="de-DE" dirty="0">
              <a:sym typeface="Wingdings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ym typeface="Wingdings" pitchFamily="2" charset="2"/>
              </a:rPr>
              <a:t>Zugehörigkeiten von </a:t>
            </a:r>
            <a:r>
              <a:rPr lang="de-DE" dirty="0" err="1">
                <a:sym typeface="Wingdings" pitchFamily="2" charset="2"/>
              </a:rPr>
              <a:t>Pods</a:t>
            </a:r>
            <a:r>
              <a:rPr lang="de-DE" dirty="0">
                <a:sym typeface="Wingdings" pitchFamily="2" charset="2"/>
              </a:rPr>
              <a:t> zu Services oder Controllern können über einen </a:t>
            </a:r>
            <a:r>
              <a:rPr lang="de-DE" dirty="0" err="1">
                <a:sym typeface="Wingdings" pitchFamily="2" charset="2"/>
              </a:rPr>
              <a:t>Selector</a:t>
            </a:r>
            <a:r>
              <a:rPr lang="de-DE" dirty="0">
                <a:sym typeface="Wingdings" pitchFamily="2" charset="2"/>
              </a:rPr>
              <a:t>-Label-Mechanismus realisiert werden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>
                <a:sym typeface="Wingdings" pitchFamily="2" charset="2"/>
              </a:rPr>
              <a:t>Deployments</a:t>
            </a:r>
            <a:r>
              <a:rPr lang="de-DE" dirty="0">
                <a:sym typeface="Wingdings" pitchFamily="2" charset="2"/>
              </a:rPr>
              <a:t> regeln </a:t>
            </a:r>
            <a:r>
              <a:rPr lang="de-DE" dirty="0" err="1">
                <a:sym typeface="Wingdings" pitchFamily="2" charset="2"/>
              </a:rPr>
              <a:t>ReplicaSets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produktiv: </a:t>
            </a:r>
            <a:r>
              <a:rPr lang="de-DE" dirty="0" err="1"/>
              <a:t>Pods</a:t>
            </a:r>
            <a:r>
              <a:rPr lang="de-DE" dirty="0"/>
              <a:t> und </a:t>
            </a:r>
            <a:r>
              <a:rPr lang="de-DE" dirty="0" err="1"/>
              <a:t>ReplicaSets</a:t>
            </a:r>
            <a:r>
              <a:rPr lang="de-DE" dirty="0"/>
              <a:t> werden eher nicht manuell verwaltet </a:t>
            </a:r>
            <a:r>
              <a:rPr lang="de-DE" dirty="0">
                <a:sym typeface="Wingdings" pitchFamily="2" charset="2"/>
              </a:rPr>
              <a:t> </a:t>
            </a:r>
            <a:r>
              <a:rPr lang="de-DE" dirty="0" err="1">
                <a:sym typeface="Wingdings" pitchFamily="2" charset="2"/>
              </a:rPr>
              <a:t>Deployments</a:t>
            </a:r>
            <a:endParaRPr lang="de-DE" dirty="0">
              <a:sym typeface="Wingdings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ym typeface="Wingdings" pitchFamily="2" charset="2"/>
              </a:rPr>
              <a:t>Über </a:t>
            </a:r>
            <a:r>
              <a:rPr lang="de-DE" dirty="0" err="1">
                <a:sym typeface="Wingdings" pitchFamily="2" charset="2"/>
              </a:rPr>
              <a:t>Deployments</a:t>
            </a:r>
            <a:r>
              <a:rPr lang="de-DE" dirty="0">
                <a:sym typeface="Wingdings" pitchFamily="2" charset="2"/>
              </a:rPr>
              <a:t> können komfortabel neue </a:t>
            </a:r>
            <a:r>
              <a:rPr lang="de-DE" dirty="0" err="1">
                <a:sym typeface="Wingdings" pitchFamily="2" charset="2"/>
              </a:rPr>
              <a:t>Pod</a:t>
            </a:r>
            <a:r>
              <a:rPr lang="de-DE" dirty="0">
                <a:sym typeface="Wingdings" pitchFamily="2" charset="2"/>
              </a:rPr>
              <a:t>-Templates eingespielt werden oder Rollbacks durchgeführt werden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154347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E74088-BB91-574B-9695-A01217850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Misc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EEB0F87-B7B4-B946-A3AA-B4CFBE8643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b="1" dirty="0"/>
              <a:t>Materialien zum Talk</a:t>
            </a:r>
          </a:p>
          <a:p>
            <a:r>
              <a:rPr lang="de-DE" dirty="0">
                <a:hlinkClick r:id="rId3"/>
              </a:rPr>
              <a:t>https://github.com/grothesk/deeptalk</a:t>
            </a:r>
            <a:endParaRPr lang="de-DE"/>
          </a:p>
          <a:p>
            <a:endParaRPr lang="de-DE" dirty="0"/>
          </a:p>
          <a:p>
            <a:r>
              <a:rPr lang="de-DE" b="1" dirty="0"/>
              <a:t>Literatur</a:t>
            </a:r>
          </a:p>
          <a:p>
            <a:r>
              <a:rPr lang="de-DE" dirty="0"/>
              <a:t>Marko </a:t>
            </a:r>
            <a:r>
              <a:rPr lang="de-DE" dirty="0" err="1"/>
              <a:t>Luksa</a:t>
            </a:r>
            <a:r>
              <a:rPr lang="de-DE" dirty="0"/>
              <a:t>: </a:t>
            </a:r>
            <a:r>
              <a:rPr lang="de-DE" dirty="0" err="1"/>
              <a:t>Kubernetes</a:t>
            </a:r>
            <a:r>
              <a:rPr lang="de-DE" dirty="0"/>
              <a:t> in Action, </a:t>
            </a:r>
            <a:r>
              <a:rPr lang="de-DE" dirty="0">
                <a:hlinkClick r:id="rId4"/>
              </a:rPr>
              <a:t>https://www.manning.com/books/kubernetes-in-action</a:t>
            </a:r>
            <a:endParaRPr lang="de-DE" dirty="0"/>
          </a:p>
          <a:p>
            <a:endParaRPr lang="de-DE" dirty="0"/>
          </a:p>
          <a:p>
            <a:r>
              <a:rPr lang="de-DE" b="1" dirty="0"/>
              <a:t>Feedback , Anregungen, Themenvorschläge</a:t>
            </a:r>
          </a:p>
          <a:p>
            <a:r>
              <a:rPr lang="de-DE" dirty="0" err="1"/>
              <a:t>florian.boldt@deepshore.de</a:t>
            </a:r>
            <a:r>
              <a:rPr lang="de-DE" dirty="0"/>
              <a:t> </a:t>
            </a:r>
          </a:p>
          <a:p>
            <a:r>
              <a:rPr lang="de-DE" dirty="0" err="1"/>
              <a:t>malte.groth@deepshore.de</a:t>
            </a:r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791350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86CD89-439C-2346-8F13-A8BE9C864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Vielen Dank.</a:t>
            </a:r>
          </a:p>
        </p:txBody>
      </p:sp>
      <p:sp>
        <p:nvSpPr>
          <p:cNvPr id="3" name="Textfeld 2"/>
          <p:cNvSpPr txBox="1"/>
          <p:nvPr/>
        </p:nvSpPr>
        <p:spPr>
          <a:xfrm>
            <a:off x="3275820" y="2416158"/>
            <a:ext cx="259236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33056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3F02FD-393C-A94B-B9BC-95E55A7AD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1585B29-2C75-F94E-9873-13F3D493AD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Recap</a:t>
            </a:r>
            <a:endParaRPr lang="de-DE" dirty="0"/>
          </a:p>
          <a:p>
            <a:endParaRPr lang="de-DE" dirty="0"/>
          </a:p>
          <a:p>
            <a:r>
              <a:rPr lang="de-DE" dirty="0"/>
              <a:t>Terminologie</a:t>
            </a:r>
          </a:p>
          <a:p>
            <a:endParaRPr lang="de-DE" dirty="0"/>
          </a:p>
          <a:p>
            <a:r>
              <a:rPr lang="de-DE" dirty="0"/>
              <a:t>Services, </a:t>
            </a:r>
            <a:r>
              <a:rPr lang="de-DE" dirty="0" err="1"/>
              <a:t>Pods</a:t>
            </a:r>
            <a:r>
              <a:rPr lang="de-DE" dirty="0"/>
              <a:t>, </a:t>
            </a:r>
            <a:r>
              <a:rPr lang="de-DE" dirty="0" err="1"/>
              <a:t>ReplicaSets</a:t>
            </a:r>
            <a:r>
              <a:rPr lang="de-DE" dirty="0"/>
              <a:t>, </a:t>
            </a:r>
            <a:r>
              <a:rPr lang="de-DE" dirty="0" err="1"/>
              <a:t>Deployments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38360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E74088-BB91-574B-9695-A01217850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Recap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EEB0F87-B7B4-B946-A3AA-B4CFBE8643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Container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Docker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minikube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kubectl</a:t>
            </a:r>
            <a:r>
              <a:rPr lang="de-DE" dirty="0"/>
              <a:t> und .</a:t>
            </a:r>
            <a:r>
              <a:rPr lang="de-DE" dirty="0" err="1"/>
              <a:t>kube</a:t>
            </a:r>
            <a:r>
              <a:rPr lang="de-DE" dirty="0"/>
              <a:t>/</a:t>
            </a:r>
            <a:r>
              <a:rPr lang="de-DE" dirty="0" err="1"/>
              <a:t>config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Pods</a:t>
            </a:r>
            <a:r>
              <a:rPr lang="de-DE" dirty="0"/>
              <a:t> und Services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Manifeste („</a:t>
            </a:r>
            <a:r>
              <a:rPr lang="de-DE" dirty="0" err="1"/>
              <a:t>yaml</a:t>
            </a:r>
            <a:r>
              <a:rPr lang="de-DE" dirty="0"/>
              <a:t>-Baupläne“)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r>
              <a:rPr lang="de-DE" dirty="0">
                <a:sym typeface="Wingdings" pitchFamily="2" charset="2"/>
              </a:rPr>
              <a:t> Folge 1 auf YouTube: </a:t>
            </a:r>
            <a:r>
              <a:rPr lang="de-DE" dirty="0">
                <a:hlinkClick r:id="rId3"/>
              </a:rPr>
              <a:t>https://www.youtube.com/watch?v=n6AZ3q8Q9qY&amp;t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8737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3F10F7-6A72-7443-9D29-766F88D4F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Terminologie: </a:t>
            </a:r>
            <a:r>
              <a:rPr lang="de-DE" dirty="0" err="1"/>
              <a:t>Deployment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6FD58D8-14F3-0B49-A927-BE31094219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Deployment</a:t>
            </a:r>
            <a:r>
              <a:rPr lang="de-DE" dirty="0"/>
              <a:t> != </a:t>
            </a:r>
            <a:r>
              <a:rPr lang="de-DE" dirty="0" err="1"/>
              <a:t>Deployment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Allgemein: „Aktivitäten zur Bereitstellung von Software“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In k8s: Controller/Regler für das Management von </a:t>
            </a:r>
            <a:r>
              <a:rPr lang="de-DE" dirty="0" err="1"/>
              <a:t>Pods</a:t>
            </a:r>
            <a:endParaRPr lang="de-DE" dirty="0"/>
          </a:p>
          <a:p>
            <a:endParaRPr lang="de-DE" dirty="0"/>
          </a:p>
          <a:p>
            <a:r>
              <a:rPr lang="de-DE" dirty="0"/>
              <a:t>In diesem Talk: Management von </a:t>
            </a:r>
            <a:r>
              <a:rPr lang="de-DE" dirty="0" err="1"/>
              <a:t>Pods</a:t>
            </a:r>
            <a:r>
              <a:rPr lang="de-DE" dirty="0"/>
              <a:t> via </a:t>
            </a:r>
            <a:r>
              <a:rPr lang="de-DE" dirty="0" err="1"/>
              <a:t>Deployments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36390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E74088-BB91-574B-9695-A01217850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Services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EEB0F87-B7B4-B946-A3AA-B4CFBE8643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Schnittstelle für die Kommunikation mit einem oder mehreren </a:t>
            </a:r>
            <a:r>
              <a:rPr lang="de-DE" dirty="0" err="1"/>
              <a:t>Pods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Pods</a:t>
            </a:r>
            <a:r>
              <a:rPr lang="de-DE" dirty="0"/>
              <a:t> kommen und gehen…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…Services bleiben bestehen (Name , Adresse, Port)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Assoziation mit </a:t>
            </a:r>
            <a:r>
              <a:rPr lang="de-DE" dirty="0" err="1"/>
              <a:t>Pods</a:t>
            </a:r>
            <a:r>
              <a:rPr lang="de-DE" dirty="0"/>
              <a:t> durch </a:t>
            </a:r>
            <a:r>
              <a:rPr lang="de-DE" dirty="0" err="1"/>
              <a:t>Selector</a:t>
            </a:r>
            <a:r>
              <a:rPr lang="de-DE" dirty="0"/>
              <a:t>-Label-Mechanismus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Load-</a:t>
            </a:r>
            <a:r>
              <a:rPr lang="de-DE" dirty="0" err="1"/>
              <a:t>Balancing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Verschiedene Typen, e.g. </a:t>
            </a:r>
            <a:r>
              <a:rPr lang="de-DE" dirty="0" err="1"/>
              <a:t>ClusterIP</a:t>
            </a:r>
            <a:r>
              <a:rPr lang="de-DE" dirty="0"/>
              <a:t>, </a:t>
            </a:r>
            <a:r>
              <a:rPr lang="de-DE" dirty="0" err="1"/>
              <a:t>NodePort</a:t>
            </a:r>
            <a:r>
              <a:rPr lang="de-DE" dirty="0"/>
              <a:t>, …</a:t>
            </a:r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180792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D0ADF86F-A1DA-A94B-844C-1BD1580CEC08}"/>
              </a:ext>
            </a:extLst>
          </p:cNvPr>
          <p:cNvSpPr/>
          <p:nvPr/>
        </p:nvSpPr>
        <p:spPr>
          <a:xfrm>
            <a:off x="3779891" y="4270804"/>
            <a:ext cx="1248310" cy="500509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Pod</a:t>
            </a:r>
            <a:endParaRPr lang="de-DE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069C31BF-4F78-8E4C-9D2E-2FE9F482D69A}"/>
              </a:ext>
            </a:extLst>
          </p:cNvPr>
          <p:cNvSpPr/>
          <p:nvPr/>
        </p:nvSpPr>
        <p:spPr>
          <a:xfrm>
            <a:off x="3779890" y="3985696"/>
            <a:ext cx="1248310" cy="285107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app</a:t>
            </a:r>
            <a:r>
              <a:rPr lang="de-DE" dirty="0"/>
              <a:t>=</a:t>
            </a:r>
            <a:r>
              <a:rPr lang="de-DE" dirty="0" err="1"/>
              <a:t>kubia</a:t>
            </a:r>
            <a:endParaRPr lang="de-DE" dirty="0"/>
          </a:p>
        </p:txBody>
      </p: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DE409CCC-B156-3C48-BDBF-65D4FFEB238C}"/>
              </a:ext>
            </a:extLst>
          </p:cNvPr>
          <p:cNvGrpSpPr/>
          <p:nvPr/>
        </p:nvGrpSpPr>
        <p:grpSpPr>
          <a:xfrm>
            <a:off x="3779890" y="3025214"/>
            <a:ext cx="1248311" cy="694279"/>
            <a:chOff x="3779890" y="2889407"/>
            <a:chExt cx="1248311" cy="694279"/>
          </a:xfrm>
        </p:grpSpPr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01D504B3-CAA3-3F41-A629-9A50CC6C48FB}"/>
                </a:ext>
              </a:extLst>
            </p:cNvPr>
            <p:cNvSpPr/>
            <p:nvPr/>
          </p:nvSpPr>
          <p:spPr>
            <a:xfrm>
              <a:off x="3779890" y="2889407"/>
              <a:ext cx="1248310" cy="408367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Service</a:t>
              </a:r>
            </a:p>
          </p:txBody>
        </p:sp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84587A2A-68C1-1D4C-BCB7-6E004D3DE936}"/>
                </a:ext>
              </a:extLst>
            </p:cNvPr>
            <p:cNvSpPr/>
            <p:nvPr/>
          </p:nvSpPr>
          <p:spPr>
            <a:xfrm>
              <a:off x="3779891" y="3298579"/>
              <a:ext cx="1248310" cy="285107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/>
                <a:t>app</a:t>
              </a:r>
              <a:r>
                <a:rPr lang="de-DE" dirty="0"/>
                <a:t>=</a:t>
              </a:r>
              <a:r>
                <a:rPr lang="de-DE" dirty="0" err="1"/>
                <a:t>kubia</a:t>
              </a:r>
              <a:endParaRPr lang="de-DE" dirty="0"/>
            </a:p>
          </p:txBody>
        </p:sp>
      </p:grp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972CCA74-B764-4646-88EA-1FB279CC3EAC}"/>
              </a:ext>
            </a:extLst>
          </p:cNvPr>
          <p:cNvCxnSpPr>
            <a:cxnSpLocks/>
            <a:stCxn id="45" idx="2"/>
            <a:endCxn id="11" idx="0"/>
          </p:cNvCxnSpPr>
          <p:nvPr/>
        </p:nvCxnSpPr>
        <p:spPr>
          <a:xfrm>
            <a:off x="4404045" y="2689787"/>
            <a:ext cx="0" cy="3354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winkelte Verbindung 34">
            <a:extLst>
              <a:ext uri="{FF2B5EF4-FFF2-40B4-BE49-F238E27FC236}">
                <a16:creationId xmlns:a16="http://schemas.microsoft.com/office/drawing/2014/main" id="{B69E2910-C183-924C-BE2A-C85C57B4624B}"/>
              </a:ext>
            </a:extLst>
          </p:cNvPr>
          <p:cNvCxnSpPr>
            <a:cxnSpLocks/>
            <a:stCxn id="12" idx="2"/>
            <a:endCxn id="9" idx="0"/>
          </p:cNvCxnSpPr>
          <p:nvPr/>
        </p:nvCxnSpPr>
        <p:spPr>
          <a:xfrm rot="5400000">
            <a:off x="4270945" y="3852594"/>
            <a:ext cx="266203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hteck 44">
            <a:extLst>
              <a:ext uri="{FF2B5EF4-FFF2-40B4-BE49-F238E27FC236}">
                <a16:creationId xmlns:a16="http://schemas.microsoft.com/office/drawing/2014/main" id="{8B4DD45B-DB15-3E4D-9643-4CBA623D8BC2}"/>
              </a:ext>
            </a:extLst>
          </p:cNvPr>
          <p:cNvSpPr/>
          <p:nvPr/>
        </p:nvSpPr>
        <p:spPr>
          <a:xfrm>
            <a:off x="3779890" y="2281420"/>
            <a:ext cx="1248310" cy="40836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Client</a:t>
            </a:r>
          </a:p>
        </p:txBody>
      </p:sp>
    </p:spTree>
    <p:extLst>
      <p:ext uri="{BB962C8B-B14F-4D97-AF65-F5344CB8AC3E}">
        <p14:creationId xmlns:p14="http://schemas.microsoft.com/office/powerpoint/2010/main" val="33418028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A0E8F3D2-1386-A04D-AA7C-4506CA43E0B7}"/>
              </a:ext>
            </a:extLst>
          </p:cNvPr>
          <p:cNvSpPr/>
          <p:nvPr/>
        </p:nvSpPr>
        <p:spPr>
          <a:xfrm>
            <a:off x="2109056" y="4126785"/>
            <a:ext cx="1248310" cy="500509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Pod-0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D0ADF86F-A1DA-A94B-844C-1BD1580CEC08}"/>
              </a:ext>
            </a:extLst>
          </p:cNvPr>
          <p:cNvSpPr/>
          <p:nvPr/>
        </p:nvSpPr>
        <p:spPr>
          <a:xfrm>
            <a:off x="3779891" y="4126784"/>
            <a:ext cx="1248310" cy="500509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Pod-1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93629D43-F8CC-0F43-A4F8-24B8F7013F4E}"/>
              </a:ext>
            </a:extLst>
          </p:cNvPr>
          <p:cNvSpPr/>
          <p:nvPr/>
        </p:nvSpPr>
        <p:spPr>
          <a:xfrm>
            <a:off x="5450726" y="4126784"/>
            <a:ext cx="1248310" cy="500509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Pod-2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BC628B11-6C9D-3947-855D-D3B6C8E659E5}"/>
              </a:ext>
            </a:extLst>
          </p:cNvPr>
          <p:cNvSpPr/>
          <p:nvPr/>
        </p:nvSpPr>
        <p:spPr>
          <a:xfrm>
            <a:off x="2109055" y="3841677"/>
            <a:ext cx="1248310" cy="285107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app</a:t>
            </a:r>
            <a:r>
              <a:rPr lang="de-DE" dirty="0"/>
              <a:t>=</a:t>
            </a:r>
            <a:r>
              <a:rPr lang="de-DE" dirty="0" err="1"/>
              <a:t>kubia</a:t>
            </a:r>
            <a:endParaRPr lang="de-DE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069C31BF-4F78-8E4C-9D2E-2FE9F482D69A}"/>
              </a:ext>
            </a:extLst>
          </p:cNvPr>
          <p:cNvSpPr/>
          <p:nvPr/>
        </p:nvSpPr>
        <p:spPr>
          <a:xfrm>
            <a:off x="3779890" y="3841676"/>
            <a:ext cx="1248310" cy="285107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app</a:t>
            </a:r>
            <a:r>
              <a:rPr lang="de-DE" dirty="0"/>
              <a:t>=</a:t>
            </a:r>
            <a:r>
              <a:rPr lang="de-DE" dirty="0" err="1"/>
              <a:t>kubia</a:t>
            </a:r>
            <a:endParaRPr lang="de-DE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84D283AE-1DCA-A943-B419-7E118DD4F9EC}"/>
              </a:ext>
            </a:extLst>
          </p:cNvPr>
          <p:cNvSpPr/>
          <p:nvPr/>
        </p:nvSpPr>
        <p:spPr>
          <a:xfrm>
            <a:off x="5450724" y="3841676"/>
            <a:ext cx="1248310" cy="285107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app</a:t>
            </a:r>
            <a:r>
              <a:rPr lang="de-DE" dirty="0"/>
              <a:t>=</a:t>
            </a:r>
            <a:r>
              <a:rPr lang="de-DE" dirty="0" err="1"/>
              <a:t>kubia</a:t>
            </a:r>
            <a:endParaRPr lang="de-DE" dirty="0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01D504B3-CAA3-3F41-A629-9A50CC6C48FB}"/>
              </a:ext>
            </a:extLst>
          </p:cNvPr>
          <p:cNvSpPr/>
          <p:nvPr/>
        </p:nvSpPr>
        <p:spPr>
          <a:xfrm>
            <a:off x="3779890" y="2745387"/>
            <a:ext cx="1248310" cy="408367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Service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84587A2A-68C1-1D4C-BCB7-6E004D3DE936}"/>
              </a:ext>
            </a:extLst>
          </p:cNvPr>
          <p:cNvSpPr/>
          <p:nvPr/>
        </p:nvSpPr>
        <p:spPr>
          <a:xfrm>
            <a:off x="3779891" y="3154559"/>
            <a:ext cx="1248310" cy="285107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app</a:t>
            </a:r>
            <a:r>
              <a:rPr lang="de-DE" dirty="0"/>
              <a:t>=</a:t>
            </a:r>
            <a:r>
              <a:rPr lang="de-DE" dirty="0" err="1"/>
              <a:t>kubia</a:t>
            </a:r>
            <a:endParaRPr lang="de-DE" dirty="0"/>
          </a:p>
        </p:txBody>
      </p: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972CCA74-B764-4646-88EA-1FB279CC3EAC}"/>
              </a:ext>
            </a:extLst>
          </p:cNvPr>
          <p:cNvCxnSpPr>
            <a:cxnSpLocks/>
            <a:stCxn id="45" idx="2"/>
            <a:endCxn id="11" idx="0"/>
          </p:cNvCxnSpPr>
          <p:nvPr/>
        </p:nvCxnSpPr>
        <p:spPr>
          <a:xfrm>
            <a:off x="4404045" y="2545767"/>
            <a:ext cx="0" cy="19962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winkelte Verbindung 20">
            <a:extLst>
              <a:ext uri="{FF2B5EF4-FFF2-40B4-BE49-F238E27FC236}">
                <a16:creationId xmlns:a16="http://schemas.microsoft.com/office/drawing/2014/main" id="{9105F4DE-68A7-1049-8949-2A75BAF5D38C}"/>
              </a:ext>
            </a:extLst>
          </p:cNvPr>
          <p:cNvCxnSpPr>
            <a:cxnSpLocks/>
            <a:stCxn id="12" idx="2"/>
            <a:endCxn id="8" idx="0"/>
          </p:cNvCxnSpPr>
          <p:nvPr/>
        </p:nvCxnSpPr>
        <p:spPr>
          <a:xfrm rot="5400000">
            <a:off x="3367623" y="2805253"/>
            <a:ext cx="402011" cy="167083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winkelte Verbindung 22">
            <a:extLst>
              <a:ext uri="{FF2B5EF4-FFF2-40B4-BE49-F238E27FC236}">
                <a16:creationId xmlns:a16="http://schemas.microsoft.com/office/drawing/2014/main" id="{220CC7DB-D215-B140-B68E-19CC75D4DC90}"/>
              </a:ext>
            </a:extLst>
          </p:cNvPr>
          <p:cNvCxnSpPr>
            <a:cxnSpLocks/>
            <a:stCxn id="12" idx="2"/>
            <a:endCxn id="10" idx="0"/>
          </p:cNvCxnSpPr>
          <p:nvPr/>
        </p:nvCxnSpPr>
        <p:spPr>
          <a:xfrm rot="16200000" flipH="1">
            <a:off x="5038457" y="2805254"/>
            <a:ext cx="402011" cy="167083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winkelte Verbindung 34">
            <a:extLst>
              <a:ext uri="{FF2B5EF4-FFF2-40B4-BE49-F238E27FC236}">
                <a16:creationId xmlns:a16="http://schemas.microsoft.com/office/drawing/2014/main" id="{B69E2910-C183-924C-BE2A-C85C57B4624B}"/>
              </a:ext>
            </a:extLst>
          </p:cNvPr>
          <p:cNvCxnSpPr>
            <a:cxnSpLocks/>
            <a:stCxn id="12" idx="2"/>
            <a:endCxn id="9" idx="0"/>
          </p:cNvCxnSpPr>
          <p:nvPr/>
        </p:nvCxnSpPr>
        <p:spPr>
          <a:xfrm rot="5400000">
            <a:off x="4203040" y="3640671"/>
            <a:ext cx="402011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hteck 44">
            <a:extLst>
              <a:ext uri="{FF2B5EF4-FFF2-40B4-BE49-F238E27FC236}">
                <a16:creationId xmlns:a16="http://schemas.microsoft.com/office/drawing/2014/main" id="{8B4DD45B-DB15-3E4D-9643-4CBA623D8BC2}"/>
              </a:ext>
            </a:extLst>
          </p:cNvPr>
          <p:cNvSpPr/>
          <p:nvPr/>
        </p:nvSpPr>
        <p:spPr>
          <a:xfrm>
            <a:off x="3779890" y="2137400"/>
            <a:ext cx="1248310" cy="40836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Client</a:t>
            </a:r>
          </a:p>
        </p:txBody>
      </p:sp>
    </p:spTree>
    <p:extLst>
      <p:ext uri="{BB962C8B-B14F-4D97-AF65-F5344CB8AC3E}">
        <p14:creationId xmlns:p14="http://schemas.microsoft.com/office/powerpoint/2010/main" val="15433004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E74088-BB91-574B-9695-A01217850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Pods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EEB0F87-B7B4-B946-A3AA-B4CFBE8643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„</a:t>
            </a:r>
            <a:r>
              <a:rPr lang="de-DE" dirty="0" err="1"/>
              <a:t>logical</a:t>
            </a:r>
            <a:r>
              <a:rPr lang="de-DE" dirty="0"/>
              <a:t>-host“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ein oder mehrere Container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IPC intern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IP-Adresse extern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eindeutig identifizierbar über Namen und Namespace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Storage-Ressourcen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kurzlebig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Handhabung via Controller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771580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uppieren 43">
            <a:extLst>
              <a:ext uri="{FF2B5EF4-FFF2-40B4-BE49-F238E27FC236}">
                <a16:creationId xmlns:a16="http://schemas.microsoft.com/office/drawing/2014/main" id="{59EC2FA9-6385-F245-9B23-F207C3F11D90}"/>
              </a:ext>
            </a:extLst>
          </p:cNvPr>
          <p:cNvGrpSpPr/>
          <p:nvPr/>
        </p:nvGrpSpPr>
        <p:grpSpPr>
          <a:xfrm>
            <a:off x="2195670" y="1849360"/>
            <a:ext cx="4608640" cy="3528490"/>
            <a:chOff x="2267680" y="1777350"/>
            <a:chExt cx="4608640" cy="3528490"/>
          </a:xfrm>
        </p:grpSpPr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D0ADF86F-A1DA-A94B-844C-1BD1580CEC08}"/>
                </a:ext>
              </a:extLst>
            </p:cNvPr>
            <p:cNvSpPr/>
            <p:nvPr/>
          </p:nvSpPr>
          <p:spPr>
            <a:xfrm>
              <a:off x="2267680" y="1777350"/>
              <a:ext cx="4608640" cy="352849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id="{24A947F1-D23F-F443-85A8-EA82950D0239}"/>
                </a:ext>
              </a:extLst>
            </p:cNvPr>
            <p:cNvSpPr/>
            <p:nvPr/>
          </p:nvSpPr>
          <p:spPr>
            <a:xfrm>
              <a:off x="2771750" y="1993380"/>
              <a:ext cx="3672510" cy="79211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Main </a:t>
              </a:r>
              <a:r>
                <a:rPr lang="de-DE" dirty="0" err="1">
                  <a:solidFill>
                    <a:schemeClr val="tx1"/>
                  </a:solidFill>
                </a:rPr>
                <a:t>container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30" name="Rechteck 29">
              <a:extLst>
                <a:ext uri="{FF2B5EF4-FFF2-40B4-BE49-F238E27FC236}">
                  <a16:creationId xmlns:a16="http://schemas.microsoft.com/office/drawing/2014/main" id="{BF6E320B-DCC4-E048-8816-035985E4BE47}"/>
                </a:ext>
              </a:extLst>
            </p:cNvPr>
            <p:cNvSpPr/>
            <p:nvPr/>
          </p:nvSpPr>
          <p:spPr>
            <a:xfrm>
              <a:off x="2771750" y="3001520"/>
              <a:ext cx="1584220" cy="79211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>
                  <a:solidFill>
                    <a:schemeClr val="tx1"/>
                  </a:solidFill>
                </a:rPr>
                <a:t>Supporting</a:t>
              </a:r>
              <a:r>
                <a:rPr lang="de-DE" dirty="0">
                  <a:solidFill>
                    <a:schemeClr val="tx1"/>
                  </a:solidFill>
                </a:rPr>
                <a:t> </a:t>
              </a:r>
              <a:r>
                <a:rPr lang="de-DE" dirty="0" err="1">
                  <a:solidFill>
                    <a:schemeClr val="tx1"/>
                  </a:solidFill>
                </a:rPr>
                <a:t>container</a:t>
              </a:r>
              <a:r>
                <a:rPr lang="de-DE" dirty="0">
                  <a:solidFill>
                    <a:schemeClr val="tx1"/>
                  </a:solidFill>
                </a:rPr>
                <a:t> 1</a:t>
              </a:r>
            </a:p>
          </p:txBody>
        </p:sp>
        <p:sp>
          <p:nvSpPr>
            <p:cNvPr id="31" name="Rechteck 30">
              <a:extLst>
                <a:ext uri="{FF2B5EF4-FFF2-40B4-BE49-F238E27FC236}">
                  <a16:creationId xmlns:a16="http://schemas.microsoft.com/office/drawing/2014/main" id="{5BD96E77-7C7B-3347-A9B6-FA4C444F3356}"/>
                </a:ext>
              </a:extLst>
            </p:cNvPr>
            <p:cNvSpPr/>
            <p:nvPr/>
          </p:nvSpPr>
          <p:spPr>
            <a:xfrm>
              <a:off x="2771750" y="4009661"/>
              <a:ext cx="1584220" cy="79211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>
                  <a:solidFill>
                    <a:schemeClr val="tx1"/>
                  </a:solidFill>
                </a:rPr>
                <a:t>Supporting</a:t>
              </a:r>
              <a:r>
                <a:rPr lang="de-DE" dirty="0">
                  <a:solidFill>
                    <a:schemeClr val="tx1"/>
                  </a:solidFill>
                </a:rPr>
                <a:t> </a:t>
              </a:r>
              <a:r>
                <a:rPr lang="de-DE" dirty="0" err="1">
                  <a:solidFill>
                    <a:schemeClr val="tx1"/>
                  </a:solidFill>
                </a:rPr>
                <a:t>container</a:t>
              </a:r>
              <a:r>
                <a:rPr lang="de-DE" dirty="0">
                  <a:solidFill>
                    <a:schemeClr val="tx1"/>
                  </a:solidFill>
                </a:rPr>
                <a:t> 2</a:t>
              </a:r>
            </a:p>
          </p:txBody>
        </p:sp>
        <p:sp>
          <p:nvSpPr>
            <p:cNvPr id="20" name="Zylinder 19">
              <a:extLst>
                <a:ext uri="{FF2B5EF4-FFF2-40B4-BE49-F238E27FC236}">
                  <a16:creationId xmlns:a16="http://schemas.microsoft.com/office/drawing/2014/main" id="{E36E8CFF-C15F-F746-9155-3302773BAAA6}"/>
                </a:ext>
              </a:extLst>
            </p:cNvPr>
            <p:cNvSpPr/>
            <p:nvPr/>
          </p:nvSpPr>
          <p:spPr>
            <a:xfrm>
              <a:off x="5364110" y="3217550"/>
              <a:ext cx="1080150" cy="1368190"/>
            </a:xfrm>
            <a:prstGeom prst="can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Volume</a:t>
              </a:r>
            </a:p>
          </p:txBody>
        </p:sp>
        <p:cxnSp>
          <p:nvCxnSpPr>
            <p:cNvPr id="27" name="Gewinkelte Verbindung 26">
              <a:extLst>
                <a:ext uri="{FF2B5EF4-FFF2-40B4-BE49-F238E27FC236}">
                  <a16:creationId xmlns:a16="http://schemas.microsoft.com/office/drawing/2014/main" id="{3404EF0F-D004-084F-9ACB-DF18843F7E6B}"/>
                </a:ext>
              </a:extLst>
            </p:cNvPr>
            <p:cNvCxnSpPr>
              <a:cxnSpLocks/>
              <a:stCxn id="30" idx="3"/>
              <a:endCxn id="20" idx="2"/>
            </p:cNvCxnSpPr>
            <p:nvPr/>
          </p:nvCxnSpPr>
          <p:spPr>
            <a:xfrm>
              <a:off x="4355970" y="3397576"/>
              <a:ext cx="1008140" cy="504069"/>
            </a:xfrm>
            <a:prstGeom prst="bentConnector3">
              <a:avLst>
                <a:gd name="adj1" fmla="val 24691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Gewinkelte Verbindung 33">
              <a:extLst>
                <a:ext uri="{FF2B5EF4-FFF2-40B4-BE49-F238E27FC236}">
                  <a16:creationId xmlns:a16="http://schemas.microsoft.com/office/drawing/2014/main" id="{19F811F9-E494-2345-8C1B-89E3241DC34E}"/>
                </a:ext>
              </a:extLst>
            </p:cNvPr>
            <p:cNvCxnSpPr>
              <a:cxnSpLocks/>
              <a:stCxn id="31" idx="3"/>
              <a:endCxn id="20" idx="2"/>
            </p:cNvCxnSpPr>
            <p:nvPr/>
          </p:nvCxnSpPr>
          <p:spPr>
            <a:xfrm flipV="1">
              <a:off x="4355970" y="3901645"/>
              <a:ext cx="1008140" cy="504072"/>
            </a:xfrm>
            <a:prstGeom prst="bentConnector3">
              <a:avLst>
                <a:gd name="adj1" fmla="val 24692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winkelte Verbindung 39">
              <a:extLst>
                <a:ext uri="{FF2B5EF4-FFF2-40B4-BE49-F238E27FC236}">
                  <a16:creationId xmlns:a16="http://schemas.microsoft.com/office/drawing/2014/main" id="{02AC454C-D8AB-AC41-9CB2-89327D5C3AC5}"/>
                </a:ext>
              </a:extLst>
            </p:cNvPr>
            <p:cNvCxnSpPr>
              <a:stCxn id="19" idx="2"/>
              <a:endCxn id="20" idx="2"/>
            </p:cNvCxnSpPr>
            <p:nvPr/>
          </p:nvCxnSpPr>
          <p:spPr>
            <a:xfrm rot="16200000" flipH="1">
              <a:off x="4427980" y="2965514"/>
              <a:ext cx="1116155" cy="756105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feld 45">
            <a:extLst>
              <a:ext uri="{FF2B5EF4-FFF2-40B4-BE49-F238E27FC236}">
                <a16:creationId xmlns:a16="http://schemas.microsoft.com/office/drawing/2014/main" id="{87B00C5E-7E99-A141-A0C6-F4B1A9DCFF67}"/>
              </a:ext>
            </a:extLst>
          </p:cNvPr>
          <p:cNvSpPr txBox="1"/>
          <p:nvPr/>
        </p:nvSpPr>
        <p:spPr>
          <a:xfrm>
            <a:off x="3527855" y="1327355"/>
            <a:ext cx="2088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/>
              <a:t>Pod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73026574"/>
      </p:ext>
    </p:extLst>
  </p:cSld>
  <p:clrMapOvr>
    <a:masterClrMapping/>
  </p:clrMapOvr>
</p:sld>
</file>

<file path=ppt/theme/theme1.xml><?xml version="1.0" encoding="utf-8"?>
<a:theme xmlns:a="http://schemas.openxmlformats.org/drawingml/2006/main" name="Präsentationsvorlage_Kunde-Projekt_jjjj-mm-tt_Vorlage_V1.1">
  <a:themeElements>
    <a:clrScheme name="Benutzerdefinier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A3C8C"/>
      </a:hlink>
      <a:folHlink>
        <a:srgbClr val="0A3C8C"/>
      </a:folHlink>
    </a:clrScheme>
    <a:fontScheme name="n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n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561</Words>
  <Application>Microsoft Macintosh PowerPoint</Application>
  <PresentationFormat>Bildschirmpräsentation (16:10)</PresentationFormat>
  <Paragraphs>161</Paragraphs>
  <Slides>17</Slides>
  <Notes>14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22" baseType="lpstr">
      <vt:lpstr>Arial</vt:lpstr>
      <vt:lpstr>Verdana</vt:lpstr>
      <vt:lpstr>Helvetica</vt:lpstr>
      <vt:lpstr>Calibri</vt:lpstr>
      <vt:lpstr>Präsentationsvorlage_Kunde-Projekt_jjjj-mm-tt_Vorlage_V1.1</vt:lpstr>
      <vt:lpstr>Deployments in Kubernetes</vt:lpstr>
      <vt:lpstr>Agenda</vt:lpstr>
      <vt:lpstr>Recap</vt:lpstr>
      <vt:lpstr>Terminologie: Deployment</vt:lpstr>
      <vt:lpstr>Services</vt:lpstr>
      <vt:lpstr>PowerPoint-Präsentation</vt:lpstr>
      <vt:lpstr>PowerPoint-Präsentation</vt:lpstr>
      <vt:lpstr>Pods</vt:lpstr>
      <vt:lpstr>PowerPoint-Präsentation</vt:lpstr>
      <vt:lpstr>ReplicaSets</vt:lpstr>
      <vt:lpstr>PowerPoint-Präsentation</vt:lpstr>
      <vt:lpstr>Deployments</vt:lpstr>
      <vt:lpstr>PowerPoint-Präsentation</vt:lpstr>
      <vt:lpstr>PowerPoint-Präsentation</vt:lpstr>
      <vt:lpstr>Takeaways</vt:lpstr>
      <vt:lpstr>Misc</vt:lpstr>
      <vt:lpstr>Vielen Dank.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Matthias Staps</dc:creator>
  <cp:lastModifiedBy>Microsoft Office User</cp:lastModifiedBy>
  <cp:revision>951</cp:revision>
  <dcterms:created xsi:type="dcterms:W3CDTF">2012-08-15T13:17:35Z</dcterms:created>
  <dcterms:modified xsi:type="dcterms:W3CDTF">2020-05-07T13:47:45Z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1.1</vt:lpwstr>
  </property>
  <property fmtid="{D5CDD505-2E9C-101B-9397-08002B2CF9AE}" pid="3" name="Präsenationsdatum">
    <vt:lpwstr>dd.mm.yyy</vt:lpwstr>
  </property>
</Properties>
</file>