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71" r:id="rId2"/>
    <p:sldId id="496" r:id="rId3"/>
    <p:sldId id="529" r:id="rId4"/>
    <p:sldId id="527" r:id="rId5"/>
    <p:sldId id="534" r:id="rId6"/>
    <p:sldId id="528" r:id="rId7"/>
    <p:sldId id="532" r:id="rId8"/>
    <p:sldId id="533" r:id="rId9"/>
    <p:sldId id="535" r:id="rId10"/>
    <p:sldId id="499" r:id="rId11"/>
    <p:sldId id="495" r:id="rId12"/>
  </p:sldIdLst>
  <p:sldSz cx="9144000" cy="5715000" type="screen16x10"/>
  <p:notesSz cx="7099300" cy="10234613"/>
  <p:embeddedFontLst>
    <p:embeddedFont>
      <p:font typeface="Calibri" panose="020F0502020204030204" pitchFamily="34" charset="0"/>
      <p:regular r:id="rId15"/>
      <p:bold r:id="rId15"/>
      <p:italic r:id="rId15"/>
      <p:boldItalic r:id="rId15"/>
    </p:embeddedFont>
    <p:embeddedFont>
      <p:font typeface="Helvetica" panose="020B0604020202020204" pitchFamily="34" charset="0"/>
      <p:regular r:id="rId15"/>
      <p:bold r:id="rId15"/>
      <p:italic r:id="rId15"/>
      <p:boldItalic r:id="rId15"/>
    </p:embeddedFont>
    <p:embeddedFont>
      <p:font typeface="Verdana" panose="020B0604030504040204" pitchFamily="34" charset="0"/>
      <p:regular r:id="rId15"/>
      <p:bold r:id="rId15"/>
      <p:italic r:id="rId15"/>
      <p:boldItalic r:id="rId15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852857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328333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803809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3" userDrawn="1">
          <p15:clr>
            <a:srgbClr val="A4A3A4"/>
          </p15:clr>
        </p15:guide>
        <p15:guide id="2" orient="horz" pos="3161" userDrawn="1">
          <p15:clr>
            <a:srgbClr val="A4A3A4"/>
          </p15:clr>
        </p15:guide>
        <p15:guide id="3" orient="horz" pos="2390" userDrawn="1">
          <p15:clr>
            <a:srgbClr val="A4A3A4"/>
          </p15:clr>
        </p15:guide>
        <p15:guide id="4" orient="horz" pos="3433" userDrawn="1">
          <p15:clr>
            <a:srgbClr val="A4A3A4"/>
          </p15:clr>
        </p15:guide>
        <p15:guide id="5" orient="horz" pos="1528" userDrawn="1">
          <p15:clr>
            <a:srgbClr val="A4A3A4"/>
          </p15:clr>
        </p15:guide>
        <p15:guide id="6" orient="horz" pos="1271" userDrawn="1">
          <p15:clr>
            <a:srgbClr val="A4A3A4"/>
          </p15:clr>
        </p15:guide>
        <p15:guide id="7" orient="horz" pos="3342" userDrawn="1">
          <p15:clr>
            <a:srgbClr val="A4A3A4"/>
          </p15:clr>
        </p15:guide>
        <p15:guide id="8" orient="horz" pos="1649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213" userDrawn="1">
          <p15:clr>
            <a:srgbClr val="A4A3A4"/>
          </p15:clr>
        </p15:guide>
        <p15:guide id="11" orient="horz" pos="2798" userDrawn="1">
          <p15:clr>
            <a:srgbClr val="A4A3A4"/>
          </p15:clr>
        </p15:guide>
        <p15:guide id="12" pos="1746" userDrawn="1">
          <p15:clr>
            <a:srgbClr val="A4A3A4"/>
          </p15:clr>
        </p15:guide>
        <p15:guide id="13" pos="5375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2880" userDrawn="1">
          <p15:clr>
            <a:srgbClr val="A4A3A4"/>
          </p15:clr>
        </p15:guide>
        <p15:guide id="16" pos="2699" userDrawn="1">
          <p15:clr>
            <a:srgbClr val="A4A3A4"/>
          </p15:clr>
        </p15:guide>
        <p15:guide id="17" pos="3061" userDrawn="1">
          <p15:clr>
            <a:srgbClr val="A4A3A4"/>
          </p15:clr>
        </p15:guide>
        <p15:guide id="18" pos="1338" userDrawn="1">
          <p15:clr>
            <a:srgbClr val="A4A3A4"/>
          </p15:clr>
        </p15:guide>
        <p15:guide id="19" orient="horz" pos="18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451"/>
    <a:srgbClr val="0A3C8C"/>
    <a:srgbClr val="BCE1FC"/>
    <a:srgbClr val="14468C"/>
    <a:srgbClr val="050E21"/>
    <a:srgbClr val="195096"/>
    <a:srgbClr val="0A1E46"/>
    <a:srgbClr val="3278DC"/>
    <a:srgbClr val="A0AAB4"/>
    <a:srgbClr val="AA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 autoAdjust="0"/>
    <p:restoredTop sz="88948" autoAdjust="0"/>
  </p:normalViewPr>
  <p:slideViewPr>
    <p:cSldViewPr snapToObjects="1">
      <p:cViewPr varScale="1">
        <p:scale>
          <a:sx n="107" d="100"/>
          <a:sy n="107" d="100"/>
        </p:scale>
        <p:origin x="1626" y="102"/>
      </p:cViewPr>
      <p:guideLst>
        <p:guide orient="horz" pos="743"/>
        <p:guide orient="horz" pos="3161"/>
        <p:guide orient="horz" pos="2390"/>
        <p:guide orient="horz" pos="3433"/>
        <p:guide orient="horz" pos="1528"/>
        <p:guide orient="horz" pos="1271"/>
        <p:guide orient="horz" pos="3342"/>
        <p:guide orient="horz" pos="1649"/>
        <p:guide orient="horz"/>
        <p:guide orient="horz" pos="213"/>
        <p:guide orient="horz" pos="2798"/>
        <p:guide pos="1746"/>
        <p:guide pos="5375"/>
        <p:guide pos="385"/>
        <p:guide pos="2880"/>
        <p:guide pos="2699"/>
        <p:guide pos="3061"/>
        <p:guide pos="1338"/>
        <p:guide orient="horz" pos="1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906" y="-108"/>
      </p:cViewPr>
      <p:guideLst>
        <p:guide orient="horz" pos="3223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NUL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2676DCA-960E-4391-BFD1-94775D77449F}" type="datetimeFigureOut">
              <a:rPr lang="de-DE" smtClean="0"/>
              <a:pPr/>
              <a:t>16.09.2020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CBB2D9-B996-4C9F-9718-0BD6CFB127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57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8350"/>
            <a:ext cx="6140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4D8C3D32-0CEC-4E75-98FF-2FBD233904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840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857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333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809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9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78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672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680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4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5CE4A87A-7662-874B-9779-C31B2908E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3433581"/>
            <a:ext cx="8066091" cy="1368190"/>
          </a:xfrm>
        </p:spPr>
        <p:txBody>
          <a:bodyPr lIns="0" tIns="0" rIns="0" bIns="360000" anchor="b" anchorCtr="0"/>
          <a:lstStyle>
            <a:lvl1pPr algn="ctr">
              <a:lnSpc>
                <a:spcPct val="90000"/>
              </a:lnSpc>
              <a:defRPr sz="2800" b="1" spc="-2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4801770"/>
            <a:ext cx="8066089" cy="503656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600" b="0" spc="26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658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720CEEC-913C-4940-B141-B6A6A6A9CA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4441720"/>
            <a:ext cx="9144000" cy="1224170"/>
          </a:xfrm>
        </p:spPr>
        <p:txBody>
          <a:bodyPr tIns="0" bIns="0"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4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72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22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E8C79BB-BA13-3F44-A96B-2E158E117C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476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BD8887-7B55-E041-AAC5-C807DC9611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8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0388BE6-53DE-8743-AD0E-D1EFB52F6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2592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64AE703-049E-544A-9963-92180B4BC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867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A1B4C71-CA4F-8042-96F8-14524E9C95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6FCA1F-A393-A440-BB17-6B6AB10B5E3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16"/>
            <a:ext cx="9144000" cy="5715000"/>
          </a:xfrm>
          <a:prstGeom prst="rect">
            <a:avLst/>
          </a:prstGeom>
        </p:spPr>
      </p:pic>
      <p:sp>
        <p:nvSpPr>
          <p:cNvPr id="10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771776" y="1057275"/>
            <a:ext cx="57610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21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1777" y="2352675"/>
            <a:ext cx="5761036" cy="295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9938" name="AutoShape 2" descr="https://wiki.nextevolution.de/download/attachments/8488966/nextevolution%20600px%20transparent.png?version=1&amp;modificationDate=1358951816000&amp;api=v2"/>
          <p:cNvSpPr>
            <a:spLocks noChangeAspect="1" noChangeArrowheads="1"/>
          </p:cNvSpPr>
          <p:nvPr/>
        </p:nvSpPr>
        <p:spPr bwMode="auto">
          <a:xfrm>
            <a:off x="155575" y="-120385"/>
            <a:ext cx="304800" cy="2540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AutoShape 8"/>
          <p:cNvSpPr>
            <a:spLocks noChangeAspect="1" noChangeArrowheads="1" noTextEdit="1"/>
          </p:cNvSpPr>
          <p:nvPr userDrawn="1"/>
        </p:nvSpPr>
        <p:spPr bwMode="auto">
          <a:xfrm>
            <a:off x="2249205" y="3337568"/>
            <a:ext cx="719137" cy="89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" name="Group 7"/>
          <p:cNvGrpSpPr>
            <a:grpSpLocks noChangeAspect="1"/>
          </p:cNvGrpSpPr>
          <p:nvPr userDrawn="1"/>
        </p:nvGrpSpPr>
        <p:grpSpPr bwMode="auto">
          <a:xfrm>
            <a:off x="8847581" y="894000"/>
            <a:ext cx="201078" cy="210000"/>
            <a:chOff x="5537" y="652"/>
            <a:chExt cx="154" cy="193"/>
          </a:xfrm>
        </p:grpSpPr>
        <p:sp>
          <p:nvSpPr>
            <p:cNvPr id="5" name="AutoShape 6">
              <a:hlinkClick r:id="" action="ppaction://hlinkshowjump?jump=next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5576" y="671"/>
              <a:ext cx="77" cy="155"/>
            </a:xfrm>
            <a:custGeom>
              <a:avLst/>
              <a:gdLst>
                <a:gd name="T0" fmla="*/ 0 w 6468"/>
                <a:gd name="T1" fmla="*/ 0 h 12815"/>
                <a:gd name="T2" fmla="*/ 6468 w 6468"/>
                <a:gd name="T3" fmla="*/ 6408 h 12815"/>
                <a:gd name="T4" fmla="*/ 0 w 6468"/>
                <a:gd name="T5" fmla="*/ 12815 h 12815"/>
                <a:gd name="T6" fmla="*/ 0 w 6468"/>
                <a:gd name="T7" fmla="*/ 10549 h 12815"/>
                <a:gd name="T8" fmla="*/ 4181 w 6468"/>
                <a:gd name="T9" fmla="*/ 6408 h 12815"/>
                <a:gd name="T10" fmla="*/ 0 w 6468"/>
                <a:gd name="T11" fmla="*/ 2266 h 12815"/>
                <a:gd name="T12" fmla="*/ 0 w 6468"/>
                <a:gd name="T13" fmla="*/ 0 h 1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68" h="12815">
                  <a:moveTo>
                    <a:pt x="0" y="0"/>
                  </a:moveTo>
                  <a:lnTo>
                    <a:pt x="6468" y="6408"/>
                  </a:lnTo>
                  <a:lnTo>
                    <a:pt x="0" y="12815"/>
                  </a:lnTo>
                  <a:lnTo>
                    <a:pt x="0" y="10549"/>
                  </a:lnTo>
                  <a:lnTo>
                    <a:pt x="4181" y="6408"/>
                  </a:lnTo>
                  <a:lnTo>
                    <a:pt x="0" y="2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" name="Group 14"/>
          <p:cNvGrpSpPr>
            <a:grpSpLocks noChangeAspect="1"/>
          </p:cNvGrpSpPr>
          <p:nvPr userDrawn="1"/>
        </p:nvGrpSpPr>
        <p:grpSpPr bwMode="auto">
          <a:xfrm>
            <a:off x="8604562" y="894001"/>
            <a:ext cx="201613" cy="209021"/>
            <a:chOff x="5420" y="679"/>
            <a:chExt cx="127" cy="158"/>
          </a:xfrm>
        </p:grpSpPr>
        <p:sp>
          <p:nvSpPr>
            <p:cNvPr id="9" name="AutoShape 13">
              <a:hlinkClick r:id="" action="ppaction://hlinkshowjump?jump=previous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Rectangle 15"/>
            <p:cNvSpPr>
              <a:spLocks noChangeArrowheads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5452" y="695"/>
              <a:ext cx="63" cy="126"/>
            </a:xfrm>
            <a:custGeom>
              <a:avLst/>
              <a:gdLst>
                <a:gd name="T0" fmla="*/ 6413 w 6413"/>
                <a:gd name="T1" fmla="*/ 0 h 12892"/>
                <a:gd name="T2" fmla="*/ 0 w 6413"/>
                <a:gd name="T3" fmla="*/ 6446 h 12892"/>
                <a:gd name="T4" fmla="*/ 6413 w 6413"/>
                <a:gd name="T5" fmla="*/ 12892 h 12892"/>
                <a:gd name="T6" fmla="*/ 6413 w 6413"/>
                <a:gd name="T7" fmla="*/ 10613 h 12892"/>
                <a:gd name="T8" fmla="*/ 2268 w 6413"/>
                <a:gd name="T9" fmla="*/ 6446 h 12892"/>
                <a:gd name="T10" fmla="*/ 6413 w 6413"/>
                <a:gd name="T11" fmla="*/ 2279 h 12892"/>
                <a:gd name="T12" fmla="*/ 6413 w 6413"/>
                <a:gd name="T13" fmla="*/ 0 h 1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3" h="12892">
                  <a:moveTo>
                    <a:pt x="6413" y="0"/>
                  </a:moveTo>
                  <a:lnTo>
                    <a:pt x="0" y="6446"/>
                  </a:lnTo>
                  <a:lnTo>
                    <a:pt x="6413" y="12892"/>
                  </a:lnTo>
                  <a:lnTo>
                    <a:pt x="6413" y="10613"/>
                  </a:lnTo>
                  <a:lnTo>
                    <a:pt x="2268" y="6446"/>
                  </a:lnTo>
                  <a:lnTo>
                    <a:pt x="6413" y="2279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7" r:id="rId3"/>
    <p:sldLayoutId id="2147483745" r:id="rId4"/>
    <p:sldLayoutId id="2147483744" r:id="rId5"/>
    <p:sldLayoutId id="2147483746" r:id="rId6"/>
    <p:sldLayoutId id="2147483747" r:id="rId7"/>
    <p:sldLayoutId id="2147483738" r:id="rId8"/>
    <p:sldLayoutId id="2147483749" r:id="rId9"/>
    <p:sldLayoutId id="214748374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A3C8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20000"/>
        <a:buFont typeface="Calibri" panose="020F0502020204030204" pitchFamily="34" charset="0"/>
        <a:buNone/>
        <a:defRPr sz="14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66700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4988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01688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69975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342" userDrawn="1">
          <p15:clr>
            <a:srgbClr val="F26B43"/>
          </p15:clr>
        </p15:guide>
        <p15:guide id="4" pos="294" userDrawn="1">
          <p15:clr>
            <a:srgbClr val="F26B43"/>
          </p15:clr>
        </p15:guide>
        <p15:guide id="5" pos="1746" userDrawn="1">
          <p15:clr>
            <a:srgbClr val="F26B43"/>
          </p15:clr>
        </p15:guide>
        <p15:guide id="6" pos="5375" userDrawn="1">
          <p15:clr>
            <a:srgbClr val="F26B43"/>
          </p15:clr>
        </p15:guide>
        <p15:guide id="7" orient="horz" pos="1482" userDrawn="1">
          <p15:clr>
            <a:srgbClr val="F26B43"/>
          </p15:clr>
        </p15:guide>
        <p15:guide id="8" orient="horz" pos="666" userDrawn="1">
          <p15:clr>
            <a:srgbClr val="F26B43"/>
          </p15:clr>
        </p15:guide>
        <p15:guide id="9" orient="horz" pos="1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frederic.born@deepshore.de" TargetMode="External"/><Relationship Id="rId3" Type="http://schemas.openxmlformats.org/officeDocument/2006/relationships/hyperlink" Target="https://github.com/grothesk/deeptalk" TargetMode="External"/><Relationship Id="rId7" Type="http://schemas.openxmlformats.org/officeDocument/2006/relationships/hyperlink" Target="mailto:malte.groth@deepshore.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florian.boldt@deepshore.de" TargetMode="External"/><Relationship Id="rId5" Type="http://schemas.openxmlformats.org/officeDocument/2006/relationships/hyperlink" Target="https://grafana.com/" TargetMode="External"/><Relationship Id="rId4" Type="http://schemas.openxmlformats.org/officeDocument/2006/relationships/hyperlink" Target="https://www.postgresql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ConfigMaps</a:t>
            </a:r>
            <a:r>
              <a:rPr lang="de-DE" dirty="0"/>
              <a:t> und Secrets</a:t>
            </a: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2020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663735" y="1777350"/>
            <a:ext cx="38165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b="1" kern="0" dirty="0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DEEPTALK</a:t>
            </a:r>
          </a:p>
        </p:txBody>
      </p:sp>
    </p:spTree>
    <p:extLst>
      <p:ext uri="{BB962C8B-B14F-4D97-AF65-F5344CB8AC3E}">
        <p14:creationId xmlns:p14="http://schemas.microsoft.com/office/powerpoint/2010/main" val="424624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b="1" dirty="0"/>
              <a:t>Materialien zum Talk</a:t>
            </a:r>
          </a:p>
          <a:p>
            <a:r>
              <a:rPr lang="de-DE" dirty="0">
                <a:hlinkClick r:id="rId3"/>
              </a:rPr>
              <a:t>https://github.com/grothesk/deeptalk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Weiterführendes</a:t>
            </a:r>
          </a:p>
          <a:p>
            <a:r>
              <a:rPr lang="de-DE" dirty="0" err="1"/>
              <a:t>Postgres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>
                <a:hlinkClick r:id="rId4"/>
              </a:rPr>
              <a:t>https://www.postgresql.org/</a:t>
            </a:r>
            <a:r>
              <a:rPr lang="de-DE" dirty="0"/>
              <a:t> </a:t>
            </a:r>
          </a:p>
          <a:p>
            <a:r>
              <a:rPr lang="de-DE" dirty="0" err="1"/>
              <a:t>Grafana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>
                <a:sym typeface="Wingdings" pitchFamily="2" charset="2"/>
                <a:hlinkClick r:id="rId5"/>
              </a:rPr>
              <a:t>https://grafana.com/</a:t>
            </a:r>
            <a:r>
              <a:rPr lang="de-DE" dirty="0">
                <a:sym typeface="Wingdings" pitchFamily="2" charset="2"/>
              </a:rPr>
              <a:t> 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Feedback , Anregungen, Themenvorschläge</a:t>
            </a:r>
          </a:p>
          <a:p>
            <a:r>
              <a:rPr lang="de-DE" dirty="0">
                <a:hlinkClick r:id="rId6"/>
              </a:rPr>
              <a:t>florian.boldt@deepshore.de</a:t>
            </a:r>
            <a:endParaRPr lang="de-DE" dirty="0"/>
          </a:p>
          <a:p>
            <a:r>
              <a:rPr lang="de-DE" dirty="0">
                <a:hlinkClick r:id="rId7"/>
              </a:rPr>
              <a:t>malte.groth@deepshore.de</a:t>
            </a:r>
            <a:endParaRPr lang="de-DE" dirty="0"/>
          </a:p>
          <a:p>
            <a:r>
              <a:rPr lang="de-DE" dirty="0">
                <a:hlinkClick r:id="rId8"/>
              </a:rPr>
              <a:t>frederic.born@deepshore.de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13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6CD89-439C-2346-8F13-A8BE9C86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75820" y="2416158"/>
            <a:ext cx="2592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05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F02FD-393C-A94B-B9BC-95E55A7A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85B29-2C75-F94E-9873-13F3D493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  <a:p>
            <a:endParaRPr lang="de-DE" dirty="0"/>
          </a:p>
          <a:p>
            <a:r>
              <a:rPr lang="de-DE" dirty="0"/>
              <a:t>Fallbeispiel</a:t>
            </a:r>
          </a:p>
          <a:p>
            <a:endParaRPr lang="de-DE" dirty="0"/>
          </a:p>
          <a:p>
            <a:r>
              <a:rPr lang="de-DE" dirty="0" err="1"/>
              <a:t>Kubernetes</a:t>
            </a:r>
            <a:r>
              <a:rPr lang="de-DE" dirty="0"/>
              <a:t>-Ressourcen</a:t>
            </a:r>
          </a:p>
          <a:p>
            <a:endParaRPr lang="de-DE" dirty="0"/>
          </a:p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42383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ConfigMaps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D58D8-14F3-0B49-A927-BE310942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z="1800" dirty="0"/>
              <a:t>Speichern von nicht vertraulichen Konfigurationsdaten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z="1800" dirty="0"/>
              <a:t>Key-Value-Paare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z="1800" dirty="0"/>
              <a:t>Trennung von Konfiguration und Anwendungscode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z="1800" dirty="0"/>
              <a:t>Umgebungsvariablen, CLI-Argumente, Konfigurationsdateien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endParaRPr lang="de-D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99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Secrets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D58D8-14F3-0B49-A927-BE310942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z="1800" spc="-1" dirty="0">
                <a:solidFill>
                  <a:srgbClr val="000000"/>
                </a:solidFill>
                <a:latin typeface="Verdana"/>
              </a:rPr>
              <a:t>Speichern von vertrauenswürdigen Daten</a:t>
            </a:r>
          </a:p>
          <a:p>
            <a:pPr marL="552540" lvl="1" indent="-283680">
              <a:spcBef>
                <a:spcPts val="799"/>
              </a:spcBef>
              <a:buSzPct val="120000"/>
              <a:buFont typeface="Arial"/>
              <a:buChar char="•"/>
            </a:pPr>
            <a:r>
              <a:rPr lang="de-DE" sz="1800" dirty="0"/>
              <a:t>Passwörter, </a:t>
            </a:r>
            <a:r>
              <a:rPr lang="de-DE" sz="1800" dirty="0" err="1"/>
              <a:t>Oauth</a:t>
            </a:r>
            <a:r>
              <a:rPr lang="de-DE" sz="1800" dirty="0"/>
              <a:t>-Tokens, SSH-Keys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z="1800" dirty="0"/>
              <a:t>Key-Value-Paare (Value: base64-encoded)</a:t>
            </a:r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r>
              <a:rPr lang="de-DE" sz="1800" dirty="0"/>
              <a:t>Einbindung wie </a:t>
            </a:r>
            <a:r>
              <a:rPr lang="de-DE" sz="1800" dirty="0" err="1"/>
              <a:t>ConfigMaps</a:t>
            </a:r>
            <a:endParaRPr lang="de-DE" sz="1800" dirty="0"/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endParaRPr lang="de-DE" sz="1800" dirty="0"/>
          </a:p>
          <a:p>
            <a:pPr marL="2160">
              <a:spcBef>
                <a:spcPts val="799"/>
              </a:spcBef>
            </a:pPr>
            <a:endParaRPr lang="de-DE" dirty="0"/>
          </a:p>
          <a:p>
            <a:pPr marL="285840" indent="-283680">
              <a:spcBef>
                <a:spcPts val="799"/>
              </a:spcBef>
              <a:buFont typeface="Arial"/>
              <a:buChar char="•"/>
            </a:pPr>
            <a:endParaRPr lang="de-D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2177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F7ECE-1D80-4A2F-9736-EE828ABD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Fallbeispiel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1224D9-F0F5-458A-8E6E-C9E93CC6A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Ziel</a:t>
            </a:r>
            <a:r>
              <a:rPr lang="de-DE" sz="1600" dirty="0"/>
              <a:t>: Aufsetzen und Konfigurieren einer Datenbank-Infrastruktur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PostgreSQL / </a:t>
            </a:r>
            <a:r>
              <a:rPr lang="de-DE" sz="1600" dirty="0" err="1"/>
              <a:t>Postgres</a:t>
            </a:r>
            <a:r>
              <a:rPr lang="de-DE" sz="1600" dirty="0"/>
              <a:t> als objektrelationales Datenbankmanagementsystem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Vorgehen</a:t>
            </a:r>
            <a:r>
              <a:rPr lang="de-DE" sz="1600" dirty="0"/>
              <a:t>: Schrittweises Einbinden von Konfigurationsparametern durch: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1. Umgebungsvariablen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2. </a:t>
            </a:r>
            <a:r>
              <a:rPr lang="de-DE" sz="1600" dirty="0" err="1"/>
              <a:t>ConfigMaps</a:t>
            </a:r>
            <a:endParaRPr lang="de-DE" sz="1600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3. </a:t>
            </a:r>
            <a:r>
              <a:rPr lang="de-DE" sz="1600" dirty="0" err="1"/>
              <a:t>ConfigMaps</a:t>
            </a:r>
            <a:r>
              <a:rPr lang="de-DE" sz="1600" dirty="0"/>
              <a:t> + Secrets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587A80-C595-433B-AF11-D75309296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905" y="2369827"/>
            <a:ext cx="1224170" cy="11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6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1: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B8DF4A26-A759-4AE3-A41B-090E53BB921D}"/>
              </a:ext>
            </a:extLst>
          </p:cNvPr>
          <p:cNvSpPr/>
          <p:nvPr/>
        </p:nvSpPr>
        <p:spPr>
          <a:xfrm>
            <a:off x="485432" y="2348424"/>
            <a:ext cx="2438935" cy="504823"/>
          </a:xfrm>
          <a:prstGeom prst="roundRect">
            <a:avLst>
              <a:gd name="adj" fmla="val 4208"/>
            </a:avLst>
          </a:prstGeom>
          <a:solidFill>
            <a:srgbClr val="0A3C8C"/>
          </a:solidFill>
          <a:ln w="19050">
            <a:solidFill>
              <a:srgbClr val="0A3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Service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FC25628C-FCCB-438D-ADAF-6F875038BD54}"/>
              </a:ext>
            </a:extLst>
          </p:cNvPr>
          <p:cNvGrpSpPr/>
          <p:nvPr/>
        </p:nvGrpSpPr>
        <p:grpSpPr>
          <a:xfrm>
            <a:off x="459441" y="3476096"/>
            <a:ext cx="2455597" cy="1079156"/>
            <a:chOff x="450062" y="3740224"/>
            <a:chExt cx="2455597" cy="1079156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F89CC36A-5680-40C6-88A4-BA6330152B24}"/>
                </a:ext>
              </a:extLst>
            </p:cNvPr>
            <p:cNvSpPr/>
            <p:nvPr/>
          </p:nvSpPr>
          <p:spPr>
            <a:xfrm>
              <a:off x="466724" y="3768089"/>
              <a:ext cx="2438935" cy="830997"/>
            </a:xfrm>
            <a:prstGeom prst="roundRect">
              <a:avLst>
                <a:gd name="adj" fmla="val 4208"/>
              </a:avLst>
            </a:prstGeom>
            <a:solidFill>
              <a:srgbClr val="0A3C8C">
                <a:alpha val="36863"/>
              </a:srgbClr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7BDF8FE1-DCA1-4D5C-AF1F-37AC9B0C0EEF}"/>
                </a:ext>
              </a:extLst>
            </p:cNvPr>
            <p:cNvSpPr txBox="1"/>
            <p:nvPr/>
          </p:nvSpPr>
          <p:spPr>
            <a:xfrm>
              <a:off x="450062" y="3988383"/>
              <a:ext cx="20551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0A3C8C"/>
                  </a:solidFill>
                </a:rPr>
                <a:t>POSTGRES_USER</a:t>
              </a:r>
              <a:br>
                <a:rPr lang="de-DE" sz="1200" dirty="0">
                  <a:solidFill>
                    <a:srgbClr val="0A3C8C"/>
                  </a:solidFill>
                </a:rPr>
              </a:br>
              <a:r>
                <a:rPr lang="de-DE" sz="1200" dirty="0">
                  <a:solidFill>
                    <a:srgbClr val="0A3C8C"/>
                  </a:solidFill>
                </a:rPr>
                <a:t>POSTGRES_PASSWORD</a:t>
              </a:r>
              <a:br>
                <a:rPr lang="de-DE" sz="1200" dirty="0">
                  <a:solidFill>
                    <a:srgbClr val="0A3C8C"/>
                  </a:solidFill>
                </a:rPr>
              </a:br>
              <a:r>
                <a:rPr lang="de-DE" sz="1200" dirty="0">
                  <a:solidFill>
                    <a:srgbClr val="0A3C8C"/>
                  </a:solidFill>
                </a:rPr>
                <a:t>POSTGRES_DB</a:t>
              </a:r>
              <a:br>
                <a:rPr lang="de-DE" sz="1200" dirty="0">
                  <a:solidFill>
                    <a:srgbClr val="0A3C8C"/>
                  </a:solidFill>
                </a:rPr>
              </a:br>
              <a:endParaRPr lang="de-DE" sz="1200" dirty="0">
                <a:solidFill>
                  <a:srgbClr val="0A3C8C"/>
                </a:solidFill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B28DCD7-60E6-4AC7-A809-4E4E5E688BA5}"/>
                </a:ext>
              </a:extLst>
            </p:cNvPr>
            <p:cNvSpPr txBox="1"/>
            <p:nvPr/>
          </p:nvSpPr>
          <p:spPr>
            <a:xfrm>
              <a:off x="468967" y="3740224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err="1">
                  <a:solidFill>
                    <a:srgbClr val="0A3C8C"/>
                  </a:solidFill>
                </a:rPr>
                <a:t>env</a:t>
              </a:r>
              <a:endParaRPr lang="de-DE" b="1" dirty="0">
                <a:solidFill>
                  <a:srgbClr val="0A3C8C"/>
                </a:solidFill>
              </a:endParaRPr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83731DEC-0BD0-4FCA-AB4C-B9D3F47D1C4F}"/>
              </a:ext>
            </a:extLst>
          </p:cNvPr>
          <p:cNvGrpSpPr/>
          <p:nvPr/>
        </p:nvGrpSpPr>
        <p:grpSpPr>
          <a:xfrm>
            <a:off x="6052243" y="2398902"/>
            <a:ext cx="2476711" cy="1530080"/>
            <a:chOff x="6059701" y="3025173"/>
            <a:chExt cx="2476711" cy="1530080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2DACAF17-143E-487B-B674-F7603E4F70AA}"/>
                </a:ext>
              </a:extLst>
            </p:cNvPr>
            <p:cNvGrpSpPr/>
            <p:nvPr/>
          </p:nvGrpSpPr>
          <p:grpSpPr>
            <a:xfrm>
              <a:off x="6059701" y="3460920"/>
              <a:ext cx="2476711" cy="1094333"/>
              <a:chOff x="450062" y="3740224"/>
              <a:chExt cx="2476711" cy="1094333"/>
            </a:xfrm>
          </p:grpSpPr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7BCF1471-DF8E-4346-B1A6-58558708726E}"/>
                  </a:ext>
                </a:extLst>
              </p:cNvPr>
              <p:cNvSpPr/>
              <p:nvPr/>
            </p:nvSpPr>
            <p:spPr>
              <a:xfrm>
                <a:off x="466724" y="3755401"/>
                <a:ext cx="2438935" cy="1079156"/>
              </a:xfrm>
              <a:prstGeom prst="roundRect">
                <a:avLst>
                  <a:gd name="adj" fmla="val 4208"/>
                </a:avLst>
              </a:prstGeom>
              <a:solidFill>
                <a:srgbClr val="0A3C8C">
                  <a:alpha val="36863"/>
                </a:srgbClr>
              </a:solidFill>
              <a:ln w="19050">
                <a:solidFill>
                  <a:srgbClr val="0A3C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FE25AA4-4017-41FA-9ADD-7102E36D50BB}"/>
                  </a:ext>
                </a:extLst>
              </p:cNvPr>
              <p:cNvSpPr txBox="1"/>
              <p:nvPr/>
            </p:nvSpPr>
            <p:spPr>
              <a:xfrm>
                <a:off x="450062" y="3988383"/>
                <a:ext cx="24767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rgbClr val="0A3C8C"/>
                    </a:solidFill>
                  </a:rPr>
                  <a:t>POSTGRES_USER</a:t>
                </a:r>
                <a:br>
                  <a:rPr lang="de-DE" sz="1200" dirty="0">
                    <a:solidFill>
                      <a:srgbClr val="0A3C8C"/>
                    </a:solidFill>
                  </a:rPr>
                </a:br>
                <a:r>
                  <a:rPr lang="de-DE" sz="1200" dirty="0">
                    <a:solidFill>
                      <a:srgbClr val="0A3C8C"/>
                    </a:solidFill>
                  </a:rPr>
                  <a:t>POSTGRES_PASSWORD</a:t>
                </a:r>
                <a:br>
                  <a:rPr lang="de-DE" sz="1200" dirty="0">
                    <a:solidFill>
                      <a:srgbClr val="0A3C8C"/>
                    </a:solidFill>
                  </a:rPr>
                </a:br>
                <a:r>
                  <a:rPr lang="de-DE" sz="1200" dirty="0">
                    <a:solidFill>
                      <a:srgbClr val="0A3C8C"/>
                    </a:solidFill>
                  </a:rPr>
                  <a:t>POSTGRES_HOST</a:t>
                </a:r>
                <a:br>
                  <a:rPr lang="de-DE" sz="1200" dirty="0">
                    <a:solidFill>
                      <a:srgbClr val="0A3C8C"/>
                    </a:solidFill>
                  </a:rPr>
                </a:br>
                <a:r>
                  <a:rPr lang="de-DE" sz="1200" dirty="0">
                    <a:solidFill>
                      <a:srgbClr val="0A3C8C"/>
                    </a:solidFill>
                  </a:rPr>
                  <a:t>PGPASSWORD</a:t>
                </a:r>
                <a:endParaRPr lang="de-DE" sz="1200" dirty="0"/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5E7A0AB4-79D7-4E91-97D1-BD943B3B9811}"/>
                  </a:ext>
                </a:extLst>
              </p:cNvPr>
              <p:cNvSpPr txBox="1"/>
              <p:nvPr/>
            </p:nvSpPr>
            <p:spPr>
              <a:xfrm>
                <a:off x="468967" y="3740224"/>
                <a:ext cx="4924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err="1">
                    <a:solidFill>
                      <a:srgbClr val="0A3C8C"/>
                    </a:solidFill>
                  </a:rPr>
                  <a:t>env</a:t>
                </a:r>
                <a:endParaRPr lang="de-DE" b="1" dirty="0">
                  <a:solidFill>
                    <a:srgbClr val="0A3C8C"/>
                  </a:solidFill>
                </a:endParaRPr>
              </a:p>
            </p:txBody>
          </p:sp>
        </p:grpSp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5A312579-C06E-4A9A-B15E-A59C1FA72B19}"/>
                </a:ext>
              </a:extLst>
            </p:cNvPr>
            <p:cNvSpPr/>
            <p:nvPr/>
          </p:nvSpPr>
          <p:spPr>
            <a:xfrm>
              <a:off x="6072765" y="3025173"/>
              <a:ext cx="2438934" cy="504824"/>
            </a:xfrm>
            <a:prstGeom prst="roundRect">
              <a:avLst>
                <a:gd name="adj" fmla="val 4208"/>
              </a:avLst>
            </a:prstGeom>
            <a:solidFill>
              <a:srgbClr val="0A3C8C"/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-client-</a:t>
              </a:r>
              <a:r>
                <a:rPr lang="de-DE" sz="1600" dirty="0" err="1">
                  <a:solidFill>
                    <a:schemeClr val="bg1"/>
                  </a:solidFill>
                </a:rPr>
                <a:t>Deployment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52FCFF20-6BFD-4AC4-89C8-55EB9060213B}"/>
              </a:ext>
            </a:extLst>
          </p:cNvPr>
          <p:cNvSpPr/>
          <p:nvPr/>
        </p:nvSpPr>
        <p:spPr>
          <a:xfrm>
            <a:off x="476103" y="3025173"/>
            <a:ext cx="2438935" cy="504824"/>
          </a:xfrm>
          <a:prstGeom prst="roundRect">
            <a:avLst>
              <a:gd name="adj" fmla="val 4208"/>
            </a:avLst>
          </a:prstGeom>
          <a:solidFill>
            <a:srgbClr val="0A3C8C"/>
          </a:solidFill>
          <a:ln w="19050">
            <a:solidFill>
              <a:srgbClr val="0A3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8A862D3-19CE-4C10-830F-AC4321F9E43C}"/>
              </a:ext>
            </a:extLst>
          </p:cNvPr>
          <p:cNvCxnSpPr>
            <a:stCxn id="27" idx="2"/>
            <a:endCxn id="21" idx="0"/>
          </p:cNvCxnSpPr>
          <p:nvPr/>
        </p:nvCxnSpPr>
        <p:spPr>
          <a:xfrm flipH="1">
            <a:off x="1695571" y="2853247"/>
            <a:ext cx="9329" cy="171926"/>
          </a:xfrm>
          <a:prstGeom prst="straightConnector1">
            <a:avLst/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CD97360-3436-4087-B631-02DC6B2F210C}"/>
              </a:ext>
            </a:extLst>
          </p:cNvPr>
          <p:cNvCxnSpPr>
            <a:cxnSpLocks/>
          </p:cNvCxnSpPr>
          <p:nvPr/>
        </p:nvCxnSpPr>
        <p:spPr>
          <a:xfrm>
            <a:off x="1695572" y="4334958"/>
            <a:ext cx="9328" cy="136104"/>
          </a:xfrm>
          <a:prstGeom prst="straightConnector1">
            <a:avLst/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2D3CDA49-A15A-4A3C-BDE7-25009B520B1D}"/>
              </a:ext>
            </a:extLst>
          </p:cNvPr>
          <p:cNvGrpSpPr/>
          <p:nvPr/>
        </p:nvGrpSpPr>
        <p:grpSpPr>
          <a:xfrm>
            <a:off x="2924368" y="2590828"/>
            <a:ext cx="3148399" cy="2840485"/>
            <a:chOff x="2924368" y="2590828"/>
            <a:chExt cx="3148399" cy="2840485"/>
          </a:xfrm>
        </p:grpSpPr>
        <p:cxnSp>
          <p:nvCxnSpPr>
            <p:cNvPr id="68" name="Verbinder: gewinkelt 67">
              <a:extLst>
                <a:ext uri="{FF2B5EF4-FFF2-40B4-BE49-F238E27FC236}">
                  <a16:creationId xmlns:a16="http://schemas.microsoft.com/office/drawing/2014/main" id="{95D2C5A5-A67C-4F1D-9AA0-648F9392119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24368" y="2590828"/>
              <a:ext cx="3148399" cy="2549054"/>
            </a:xfrm>
            <a:prstGeom prst="bentConnector3">
              <a:avLst>
                <a:gd name="adj1" fmla="val 85071"/>
              </a:avLst>
            </a:prstGeom>
            <a:ln w="28575">
              <a:solidFill>
                <a:srgbClr val="FF64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3C95FCF6-E547-4F43-8C22-F3ADC798A3DB}"/>
                </a:ext>
              </a:extLst>
            </p:cNvPr>
            <p:cNvSpPr txBox="1"/>
            <p:nvPr/>
          </p:nvSpPr>
          <p:spPr>
            <a:xfrm>
              <a:off x="4320137" y="5123536"/>
              <a:ext cx="864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FF6451"/>
                  </a:solidFill>
                </a:rPr>
                <a:t>connect</a:t>
              </a:r>
              <a:endParaRPr lang="de-DE" dirty="0">
                <a:solidFill>
                  <a:srgbClr val="FF6451"/>
                </a:solidFill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FE44323-704A-4771-B8EB-8D8E73FC59BC}"/>
              </a:ext>
            </a:extLst>
          </p:cNvPr>
          <p:cNvGrpSpPr/>
          <p:nvPr/>
        </p:nvGrpSpPr>
        <p:grpSpPr>
          <a:xfrm>
            <a:off x="492980" y="4497098"/>
            <a:ext cx="2438937" cy="834711"/>
            <a:chOff x="485431" y="4497098"/>
            <a:chExt cx="2438937" cy="834711"/>
          </a:xfrm>
        </p:grpSpPr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918D4E09-1F85-4392-9A9B-7D07F7E5EC15}"/>
                </a:ext>
              </a:extLst>
            </p:cNvPr>
            <p:cNvSpPr/>
            <p:nvPr/>
          </p:nvSpPr>
          <p:spPr>
            <a:xfrm>
              <a:off x="485431" y="4691356"/>
              <a:ext cx="2438935" cy="640453"/>
            </a:xfrm>
            <a:prstGeom prst="roundRect">
              <a:avLst>
                <a:gd name="adj" fmla="val 4208"/>
              </a:avLst>
            </a:prstGeom>
            <a:solidFill>
              <a:srgbClr val="0A3C8C">
                <a:alpha val="36863"/>
              </a:srgbClr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662657B7-00AB-46D7-BEE7-3A401AE8FB35}"/>
                </a:ext>
              </a:extLst>
            </p:cNvPr>
            <p:cNvSpPr/>
            <p:nvPr/>
          </p:nvSpPr>
          <p:spPr>
            <a:xfrm>
              <a:off x="485433" y="4497098"/>
              <a:ext cx="2438935" cy="504823"/>
            </a:xfrm>
            <a:prstGeom prst="roundRect">
              <a:avLst>
                <a:gd name="adj" fmla="val 4208"/>
              </a:avLst>
            </a:prstGeom>
            <a:solidFill>
              <a:srgbClr val="0A3C8C"/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-server-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Textfeld 73">
            <a:extLst>
              <a:ext uri="{FF2B5EF4-FFF2-40B4-BE49-F238E27FC236}">
                <a16:creationId xmlns:a16="http://schemas.microsoft.com/office/drawing/2014/main" id="{22FBAAD0-B0C3-47C6-9510-707DFE9FCD80}"/>
              </a:ext>
            </a:extLst>
          </p:cNvPr>
          <p:cNvSpPr txBox="1"/>
          <p:nvPr/>
        </p:nvSpPr>
        <p:spPr>
          <a:xfrm>
            <a:off x="485433" y="4984193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A3C8C"/>
                </a:solidFill>
              </a:rPr>
              <a:t>Database: </a:t>
            </a:r>
            <a:r>
              <a:rPr lang="de-DE" sz="1200" b="1" dirty="0" err="1">
                <a:solidFill>
                  <a:srgbClr val="0A3C8C"/>
                </a:solidFill>
              </a:rPr>
              <a:t>deeptalk</a:t>
            </a:r>
            <a:br>
              <a:rPr lang="de-DE" sz="1200" dirty="0">
                <a:solidFill>
                  <a:srgbClr val="0A3C8C"/>
                </a:solidFill>
              </a:rPr>
            </a:br>
            <a:endParaRPr lang="de-DE" sz="1200" dirty="0">
              <a:solidFill>
                <a:srgbClr val="0A3C8C"/>
              </a:solidFill>
            </a:endParaRP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7C4A50BD-4E4A-4C95-8328-470DC4354B69}"/>
              </a:ext>
            </a:extLst>
          </p:cNvPr>
          <p:cNvGrpSpPr/>
          <p:nvPr/>
        </p:nvGrpSpPr>
        <p:grpSpPr>
          <a:xfrm>
            <a:off x="6065216" y="4496559"/>
            <a:ext cx="2569141" cy="835250"/>
            <a:chOff x="6068311" y="4905155"/>
            <a:chExt cx="2569141" cy="835250"/>
          </a:xfrm>
        </p:grpSpPr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D327157A-55A8-4A87-A829-23D3F1736759}"/>
                </a:ext>
              </a:extLst>
            </p:cNvPr>
            <p:cNvSpPr/>
            <p:nvPr/>
          </p:nvSpPr>
          <p:spPr>
            <a:xfrm>
              <a:off x="6072765" y="5409978"/>
              <a:ext cx="2438935" cy="330427"/>
            </a:xfrm>
            <a:prstGeom prst="roundRect">
              <a:avLst>
                <a:gd name="adj" fmla="val 4208"/>
              </a:avLst>
            </a:prstGeom>
            <a:solidFill>
              <a:srgbClr val="0A3C8C">
                <a:alpha val="36863"/>
              </a:srgbClr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1EBB3884-9DB1-4FB8-A77F-0D669850A681}"/>
                </a:ext>
              </a:extLst>
            </p:cNvPr>
            <p:cNvSpPr/>
            <p:nvPr/>
          </p:nvSpPr>
          <p:spPr>
            <a:xfrm>
              <a:off x="6072765" y="4905155"/>
              <a:ext cx="2438935" cy="504823"/>
            </a:xfrm>
            <a:prstGeom prst="roundRect">
              <a:avLst>
                <a:gd name="adj" fmla="val 4208"/>
              </a:avLst>
            </a:prstGeom>
            <a:solidFill>
              <a:srgbClr val="0A3C8C"/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-client-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D69B2756-3BF4-4653-9A84-1727E612E509}"/>
                </a:ext>
              </a:extLst>
            </p:cNvPr>
            <p:cNvSpPr txBox="1"/>
            <p:nvPr/>
          </p:nvSpPr>
          <p:spPr>
            <a:xfrm>
              <a:off x="6068311" y="5409978"/>
              <a:ext cx="2569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solidFill>
                    <a:srgbClr val="0A3C8C"/>
                  </a:solidFill>
                </a:rPr>
                <a:t>psql</a:t>
              </a:r>
              <a:r>
                <a:rPr lang="de-DE" sz="1200" dirty="0">
                  <a:solidFill>
                    <a:srgbClr val="0A3C8C"/>
                  </a:solidFill>
                </a:rPr>
                <a:t> –h $POSTGRES_HOST …</a:t>
              </a:r>
            </a:p>
          </p:txBody>
        </p:sp>
      </p:grp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8B7021B8-5E10-4FB3-B582-92F9C8E92506}"/>
              </a:ext>
            </a:extLst>
          </p:cNvPr>
          <p:cNvCxnSpPr>
            <a:cxnSpLocks/>
            <a:stCxn id="40" idx="2"/>
            <a:endCxn id="77" idx="0"/>
          </p:cNvCxnSpPr>
          <p:nvPr/>
        </p:nvCxnSpPr>
        <p:spPr>
          <a:xfrm>
            <a:off x="7288373" y="3928982"/>
            <a:ext cx="765" cy="567577"/>
          </a:xfrm>
          <a:prstGeom prst="straightConnector1">
            <a:avLst/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0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2: </a:t>
            </a:r>
            <a:r>
              <a:rPr lang="de-DE" dirty="0" err="1"/>
              <a:t>ConfigMap</a:t>
            </a:r>
            <a:endParaRPr lang="de-DE" dirty="0"/>
          </a:p>
        </p:txBody>
      </p: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4E149E9C-7CF0-4AEB-B81B-4A578E7E2FBE}"/>
              </a:ext>
            </a:extLst>
          </p:cNvPr>
          <p:cNvGrpSpPr/>
          <p:nvPr/>
        </p:nvGrpSpPr>
        <p:grpSpPr>
          <a:xfrm>
            <a:off x="492980" y="4497098"/>
            <a:ext cx="2438937" cy="834711"/>
            <a:chOff x="485431" y="4497098"/>
            <a:chExt cx="2438937" cy="834711"/>
          </a:xfrm>
        </p:grpSpPr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6B65A657-3583-4826-A48E-AB6EE0F22590}"/>
                </a:ext>
              </a:extLst>
            </p:cNvPr>
            <p:cNvSpPr/>
            <p:nvPr/>
          </p:nvSpPr>
          <p:spPr>
            <a:xfrm>
              <a:off x="485431" y="4691356"/>
              <a:ext cx="2438935" cy="640453"/>
            </a:xfrm>
            <a:prstGeom prst="roundRect">
              <a:avLst>
                <a:gd name="adj" fmla="val 4208"/>
              </a:avLst>
            </a:prstGeom>
            <a:solidFill>
              <a:srgbClr val="0A3C8C">
                <a:alpha val="36863"/>
              </a:srgbClr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7BD4C93C-DECF-4326-9600-293213F70B8A}"/>
                </a:ext>
              </a:extLst>
            </p:cNvPr>
            <p:cNvSpPr/>
            <p:nvPr/>
          </p:nvSpPr>
          <p:spPr>
            <a:xfrm>
              <a:off x="485433" y="4497098"/>
              <a:ext cx="2438935" cy="504823"/>
            </a:xfrm>
            <a:prstGeom prst="roundRect">
              <a:avLst>
                <a:gd name="adj" fmla="val 4208"/>
              </a:avLst>
            </a:prstGeom>
            <a:solidFill>
              <a:srgbClr val="0A3C8C"/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-server-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feld 88">
            <a:extLst>
              <a:ext uri="{FF2B5EF4-FFF2-40B4-BE49-F238E27FC236}">
                <a16:creationId xmlns:a16="http://schemas.microsoft.com/office/drawing/2014/main" id="{D2E409A2-6447-475A-9F09-AC68093714B3}"/>
              </a:ext>
            </a:extLst>
          </p:cNvPr>
          <p:cNvSpPr txBox="1"/>
          <p:nvPr/>
        </p:nvSpPr>
        <p:spPr>
          <a:xfrm>
            <a:off x="485433" y="4984193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A3C8C"/>
                </a:solidFill>
              </a:rPr>
              <a:t>Database: </a:t>
            </a:r>
            <a:r>
              <a:rPr lang="de-DE" sz="1200" b="1" dirty="0" err="1">
                <a:solidFill>
                  <a:srgbClr val="0A3C8C"/>
                </a:solidFill>
              </a:rPr>
              <a:t>deeptalk</a:t>
            </a:r>
            <a:br>
              <a:rPr lang="de-DE" sz="1200" dirty="0">
                <a:solidFill>
                  <a:srgbClr val="0A3C8C"/>
                </a:solidFill>
              </a:rPr>
            </a:br>
            <a:endParaRPr lang="de-DE" sz="1200" dirty="0">
              <a:solidFill>
                <a:srgbClr val="0A3C8C"/>
              </a:solidFill>
            </a:endParaRP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41401948-DC9F-4DC6-9832-487BF4084554}"/>
              </a:ext>
            </a:extLst>
          </p:cNvPr>
          <p:cNvGrpSpPr/>
          <p:nvPr/>
        </p:nvGrpSpPr>
        <p:grpSpPr>
          <a:xfrm>
            <a:off x="6081877" y="4496559"/>
            <a:ext cx="2569141" cy="835250"/>
            <a:chOff x="6068311" y="4905155"/>
            <a:chExt cx="2569141" cy="835250"/>
          </a:xfrm>
        </p:grpSpPr>
        <p:sp>
          <p:nvSpPr>
            <p:cNvPr id="91" name="Rechteck: abgerundete Ecken 90">
              <a:extLst>
                <a:ext uri="{FF2B5EF4-FFF2-40B4-BE49-F238E27FC236}">
                  <a16:creationId xmlns:a16="http://schemas.microsoft.com/office/drawing/2014/main" id="{DDF293FB-8544-4E34-AA86-CD7A1640363E}"/>
                </a:ext>
              </a:extLst>
            </p:cNvPr>
            <p:cNvSpPr/>
            <p:nvPr/>
          </p:nvSpPr>
          <p:spPr>
            <a:xfrm>
              <a:off x="6072765" y="5409978"/>
              <a:ext cx="2438935" cy="330427"/>
            </a:xfrm>
            <a:prstGeom prst="roundRect">
              <a:avLst>
                <a:gd name="adj" fmla="val 4208"/>
              </a:avLst>
            </a:prstGeom>
            <a:solidFill>
              <a:srgbClr val="0A3C8C">
                <a:alpha val="36863"/>
              </a:srgbClr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936BF6EF-9FC9-4D7E-96B0-7771C9B82D7C}"/>
                </a:ext>
              </a:extLst>
            </p:cNvPr>
            <p:cNvSpPr/>
            <p:nvPr/>
          </p:nvSpPr>
          <p:spPr>
            <a:xfrm>
              <a:off x="6072765" y="4905155"/>
              <a:ext cx="2438935" cy="504823"/>
            </a:xfrm>
            <a:prstGeom prst="roundRect">
              <a:avLst>
                <a:gd name="adj" fmla="val 4208"/>
              </a:avLst>
            </a:prstGeom>
            <a:solidFill>
              <a:srgbClr val="0A3C8C"/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-client-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57B1EC6F-D3AE-4CFE-BDBC-3BD1D5F87851}"/>
                </a:ext>
              </a:extLst>
            </p:cNvPr>
            <p:cNvSpPr txBox="1"/>
            <p:nvPr/>
          </p:nvSpPr>
          <p:spPr>
            <a:xfrm>
              <a:off x="6068311" y="5409978"/>
              <a:ext cx="2569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solidFill>
                    <a:srgbClr val="0A3C8C"/>
                  </a:solidFill>
                </a:rPr>
                <a:t>psql</a:t>
              </a:r>
              <a:r>
                <a:rPr lang="de-DE" sz="1200" dirty="0">
                  <a:solidFill>
                    <a:srgbClr val="0A3C8C"/>
                  </a:solidFill>
                </a:rPr>
                <a:t> –h $POSTGRES_HOST …</a:t>
              </a:r>
            </a:p>
          </p:txBody>
        </p:sp>
      </p:grpSp>
      <p:sp>
        <p:nvSpPr>
          <p:cNvPr id="94" name="Rechteck: abgerundete Ecken 93">
            <a:extLst>
              <a:ext uri="{FF2B5EF4-FFF2-40B4-BE49-F238E27FC236}">
                <a16:creationId xmlns:a16="http://schemas.microsoft.com/office/drawing/2014/main" id="{0FD18A2A-B943-4D27-9D65-9FFD96CDEC6A}"/>
              </a:ext>
            </a:extLst>
          </p:cNvPr>
          <p:cNvSpPr/>
          <p:nvPr/>
        </p:nvSpPr>
        <p:spPr>
          <a:xfrm>
            <a:off x="6084210" y="3407589"/>
            <a:ext cx="2438934" cy="504824"/>
          </a:xfrm>
          <a:prstGeom prst="roundRect">
            <a:avLst>
              <a:gd name="adj" fmla="val 4208"/>
            </a:avLst>
          </a:prstGeom>
          <a:solidFill>
            <a:srgbClr val="0A3C8C"/>
          </a:solidFill>
          <a:ln w="19050">
            <a:solidFill>
              <a:srgbClr val="0A3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-client-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95" name="Rechteck: abgerundete Ecken 94">
            <a:extLst>
              <a:ext uri="{FF2B5EF4-FFF2-40B4-BE49-F238E27FC236}">
                <a16:creationId xmlns:a16="http://schemas.microsoft.com/office/drawing/2014/main" id="{B275C1E1-68CF-4DE6-AD0D-6FB1D1FC6220}"/>
              </a:ext>
            </a:extLst>
          </p:cNvPr>
          <p:cNvSpPr/>
          <p:nvPr/>
        </p:nvSpPr>
        <p:spPr>
          <a:xfrm>
            <a:off x="492981" y="3417756"/>
            <a:ext cx="2438935" cy="504824"/>
          </a:xfrm>
          <a:prstGeom prst="roundRect">
            <a:avLst>
              <a:gd name="adj" fmla="val 4208"/>
            </a:avLst>
          </a:prstGeom>
          <a:solidFill>
            <a:srgbClr val="0A3C8C"/>
          </a:solidFill>
          <a:ln w="19050">
            <a:solidFill>
              <a:srgbClr val="0A3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61319051-4A5B-44A5-B718-DFC58E8FE02C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712449" y="2843239"/>
            <a:ext cx="0" cy="574517"/>
          </a:xfrm>
          <a:prstGeom prst="straightConnector1">
            <a:avLst/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6E0EF3A2-B2A0-4E4F-8B20-9A0161E594F9}"/>
              </a:ext>
            </a:extLst>
          </p:cNvPr>
          <p:cNvCxnSpPr>
            <a:cxnSpLocks/>
            <a:stCxn id="95" idx="2"/>
            <a:endCxn id="88" idx="0"/>
          </p:cNvCxnSpPr>
          <p:nvPr/>
        </p:nvCxnSpPr>
        <p:spPr>
          <a:xfrm>
            <a:off x="1712449" y="3922580"/>
            <a:ext cx="1" cy="574518"/>
          </a:xfrm>
          <a:prstGeom prst="straightConnector1">
            <a:avLst/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C54B8C5-6BB9-4647-B403-AC76838AE0EC}"/>
              </a:ext>
            </a:extLst>
          </p:cNvPr>
          <p:cNvCxnSpPr>
            <a:cxnSpLocks/>
            <a:stCxn id="94" idx="2"/>
            <a:endCxn id="92" idx="0"/>
          </p:cNvCxnSpPr>
          <p:nvPr/>
        </p:nvCxnSpPr>
        <p:spPr>
          <a:xfrm>
            <a:off x="7303677" y="3912413"/>
            <a:ext cx="2122" cy="584146"/>
          </a:xfrm>
          <a:prstGeom prst="straightConnector1">
            <a:avLst/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32EDD665-4CFB-4D34-83E2-DA37F9196022}"/>
              </a:ext>
            </a:extLst>
          </p:cNvPr>
          <p:cNvGrpSpPr/>
          <p:nvPr/>
        </p:nvGrpSpPr>
        <p:grpSpPr>
          <a:xfrm>
            <a:off x="2924368" y="2590828"/>
            <a:ext cx="3148399" cy="2840485"/>
            <a:chOff x="2924368" y="2590828"/>
            <a:chExt cx="3148399" cy="2840485"/>
          </a:xfrm>
        </p:grpSpPr>
        <p:cxnSp>
          <p:nvCxnSpPr>
            <p:cNvPr id="105" name="Verbinder: gewinkelt 104">
              <a:extLst>
                <a:ext uri="{FF2B5EF4-FFF2-40B4-BE49-F238E27FC236}">
                  <a16:creationId xmlns:a16="http://schemas.microsoft.com/office/drawing/2014/main" id="{170666D5-24B3-42A0-BD8E-3D2BAB31093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24368" y="2590828"/>
              <a:ext cx="3148399" cy="2549054"/>
            </a:xfrm>
            <a:prstGeom prst="bentConnector3">
              <a:avLst>
                <a:gd name="adj1" fmla="val 85071"/>
              </a:avLst>
            </a:prstGeom>
            <a:ln w="28575">
              <a:solidFill>
                <a:srgbClr val="FF64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10D8FC71-E0A4-4438-B7AA-EFF1897526D7}"/>
                </a:ext>
              </a:extLst>
            </p:cNvPr>
            <p:cNvSpPr txBox="1"/>
            <p:nvPr/>
          </p:nvSpPr>
          <p:spPr>
            <a:xfrm>
              <a:off x="4320137" y="5123536"/>
              <a:ext cx="864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FF6451"/>
                  </a:solidFill>
                </a:rPr>
                <a:t>connect</a:t>
              </a:r>
              <a:endParaRPr lang="de-DE" dirty="0">
                <a:solidFill>
                  <a:srgbClr val="FF6451"/>
                </a:solidFill>
              </a:endParaRPr>
            </a:p>
          </p:txBody>
        </p:sp>
      </p:grp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498CA89F-9769-4E56-819A-6D05BC1BC17E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2931916" y="2749862"/>
            <a:ext cx="724798" cy="920306"/>
          </a:xfrm>
          <a:prstGeom prst="bentConnector3">
            <a:avLst>
              <a:gd name="adj1" fmla="val 34528"/>
            </a:avLst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Verbinder: gewinkelt 107">
            <a:extLst>
              <a:ext uri="{FF2B5EF4-FFF2-40B4-BE49-F238E27FC236}">
                <a16:creationId xmlns:a16="http://schemas.microsoft.com/office/drawing/2014/main" id="{AC215E02-FBDB-4761-8CC6-7A41FBAA0FE3}"/>
              </a:ext>
            </a:extLst>
          </p:cNvPr>
          <p:cNvCxnSpPr>
            <a:cxnSpLocks/>
            <a:stCxn id="94" idx="1"/>
          </p:cNvCxnSpPr>
          <p:nvPr/>
        </p:nvCxnSpPr>
        <p:spPr>
          <a:xfrm rot="10800000">
            <a:off x="5654960" y="2749863"/>
            <a:ext cx="429250" cy="910139"/>
          </a:xfrm>
          <a:prstGeom prst="bentConnector3">
            <a:avLst>
              <a:gd name="adj1" fmla="val 50000"/>
            </a:avLst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: abgerundete Ecken 111">
            <a:extLst>
              <a:ext uri="{FF2B5EF4-FFF2-40B4-BE49-F238E27FC236}">
                <a16:creationId xmlns:a16="http://schemas.microsoft.com/office/drawing/2014/main" id="{17FE75FB-FD05-4332-867E-C6895D17EF25}"/>
              </a:ext>
            </a:extLst>
          </p:cNvPr>
          <p:cNvSpPr/>
          <p:nvPr/>
        </p:nvSpPr>
        <p:spPr>
          <a:xfrm>
            <a:off x="492981" y="2338416"/>
            <a:ext cx="2438935" cy="504823"/>
          </a:xfrm>
          <a:prstGeom prst="roundRect">
            <a:avLst>
              <a:gd name="adj" fmla="val 4208"/>
            </a:avLst>
          </a:prstGeom>
          <a:solidFill>
            <a:srgbClr val="0A3C8C"/>
          </a:solidFill>
          <a:ln w="19050">
            <a:solidFill>
              <a:srgbClr val="0A3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Service</a:t>
            </a:r>
          </a:p>
        </p:txBody>
      </p: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9729C1D7-EAD8-45F9-B7B5-D46D4ABB5764}"/>
              </a:ext>
            </a:extLst>
          </p:cNvPr>
          <p:cNvGrpSpPr/>
          <p:nvPr/>
        </p:nvGrpSpPr>
        <p:grpSpPr>
          <a:xfrm>
            <a:off x="3656714" y="2497450"/>
            <a:ext cx="2001195" cy="1559737"/>
            <a:chOff x="6072765" y="3025173"/>
            <a:chExt cx="2442533" cy="1559737"/>
          </a:xfrm>
        </p:grpSpPr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3EB132A4-B6D9-4811-B1D9-B235484B1467}"/>
                </a:ext>
              </a:extLst>
            </p:cNvPr>
            <p:cNvSpPr/>
            <p:nvPr/>
          </p:nvSpPr>
          <p:spPr>
            <a:xfrm>
              <a:off x="6076363" y="3476098"/>
              <a:ext cx="2438935" cy="1108812"/>
            </a:xfrm>
            <a:prstGeom prst="roundRect">
              <a:avLst>
                <a:gd name="adj" fmla="val 4208"/>
              </a:avLst>
            </a:prstGeom>
            <a:solidFill>
              <a:srgbClr val="0A3C8C">
                <a:alpha val="36863"/>
              </a:srgbClr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15" name="Rechteck: abgerundete Ecken 114">
              <a:extLst>
                <a:ext uri="{FF2B5EF4-FFF2-40B4-BE49-F238E27FC236}">
                  <a16:creationId xmlns:a16="http://schemas.microsoft.com/office/drawing/2014/main" id="{EB2D5A86-902C-41B3-97DE-1B3DCBA11EA1}"/>
                </a:ext>
              </a:extLst>
            </p:cNvPr>
            <p:cNvSpPr/>
            <p:nvPr/>
          </p:nvSpPr>
          <p:spPr>
            <a:xfrm>
              <a:off x="6072765" y="3025173"/>
              <a:ext cx="2438934" cy="504824"/>
            </a:xfrm>
            <a:prstGeom prst="roundRect">
              <a:avLst>
                <a:gd name="adj" fmla="val 4208"/>
              </a:avLst>
            </a:prstGeom>
            <a:solidFill>
              <a:srgbClr val="0A3C8C"/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ConfigMap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feld 118">
            <a:extLst>
              <a:ext uri="{FF2B5EF4-FFF2-40B4-BE49-F238E27FC236}">
                <a16:creationId xmlns:a16="http://schemas.microsoft.com/office/drawing/2014/main" id="{2E2FFFC0-7605-498B-AE4F-ACC293818029}"/>
              </a:ext>
            </a:extLst>
          </p:cNvPr>
          <p:cNvSpPr txBox="1"/>
          <p:nvPr/>
        </p:nvSpPr>
        <p:spPr>
          <a:xfrm>
            <a:off x="3669923" y="2981404"/>
            <a:ext cx="1998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A3C8C"/>
                </a:solidFill>
              </a:rPr>
              <a:t>POSTGRES_HOST</a:t>
            </a:r>
          </a:p>
          <a:p>
            <a:r>
              <a:rPr lang="de-DE" sz="1200" dirty="0">
                <a:solidFill>
                  <a:srgbClr val="0A3C8C"/>
                </a:solidFill>
              </a:rPr>
              <a:t>POSTGRES_DB</a:t>
            </a:r>
          </a:p>
          <a:p>
            <a:r>
              <a:rPr lang="de-DE" sz="1200" dirty="0">
                <a:solidFill>
                  <a:srgbClr val="0A3C8C"/>
                </a:solidFill>
              </a:rPr>
              <a:t>POSTGRES_USER</a:t>
            </a:r>
            <a:br>
              <a:rPr lang="de-DE" sz="1200" dirty="0">
                <a:solidFill>
                  <a:srgbClr val="0A3C8C"/>
                </a:solidFill>
              </a:rPr>
            </a:br>
            <a:r>
              <a:rPr lang="de-DE" sz="1200" dirty="0">
                <a:solidFill>
                  <a:srgbClr val="0A3C8C"/>
                </a:solidFill>
              </a:rPr>
              <a:t>POSTGRES_PASSWORD</a:t>
            </a:r>
          </a:p>
          <a:p>
            <a:r>
              <a:rPr lang="de-DE" sz="1200" dirty="0">
                <a:solidFill>
                  <a:srgbClr val="0A3C8C"/>
                </a:solidFill>
              </a:rPr>
              <a:t>PGPASSWORD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327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3: </a:t>
            </a:r>
            <a:r>
              <a:rPr lang="de-DE" dirty="0" err="1"/>
              <a:t>ConfigMap</a:t>
            </a:r>
            <a:r>
              <a:rPr lang="de-DE" dirty="0"/>
              <a:t> + Secret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11C27E6-72B4-4A2B-B11B-272DDC533A5B}"/>
              </a:ext>
            </a:extLst>
          </p:cNvPr>
          <p:cNvGrpSpPr/>
          <p:nvPr/>
        </p:nvGrpSpPr>
        <p:grpSpPr>
          <a:xfrm>
            <a:off x="492980" y="4497098"/>
            <a:ext cx="2438937" cy="834711"/>
            <a:chOff x="485431" y="4497098"/>
            <a:chExt cx="2438937" cy="834711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64FE3124-C5DE-4B57-912D-20B599DB5ABE}"/>
                </a:ext>
              </a:extLst>
            </p:cNvPr>
            <p:cNvSpPr/>
            <p:nvPr/>
          </p:nvSpPr>
          <p:spPr>
            <a:xfrm>
              <a:off x="485431" y="4691356"/>
              <a:ext cx="2438935" cy="640453"/>
            </a:xfrm>
            <a:prstGeom prst="roundRect">
              <a:avLst>
                <a:gd name="adj" fmla="val 4208"/>
              </a:avLst>
            </a:prstGeom>
            <a:solidFill>
              <a:srgbClr val="0A3C8C">
                <a:alpha val="36863"/>
              </a:srgbClr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3EF7CF8F-9D5C-4A5B-9CC4-0EEEDDCE674E}"/>
                </a:ext>
              </a:extLst>
            </p:cNvPr>
            <p:cNvSpPr/>
            <p:nvPr/>
          </p:nvSpPr>
          <p:spPr>
            <a:xfrm>
              <a:off x="485433" y="4497098"/>
              <a:ext cx="2438935" cy="504823"/>
            </a:xfrm>
            <a:prstGeom prst="roundRect">
              <a:avLst>
                <a:gd name="adj" fmla="val 4208"/>
              </a:avLst>
            </a:prstGeom>
            <a:solidFill>
              <a:srgbClr val="0A3C8C"/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-server-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B8DF4A26-A759-4AE3-A41B-090E53BB921D}"/>
              </a:ext>
            </a:extLst>
          </p:cNvPr>
          <p:cNvSpPr/>
          <p:nvPr/>
        </p:nvSpPr>
        <p:spPr>
          <a:xfrm>
            <a:off x="492981" y="2338416"/>
            <a:ext cx="2438935" cy="504823"/>
          </a:xfrm>
          <a:prstGeom prst="roundRect">
            <a:avLst>
              <a:gd name="adj" fmla="val 4208"/>
            </a:avLst>
          </a:prstGeom>
          <a:solidFill>
            <a:srgbClr val="0A3C8C"/>
          </a:solidFill>
          <a:ln w="19050">
            <a:solidFill>
              <a:srgbClr val="0A3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781E3A4B-AF88-4EA4-9846-E4C6EBDBB745}"/>
              </a:ext>
            </a:extLst>
          </p:cNvPr>
          <p:cNvSpPr txBox="1"/>
          <p:nvPr/>
        </p:nvSpPr>
        <p:spPr>
          <a:xfrm>
            <a:off x="485433" y="4984193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A3C8C"/>
                </a:solidFill>
              </a:rPr>
              <a:t>Database: </a:t>
            </a:r>
            <a:r>
              <a:rPr lang="de-DE" sz="1200" b="1" dirty="0" err="1">
                <a:solidFill>
                  <a:srgbClr val="0A3C8C"/>
                </a:solidFill>
              </a:rPr>
              <a:t>deeptalk</a:t>
            </a:r>
            <a:br>
              <a:rPr lang="de-DE" sz="1200" dirty="0">
                <a:solidFill>
                  <a:srgbClr val="0A3C8C"/>
                </a:solidFill>
              </a:rPr>
            </a:br>
            <a:endParaRPr lang="de-DE" sz="1200" dirty="0">
              <a:solidFill>
                <a:srgbClr val="0A3C8C"/>
              </a:solidFill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FB389E6-14B2-4EC6-BA9B-B35A69D6CDB5}"/>
              </a:ext>
            </a:extLst>
          </p:cNvPr>
          <p:cNvGrpSpPr/>
          <p:nvPr/>
        </p:nvGrpSpPr>
        <p:grpSpPr>
          <a:xfrm>
            <a:off x="6081877" y="4496559"/>
            <a:ext cx="2569141" cy="835250"/>
            <a:chOff x="6068311" y="4905155"/>
            <a:chExt cx="2569141" cy="835250"/>
          </a:xfrm>
        </p:grpSpPr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53E162FD-43E1-4EFA-99A7-930903297D2D}"/>
                </a:ext>
              </a:extLst>
            </p:cNvPr>
            <p:cNvSpPr/>
            <p:nvPr/>
          </p:nvSpPr>
          <p:spPr>
            <a:xfrm>
              <a:off x="6072765" y="5409978"/>
              <a:ext cx="2438935" cy="330427"/>
            </a:xfrm>
            <a:prstGeom prst="roundRect">
              <a:avLst>
                <a:gd name="adj" fmla="val 4208"/>
              </a:avLst>
            </a:prstGeom>
            <a:solidFill>
              <a:srgbClr val="0A3C8C">
                <a:alpha val="36863"/>
              </a:srgbClr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D4BBFFAA-B3B9-4AEA-8CBF-C1C96AD28DDF}"/>
                </a:ext>
              </a:extLst>
            </p:cNvPr>
            <p:cNvSpPr/>
            <p:nvPr/>
          </p:nvSpPr>
          <p:spPr>
            <a:xfrm>
              <a:off x="6072765" y="4905155"/>
              <a:ext cx="2438935" cy="504823"/>
            </a:xfrm>
            <a:prstGeom prst="roundRect">
              <a:avLst>
                <a:gd name="adj" fmla="val 4208"/>
              </a:avLst>
            </a:prstGeom>
            <a:solidFill>
              <a:srgbClr val="0A3C8C"/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-client-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Pod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7E09C762-947B-4F85-BAC2-F6794541B6D8}"/>
                </a:ext>
              </a:extLst>
            </p:cNvPr>
            <p:cNvSpPr txBox="1"/>
            <p:nvPr/>
          </p:nvSpPr>
          <p:spPr>
            <a:xfrm>
              <a:off x="6068311" y="5409978"/>
              <a:ext cx="25691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solidFill>
                    <a:srgbClr val="0A3C8C"/>
                  </a:solidFill>
                </a:rPr>
                <a:t>psql</a:t>
              </a:r>
              <a:r>
                <a:rPr lang="de-DE" sz="1200" dirty="0">
                  <a:solidFill>
                    <a:srgbClr val="0A3C8C"/>
                  </a:solidFill>
                </a:rPr>
                <a:t> –h $POSTGRES_HOST …</a:t>
              </a:r>
            </a:p>
          </p:txBody>
        </p:sp>
      </p:grp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A312579-C06E-4A9A-B15E-A59C1FA72B19}"/>
              </a:ext>
            </a:extLst>
          </p:cNvPr>
          <p:cNvSpPr/>
          <p:nvPr/>
        </p:nvSpPr>
        <p:spPr>
          <a:xfrm>
            <a:off x="6084210" y="3407589"/>
            <a:ext cx="2438934" cy="504824"/>
          </a:xfrm>
          <a:prstGeom prst="roundRect">
            <a:avLst>
              <a:gd name="adj" fmla="val 4208"/>
            </a:avLst>
          </a:prstGeom>
          <a:solidFill>
            <a:srgbClr val="0A3C8C"/>
          </a:solidFill>
          <a:ln w="19050">
            <a:solidFill>
              <a:srgbClr val="0A3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-client-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52FCFF20-6BFD-4AC4-89C8-55EB9060213B}"/>
              </a:ext>
            </a:extLst>
          </p:cNvPr>
          <p:cNvSpPr/>
          <p:nvPr/>
        </p:nvSpPr>
        <p:spPr>
          <a:xfrm>
            <a:off x="492981" y="3417756"/>
            <a:ext cx="2438935" cy="504824"/>
          </a:xfrm>
          <a:prstGeom prst="roundRect">
            <a:avLst>
              <a:gd name="adj" fmla="val 4208"/>
            </a:avLst>
          </a:prstGeom>
          <a:solidFill>
            <a:srgbClr val="0A3C8C"/>
          </a:solidFill>
          <a:ln w="19050">
            <a:solidFill>
              <a:srgbClr val="0A3C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bg1"/>
                </a:solidFill>
              </a:rPr>
              <a:t>postgres</a:t>
            </a:r>
            <a:r>
              <a:rPr lang="de-DE" sz="1600" dirty="0">
                <a:solidFill>
                  <a:schemeClr val="bg1"/>
                </a:solidFill>
              </a:rPr>
              <a:t>-server-</a:t>
            </a:r>
            <a:r>
              <a:rPr lang="de-DE" sz="1600" dirty="0" err="1">
                <a:solidFill>
                  <a:schemeClr val="bg1"/>
                </a:solidFill>
              </a:rPr>
              <a:t>Deployment</a:t>
            </a:r>
            <a:endParaRPr lang="de-DE" sz="1600" dirty="0">
              <a:solidFill>
                <a:schemeClr val="bg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8A862D3-19CE-4C10-830F-AC4321F9E43C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>
            <a:off x="1712449" y="2843239"/>
            <a:ext cx="0" cy="574517"/>
          </a:xfrm>
          <a:prstGeom prst="straightConnector1">
            <a:avLst/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CD97360-3436-4087-B631-02DC6B2F210C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1712449" y="3922580"/>
            <a:ext cx="1" cy="574518"/>
          </a:xfrm>
          <a:prstGeom prst="straightConnector1">
            <a:avLst/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BDE2994-849D-4BD7-BE9E-D784A6CE3FA6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7303677" y="3912413"/>
            <a:ext cx="2122" cy="584146"/>
          </a:xfrm>
          <a:prstGeom prst="straightConnector1">
            <a:avLst/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5E8F6559-C226-4F3B-8482-748555C04C52}"/>
              </a:ext>
            </a:extLst>
          </p:cNvPr>
          <p:cNvGrpSpPr/>
          <p:nvPr/>
        </p:nvGrpSpPr>
        <p:grpSpPr>
          <a:xfrm>
            <a:off x="3651081" y="3691206"/>
            <a:ext cx="2022720" cy="1333291"/>
            <a:chOff x="6046492" y="3025173"/>
            <a:chExt cx="2468806" cy="1333291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D9591A08-BD1B-4F6C-936B-A73AA282D44B}"/>
                </a:ext>
              </a:extLst>
            </p:cNvPr>
            <p:cNvGrpSpPr/>
            <p:nvPr/>
          </p:nvGrpSpPr>
          <p:grpSpPr>
            <a:xfrm>
              <a:off x="6046492" y="3476097"/>
              <a:ext cx="2468806" cy="882367"/>
              <a:chOff x="436853" y="3755401"/>
              <a:chExt cx="2468806" cy="882367"/>
            </a:xfrm>
          </p:grpSpPr>
          <p:sp>
            <p:nvSpPr>
              <p:cNvPr id="37" name="Rechteck: abgerundete Ecken 36">
                <a:extLst>
                  <a:ext uri="{FF2B5EF4-FFF2-40B4-BE49-F238E27FC236}">
                    <a16:creationId xmlns:a16="http://schemas.microsoft.com/office/drawing/2014/main" id="{BAAC0BBA-7FE7-4648-A613-AF9983D2BEDC}"/>
                  </a:ext>
                </a:extLst>
              </p:cNvPr>
              <p:cNvSpPr/>
              <p:nvPr/>
            </p:nvSpPr>
            <p:spPr>
              <a:xfrm>
                <a:off x="466724" y="3755401"/>
                <a:ext cx="2438935" cy="726842"/>
              </a:xfrm>
              <a:prstGeom prst="roundRect">
                <a:avLst>
                  <a:gd name="adj" fmla="val 4208"/>
                </a:avLst>
              </a:prstGeom>
              <a:solidFill>
                <a:srgbClr val="0A3C8C">
                  <a:alpha val="36863"/>
                </a:srgbClr>
              </a:solidFill>
              <a:ln w="19050">
                <a:solidFill>
                  <a:srgbClr val="0A3C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DEA9E03F-129D-4E29-831D-40137C0D3069}"/>
                  </a:ext>
                </a:extLst>
              </p:cNvPr>
              <p:cNvSpPr txBox="1"/>
              <p:nvPr/>
            </p:nvSpPr>
            <p:spPr>
              <a:xfrm>
                <a:off x="436853" y="3806771"/>
                <a:ext cx="24389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rgbClr val="0A3C8C"/>
                    </a:solidFill>
                  </a:rPr>
                  <a:t>POSTGRES_USER</a:t>
                </a:r>
                <a:br>
                  <a:rPr lang="de-DE" sz="1200" dirty="0">
                    <a:solidFill>
                      <a:srgbClr val="0A3C8C"/>
                    </a:solidFill>
                  </a:rPr>
                </a:br>
                <a:r>
                  <a:rPr lang="de-DE" sz="1200" dirty="0">
                    <a:solidFill>
                      <a:srgbClr val="0A3C8C"/>
                    </a:solidFill>
                  </a:rPr>
                  <a:t>POSTGRES_PASSWORD</a:t>
                </a:r>
              </a:p>
              <a:p>
                <a:r>
                  <a:rPr lang="de-DE" sz="1200" dirty="0">
                    <a:solidFill>
                      <a:srgbClr val="0A3C8C"/>
                    </a:solidFill>
                  </a:rPr>
                  <a:t>PGPASSWORD</a:t>
                </a:r>
                <a:br>
                  <a:rPr lang="de-DE" sz="1200" dirty="0"/>
                </a:br>
                <a:endParaRPr lang="de-DE" sz="1200" dirty="0"/>
              </a:p>
            </p:txBody>
          </p:sp>
        </p:grpSp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DDA26E7A-8603-4BE3-A61E-E3D8FE254FF7}"/>
                </a:ext>
              </a:extLst>
            </p:cNvPr>
            <p:cNvSpPr/>
            <p:nvPr/>
          </p:nvSpPr>
          <p:spPr>
            <a:xfrm>
              <a:off x="6072765" y="3025173"/>
              <a:ext cx="2442533" cy="504824"/>
            </a:xfrm>
            <a:prstGeom prst="roundRect">
              <a:avLst>
                <a:gd name="adj" fmla="val 4208"/>
              </a:avLst>
            </a:prstGeom>
            <a:solidFill>
              <a:srgbClr val="0A3C8C"/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>
                  <a:solidFill>
                    <a:schemeClr val="bg1"/>
                  </a:solidFill>
                </a:rPr>
                <a:t>Secret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13579470-3A45-44B8-BCD3-82173F482EEF}"/>
              </a:ext>
            </a:extLst>
          </p:cNvPr>
          <p:cNvGrpSpPr/>
          <p:nvPr/>
        </p:nvGrpSpPr>
        <p:grpSpPr>
          <a:xfrm>
            <a:off x="3656714" y="2497450"/>
            <a:ext cx="2011455" cy="945619"/>
            <a:chOff x="6072765" y="3025173"/>
            <a:chExt cx="2455056" cy="945619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C88AF9CC-1DF0-4B8C-A56E-FD08FFAFFF5D}"/>
                </a:ext>
              </a:extLst>
            </p:cNvPr>
            <p:cNvGrpSpPr/>
            <p:nvPr/>
          </p:nvGrpSpPr>
          <p:grpSpPr>
            <a:xfrm>
              <a:off x="6076363" y="3476098"/>
              <a:ext cx="2451458" cy="494694"/>
              <a:chOff x="466724" y="3755402"/>
              <a:chExt cx="2451458" cy="494694"/>
            </a:xfrm>
          </p:grpSpPr>
          <p:sp>
            <p:nvSpPr>
              <p:cNvPr id="58" name="Rechteck: abgerundete Ecken 57">
                <a:extLst>
                  <a:ext uri="{FF2B5EF4-FFF2-40B4-BE49-F238E27FC236}">
                    <a16:creationId xmlns:a16="http://schemas.microsoft.com/office/drawing/2014/main" id="{C82AFFB7-5D9E-40BD-94F5-DAFD0D852094}"/>
                  </a:ext>
                </a:extLst>
              </p:cNvPr>
              <p:cNvSpPr/>
              <p:nvPr/>
            </p:nvSpPr>
            <p:spPr>
              <a:xfrm>
                <a:off x="466724" y="3755402"/>
                <a:ext cx="2438935" cy="461666"/>
              </a:xfrm>
              <a:prstGeom prst="roundRect">
                <a:avLst>
                  <a:gd name="adj" fmla="val 4208"/>
                </a:avLst>
              </a:prstGeom>
              <a:solidFill>
                <a:srgbClr val="0A3C8C">
                  <a:alpha val="36863"/>
                </a:srgbClr>
              </a:solidFill>
              <a:ln w="19050">
                <a:solidFill>
                  <a:srgbClr val="0A3C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06FAE062-CCD3-4653-B399-3ADE9A7580F8}"/>
                  </a:ext>
                </a:extLst>
              </p:cNvPr>
              <p:cNvSpPr txBox="1"/>
              <p:nvPr/>
            </p:nvSpPr>
            <p:spPr>
              <a:xfrm>
                <a:off x="479248" y="3788431"/>
                <a:ext cx="24389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rgbClr val="0A3C8C"/>
                    </a:solidFill>
                  </a:rPr>
                  <a:t>POSTGRES_HOST</a:t>
                </a:r>
              </a:p>
              <a:p>
                <a:r>
                  <a:rPr lang="de-DE" sz="1200" dirty="0">
                    <a:solidFill>
                      <a:srgbClr val="0A3C8C"/>
                    </a:solidFill>
                  </a:rPr>
                  <a:t>POSTGRES_DB</a:t>
                </a:r>
                <a:endParaRPr lang="de-DE" sz="1200" dirty="0"/>
              </a:p>
            </p:txBody>
          </p:sp>
        </p:grpSp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86B1962C-5B16-4527-8A2C-78D849B9FC78}"/>
                </a:ext>
              </a:extLst>
            </p:cNvPr>
            <p:cNvSpPr/>
            <p:nvPr/>
          </p:nvSpPr>
          <p:spPr>
            <a:xfrm>
              <a:off x="6072765" y="3025173"/>
              <a:ext cx="2438934" cy="504824"/>
            </a:xfrm>
            <a:prstGeom prst="roundRect">
              <a:avLst>
                <a:gd name="adj" fmla="val 4208"/>
              </a:avLst>
            </a:prstGeom>
            <a:solidFill>
              <a:srgbClr val="0A3C8C"/>
            </a:solidFill>
            <a:ln w="19050">
              <a:solidFill>
                <a:srgbClr val="0A3C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bg1"/>
                  </a:solidFill>
                </a:rPr>
                <a:t>postgres</a:t>
              </a:r>
              <a:r>
                <a:rPr lang="de-DE" sz="1600" dirty="0">
                  <a:solidFill>
                    <a:schemeClr val="bg1"/>
                  </a:solidFill>
                </a:rPr>
                <a:t>-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 err="1">
                  <a:solidFill>
                    <a:schemeClr val="bg1"/>
                  </a:solidFill>
                </a:rPr>
                <a:t>ConfigMap</a:t>
              </a:r>
              <a:endParaRPr lang="de-DE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2F63ADC-1021-4ADC-B7B4-B5D4C98E9991}"/>
              </a:ext>
            </a:extLst>
          </p:cNvPr>
          <p:cNvGrpSpPr/>
          <p:nvPr/>
        </p:nvGrpSpPr>
        <p:grpSpPr>
          <a:xfrm>
            <a:off x="2924368" y="2590828"/>
            <a:ext cx="3148399" cy="2840485"/>
            <a:chOff x="2924368" y="2590828"/>
            <a:chExt cx="3148399" cy="2840485"/>
          </a:xfrm>
        </p:grpSpPr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0363D6DF-0EE6-42BE-BC00-30EBCBBFFB2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24368" y="2590828"/>
              <a:ext cx="3148399" cy="2549054"/>
            </a:xfrm>
            <a:prstGeom prst="bentConnector3">
              <a:avLst>
                <a:gd name="adj1" fmla="val 85071"/>
              </a:avLst>
            </a:prstGeom>
            <a:ln w="28575">
              <a:solidFill>
                <a:srgbClr val="FF645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C71D7FFD-B9D9-4400-9E85-36F657C29AE4}"/>
                </a:ext>
              </a:extLst>
            </p:cNvPr>
            <p:cNvSpPr txBox="1"/>
            <p:nvPr/>
          </p:nvSpPr>
          <p:spPr>
            <a:xfrm>
              <a:off x="4320137" y="5123536"/>
              <a:ext cx="864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FF6451"/>
                  </a:solidFill>
                </a:rPr>
                <a:t>connect</a:t>
              </a:r>
              <a:endParaRPr lang="de-DE" dirty="0">
                <a:solidFill>
                  <a:srgbClr val="FF6451"/>
                </a:solidFill>
              </a:endParaRPr>
            </a:p>
          </p:txBody>
        </p:sp>
      </p:grp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56E9A82B-D97F-4092-B311-7CFE4B7A4BBB}"/>
              </a:ext>
            </a:extLst>
          </p:cNvPr>
          <p:cNvCxnSpPr>
            <a:cxnSpLocks/>
            <a:stCxn id="21" idx="3"/>
            <a:endCxn id="55" idx="1"/>
          </p:cNvCxnSpPr>
          <p:nvPr/>
        </p:nvCxnSpPr>
        <p:spPr>
          <a:xfrm flipV="1">
            <a:off x="2931916" y="2749862"/>
            <a:ext cx="724798" cy="920306"/>
          </a:xfrm>
          <a:prstGeom prst="bentConnector3">
            <a:avLst>
              <a:gd name="adj1" fmla="val 34528"/>
            </a:avLst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52767506-F48D-4E02-ACF4-C14F20FC7868}"/>
              </a:ext>
            </a:extLst>
          </p:cNvPr>
          <p:cNvCxnSpPr>
            <a:cxnSpLocks/>
            <a:stCxn id="29" idx="1"/>
            <a:endCxn id="55" idx="3"/>
          </p:cNvCxnSpPr>
          <p:nvPr/>
        </p:nvCxnSpPr>
        <p:spPr>
          <a:xfrm rot="10800000">
            <a:off x="5654960" y="2749863"/>
            <a:ext cx="429250" cy="910139"/>
          </a:xfrm>
          <a:prstGeom prst="bentConnector3">
            <a:avLst>
              <a:gd name="adj1" fmla="val 50000"/>
            </a:avLst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7ED24402-FF96-4413-85B4-467A8AA0F558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>
            <a:off x="2931916" y="3670168"/>
            <a:ext cx="740691" cy="273450"/>
          </a:xfrm>
          <a:prstGeom prst="bentConnector3">
            <a:avLst>
              <a:gd name="adj1" fmla="val 33695"/>
            </a:avLst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E5823E3E-F43F-4F12-963B-52B897F09F63}"/>
              </a:ext>
            </a:extLst>
          </p:cNvPr>
          <p:cNvCxnSpPr>
            <a:cxnSpLocks/>
            <a:stCxn id="29" idx="1"/>
            <a:endCxn id="36" idx="3"/>
          </p:cNvCxnSpPr>
          <p:nvPr/>
        </p:nvCxnSpPr>
        <p:spPr>
          <a:xfrm rot="10800000" flipV="1">
            <a:off x="5673802" y="3660000"/>
            <a:ext cx="410409" cy="283617"/>
          </a:xfrm>
          <a:prstGeom prst="bentConnector3">
            <a:avLst>
              <a:gd name="adj1" fmla="val 50000"/>
            </a:avLst>
          </a:prstGeom>
          <a:ln w="28575">
            <a:solidFill>
              <a:srgbClr val="0A3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87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87F43E8-4C31-4A76-8542-C36B5991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D6F537-4122-45A0-B4D8-37DDA00D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 Practices Secrets: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Zugriff auf Secrets einschränken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Keine Manifeste verwenden / speichern</a:t>
            </a:r>
          </a:p>
        </p:txBody>
      </p:sp>
    </p:spTree>
    <p:extLst>
      <p:ext uri="{BB962C8B-B14F-4D97-AF65-F5344CB8AC3E}">
        <p14:creationId xmlns:p14="http://schemas.microsoft.com/office/powerpoint/2010/main" val="168346674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Kunde-Projekt_jjjj-mm-tt_Vorlage_V1.1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A3C8C"/>
      </a:hlink>
      <a:folHlink>
        <a:srgbClr val="0A3C8C"/>
      </a:folHlink>
    </a:clrScheme>
    <a:fontScheme name="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323</Words>
  <Application>Microsoft Office PowerPoint</Application>
  <PresentationFormat>Bildschirmpräsentation (16:10)</PresentationFormat>
  <Paragraphs>95</Paragraphs>
  <Slides>11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Calibri</vt:lpstr>
      <vt:lpstr>Verdana</vt:lpstr>
      <vt:lpstr>Arial</vt:lpstr>
      <vt:lpstr>Helvetica</vt:lpstr>
      <vt:lpstr>Präsentationsvorlage_Kunde-Projekt_jjjj-mm-tt_Vorlage_V1.1</vt:lpstr>
      <vt:lpstr>ConfigMaps und Secrets</vt:lpstr>
      <vt:lpstr>Agenda</vt:lpstr>
      <vt:lpstr>ConfigMaps</vt:lpstr>
      <vt:lpstr>Secrets</vt:lpstr>
      <vt:lpstr>Grundlagen: Fallbeispiel</vt:lpstr>
      <vt:lpstr>Setup 1: env</vt:lpstr>
      <vt:lpstr>Setup 2: ConfigMap</vt:lpstr>
      <vt:lpstr>Setup 3: ConfigMap + Secret</vt:lpstr>
      <vt:lpstr>Zusammenfassung</vt:lpstr>
      <vt:lpstr>Misc</vt:lpstr>
      <vt:lpstr>Vielen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Staps</dc:creator>
  <cp:lastModifiedBy>Frederic</cp:lastModifiedBy>
  <cp:revision>1071</cp:revision>
  <dcterms:created xsi:type="dcterms:W3CDTF">2012-08-15T13:17:35Z</dcterms:created>
  <dcterms:modified xsi:type="dcterms:W3CDTF">2020-09-16T12:51:08Z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1.1</vt:lpwstr>
  </property>
  <property fmtid="{D5CDD505-2E9C-101B-9397-08002B2CF9AE}" pid="3" name="Präsenationsdatum">
    <vt:lpwstr>dd.mm.yyy</vt:lpwstr>
  </property>
</Properties>
</file>