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71" r:id="rId2"/>
    <p:sldId id="496" r:id="rId3"/>
    <p:sldId id="497" r:id="rId4"/>
    <p:sldId id="541" r:id="rId5"/>
    <p:sldId id="542" r:id="rId6"/>
    <p:sldId id="527" r:id="rId7"/>
    <p:sldId id="543" r:id="rId8"/>
    <p:sldId id="532" r:id="rId9"/>
    <p:sldId id="533" r:id="rId10"/>
    <p:sldId id="531" r:id="rId11"/>
    <p:sldId id="536" r:id="rId12"/>
    <p:sldId id="534" r:id="rId13"/>
    <p:sldId id="539" r:id="rId14"/>
    <p:sldId id="538" r:id="rId15"/>
    <p:sldId id="540" r:id="rId16"/>
    <p:sldId id="528" r:id="rId17"/>
    <p:sldId id="529" r:id="rId18"/>
    <p:sldId id="530" r:id="rId19"/>
    <p:sldId id="499" r:id="rId20"/>
    <p:sldId id="508" r:id="rId21"/>
    <p:sldId id="495" r:id="rId22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25"/>
      <p:bold r:id="rId25"/>
      <p:italic r:id="rId25"/>
      <p:boldItalic r:id="rId25"/>
    </p:embeddedFont>
    <p:embeddedFont>
      <p:font typeface="Helvetica" pitchFamily="2" charset="0"/>
      <p:regular r:id="rId25"/>
      <p:bold r:id="rId25"/>
      <p:italic r:id="rId25"/>
      <p:boldItalic r:id="rId25"/>
    </p:embeddedFont>
    <p:embeddedFont>
      <p:font typeface="Verdana" panose="020B0604030504040204" pitchFamily="34" charset="0"/>
      <p:regular r:id="rId25"/>
      <p:bold r:id="rId25"/>
      <p:italic r:id="rId25"/>
      <p:boldItalic r:id="rId25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52857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28333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803809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3" userDrawn="1">
          <p15:clr>
            <a:srgbClr val="A4A3A4"/>
          </p15:clr>
        </p15:guide>
        <p15:guide id="2" orient="horz" pos="3161" userDrawn="1">
          <p15:clr>
            <a:srgbClr val="A4A3A4"/>
          </p15:clr>
        </p15:guide>
        <p15:guide id="3" orient="horz" pos="2367" userDrawn="1">
          <p15:clr>
            <a:srgbClr val="A4A3A4"/>
          </p15:clr>
        </p15:guide>
        <p15:guide id="4" orient="horz" pos="3426" userDrawn="1">
          <p15:clr>
            <a:srgbClr val="A4A3A4"/>
          </p15:clr>
        </p15:guide>
        <p15:guide id="5" orient="horz" pos="1536" userDrawn="1">
          <p15:clr>
            <a:srgbClr val="A4A3A4"/>
          </p15:clr>
        </p15:guide>
        <p15:guide id="6" orient="horz" pos="1271" userDrawn="1">
          <p15:clr>
            <a:srgbClr val="A4A3A4"/>
          </p15:clr>
        </p15:guide>
        <p15:guide id="7" orient="horz" pos="3313" userDrawn="1">
          <p15:clr>
            <a:srgbClr val="A4A3A4"/>
          </p15:clr>
        </p15:guide>
        <p15:guide id="8" orient="horz" pos="1649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213" userDrawn="1">
          <p15:clr>
            <a:srgbClr val="A4A3A4"/>
          </p15:clr>
        </p15:guide>
        <p15:guide id="11" orient="horz" pos="2821" userDrawn="1">
          <p15:clr>
            <a:srgbClr val="A4A3A4"/>
          </p15:clr>
        </p15:guide>
        <p15:guide id="12" pos="1746" userDrawn="1">
          <p15:clr>
            <a:srgbClr val="A4A3A4"/>
          </p15:clr>
        </p15:guide>
        <p15:guide id="13" pos="5375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2880" userDrawn="1">
          <p15:clr>
            <a:srgbClr val="A4A3A4"/>
          </p15:clr>
        </p15:guide>
        <p15:guide id="16" pos="2699" userDrawn="1">
          <p15:clr>
            <a:srgbClr val="A4A3A4"/>
          </p15:clr>
        </p15:guide>
        <p15:guide id="17" pos="3061" userDrawn="1">
          <p15:clr>
            <a:srgbClr val="A4A3A4"/>
          </p15:clr>
        </p15:guide>
        <p15:guide id="18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451"/>
    <a:srgbClr val="BCE1FC"/>
    <a:srgbClr val="14468C"/>
    <a:srgbClr val="0A3C8C"/>
    <a:srgbClr val="050E21"/>
    <a:srgbClr val="195096"/>
    <a:srgbClr val="0A1E46"/>
    <a:srgbClr val="3278DC"/>
    <a:srgbClr val="A0AAB4"/>
    <a:srgbClr val="AA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8948" autoAdjust="0"/>
  </p:normalViewPr>
  <p:slideViewPr>
    <p:cSldViewPr snapToObjects="1">
      <p:cViewPr varScale="1">
        <p:scale>
          <a:sx n="114" d="100"/>
          <a:sy n="114" d="100"/>
        </p:scale>
        <p:origin x="1464" y="176"/>
      </p:cViewPr>
      <p:guideLst>
        <p:guide orient="horz" pos="743"/>
        <p:guide orient="horz" pos="3161"/>
        <p:guide orient="horz" pos="2367"/>
        <p:guide orient="horz" pos="3426"/>
        <p:guide orient="horz" pos="1536"/>
        <p:guide orient="horz" pos="1271"/>
        <p:guide orient="horz" pos="3313"/>
        <p:guide orient="horz" pos="1649"/>
        <p:guide orient="horz"/>
        <p:guide orient="horz" pos="213"/>
        <p:guide orient="horz" pos="2821"/>
        <p:guide pos="1746"/>
        <p:guide pos="5375"/>
        <p:guide pos="385"/>
        <p:guide pos="2880"/>
        <p:guide pos="2699"/>
        <p:guide pos="3061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06" y="-108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NUL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676DCA-960E-4391-BFD1-94775D77449F}" type="datetimeFigureOut">
              <a:rPr lang="de-DE" smtClean="0"/>
              <a:pPr/>
              <a:t>17.09.20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CBB2D9-B996-4C9F-9718-0BD6CFB127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7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D8C3D32-0CEC-4E75-98FF-2FBD233904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40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857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333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809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91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851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011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080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657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012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08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74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9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1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368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19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669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82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CE4A87A-7662-874B-9779-C31B2908E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3433581"/>
            <a:ext cx="8066091" cy="1368190"/>
          </a:xfrm>
        </p:spPr>
        <p:txBody>
          <a:bodyPr lIns="0" tIns="0" rIns="0" bIns="360000" anchor="b" anchorCtr="0"/>
          <a:lstStyle>
            <a:lvl1pPr algn="ctr">
              <a:lnSpc>
                <a:spcPct val="90000"/>
              </a:lnSpc>
              <a:defRPr sz="2800" b="1" spc="-2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4801770"/>
            <a:ext cx="8066089" cy="50365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="0" spc="26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65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720CEEC-913C-4940-B141-B6A6A6A9C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4441720"/>
            <a:ext cx="9144000" cy="1224170"/>
          </a:xfrm>
        </p:spPr>
        <p:txBody>
          <a:bodyPr tIns="0" bIns="0"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4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72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2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8C79BB-BA13-3F44-A96B-2E158E117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476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BD8887-7B55-E041-AAC5-C807DC96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8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0388BE6-53DE-8743-AD0E-D1EFB52F6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259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64AE703-049E-544A-9963-92180B4BC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867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1B4C71-CA4F-8042-96F8-14524E9C9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6FCA1F-A393-A440-BB17-6B6AB10B5E3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16"/>
            <a:ext cx="9144000" cy="5715000"/>
          </a:xfrm>
          <a:prstGeom prst="rect">
            <a:avLst/>
          </a:prstGeom>
        </p:spPr>
      </p:pic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771776" y="1057275"/>
            <a:ext cx="5761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21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1777" y="2352675"/>
            <a:ext cx="5761036" cy="29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9938" name="AutoShape 2" descr="https://wiki.nextevolution.de/download/attachments/8488966/nextevolution%20600px%20transparent.png?version=1&amp;modificationDate=1358951816000&amp;api=v2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8"/>
          <p:cNvSpPr>
            <a:spLocks noChangeAspect="1" noChangeArrowheads="1" noTextEdit="1"/>
          </p:cNvSpPr>
          <p:nvPr userDrawn="1"/>
        </p:nvSpPr>
        <p:spPr bwMode="auto">
          <a:xfrm>
            <a:off x="2249205" y="3337568"/>
            <a:ext cx="719137" cy="8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" name="Group 7"/>
          <p:cNvGrpSpPr>
            <a:grpSpLocks noChangeAspect="1"/>
          </p:cNvGrpSpPr>
          <p:nvPr userDrawn="1"/>
        </p:nvGrpSpPr>
        <p:grpSpPr bwMode="auto">
          <a:xfrm>
            <a:off x="8847581" y="894000"/>
            <a:ext cx="201078" cy="210000"/>
            <a:chOff x="5537" y="652"/>
            <a:chExt cx="154" cy="193"/>
          </a:xfrm>
        </p:grpSpPr>
        <p:sp>
          <p:nvSpPr>
            <p:cNvPr id="5" name="AutoShape 6">
              <a:hlinkClick r:id="" action="ppaction://hlinkshowjump?jump=next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5576" y="671"/>
              <a:ext cx="77" cy="155"/>
            </a:xfrm>
            <a:custGeom>
              <a:avLst/>
              <a:gdLst>
                <a:gd name="T0" fmla="*/ 0 w 6468"/>
                <a:gd name="T1" fmla="*/ 0 h 12815"/>
                <a:gd name="T2" fmla="*/ 6468 w 6468"/>
                <a:gd name="T3" fmla="*/ 6408 h 12815"/>
                <a:gd name="T4" fmla="*/ 0 w 6468"/>
                <a:gd name="T5" fmla="*/ 12815 h 12815"/>
                <a:gd name="T6" fmla="*/ 0 w 6468"/>
                <a:gd name="T7" fmla="*/ 10549 h 12815"/>
                <a:gd name="T8" fmla="*/ 4181 w 6468"/>
                <a:gd name="T9" fmla="*/ 6408 h 12815"/>
                <a:gd name="T10" fmla="*/ 0 w 6468"/>
                <a:gd name="T11" fmla="*/ 2266 h 12815"/>
                <a:gd name="T12" fmla="*/ 0 w 6468"/>
                <a:gd name="T13" fmla="*/ 0 h 1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68" h="12815">
                  <a:moveTo>
                    <a:pt x="0" y="0"/>
                  </a:moveTo>
                  <a:lnTo>
                    <a:pt x="6468" y="6408"/>
                  </a:lnTo>
                  <a:lnTo>
                    <a:pt x="0" y="12815"/>
                  </a:lnTo>
                  <a:lnTo>
                    <a:pt x="0" y="10549"/>
                  </a:lnTo>
                  <a:lnTo>
                    <a:pt x="4181" y="6408"/>
                  </a:lnTo>
                  <a:lnTo>
                    <a:pt x="0" y="2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" name="Group 14"/>
          <p:cNvGrpSpPr>
            <a:grpSpLocks noChangeAspect="1"/>
          </p:cNvGrpSpPr>
          <p:nvPr userDrawn="1"/>
        </p:nvGrpSpPr>
        <p:grpSpPr bwMode="auto">
          <a:xfrm>
            <a:off x="8604562" y="894001"/>
            <a:ext cx="201613" cy="209021"/>
            <a:chOff x="5420" y="679"/>
            <a:chExt cx="127" cy="158"/>
          </a:xfrm>
        </p:grpSpPr>
        <p:sp>
          <p:nvSpPr>
            <p:cNvPr id="9" name="AutoShape 13">
              <a:hlinkClick r:id="" action="ppaction://hlinkshowjump?jump=previous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Rectangle 15"/>
            <p:cNvSpPr>
              <a:spLocks noChangeArrowheads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5452" y="695"/>
              <a:ext cx="63" cy="126"/>
            </a:xfrm>
            <a:custGeom>
              <a:avLst/>
              <a:gdLst>
                <a:gd name="T0" fmla="*/ 6413 w 6413"/>
                <a:gd name="T1" fmla="*/ 0 h 12892"/>
                <a:gd name="T2" fmla="*/ 0 w 6413"/>
                <a:gd name="T3" fmla="*/ 6446 h 12892"/>
                <a:gd name="T4" fmla="*/ 6413 w 6413"/>
                <a:gd name="T5" fmla="*/ 12892 h 12892"/>
                <a:gd name="T6" fmla="*/ 6413 w 6413"/>
                <a:gd name="T7" fmla="*/ 10613 h 12892"/>
                <a:gd name="T8" fmla="*/ 2268 w 6413"/>
                <a:gd name="T9" fmla="*/ 6446 h 12892"/>
                <a:gd name="T10" fmla="*/ 6413 w 6413"/>
                <a:gd name="T11" fmla="*/ 2279 h 12892"/>
                <a:gd name="T12" fmla="*/ 6413 w 6413"/>
                <a:gd name="T13" fmla="*/ 0 h 1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3" h="12892">
                  <a:moveTo>
                    <a:pt x="6413" y="0"/>
                  </a:moveTo>
                  <a:lnTo>
                    <a:pt x="0" y="6446"/>
                  </a:lnTo>
                  <a:lnTo>
                    <a:pt x="6413" y="12892"/>
                  </a:lnTo>
                  <a:lnTo>
                    <a:pt x="6413" y="10613"/>
                  </a:lnTo>
                  <a:lnTo>
                    <a:pt x="2268" y="6446"/>
                  </a:lnTo>
                  <a:lnTo>
                    <a:pt x="6413" y="2279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7" r:id="rId3"/>
    <p:sldLayoutId id="2147483745" r:id="rId4"/>
    <p:sldLayoutId id="2147483744" r:id="rId5"/>
    <p:sldLayoutId id="2147483746" r:id="rId6"/>
    <p:sldLayoutId id="2147483747" r:id="rId7"/>
    <p:sldLayoutId id="2147483738" r:id="rId8"/>
    <p:sldLayoutId id="2147483749" r:id="rId9"/>
    <p:sldLayoutId id="214748374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A3C8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20000"/>
        <a:buFont typeface="Calibri" panose="020F0502020204030204" pitchFamily="34" charset="0"/>
        <a:buNone/>
        <a:defRPr sz="14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6700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4988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01688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69975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342" userDrawn="1">
          <p15:clr>
            <a:srgbClr val="F26B43"/>
          </p15:clr>
        </p15:guide>
        <p15:guide id="4" pos="294" userDrawn="1">
          <p15:clr>
            <a:srgbClr val="F26B43"/>
          </p15:clr>
        </p15:guide>
        <p15:guide id="5" pos="1746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148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orient="horz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docs/grafana/latest/administration/provision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mailto:malte.groth@deepshore.de" TargetMode="External"/><Relationship Id="rId3" Type="http://schemas.openxmlformats.org/officeDocument/2006/relationships/hyperlink" Target="https://github.com/grothesk/deeptalk" TargetMode="External"/><Relationship Id="rId7" Type="http://schemas.openxmlformats.org/officeDocument/2006/relationships/hyperlink" Target="mailto:florian.boldt@deepshore.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docs/home/" TargetMode="External"/><Relationship Id="rId5" Type="http://schemas.openxmlformats.org/officeDocument/2006/relationships/hyperlink" Target="https://grafana.com/docs/grafana/latest/administration/provisioning/" TargetMode="External"/><Relationship Id="rId4" Type="http://schemas.openxmlformats.org/officeDocument/2006/relationships/hyperlink" Target="https://www.postgresql.org/" TargetMode="External"/><Relationship Id="rId9" Type="http://schemas.openxmlformats.org/officeDocument/2006/relationships/hyperlink" Target="mailto:frederic.born@deepshore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shore.de/knowledge/_videos/deeptalk-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63735" y="1777350"/>
            <a:ext cx="3816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kern="0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DEEPTALK</a:t>
            </a:r>
          </a:p>
        </p:txBody>
      </p:sp>
    </p:spTree>
    <p:extLst>
      <p:ext uri="{BB962C8B-B14F-4D97-AF65-F5344CB8AC3E}">
        <p14:creationId xmlns:p14="http://schemas.microsoft.com/office/powerpoint/2010/main" val="42462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II: </a:t>
            </a:r>
            <a:br>
              <a:rPr lang="de-DE" dirty="0"/>
            </a:br>
            <a:r>
              <a:rPr lang="de-DE" dirty="0" err="1"/>
              <a:t>Grafana</a:t>
            </a:r>
            <a:r>
              <a:rPr lang="de-DE" dirty="0"/>
              <a:t> konfigurieren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799"/>
              </a:spcBef>
            </a:pPr>
            <a:r>
              <a:rPr lang="de-DE" b="1" spc="-1" dirty="0" err="1">
                <a:solidFill>
                  <a:srgbClr val="000000"/>
                </a:solidFill>
                <a:latin typeface="Verdana"/>
                <a:ea typeface="Verdana"/>
              </a:rPr>
              <a:t>Grafana</a:t>
            </a:r>
            <a:endParaRPr lang="de-DE" spc="-1" dirty="0">
              <a:latin typeface="Arial"/>
            </a:endParaRPr>
          </a:p>
          <a:p>
            <a:pPr marL="1440">
              <a:spcBef>
                <a:spcPts val="799"/>
              </a:spcBef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Webanwendung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für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interaktive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Visualisierung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von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Daten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Datenquelle</a:t>
            </a:r>
            <a:endParaRPr lang="en-GB" b="1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Postgres</a:t>
            </a: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Konfiguration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 (</a:t>
            </a: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beim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Erzeugen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 von Pods)</a:t>
            </a: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Credentials</a:t>
            </a: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Datenquellen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Dashboards</a:t>
            </a: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de-DE" spc="-1" dirty="0">
              <a:latin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30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Initiale </a:t>
            </a:r>
            <a:r>
              <a:rPr lang="de-DE" dirty="0" err="1"/>
              <a:t>Credentials</a:t>
            </a:r>
            <a:r>
              <a:rPr lang="de-DE" dirty="0"/>
              <a:t> festlegen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A7CC03-CA37-A247-AF54-5D0403616895}"/>
              </a:ext>
            </a:extLst>
          </p:cNvPr>
          <p:cNvSpPr/>
          <p:nvPr/>
        </p:nvSpPr>
        <p:spPr>
          <a:xfrm>
            <a:off x="2735890" y="3088080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</a:t>
            </a:r>
            <a:r>
              <a:rPr lang="de-DE" sz="1200" dirty="0"/>
              <a:t>-service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C83FC3-1958-A749-8D16-6920AA979673}"/>
              </a:ext>
            </a:extLst>
          </p:cNvPr>
          <p:cNvSpPr/>
          <p:nvPr/>
        </p:nvSpPr>
        <p:spPr>
          <a:xfrm>
            <a:off x="2735890" y="4824672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postgres-configmap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7A95584-A429-2741-9DE4-E5F9D8D5EC2B}"/>
              </a:ext>
            </a:extLst>
          </p:cNvPr>
          <p:cNvSpPr/>
          <p:nvPr/>
        </p:nvSpPr>
        <p:spPr>
          <a:xfrm>
            <a:off x="2735890" y="3956376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postgres-deployment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DC9B4E-95E8-C64C-A82D-77ACE9072CBC}"/>
              </a:ext>
            </a:extLst>
          </p:cNvPr>
          <p:cNvSpPr/>
          <p:nvPr/>
        </p:nvSpPr>
        <p:spPr>
          <a:xfrm>
            <a:off x="4824180" y="3088080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grafana-service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A1FC284-6427-0F49-95AD-A4FA3EBDA675}"/>
              </a:ext>
            </a:extLst>
          </p:cNvPr>
          <p:cNvSpPr/>
          <p:nvPr/>
        </p:nvSpPr>
        <p:spPr>
          <a:xfrm>
            <a:off x="4824180" y="3956376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deployment</a:t>
            </a:r>
            <a:endParaRPr lang="de-DE" sz="12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EDB4DA6-D209-7E4C-8C3B-F1137A50C21D}"/>
              </a:ext>
            </a:extLst>
          </p:cNvPr>
          <p:cNvSpPr/>
          <p:nvPr/>
        </p:nvSpPr>
        <p:spPr>
          <a:xfrm>
            <a:off x="6912470" y="4820128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secret</a:t>
            </a:r>
            <a:endParaRPr lang="de-DE" sz="12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CD14F4E-810D-7B45-9AFC-82D4AB837CF7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>
            <a:off x="3564005" y="4388436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>
            <a:extLst>
              <a:ext uri="{FF2B5EF4-FFF2-40B4-BE49-F238E27FC236}">
                <a16:creationId xmlns:a16="http://schemas.microsoft.com/office/drawing/2014/main" id="{E045D9E9-9C2D-4047-A2B6-04D2498A490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648059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D6B835D-5FB3-8042-A5D8-0FAD46304608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356400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D21C911-02CD-B04F-B644-6CA53A4858E0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65229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DFE2166-F325-2F49-A418-1DBC32AF6695}"/>
              </a:ext>
            </a:extLst>
          </p:cNvPr>
          <p:cNvCxnSpPr>
            <a:cxnSpLocks/>
          </p:cNvCxnSpPr>
          <p:nvPr/>
        </p:nvCxnSpPr>
        <p:spPr>
          <a:xfrm>
            <a:off x="5652295" y="2656020"/>
            <a:ext cx="0" cy="43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1484E950-8AB5-154E-92A8-5DA4124EE31B}"/>
              </a:ext>
            </a:extLst>
          </p:cNvPr>
          <p:cNvSpPr txBox="1"/>
          <p:nvPr/>
        </p:nvSpPr>
        <p:spPr>
          <a:xfrm>
            <a:off x="5112225" y="2381247"/>
            <a:ext cx="108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Browser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80EB723-9F3D-7D44-83DF-343961F055E4}"/>
              </a:ext>
            </a:extLst>
          </p:cNvPr>
          <p:cNvSpPr/>
          <p:nvPr/>
        </p:nvSpPr>
        <p:spPr>
          <a:xfrm>
            <a:off x="647600" y="4820128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postgres-secret</a:t>
            </a:r>
            <a:endParaRPr lang="de-DE" sz="1200" dirty="0"/>
          </a:p>
        </p:txBody>
      </p:sp>
      <p:cxnSp>
        <p:nvCxnSpPr>
          <p:cNvPr id="37" name="Gewinkelte Verbindung 36">
            <a:extLst>
              <a:ext uri="{FF2B5EF4-FFF2-40B4-BE49-F238E27FC236}">
                <a16:creationId xmlns:a16="http://schemas.microsoft.com/office/drawing/2014/main" id="{EC658EAC-AF6B-BB43-AD05-3FC8C1AAAC8B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rot="5400000">
            <a:off x="230401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98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Datenquelle und Dashboard vorkonfigurieren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A7CC03-CA37-A247-AF54-5D0403616895}"/>
              </a:ext>
            </a:extLst>
          </p:cNvPr>
          <p:cNvSpPr/>
          <p:nvPr/>
        </p:nvSpPr>
        <p:spPr>
          <a:xfrm>
            <a:off x="2735890" y="3088080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</a:t>
            </a:r>
            <a:r>
              <a:rPr lang="de-DE" sz="1200" dirty="0"/>
              <a:t>-service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C83FC3-1958-A749-8D16-6920AA979673}"/>
              </a:ext>
            </a:extLst>
          </p:cNvPr>
          <p:cNvSpPr/>
          <p:nvPr/>
        </p:nvSpPr>
        <p:spPr>
          <a:xfrm>
            <a:off x="2735890" y="4824672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postgres-configmap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7A95584-A429-2741-9DE4-E5F9D8D5EC2B}"/>
              </a:ext>
            </a:extLst>
          </p:cNvPr>
          <p:cNvSpPr/>
          <p:nvPr/>
        </p:nvSpPr>
        <p:spPr>
          <a:xfrm>
            <a:off x="2735890" y="3956376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postgres-deployment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DC9B4E-95E8-C64C-A82D-77ACE9072CBC}"/>
              </a:ext>
            </a:extLst>
          </p:cNvPr>
          <p:cNvSpPr/>
          <p:nvPr/>
        </p:nvSpPr>
        <p:spPr>
          <a:xfrm>
            <a:off x="4824180" y="3088080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grafana-service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D9E4887-F65C-4C42-A9BD-A70DBADC8765}"/>
              </a:ext>
            </a:extLst>
          </p:cNvPr>
          <p:cNvSpPr/>
          <p:nvPr/>
        </p:nvSpPr>
        <p:spPr>
          <a:xfrm>
            <a:off x="4824180" y="4820128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configmap</a:t>
            </a:r>
            <a:endParaRPr lang="de-DE" sz="12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A1FC284-6427-0F49-95AD-A4FA3EBDA675}"/>
              </a:ext>
            </a:extLst>
          </p:cNvPr>
          <p:cNvSpPr/>
          <p:nvPr/>
        </p:nvSpPr>
        <p:spPr>
          <a:xfrm>
            <a:off x="4824180" y="3956376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deployment</a:t>
            </a:r>
            <a:endParaRPr lang="de-DE" sz="12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EDB4DA6-D209-7E4C-8C3B-F1137A50C21D}"/>
              </a:ext>
            </a:extLst>
          </p:cNvPr>
          <p:cNvSpPr/>
          <p:nvPr/>
        </p:nvSpPr>
        <p:spPr>
          <a:xfrm>
            <a:off x="6912470" y="4820128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secret</a:t>
            </a:r>
            <a:endParaRPr lang="de-DE" sz="12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CD14F4E-810D-7B45-9AFC-82D4AB837CF7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>
            <a:off x="3564005" y="4388436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A5BEB39-4AF5-C841-9E3B-3C59370CC992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5652295" y="4388436"/>
            <a:ext cx="0" cy="43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>
            <a:extLst>
              <a:ext uri="{FF2B5EF4-FFF2-40B4-BE49-F238E27FC236}">
                <a16:creationId xmlns:a16="http://schemas.microsoft.com/office/drawing/2014/main" id="{E045D9E9-9C2D-4047-A2B6-04D2498A490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648059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D6B835D-5FB3-8042-A5D8-0FAD46304608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356400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D21C911-02CD-B04F-B644-6CA53A4858E0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65229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9D9BF377-8201-8246-9772-39204065A8C4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rot="10800000">
            <a:off x="4392120" y="3304110"/>
            <a:ext cx="432060" cy="17320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DFE2166-F325-2F49-A418-1DBC32AF6695}"/>
              </a:ext>
            </a:extLst>
          </p:cNvPr>
          <p:cNvCxnSpPr>
            <a:cxnSpLocks/>
          </p:cNvCxnSpPr>
          <p:nvPr/>
        </p:nvCxnSpPr>
        <p:spPr>
          <a:xfrm>
            <a:off x="5652295" y="2656020"/>
            <a:ext cx="0" cy="43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1484E950-8AB5-154E-92A8-5DA4124EE31B}"/>
              </a:ext>
            </a:extLst>
          </p:cNvPr>
          <p:cNvSpPr txBox="1"/>
          <p:nvPr/>
        </p:nvSpPr>
        <p:spPr>
          <a:xfrm>
            <a:off x="5112225" y="2381247"/>
            <a:ext cx="108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Browser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80EB723-9F3D-7D44-83DF-343961F055E4}"/>
              </a:ext>
            </a:extLst>
          </p:cNvPr>
          <p:cNvSpPr/>
          <p:nvPr/>
        </p:nvSpPr>
        <p:spPr>
          <a:xfrm>
            <a:off x="647600" y="4820128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postgres-secret</a:t>
            </a:r>
            <a:endParaRPr lang="de-DE" sz="1200" dirty="0"/>
          </a:p>
        </p:txBody>
      </p:sp>
      <p:cxnSp>
        <p:nvCxnSpPr>
          <p:cNvPr id="37" name="Gewinkelte Verbindung 36">
            <a:extLst>
              <a:ext uri="{FF2B5EF4-FFF2-40B4-BE49-F238E27FC236}">
                <a16:creationId xmlns:a16="http://schemas.microsoft.com/office/drawing/2014/main" id="{EC658EAC-AF6B-BB43-AD05-3FC8C1AAAC8B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rot="5400000">
            <a:off x="230401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9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Provisioning</a:t>
            </a:r>
            <a:r>
              <a:rPr lang="de-DE" dirty="0"/>
              <a:t> 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Konfiguration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über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 Config-Files</a:t>
            </a:r>
          </a:p>
          <a:p>
            <a:pPr marL="1440">
              <a:spcBef>
                <a:spcPts val="799"/>
              </a:spcBef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  <a:hlinkClick r:id="rId3"/>
              </a:rPr>
              <a:t>https://grafana.com/docs/grafana/latest/administration/provisioning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Datasource</a:t>
            </a:r>
            <a:endParaRPr lang="en-GB" b="1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/etc/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grafana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/provisioning/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datasources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/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datasource.yml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Dashboard</a:t>
            </a: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/etc/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grafana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/provisioning/dashboards/dashboard-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providers.yml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de-DE" dirty="0"/>
              <a:t>/</a:t>
            </a:r>
            <a:r>
              <a:rPr lang="de-DE" dirty="0" err="1"/>
              <a:t>var</a:t>
            </a:r>
            <a:r>
              <a:rPr lang="de-DE" dirty="0"/>
              <a:t>/</a:t>
            </a:r>
            <a:r>
              <a:rPr lang="de-DE" dirty="0" err="1"/>
              <a:t>lib</a:t>
            </a:r>
            <a:r>
              <a:rPr lang="de-DE" dirty="0"/>
              <a:t>/</a:t>
            </a:r>
            <a:r>
              <a:rPr lang="de-DE" dirty="0" err="1"/>
              <a:t>grafana</a:t>
            </a:r>
            <a:r>
              <a:rPr lang="de-DE" dirty="0"/>
              <a:t>/</a:t>
            </a:r>
            <a:r>
              <a:rPr lang="de-DE" dirty="0" err="1"/>
              <a:t>dashboards</a:t>
            </a:r>
            <a:r>
              <a:rPr lang="de-DE" dirty="0"/>
              <a:t>/</a:t>
            </a:r>
            <a:r>
              <a:rPr lang="de-DE" dirty="0" err="1"/>
              <a:t>dashboard.json</a:t>
            </a:r>
            <a:endParaRPr lang="de-DE" dirty="0"/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  <a:sym typeface="Wingdings" pitchFamily="2" charset="2"/>
              </a:rPr>
              <a:t>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ConfigMaps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können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Config-Files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enthalten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de-DE" spc="-1" dirty="0">
              <a:latin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67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</a:t>
            </a:r>
            <a:r>
              <a:rPr lang="de-DE" dirty="0"/>
              <a:t> als Volume im </a:t>
            </a:r>
            <a:r>
              <a:rPr lang="de-DE" dirty="0" err="1"/>
              <a:t>Pod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90122EE-03CB-9749-A272-4846EC0C7FFD}"/>
              </a:ext>
            </a:extLst>
          </p:cNvPr>
          <p:cNvGrpSpPr/>
          <p:nvPr/>
        </p:nvGrpSpPr>
        <p:grpSpPr>
          <a:xfrm>
            <a:off x="2339690" y="2497450"/>
            <a:ext cx="4752660" cy="3025174"/>
            <a:chOff x="2267680" y="1777350"/>
            <a:chExt cx="4608640" cy="352849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DAD9E79-3CAE-CD41-8C55-4917D11BDAA9}"/>
                </a:ext>
              </a:extLst>
            </p:cNvPr>
            <p:cNvSpPr/>
            <p:nvPr/>
          </p:nvSpPr>
          <p:spPr>
            <a:xfrm>
              <a:off x="2267680" y="1777350"/>
              <a:ext cx="4608640" cy="352849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900A318-B112-CA40-B27B-0B20FE1ABA92}"/>
                </a:ext>
              </a:extLst>
            </p:cNvPr>
            <p:cNvSpPr/>
            <p:nvPr/>
          </p:nvSpPr>
          <p:spPr>
            <a:xfrm>
              <a:off x="2771750" y="1993380"/>
              <a:ext cx="3672510" cy="79211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Main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D2203A7-BC93-3645-A8CE-C667C5223A7C}"/>
                </a:ext>
              </a:extLst>
            </p:cNvPr>
            <p:cNvSpPr/>
            <p:nvPr/>
          </p:nvSpPr>
          <p:spPr>
            <a:xfrm>
              <a:off x="2771750" y="3001520"/>
              <a:ext cx="1584220" cy="792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Supporting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r>
                <a:rPr lang="de-DE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F6E9576-F2E2-014A-8B8C-933E8D89186A}"/>
                </a:ext>
              </a:extLst>
            </p:cNvPr>
            <p:cNvSpPr/>
            <p:nvPr/>
          </p:nvSpPr>
          <p:spPr>
            <a:xfrm>
              <a:off x="2771750" y="4009661"/>
              <a:ext cx="1584220" cy="7921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Supporting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r>
                <a:rPr lang="de-DE" dirty="0">
                  <a:solidFill>
                    <a:schemeClr val="tx1"/>
                  </a:solidFill>
                </a:rPr>
                <a:t> 2</a:t>
              </a:r>
            </a:p>
          </p:txBody>
        </p:sp>
        <p:sp>
          <p:nvSpPr>
            <p:cNvPr id="9" name="Zylinder 8">
              <a:extLst>
                <a:ext uri="{FF2B5EF4-FFF2-40B4-BE49-F238E27FC236}">
                  <a16:creationId xmlns:a16="http://schemas.microsoft.com/office/drawing/2014/main" id="{75547869-35CB-D241-8706-F901A28FAAE6}"/>
                </a:ext>
              </a:extLst>
            </p:cNvPr>
            <p:cNvSpPr/>
            <p:nvPr/>
          </p:nvSpPr>
          <p:spPr>
            <a:xfrm>
              <a:off x="4990968" y="3217550"/>
              <a:ext cx="1453293" cy="1368190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Volume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(</a:t>
              </a:r>
              <a:r>
                <a:rPr lang="de-DE" dirty="0" err="1">
                  <a:solidFill>
                    <a:schemeClr val="tx1"/>
                  </a:solidFill>
                </a:rPr>
                <a:t>ConfigMap</a:t>
              </a:r>
              <a:r>
                <a:rPr lang="de-DE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0" name="Gewinkelte Verbindung 9">
              <a:extLst>
                <a:ext uri="{FF2B5EF4-FFF2-40B4-BE49-F238E27FC236}">
                  <a16:creationId xmlns:a16="http://schemas.microsoft.com/office/drawing/2014/main" id="{B49960EF-2B47-5A40-8857-2B65CAFEF63D}"/>
                </a:ext>
              </a:extLst>
            </p:cNvPr>
            <p:cNvCxnSpPr>
              <a:cxnSpLocks/>
              <a:stCxn id="7" idx="3"/>
              <a:endCxn id="9" idx="2"/>
            </p:cNvCxnSpPr>
            <p:nvPr/>
          </p:nvCxnSpPr>
          <p:spPr>
            <a:xfrm>
              <a:off x="4355970" y="3397576"/>
              <a:ext cx="634998" cy="504070"/>
            </a:xfrm>
            <a:prstGeom prst="bentConnector3">
              <a:avLst>
                <a:gd name="adj1" fmla="val 402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winkelte Verbindung 10">
              <a:extLst>
                <a:ext uri="{FF2B5EF4-FFF2-40B4-BE49-F238E27FC236}">
                  <a16:creationId xmlns:a16="http://schemas.microsoft.com/office/drawing/2014/main" id="{67B49BC0-0958-BA43-AC9D-A361937E0F89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 flipV="1">
              <a:off x="4355970" y="3901646"/>
              <a:ext cx="634998" cy="504070"/>
            </a:xfrm>
            <a:prstGeom prst="bentConnector3">
              <a:avLst>
                <a:gd name="adj1" fmla="val 4022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winkelte Verbindung 11">
              <a:extLst>
                <a:ext uri="{FF2B5EF4-FFF2-40B4-BE49-F238E27FC236}">
                  <a16:creationId xmlns:a16="http://schemas.microsoft.com/office/drawing/2014/main" id="{2C635602-E90E-4046-9460-FBD25B92E9F6}"/>
                </a:ext>
              </a:extLst>
            </p:cNvPr>
            <p:cNvCxnSpPr>
              <a:cxnSpLocks/>
              <a:stCxn id="6" idx="2"/>
              <a:endCxn id="9" idx="2"/>
            </p:cNvCxnSpPr>
            <p:nvPr/>
          </p:nvCxnSpPr>
          <p:spPr>
            <a:xfrm rot="16200000" flipH="1">
              <a:off x="4241409" y="3152085"/>
              <a:ext cx="1116155" cy="38296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6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Bereitstellung von </a:t>
            </a:r>
            <a:r>
              <a:rPr lang="de-DE" dirty="0" err="1"/>
              <a:t>Config</a:t>
            </a:r>
            <a:r>
              <a:rPr lang="de-DE" dirty="0"/>
              <a:t>-Dateien über </a:t>
            </a:r>
            <a:r>
              <a:rPr lang="de-DE" dirty="0" err="1"/>
              <a:t>ConfigMaps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340" indent="-342900">
              <a:spcBef>
                <a:spcPts val="799"/>
              </a:spcBef>
              <a:buAutoNum type="arabicPeriod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ConfigMap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mit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Config-Files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erstellen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344340" indent="-342900">
              <a:spcBef>
                <a:spcPts val="799"/>
              </a:spcBef>
              <a:buAutoNum type="arabicPeriod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ConfigMap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als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Volume in 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Pod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einbinden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(key=filename)</a:t>
            </a:r>
          </a:p>
          <a:p>
            <a:pPr marL="344340" indent="-342900">
              <a:spcBef>
                <a:spcPts val="799"/>
              </a:spcBef>
              <a:buAutoNum type="arabicPeriod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Dateien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aus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ConfigMap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mittels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Key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im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Container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mounten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344340" indent="-342900">
              <a:spcBef>
                <a:spcPts val="799"/>
              </a:spcBef>
              <a:buAutoNum type="arabicPeriod"/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de-DE" spc="-1" dirty="0">
              <a:latin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2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erzeugen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kubectl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configmap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from-literal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-</a:t>
            </a:r>
            <a:r>
              <a:rPr lang="de-DE" dirty="0" err="1"/>
              <a:t>env</a:t>
            </a:r>
            <a:r>
              <a:rPr lang="de-DE" dirty="0"/>
              <a:t>-file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-file (File, Directory)</a:t>
            </a:r>
          </a:p>
          <a:p>
            <a:endParaRPr lang="de-DE" dirty="0"/>
          </a:p>
          <a:p>
            <a:r>
              <a:rPr lang="de-DE" b="1" dirty="0"/>
              <a:t>Generatoren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kustomization.yaml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94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Secrets</a:t>
            </a:r>
            <a:r>
              <a:rPr lang="de-DE" dirty="0"/>
              <a:t> erzeugen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siehe </a:t>
            </a:r>
            <a:r>
              <a:rPr lang="de-DE" b="1" dirty="0" err="1"/>
              <a:t>ConfigMaps</a:t>
            </a:r>
            <a:endParaRPr lang="de-DE" b="1" dirty="0"/>
          </a:p>
          <a:p>
            <a:endParaRPr lang="de-DE" b="1" dirty="0"/>
          </a:p>
          <a:p>
            <a:r>
              <a:rPr lang="de-DE" b="1" dirty="0" err="1"/>
              <a:t>kubectl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secret</a:t>
            </a:r>
            <a:r>
              <a:rPr lang="de-DE" b="1" dirty="0"/>
              <a:t> &lt;type&gt;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generic</a:t>
            </a:r>
            <a:r>
              <a:rPr lang="de-DE" dirty="0"/>
              <a:t>: beliebige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tls</a:t>
            </a:r>
            <a:r>
              <a:rPr lang="de-DE" dirty="0"/>
              <a:t>: Keys für </a:t>
            </a:r>
            <a:r>
              <a:rPr lang="de-DE" dirty="0">
                <a:sym typeface="Wingdings" pitchFamily="2" charset="2"/>
              </a:rPr>
              <a:t>TLS-Zertifikate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docker-registry</a:t>
            </a:r>
            <a:r>
              <a:rPr lang="de-DE" dirty="0"/>
              <a:t> : Keys </a:t>
            </a:r>
            <a:r>
              <a:rPr lang="de-DE" dirty="0">
                <a:sym typeface="Wingdings" pitchFamily="2" charset="2"/>
              </a:rPr>
              <a:t>für Docker-</a:t>
            </a:r>
            <a:r>
              <a:rPr lang="de-DE" dirty="0" err="1">
                <a:sym typeface="Wingdings" pitchFamily="2" charset="2"/>
              </a:rPr>
              <a:t>Credentials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00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Umgang mit </a:t>
            </a:r>
            <a:r>
              <a:rPr lang="de-DE" dirty="0" err="1"/>
              <a:t>Secrets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Secrets</a:t>
            </a:r>
            <a:r>
              <a:rPr lang="de-DE" dirty="0"/>
              <a:t> enthalten sensible Daten</a:t>
            </a:r>
          </a:p>
          <a:p>
            <a:endParaRPr lang="de-DE" dirty="0"/>
          </a:p>
          <a:p>
            <a:r>
              <a:rPr lang="de-DE" dirty="0"/>
              <a:t>Dringend empfohlen: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in VCS hochladen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in Logs ausgeben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sorgfältige Vergabe von Zugriffsrechten: z.B. Zugriff auf </a:t>
            </a:r>
            <a:r>
              <a:rPr lang="de-DE" dirty="0" err="1"/>
              <a:t>Pod</a:t>
            </a:r>
            <a:r>
              <a:rPr lang="de-DE" dirty="0"/>
              <a:t> ermöglicht Auslesen von </a:t>
            </a:r>
            <a:r>
              <a:rPr lang="de-DE" dirty="0" err="1"/>
              <a:t>Secrets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65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/>
              <a:t>Materialien zum Talk - NEU</a:t>
            </a:r>
          </a:p>
          <a:p>
            <a:r>
              <a:rPr lang="de-DE" dirty="0">
                <a:hlinkClick r:id="rId3"/>
              </a:rPr>
              <a:t>https://github.com/deepshore/deeptalk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Weiterführendes</a:t>
            </a:r>
          </a:p>
          <a:p>
            <a:r>
              <a:rPr lang="de-DE" dirty="0" err="1"/>
              <a:t>Postgres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https://www.postgresql.org/</a:t>
            </a:r>
            <a:endParaRPr lang="de-DE" dirty="0"/>
          </a:p>
          <a:p>
            <a:r>
              <a:rPr lang="de-DE" dirty="0" err="1"/>
              <a:t>Grafana</a:t>
            </a:r>
            <a:r>
              <a:rPr lang="de-DE" dirty="0"/>
              <a:t>: </a:t>
            </a:r>
            <a:r>
              <a:rPr lang="de-DE" dirty="0">
                <a:sym typeface="Wingdings" pitchFamily="2" charset="2"/>
                <a:hlinkClick r:id="rId5"/>
              </a:rPr>
              <a:t>https://grafana.com/docs/grafana/latest/administration/provisioning/</a:t>
            </a:r>
            <a:endParaRPr lang="de-DE" dirty="0">
              <a:sym typeface="Wingdings" pitchFamily="2" charset="2"/>
            </a:endParaRPr>
          </a:p>
          <a:p>
            <a:r>
              <a:rPr lang="de-DE" dirty="0" err="1"/>
              <a:t>Kubernetes</a:t>
            </a:r>
            <a:r>
              <a:rPr lang="de-DE" dirty="0"/>
              <a:t>: </a:t>
            </a:r>
            <a:r>
              <a:rPr lang="de-DE" dirty="0">
                <a:hlinkClick r:id="rId6"/>
              </a:rPr>
              <a:t>https://kubernetes.io/docs/home/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Feedback , Anregungen, Themenvorschläge</a:t>
            </a:r>
          </a:p>
          <a:p>
            <a:r>
              <a:rPr lang="de-DE" dirty="0">
                <a:hlinkClick r:id="rId7"/>
              </a:rPr>
              <a:t>florian.boldt@deepshore.de</a:t>
            </a:r>
            <a:endParaRPr lang="de-DE" dirty="0"/>
          </a:p>
          <a:p>
            <a:r>
              <a:rPr lang="de-DE" dirty="0">
                <a:hlinkClick r:id="rId8"/>
              </a:rPr>
              <a:t>malte.groth@deepshore.de</a:t>
            </a:r>
            <a:endParaRPr lang="de-DE" dirty="0"/>
          </a:p>
          <a:p>
            <a:r>
              <a:rPr lang="de-DE" dirty="0">
                <a:hlinkClick r:id="rId9"/>
              </a:rPr>
              <a:t>frederic.born@deepshore.de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13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F02FD-393C-A94B-B9BC-95E55A7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85B29-2C75-F94E-9873-13F3D493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endParaRPr lang="de-DE" dirty="0"/>
          </a:p>
          <a:p>
            <a:r>
              <a:rPr lang="de-DE" dirty="0"/>
              <a:t>Beispiele aus der Praxis</a:t>
            </a:r>
          </a:p>
          <a:p>
            <a:endParaRPr lang="de-DE" dirty="0"/>
          </a:p>
          <a:p>
            <a:r>
              <a:rPr lang="de-DE" dirty="0"/>
              <a:t>Ressourcen erzeugen</a:t>
            </a:r>
          </a:p>
          <a:p>
            <a:endParaRPr lang="de-DE" dirty="0"/>
          </a:p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23836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">
              <a:spcBef>
                <a:spcPts val="799"/>
              </a:spcBef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Thema des nächsten </a:t>
            </a:r>
            <a:r>
              <a:rPr lang="de-DE" spc="-1" dirty="0" err="1">
                <a:solidFill>
                  <a:srgbClr val="000000"/>
                </a:solidFill>
                <a:latin typeface="Verdana"/>
              </a:rPr>
              <a:t>Deeptalks</a:t>
            </a:r>
            <a:r>
              <a:rPr lang="de-DE" spc="-1" dirty="0">
                <a:solidFill>
                  <a:srgbClr val="000000"/>
                </a:solidFill>
                <a:latin typeface="Verdana"/>
              </a:rPr>
              <a:t>: Persistenz in </a:t>
            </a:r>
            <a:r>
              <a:rPr lang="de-DE" spc="-1" dirty="0" err="1">
                <a:solidFill>
                  <a:srgbClr val="000000"/>
                </a:solidFill>
                <a:latin typeface="Verdana"/>
              </a:rPr>
              <a:t>Kubernetes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r>
              <a:rPr lang="de-DE" b="1" spc="-1" dirty="0">
                <a:solidFill>
                  <a:srgbClr val="000000"/>
                </a:solidFill>
                <a:latin typeface="Verdana"/>
              </a:rPr>
              <a:t>Anknüpfungspunkte</a:t>
            </a:r>
          </a:p>
          <a:p>
            <a:pPr marL="28611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de-DE" spc="-1" dirty="0" err="1">
                <a:solidFill>
                  <a:srgbClr val="000000"/>
                </a:solidFill>
                <a:latin typeface="Verdana"/>
              </a:rPr>
              <a:t>Volumes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28611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Datenbanken	</a:t>
            </a: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36390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CD89-439C-2346-8F13-A8BE9C86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75820" y="2416158"/>
            <a:ext cx="2592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Containerisierung</a:t>
            </a:r>
            <a:r>
              <a:rPr lang="de-DE" dirty="0"/>
              <a:t> einer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Containerbereitstellung über Docker-</a:t>
            </a:r>
            <a:r>
              <a:rPr lang="de-DE" dirty="0" err="1"/>
              <a:t>Registries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k8s-Ressourcen einer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peripher behandelt: </a:t>
            </a:r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endParaRPr lang="de-DE" dirty="0"/>
          </a:p>
          <a:p>
            <a:endParaRPr lang="de-DE" dirty="0"/>
          </a:p>
          <a:p>
            <a:r>
              <a:rPr lang="de-DE" dirty="0">
                <a:sym typeface="Wingdings" pitchFamily="2" charset="2"/>
              </a:rPr>
              <a:t>Folge 3: </a:t>
            </a:r>
            <a:r>
              <a:rPr lang="de-DE" dirty="0">
                <a:sym typeface="Wingdings" pitchFamily="2" charset="2"/>
                <a:hlinkClick r:id="rId3"/>
              </a:rPr>
              <a:t>https://deepshore.de/knowledge/_videos/deeptalk-3</a:t>
            </a:r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F7ECE-1D80-4A2F-9736-EE828ABD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224D9-F0F5-458A-8E6E-C9E93CC6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Ziel</a:t>
            </a:r>
            <a:r>
              <a:rPr lang="de-DE" dirty="0"/>
              <a:t>: Aufsetzen und Konfigurieren einer Datenbank-Infrastruktur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PostgreSQL / </a:t>
            </a:r>
            <a:r>
              <a:rPr lang="de-DE" dirty="0" err="1"/>
              <a:t>Postgres</a:t>
            </a:r>
            <a:r>
              <a:rPr lang="de-DE" dirty="0"/>
              <a:t> als objektrelationales Datenbankmanagementsystem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Vorgehen</a:t>
            </a:r>
            <a:r>
              <a:rPr lang="de-DE" dirty="0"/>
              <a:t>: Schrittweises Einbinden von Konfigurationsparametern durch: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1. Umgebungsvariablen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2. </a:t>
            </a:r>
            <a:r>
              <a:rPr lang="de-DE" dirty="0" err="1"/>
              <a:t>ConfigMaps</a:t>
            </a: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3. </a:t>
            </a:r>
            <a:r>
              <a:rPr lang="de-DE" dirty="0" err="1"/>
              <a:t>ConfigMaps</a:t>
            </a:r>
            <a:r>
              <a:rPr lang="de-DE" dirty="0"/>
              <a:t> + Secrets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587A80-C595-433B-AF11-D75309296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905" y="2369827"/>
            <a:ext cx="1224170" cy="11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4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dirty="0"/>
              <a:t>Speichern von nicht vertraulichen Konfigurationsdaten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dirty="0"/>
              <a:t>Key-Value-Paare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dirty="0"/>
              <a:t>Trennung von Konfiguration und Anwendungscode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dirty="0"/>
              <a:t>Umgebungsvariablen, CLI-Argumente, Konfigurationsdateien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8340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Secrets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Speichern von vertrauenswürdigen Daten</a:t>
            </a:r>
          </a:p>
          <a:p>
            <a:pPr marL="552540" lvl="1" indent="-283680">
              <a:spcBef>
                <a:spcPts val="799"/>
              </a:spcBef>
              <a:buSzPct val="120000"/>
              <a:buFont typeface="Arial"/>
              <a:buChar char="•"/>
            </a:pPr>
            <a:r>
              <a:rPr lang="de-DE" dirty="0"/>
              <a:t>Passwörter, </a:t>
            </a:r>
            <a:r>
              <a:rPr lang="de-DE" dirty="0" err="1"/>
              <a:t>Oauth</a:t>
            </a:r>
            <a:r>
              <a:rPr lang="de-DE" dirty="0"/>
              <a:t>-Tokens, SSH-Keys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dirty="0"/>
              <a:t>Key-Value-Paare (Value: base64-encoded)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dirty="0"/>
              <a:t>Einbindung wie </a:t>
            </a:r>
            <a:r>
              <a:rPr lang="de-DE" dirty="0" err="1"/>
              <a:t>ConfigMaps</a:t>
            </a:r>
            <a:endParaRPr lang="de-DE" dirty="0"/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endParaRPr lang="de-DE" sz="1800" dirty="0"/>
          </a:p>
          <a:p>
            <a:pPr marL="2160">
              <a:spcBef>
                <a:spcPts val="799"/>
              </a:spcBef>
            </a:pPr>
            <a:endParaRPr lang="de-DE" dirty="0"/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1323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I:</a:t>
            </a:r>
            <a:br>
              <a:rPr lang="de-DE" dirty="0"/>
            </a:br>
            <a:r>
              <a:rPr lang="de-DE" dirty="0"/>
              <a:t>Umgebungsvariablen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8DF4A26-A759-4AE3-A41B-090E53BB921D}"/>
              </a:ext>
            </a:extLst>
          </p:cNvPr>
          <p:cNvSpPr/>
          <p:nvPr/>
        </p:nvSpPr>
        <p:spPr>
          <a:xfrm>
            <a:off x="485432" y="2348424"/>
            <a:ext cx="2438935" cy="5048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Service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FC25628C-FCCB-438D-ADAF-6F875038BD54}"/>
              </a:ext>
            </a:extLst>
          </p:cNvPr>
          <p:cNvGrpSpPr/>
          <p:nvPr/>
        </p:nvGrpSpPr>
        <p:grpSpPr>
          <a:xfrm>
            <a:off x="459441" y="3476096"/>
            <a:ext cx="2455597" cy="1079156"/>
            <a:chOff x="450062" y="3740224"/>
            <a:chExt cx="2455597" cy="1079156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F89CC36A-5680-40C6-88A4-BA6330152B24}"/>
                </a:ext>
              </a:extLst>
            </p:cNvPr>
            <p:cNvSpPr/>
            <p:nvPr/>
          </p:nvSpPr>
          <p:spPr>
            <a:xfrm>
              <a:off x="466724" y="3768089"/>
              <a:ext cx="2438935" cy="830997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7BDF8FE1-DCA1-4D5C-AF1F-37AC9B0C0EEF}"/>
                </a:ext>
              </a:extLst>
            </p:cNvPr>
            <p:cNvSpPr txBox="1"/>
            <p:nvPr/>
          </p:nvSpPr>
          <p:spPr>
            <a:xfrm>
              <a:off x="450062" y="3988383"/>
              <a:ext cx="20551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ysClr val="windowText" lastClr="000000"/>
                  </a:solidFill>
                </a:rPr>
                <a:t>POSTGRES_USER</a:t>
              </a:r>
              <a:br>
                <a:rPr lang="de-DE" sz="1200" dirty="0">
                  <a:solidFill>
                    <a:sysClr val="windowText" lastClr="000000"/>
                  </a:solidFill>
                </a:rPr>
              </a:br>
              <a:r>
                <a:rPr lang="de-DE" sz="1200" dirty="0">
                  <a:solidFill>
                    <a:sysClr val="windowText" lastClr="000000"/>
                  </a:solidFill>
                </a:rPr>
                <a:t>POSTGRES_PASSWORD</a:t>
              </a:r>
              <a:br>
                <a:rPr lang="de-DE" sz="1200" dirty="0">
                  <a:solidFill>
                    <a:sysClr val="windowText" lastClr="000000"/>
                  </a:solidFill>
                </a:rPr>
              </a:br>
              <a:r>
                <a:rPr lang="de-DE" sz="1200" dirty="0">
                  <a:solidFill>
                    <a:sysClr val="windowText" lastClr="000000"/>
                  </a:solidFill>
                </a:rPr>
                <a:t>POSTGRES_DB</a:t>
              </a:r>
              <a:br>
                <a:rPr lang="de-DE" sz="1200" dirty="0">
                  <a:solidFill>
                    <a:srgbClr val="0A3C8C"/>
                  </a:solidFill>
                </a:rPr>
              </a:br>
              <a:endParaRPr lang="de-DE" sz="1200" dirty="0">
                <a:solidFill>
                  <a:srgbClr val="0A3C8C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B28DCD7-60E6-4AC7-A809-4E4E5E688BA5}"/>
                </a:ext>
              </a:extLst>
            </p:cNvPr>
            <p:cNvSpPr txBox="1"/>
            <p:nvPr/>
          </p:nvSpPr>
          <p:spPr>
            <a:xfrm>
              <a:off x="468967" y="3740224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>
                  <a:solidFill>
                    <a:sysClr val="windowText" lastClr="000000"/>
                  </a:solidFill>
                </a:rPr>
                <a:t>env</a:t>
              </a:r>
              <a:endParaRPr lang="de-DE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83731DEC-0BD0-4FCA-AB4C-B9D3F47D1C4F}"/>
              </a:ext>
            </a:extLst>
          </p:cNvPr>
          <p:cNvGrpSpPr/>
          <p:nvPr/>
        </p:nvGrpSpPr>
        <p:grpSpPr>
          <a:xfrm>
            <a:off x="6052243" y="2398902"/>
            <a:ext cx="2476711" cy="1530080"/>
            <a:chOff x="6059701" y="3025173"/>
            <a:chExt cx="2476711" cy="1530080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2DACAF17-143E-487B-B674-F7603E4F70AA}"/>
                </a:ext>
              </a:extLst>
            </p:cNvPr>
            <p:cNvGrpSpPr/>
            <p:nvPr/>
          </p:nvGrpSpPr>
          <p:grpSpPr>
            <a:xfrm>
              <a:off x="6059701" y="3460920"/>
              <a:ext cx="2476711" cy="1094333"/>
              <a:chOff x="450062" y="3740224"/>
              <a:chExt cx="2476711" cy="1094333"/>
            </a:xfrm>
          </p:grpSpPr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7BCF1471-DF8E-4346-B1A6-58558708726E}"/>
                  </a:ext>
                </a:extLst>
              </p:cNvPr>
              <p:cNvSpPr/>
              <p:nvPr/>
            </p:nvSpPr>
            <p:spPr>
              <a:xfrm>
                <a:off x="466724" y="3755401"/>
                <a:ext cx="2438935" cy="1079156"/>
              </a:xfrm>
              <a:prstGeom prst="roundRect">
                <a:avLst>
                  <a:gd name="adj" fmla="val 4208"/>
                </a:avLst>
              </a:prstGeom>
              <a:solidFill>
                <a:srgbClr val="BCE1FC">
                  <a:alpha val="36863"/>
                </a:srgb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FE25AA4-4017-41FA-9ADD-7102E36D50BB}"/>
                  </a:ext>
                </a:extLst>
              </p:cNvPr>
              <p:cNvSpPr txBox="1"/>
              <p:nvPr/>
            </p:nvSpPr>
            <p:spPr>
              <a:xfrm>
                <a:off x="450062" y="3988383"/>
                <a:ext cx="24767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POSTGRES_USER</a:t>
                </a:r>
                <a:br>
                  <a:rPr lang="de-DE" sz="1200" dirty="0"/>
                </a:br>
                <a:r>
                  <a:rPr lang="de-DE" sz="1200" dirty="0"/>
                  <a:t>POSTGRES_PASSWORD</a:t>
                </a:r>
                <a:br>
                  <a:rPr lang="de-DE" sz="1200" dirty="0"/>
                </a:br>
                <a:r>
                  <a:rPr lang="de-DE" sz="1200" dirty="0"/>
                  <a:t>POSTGRES_HOST</a:t>
                </a:r>
                <a:br>
                  <a:rPr lang="de-DE" sz="1200" dirty="0"/>
                </a:br>
                <a:r>
                  <a:rPr lang="de-DE" sz="1200" dirty="0"/>
                  <a:t>PGPASSWORD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5E7A0AB4-79D7-4E91-97D1-BD943B3B9811}"/>
                  </a:ext>
                </a:extLst>
              </p:cNvPr>
              <p:cNvSpPr txBox="1"/>
              <p:nvPr/>
            </p:nvSpPr>
            <p:spPr>
              <a:xfrm>
                <a:off x="468967" y="3740224"/>
                <a:ext cx="4924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err="1"/>
                  <a:t>env</a:t>
                </a:r>
                <a:endParaRPr lang="de-DE" b="1" dirty="0"/>
              </a:p>
            </p:txBody>
          </p:sp>
        </p:grp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A312579-C06E-4A9A-B15E-A59C1FA72B19}"/>
                </a:ext>
              </a:extLst>
            </p:cNvPr>
            <p:cNvSpPr/>
            <p:nvPr/>
          </p:nvSpPr>
          <p:spPr>
            <a:xfrm>
              <a:off x="6072765" y="3025173"/>
              <a:ext cx="2438934" cy="50482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r>
                <a:rPr lang="de-DE" sz="1600" dirty="0" err="1">
                  <a:solidFill>
                    <a:schemeClr val="bg1"/>
                  </a:solidFill>
                </a:rPr>
                <a:t>Deployment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52FCFF20-6BFD-4AC4-89C8-55EB9060213B}"/>
              </a:ext>
            </a:extLst>
          </p:cNvPr>
          <p:cNvSpPr/>
          <p:nvPr/>
        </p:nvSpPr>
        <p:spPr>
          <a:xfrm>
            <a:off x="476103" y="3025173"/>
            <a:ext cx="2438935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8A862D3-19CE-4C10-830F-AC4321F9E43C}"/>
              </a:ext>
            </a:extLst>
          </p:cNvPr>
          <p:cNvCxnSpPr/>
          <p:nvPr/>
        </p:nvCxnSpPr>
        <p:spPr>
          <a:xfrm flipH="1">
            <a:off x="1695571" y="2853247"/>
            <a:ext cx="9329" cy="17192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CD97360-3436-4087-B631-02DC6B2F210C}"/>
              </a:ext>
            </a:extLst>
          </p:cNvPr>
          <p:cNvCxnSpPr>
            <a:cxnSpLocks/>
          </p:cNvCxnSpPr>
          <p:nvPr/>
        </p:nvCxnSpPr>
        <p:spPr>
          <a:xfrm>
            <a:off x="1695572" y="4334958"/>
            <a:ext cx="9328" cy="1361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2D3CDA49-A15A-4A3C-BDE7-25009B520B1D}"/>
              </a:ext>
            </a:extLst>
          </p:cNvPr>
          <p:cNvGrpSpPr/>
          <p:nvPr/>
        </p:nvGrpSpPr>
        <p:grpSpPr>
          <a:xfrm>
            <a:off x="2924368" y="2590828"/>
            <a:ext cx="3148399" cy="2840485"/>
            <a:chOff x="2924368" y="2590828"/>
            <a:chExt cx="3148399" cy="2840485"/>
          </a:xfrm>
        </p:grpSpPr>
        <p:cxnSp>
          <p:nvCxnSpPr>
            <p:cNvPr id="68" name="Verbinder: gewinkelt 67">
              <a:extLst>
                <a:ext uri="{FF2B5EF4-FFF2-40B4-BE49-F238E27FC236}">
                  <a16:creationId xmlns:a16="http://schemas.microsoft.com/office/drawing/2014/main" id="{95D2C5A5-A67C-4F1D-9AA0-648F9392119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24368" y="2590828"/>
              <a:ext cx="3148399" cy="2549054"/>
            </a:xfrm>
            <a:prstGeom prst="bentConnector3">
              <a:avLst>
                <a:gd name="adj1" fmla="val 85071"/>
              </a:avLst>
            </a:prstGeom>
            <a:ln w="28575">
              <a:solidFill>
                <a:srgbClr val="FF64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3C95FCF6-E547-4F43-8C22-F3ADC798A3DB}"/>
                </a:ext>
              </a:extLst>
            </p:cNvPr>
            <p:cNvSpPr txBox="1"/>
            <p:nvPr/>
          </p:nvSpPr>
          <p:spPr>
            <a:xfrm>
              <a:off x="4320137" y="5123536"/>
              <a:ext cx="864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6451"/>
                  </a:solidFill>
                </a:rPr>
                <a:t>connect</a:t>
              </a:r>
              <a:endParaRPr lang="de-DE" dirty="0">
                <a:solidFill>
                  <a:srgbClr val="FF645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FE44323-704A-4771-B8EB-8D8E73FC59BC}"/>
              </a:ext>
            </a:extLst>
          </p:cNvPr>
          <p:cNvGrpSpPr/>
          <p:nvPr/>
        </p:nvGrpSpPr>
        <p:grpSpPr>
          <a:xfrm>
            <a:off x="492980" y="4497098"/>
            <a:ext cx="2438937" cy="834711"/>
            <a:chOff x="485431" y="4497098"/>
            <a:chExt cx="2438937" cy="834711"/>
          </a:xfrm>
        </p:grpSpPr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918D4E09-1F85-4392-9A9B-7D07F7E5EC15}"/>
                </a:ext>
              </a:extLst>
            </p:cNvPr>
            <p:cNvSpPr/>
            <p:nvPr/>
          </p:nvSpPr>
          <p:spPr>
            <a:xfrm>
              <a:off x="485431" y="4691356"/>
              <a:ext cx="2438935" cy="640453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662657B7-00AB-46D7-BEE7-3A401AE8FB35}"/>
                </a:ext>
              </a:extLst>
            </p:cNvPr>
            <p:cNvSpPr/>
            <p:nvPr/>
          </p:nvSpPr>
          <p:spPr>
            <a:xfrm>
              <a:off x="485433" y="4497098"/>
              <a:ext cx="2438935" cy="5048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-server-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Textfeld 73">
            <a:extLst>
              <a:ext uri="{FF2B5EF4-FFF2-40B4-BE49-F238E27FC236}">
                <a16:creationId xmlns:a16="http://schemas.microsoft.com/office/drawing/2014/main" id="{22FBAAD0-B0C3-47C6-9510-707DFE9FCD80}"/>
              </a:ext>
            </a:extLst>
          </p:cNvPr>
          <p:cNvSpPr txBox="1"/>
          <p:nvPr/>
        </p:nvSpPr>
        <p:spPr>
          <a:xfrm>
            <a:off x="485433" y="4984193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ysClr val="windowText" lastClr="000000"/>
                </a:solidFill>
              </a:rPr>
              <a:t>Database: </a:t>
            </a:r>
            <a:r>
              <a:rPr lang="de-DE" sz="1200" b="1" dirty="0" err="1">
                <a:solidFill>
                  <a:sysClr val="windowText" lastClr="000000"/>
                </a:solidFill>
              </a:rPr>
              <a:t>deeptalk</a:t>
            </a:r>
            <a:br>
              <a:rPr lang="de-DE" sz="1200" dirty="0">
                <a:solidFill>
                  <a:sysClr val="windowText" lastClr="000000"/>
                </a:solidFill>
              </a:rPr>
            </a:br>
            <a:endParaRPr lang="de-DE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4A50BD-4E4A-4C95-8328-470DC4354B69}"/>
              </a:ext>
            </a:extLst>
          </p:cNvPr>
          <p:cNvGrpSpPr/>
          <p:nvPr/>
        </p:nvGrpSpPr>
        <p:grpSpPr>
          <a:xfrm>
            <a:off x="6069670" y="4496559"/>
            <a:ext cx="2572238" cy="835250"/>
            <a:chOff x="6072765" y="4905155"/>
            <a:chExt cx="2572238" cy="835250"/>
          </a:xfrm>
        </p:grpSpPr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D327157A-55A8-4A87-A829-23D3F1736759}"/>
                </a:ext>
              </a:extLst>
            </p:cNvPr>
            <p:cNvSpPr/>
            <p:nvPr/>
          </p:nvSpPr>
          <p:spPr>
            <a:xfrm>
              <a:off x="6072765" y="5409978"/>
              <a:ext cx="2438935" cy="330427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1EBB3884-9DB1-4FB8-A77F-0D669850A681}"/>
                </a:ext>
              </a:extLst>
            </p:cNvPr>
            <p:cNvSpPr/>
            <p:nvPr/>
          </p:nvSpPr>
          <p:spPr>
            <a:xfrm>
              <a:off x="6072765" y="4905155"/>
              <a:ext cx="2438935" cy="5048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D69B2756-3BF4-4653-9A84-1727E612E509}"/>
                </a:ext>
              </a:extLst>
            </p:cNvPr>
            <p:cNvSpPr txBox="1"/>
            <p:nvPr/>
          </p:nvSpPr>
          <p:spPr>
            <a:xfrm>
              <a:off x="6075862" y="5410517"/>
              <a:ext cx="2569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psql</a:t>
              </a:r>
              <a:r>
                <a:rPr lang="de-DE" sz="1200" dirty="0"/>
                <a:t> –h $POSTGRES_HOST …</a:t>
              </a:r>
            </a:p>
          </p:txBody>
        </p:sp>
      </p:grp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8B7021B8-5E10-4FB3-B582-92F9C8E92506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288373" y="3928982"/>
            <a:ext cx="765" cy="5675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27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I:</a:t>
            </a:r>
            <a:br>
              <a:rPr lang="de-DE" dirty="0"/>
            </a:br>
            <a:r>
              <a:rPr lang="de-DE" dirty="0" err="1"/>
              <a:t>ConfigMap</a:t>
            </a:r>
            <a:endParaRPr lang="de-DE" dirty="0"/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4E149E9C-7CF0-4AEB-B81B-4A578E7E2FBE}"/>
              </a:ext>
            </a:extLst>
          </p:cNvPr>
          <p:cNvGrpSpPr/>
          <p:nvPr/>
        </p:nvGrpSpPr>
        <p:grpSpPr>
          <a:xfrm>
            <a:off x="492980" y="4497098"/>
            <a:ext cx="2438937" cy="834711"/>
            <a:chOff x="485431" y="4497098"/>
            <a:chExt cx="2438937" cy="834711"/>
          </a:xfrm>
        </p:grpSpPr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6B65A657-3583-4826-A48E-AB6EE0F22590}"/>
                </a:ext>
              </a:extLst>
            </p:cNvPr>
            <p:cNvSpPr/>
            <p:nvPr/>
          </p:nvSpPr>
          <p:spPr>
            <a:xfrm>
              <a:off x="485431" y="4691356"/>
              <a:ext cx="2438935" cy="640453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7BD4C93C-DECF-4326-9600-293213F70B8A}"/>
                </a:ext>
              </a:extLst>
            </p:cNvPr>
            <p:cNvSpPr/>
            <p:nvPr/>
          </p:nvSpPr>
          <p:spPr>
            <a:xfrm>
              <a:off x="485433" y="4497098"/>
              <a:ext cx="2438935" cy="5048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-server-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feld 88">
            <a:extLst>
              <a:ext uri="{FF2B5EF4-FFF2-40B4-BE49-F238E27FC236}">
                <a16:creationId xmlns:a16="http://schemas.microsoft.com/office/drawing/2014/main" id="{D2E409A2-6447-475A-9F09-AC68093714B3}"/>
              </a:ext>
            </a:extLst>
          </p:cNvPr>
          <p:cNvSpPr txBox="1"/>
          <p:nvPr/>
        </p:nvSpPr>
        <p:spPr>
          <a:xfrm>
            <a:off x="485433" y="4984193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Database: </a:t>
            </a:r>
            <a:r>
              <a:rPr lang="de-DE" sz="1200" b="1" dirty="0" err="1"/>
              <a:t>deeptalk</a:t>
            </a:r>
            <a:endParaRPr lang="de-DE" sz="12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FD18A2A-B943-4D27-9D65-9FFD96CDEC6A}"/>
              </a:ext>
            </a:extLst>
          </p:cNvPr>
          <p:cNvSpPr/>
          <p:nvPr/>
        </p:nvSpPr>
        <p:spPr>
          <a:xfrm>
            <a:off x="6084210" y="3407589"/>
            <a:ext cx="2438934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-client-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B275C1E1-68CF-4DE6-AD0D-6FB1D1FC6220}"/>
              </a:ext>
            </a:extLst>
          </p:cNvPr>
          <p:cNvSpPr/>
          <p:nvPr/>
        </p:nvSpPr>
        <p:spPr>
          <a:xfrm>
            <a:off x="492981" y="3417756"/>
            <a:ext cx="2438935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1319051-4A5B-44A5-B718-DFC58E8FE02C}"/>
              </a:ext>
            </a:extLst>
          </p:cNvPr>
          <p:cNvCxnSpPr>
            <a:cxnSpLocks/>
          </p:cNvCxnSpPr>
          <p:nvPr/>
        </p:nvCxnSpPr>
        <p:spPr>
          <a:xfrm>
            <a:off x="1712449" y="2843239"/>
            <a:ext cx="0" cy="57451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6E0EF3A2-B2A0-4E4F-8B20-9A0161E594F9}"/>
              </a:ext>
            </a:extLst>
          </p:cNvPr>
          <p:cNvCxnSpPr>
            <a:cxnSpLocks/>
          </p:cNvCxnSpPr>
          <p:nvPr/>
        </p:nvCxnSpPr>
        <p:spPr>
          <a:xfrm>
            <a:off x="1712449" y="3922580"/>
            <a:ext cx="1" cy="5745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C54B8C5-6BB9-4647-B403-AC76838AE0EC}"/>
              </a:ext>
            </a:extLst>
          </p:cNvPr>
          <p:cNvCxnSpPr>
            <a:cxnSpLocks/>
          </p:cNvCxnSpPr>
          <p:nvPr/>
        </p:nvCxnSpPr>
        <p:spPr>
          <a:xfrm>
            <a:off x="7303677" y="3912413"/>
            <a:ext cx="2122" cy="58414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32EDD665-4CFB-4D34-83E2-DA37F9196022}"/>
              </a:ext>
            </a:extLst>
          </p:cNvPr>
          <p:cNvGrpSpPr/>
          <p:nvPr/>
        </p:nvGrpSpPr>
        <p:grpSpPr>
          <a:xfrm>
            <a:off x="2924368" y="2590828"/>
            <a:ext cx="3148399" cy="2840485"/>
            <a:chOff x="2924368" y="2590828"/>
            <a:chExt cx="3148399" cy="2840485"/>
          </a:xfrm>
        </p:grpSpPr>
        <p:cxnSp>
          <p:nvCxnSpPr>
            <p:cNvPr id="105" name="Verbinder: gewinkelt 104">
              <a:extLst>
                <a:ext uri="{FF2B5EF4-FFF2-40B4-BE49-F238E27FC236}">
                  <a16:creationId xmlns:a16="http://schemas.microsoft.com/office/drawing/2014/main" id="{170666D5-24B3-42A0-BD8E-3D2BAB31093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24368" y="2590828"/>
              <a:ext cx="3148399" cy="2549054"/>
            </a:xfrm>
            <a:prstGeom prst="bentConnector3">
              <a:avLst>
                <a:gd name="adj1" fmla="val 85071"/>
              </a:avLst>
            </a:prstGeom>
            <a:ln w="28575">
              <a:solidFill>
                <a:srgbClr val="FF64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10D8FC71-E0A4-4438-B7AA-EFF1897526D7}"/>
                </a:ext>
              </a:extLst>
            </p:cNvPr>
            <p:cNvSpPr txBox="1"/>
            <p:nvPr/>
          </p:nvSpPr>
          <p:spPr>
            <a:xfrm>
              <a:off x="4320137" y="5123536"/>
              <a:ext cx="864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6451"/>
                  </a:solidFill>
                </a:rPr>
                <a:t>connect</a:t>
              </a:r>
              <a:endParaRPr lang="de-DE" dirty="0">
                <a:solidFill>
                  <a:srgbClr val="FF6451"/>
                </a:solidFill>
              </a:endParaRPr>
            </a:p>
          </p:txBody>
        </p:sp>
      </p:grp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498CA89F-9769-4E56-819A-6D05BC1BC17E}"/>
              </a:ext>
            </a:extLst>
          </p:cNvPr>
          <p:cNvCxnSpPr>
            <a:cxnSpLocks/>
          </p:cNvCxnSpPr>
          <p:nvPr/>
        </p:nvCxnSpPr>
        <p:spPr>
          <a:xfrm flipV="1">
            <a:off x="2931916" y="2749862"/>
            <a:ext cx="724798" cy="920306"/>
          </a:xfrm>
          <a:prstGeom prst="bentConnector3">
            <a:avLst>
              <a:gd name="adj1" fmla="val 3452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Verbinder: gewinkelt 107">
            <a:extLst>
              <a:ext uri="{FF2B5EF4-FFF2-40B4-BE49-F238E27FC236}">
                <a16:creationId xmlns:a16="http://schemas.microsoft.com/office/drawing/2014/main" id="{AC215E02-FBDB-4761-8CC6-7A41FBAA0FE3}"/>
              </a:ext>
            </a:extLst>
          </p:cNvPr>
          <p:cNvCxnSpPr>
            <a:cxnSpLocks/>
          </p:cNvCxnSpPr>
          <p:nvPr/>
        </p:nvCxnSpPr>
        <p:spPr>
          <a:xfrm rot="10800000">
            <a:off x="5654960" y="2749863"/>
            <a:ext cx="429250" cy="91013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>
            <a:extLst>
              <a:ext uri="{FF2B5EF4-FFF2-40B4-BE49-F238E27FC236}">
                <a16:creationId xmlns:a16="http://schemas.microsoft.com/office/drawing/2014/main" id="{17FE75FB-FD05-4332-867E-C6895D17EF25}"/>
              </a:ext>
            </a:extLst>
          </p:cNvPr>
          <p:cNvSpPr/>
          <p:nvPr/>
        </p:nvSpPr>
        <p:spPr>
          <a:xfrm>
            <a:off x="492981" y="2338416"/>
            <a:ext cx="2438935" cy="5048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Service</a:t>
            </a:r>
          </a:p>
        </p:txBody>
      </p: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9729C1D7-EAD8-45F9-B7B5-D46D4ABB5764}"/>
              </a:ext>
            </a:extLst>
          </p:cNvPr>
          <p:cNvGrpSpPr/>
          <p:nvPr/>
        </p:nvGrpSpPr>
        <p:grpSpPr>
          <a:xfrm>
            <a:off x="3656714" y="2497450"/>
            <a:ext cx="2001195" cy="1559737"/>
            <a:chOff x="6072765" y="3025173"/>
            <a:chExt cx="2442533" cy="1559737"/>
          </a:xfrm>
        </p:grpSpPr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3EB132A4-B6D9-4811-B1D9-B235484B1467}"/>
                </a:ext>
              </a:extLst>
            </p:cNvPr>
            <p:cNvSpPr/>
            <p:nvPr/>
          </p:nvSpPr>
          <p:spPr>
            <a:xfrm>
              <a:off x="6076363" y="3476098"/>
              <a:ext cx="2438935" cy="1108812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EB2D5A86-902C-41B3-97DE-1B3DCBA11EA1}"/>
                </a:ext>
              </a:extLst>
            </p:cNvPr>
            <p:cNvSpPr/>
            <p:nvPr/>
          </p:nvSpPr>
          <p:spPr>
            <a:xfrm>
              <a:off x="6072765" y="3025173"/>
              <a:ext cx="2438934" cy="50482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ConfigMap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feld 118">
            <a:extLst>
              <a:ext uri="{FF2B5EF4-FFF2-40B4-BE49-F238E27FC236}">
                <a16:creationId xmlns:a16="http://schemas.microsoft.com/office/drawing/2014/main" id="{2E2FFFC0-7605-498B-AE4F-ACC293818029}"/>
              </a:ext>
            </a:extLst>
          </p:cNvPr>
          <p:cNvSpPr txBox="1"/>
          <p:nvPr/>
        </p:nvSpPr>
        <p:spPr>
          <a:xfrm>
            <a:off x="3669923" y="2981404"/>
            <a:ext cx="199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POSTGRES_HOST</a:t>
            </a:r>
          </a:p>
          <a:p>
            <a:r>
              <a:rPr lang="de-DE" sz="1200" dirty="0"/>
              <a:t>POSTGRES_DB</a:t>
            </a:r>
          </a:p>
          <a:p>
            <a:r>
              <a:rPr lang="de-DE" sz="1200" dirty="0"/>
              <a:t>POSTGRES_USER</a:t>
            </a:r>
            <a:br>
              <a:rPr lang="de-DE" sz="1200" dirty="0"/>
            </a:br>
            <a:r>
              <a:rPr lang="de-DE" sz="1200" dirty="0"/>
              <a:t>POSTGRES_PASSWORD</a:t>
            </a:r>
          </a:p>
          <a:p>
            <a:r>
              <a:rPr lang="de-DE" sz="1200" dirty="0"/>
              <a:t>PGPASSWORD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5BAE535-8A04-43EE-91DE-4E1DE021214D}"/>
              </a:ext>
            </a:extLst>
          </p:cNvPr>
          <p:cNvGrpSpPr/>
          <p:nvPr/>
        </p:nvGrpSpPr>
        <p:grpSpPr>
          <a:xfrm>
            <a:off x="6069670" y="4496559"/>
            <a:ext cx="2572238" cy="835250"/>
            <a:chOff x="6072765" y="4905155"/>
            <a:chExt cx="2572238" cy="835250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0153A19-4CC2-4F67-8D61-624E56E3618B}"/>
                </a:ext>
              </a:extLst>
            </p:cNvPr>
            <p:cNvSpPr/>
            <p:nvPr/>
          </p:nvSpPr>
          <p:spPr>
            <a:xfrm>
              <a:off x="6072765" y="5409978"/>
              <a:ext cx="2438935" cy="330427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A4C2194-A5AA-4CF2-AC69-CBBE80D581C1}"/>
                </a:ext>
              </a:extLst>
            </p:cNvPr>
            <p:cNvSpPr/>
            <p:nvPr/>
          </p:nvSpPr>
          <p:spPr>
            <a:xfrm>
              <a:off x="6072765" y="4905155"/>
              <a:ext cx="2438935" cy="5048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D819523-B845-41FC-A52C-A1367B3AFA99}"/>
                </a:ext>
              </a:extLst>
            </p:cNvPr>
            <p:cNvSpPr txBox="1"/>
            <p:nvPr/>
          </p:nvSpPr>
          <p:spPr>
            <a:xfrm>
              <a:off x="6075862" y="5410517"/>
              <a:ext cx="2569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psql</a:t>
              </a:r>
              <a:r>
                <a:rPr lang="de-DE" sz="1200" dirty="0"/>
                <a:t> –h $POSTGRES_HOST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58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I:</a:t>
            </a:r>
            <a:br>
              <a:rPr lang="de-DE" dirty="0"/>
            </a:br>
            <a:r>
              <a:rPr lang="de-DE" dirty="0" err="1"/>
              <a:t>ConfigMap</a:t>
            </a:r>
            <a:r>
              <a:rPr lang="de-DE" dirty="0"/>
              <a:t> + Secret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11C27E6-72B4-4A2B-B11B-272DDC533A5B}"/>
              </a:ext>
            </a:extLst>
          </p:cNvPr>
          <p:cNvGrpSpPr/>
          <p:nvPr/>
        </p:nvGrpSpPr>
        <p:grpSpPr>
          <a:xfrm>
            <a:off x="492980" y="4497098"/>
            <a:ext cx="2438937" cy="834711"/>
            <a:chOff x="485431" y="4497098"/>
            <a:chExt cx="2438937" cy="834711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64FE3124-C5DE-4B57-912D-20B599DB5ABE}"/>
                </a:ext>
              </a:extLst>
            </p:cNvPr>
            <p:cNvSpPr/>
            <p:nvPr/>
          </p:nvSpPr>
          <p:spPr>
            <a:xfrm>
              <a:off x="485431" y="4691356"/>
              <a:ext cx="2438935" cy="640453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EF7CF8F-9D5C-4A5B-9CC4-0EEEDDCE674E}"/>
                </a:ext>
              </a:extLst>
            </p:cNvPr>
            <p:cNvSpPr/>
            <p:nvPr/>
          </p:nvSpPr>
          <p:spPr>
            <a:xfrm>
              <a:off x="485433" y="4497098"/>
              <a:ext cx="2438935" cy="5048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-server-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B8DF4A26-A759-4AE3-A41B-090E53BB921D}"/>
              </a:ext>
            </a:extLst>
          </p:cNvPr>
          <p:cNvSpPr/>
          <p:nvPr/>
        </p:nvSpPr>
        <p:spPr>
          <a:xfrm>
            <a:off x="492981" y="2338416"/>
            <a:ext cx="2438935" cy="5048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81E3A4B-AF88-4EA4-9846-E4C6EBDBB745}"/>
              </a:ext>
            </a:extLst>
          </p:cNvPr>
          <p:cNvSpPr txBox="1"/>
          <p:nvPr/>
        </p:nvSpPr>
        <p:spPr>
          <a:xfrm>
            <a:off x="485433" y="4984193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Database: </a:t>
            </a:r>
            <a:r>
              <a:rPr lang="de-DE" sz="1200" b="1" dirty="0" err="1"/>
              <a:t>deeptalk</a:t>
            </a:r>
            <a:br>
              <a:rPr lang="de-DE" sz="1200" dirty="0"/>
            </a:br>
            <a:endParaRPr lang="de-DE" sz="12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A312579-C06E-4A9A-B15E-A59C1FA72B19}"/>
              </a:ext>
            </a:extLst>
          </p:cNvPr>
          <p:cNvSpPr/>
          <p:nvPr/>
        </p:nvSpPr>
        <p:spPr>
          <a:xfrm>
            <a:off x="6084210" y="3407589"/>
            <a:ext cx="2438934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-client-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2FCFF20-6BFD-4AC4-89C8-55EB9060213B}"/>
              </a:ext>
            </a:extLst>
          </p:cNvPr>
          <p:cNvSpPr/>
          <p:nvPr/>
        </p:nvSpPr>
        <p:spPr>
          <a:xfrm>
            <a:off x="492981" y="3417756"/>
            <a:ext cx="2438935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8A862D3-19CE-4C10-830F-AC4321F9E43C}"/>
              </a:ext>
            </a:extLst>
          </p:cNvPr>
          <p:cNvCxnSpPr>
            <a:cxnSpLocks/>
          </p:cNvCxnSpPr>
          <p:nvPr/>
        </p:nvCxnSpPr>
        <p:spPr>
          <a:xfrm>
            <a:off x="1712449" y="2843239"/>
            <a:ext cx="0" cy="57451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CD97360-3436-4087-B631-02DC6B2F210C}"/>
              </a:ext>
            </a:extLst>
          </p:cNvPr>
          <p:cNvCxnSpPr>
            <a:cxnSpLocks/>
          </p:cNvCxnSpPr>
          <p:nvPr/>
        </p:nvCxnSpPr>
        <p:spPr>
          <a:xfrm>
            <a:off x="1712449" y="3922580"/>
            <a:ext cx="1" cy="5745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BDE2994-849D-4BD7-BE9E-D784A6CE3FA6}"/>
              </a:ext>
            </a:extLst>
          </p:cNvPr>
          <p:cNvCxnSpPr>
            <a:cxnSpLocks/>
          </p:cNvCxnSpPr>
          <p:nvPr/>
        </p:nvCxnSpPr>
        <p:spPr>
          <a:xfrm>
            <a:off x="7303677" y="3912413"/>
            <a:ext cx="2122" cy="58414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5E8F6559-C226-4F3B-8482-748555C04C52}"/>
              </a:ext>
            </a:extLst>
          </p:cNvPr>
          <p:cNvGrpSpPr/>
          <p:nvPr/>
        </p:nvGrpSpPr>
        <p:grpSpPr>
          <a:xfrm>
            <a:off x="3651190" y="3691206"/>
            <a:ext cx="2022610" cy="1177766"/>
            <a:chOff x="6046626" y="3025173"/>
            <a:chExt cx="2468672" cy="1177766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D9591A08-BD1B-4F6C-936B-A73AA282D44B}"/>
                </a:ext>
              </a:extLst>
            </p:cNvPr>
            <p:cNvGrpSpPr/>
            <p:nvPr/>
          </p:nvGrpSpPr>
          <p:grpSpPr>
            <a:xfrm>
              <a:off x="6046626" y="3476097"/>
              <a:ext cx="2468672" cy="726842"/>
              <a:chOff x="436987" y="3755401"/>
              <a:chExt cx="2468672" cy="726842"/>
            </a:xfrm>
          </p:grpSpPr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BAAC0BBA-7FE7-4648-A613-AF9983D2BEDC}"/>
                  </a:ext>
                </a:extLst>
              </p:cNvPr>
              <p:cNvSpPr/>
              <p:nvPr/>
            </p:nvSpPr>
            <p:spPr>
              <a:xfrm>
                <a:off x="466724" y="3755401"/>
                <a:ext cx="2438935" cy="726842"/>
              </a:xfrm>
              <a:prstGeom prst="roundRect">
                <a:avLst>
                  <a:gd name="adj" fmla="val 4208"/>
                </a:avLst>
              </a:prstGeom>
              <a:solidFill>
                <a:srgbClr val="BCE1FC">
                  <a:alpha val="36863"/>
                </a:srgb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DEA9E03F-129D-4E29-831D-40137C0D3069}"/>
                  </a:ext>
                </a:extLst>
              </p:cNvPr>
              <p:cNvSpPr txBox="1"/>
              <p:nvPr/>
            </p:nvSpPr>
            <p:spPr>
              <a:xfrm>
                <a:off x="436987" y="3807121"/>
                <a:ext cx="24389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ysClr val="windowText" lastClr="000000"/>
                    </a:solidFill>
                  </a:rPr>
                  <a:t>POSTGRES_USER</a:t>
                </a:r>
                <a:br>
                  <a:rPr lang="de-DE" sz="1200" dirty="0">
                    <a:solidFill>
                      <a:sysClr val="windowText" lastClr="000000"/>
                    </a:solidFill>
                  </a:rPr>
                </a:br>
                <a:r>
                  <a:rPr lang="de-DE" sz="1200" dirty="0">
                    <a:solidFill>
                      <a:sysClr val="windowText" lastClr="000000"/>
                    </a:solidFill>
                  </a:rPr>
                  <a:t>POSTGRES_PASSWORD</a:t>
                </a:r>
              </a:p>
              <a:p>
                <a:r>
                  <a:rPr lang="de-DE" sz="1200" dirty="0">
                    <a:solidFill>
                      <a:sysClr val="windowText" lastClr="000000"/>
                    </a:solidFill>
                  </a:rPr>
                  <a:t>PGPASSWORD</a:t>
                </a:r>
              </a:p>
            </p:txBody>
          </p:sp>
        </p:grp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DA26E7A-8603-4BE3-A61E-E3D8FE254FF7}"/>
                </a:ext>
              </a:extLst>
            </p:cNvPr>
            <p:cNvSpPr/>
            <p:nvPr/>
          </p:nvSpPr>
          <p:spPr>
            <a:xfrm>
              <a:off x="6072765" y="3025173"/>
              <a:ext cx="2442533" cy="50482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>
                  <a:solidFill>
                    <a:schemeClr val="bg1"/>
                  </a:solidFill>
                </a:rPr>
                <a:t>Secret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13579470-3A45-44B8-BCD3-82173F482EEF}"/>
              </a:ext>
            </a:extLst>
          </p:cNvPr>
          <p:cNvGrpSpPr/>
          <p:nvPr/>
        </p:nvGrpSpPr>
        <p:grpSpPr>
          <a:xfrm>
            <a:off x="3656715" y="2497450"/>
            <a:ext cx="2032211" cy="920650"/>
            <a:chOff x="6072765" y="3025173"/>
            <a:chExt cx="2480389" cy="920650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C88AF9CC-1DF0-4B8C-A56E-FD08FFAFFF5D}"/>
                </a:ext>
              </a:extLst>
            </p:cNvPr>
            <p:cNvGrpSpPr/>
            <p:nvPr/>
          </p:nvGrpSpPr>
          <p:grpSpPr>
            <a:xfrm>
              <a:off x="6076363" y="3476098"/>
              <a:ext cx="2476791" cy="469725"/>
              <a:chOff x="466724" y="3755402"/>
              <a:chExt cx="2476791" cy="469725"/>
            </a:xfrm>
          </p:grpSpPr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C82AFFB7-5D9E-40BD-94F5-DAFD0D852094}"/>
                  </a:ext>
                </a:extLst>
              </p:cNvPr>
              <p:cNvSpPr/>
              <p:nvPr/>
            </p:nvSpPr>
            <p:spPr>
              <a:xfrm>
                <a:off x="466724" y="3755402"/>
                <a:ext cx="2438935" cy="461666"/>
              </a:xfrm>
              <a:prstGeom prst="roundRect">
                <a:avLst>
                  <a:gd name="adj" fmla="val 4208"/>
                </a:avLst>
              </a:prstGeom>
              <a:solidFill>
                <a:srgbClr val="BCE1FC">
                  <a:alpha val="36863"/>
                </a:srgb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06FAE062-CCD3-4653-B399-3ADE9A7580F8}"/>
                  </a:ext>
                </a:extLst>
              </p:cNvPr>
              <p:cNvSpPr txBox="1"/>
              <p:nvPr/>
            </p:nvSpPr>
            <p:spPr>
              <a:xfrm>
                <a:off x="504581" y="3763462"/>
                <a:ext cx="24389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ysClr val="windowText" lastClr="000000"/>
                    </a:solidFill>
                  </a:rPr>
                  <a:t>POSTGRES_HOST</a:t>
                </a:r>
              </a:p>
              <a:p>
                <a:r>
                  <a:rPr lang="de-DE" sz="1200" dirty="0">
                    <a:solidFill>
                      <a:sysClr val="windowText" lastClr="000000"/>
                    </a:solidFill>
                  </a:rPr>
                  <a:t>POSTGRES_DB</a:t>
                </a:r>
              </a:p>
            </p:txBody>
          </p:sp>
        </p:grp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86B1962C-5B16-4527-8A2C-78D849B9FC78}"/>
                </a:ext>
              </a:extLst>
            </p:cNvPr>
            <p:cNvSpPr/>
            <p:nvPr/>
          </p:nvSpPr>
          <p:spPr>
            <a:xfrm>
              <a:off x="6072765" y="3025173"/>
              <a:ext cx="2438934" cy="50482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ConfigMap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2F63ADC-1021-4ADC-B7B4-B5D4C98E9991}"/>
              </a:ext>
            </a:extLst>
          </p:cNvPr>
          <p:cNvGrpSpPr/>
          <p:nvPr/>
        </p:nvGrpSpPr>
        <p:grpSpPr>
          <a:xfrm>
            <a:off x="2924368" y="2590828"/>
            <a:ext cx="3148399" cy="2840485"/>
            <a:chOff x="2924368" y="2590828"/>
            <a:chExt cx="3148399" cy="2840485"/>
          </a:xfrm>
        </p:grpSpPr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0363D6DF-0EE6-42BE-BC00-30EBCBBFFB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24368" y="2590828"/>
              <a:ext cx="3148399" cy="2549054"/>
            </a:xfrm>
            <a:prstGeom prst="bentConnector3">
              <a:avLst>
                <a:gd name="adj1" fmla="val 85071"/>
              </a:avLst>
            </a:prstGeom>
            <a:ln w="28575">
              <a:solidFill>
                <a:srgbClr val="FF64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71D7FFD-B9D9-4400-9E85-36F657C29AE4}"/>
                </a:ext>
              </a:extLst>
            </p:cNvPr>
            <p:cNvSpPr txBox="1"/>
            <p:nvPr/>
          </p:nvSpPr>
          <p:spPr>
            <a:xfrm>
              <a:off x="4320137" y="5123536"/>
              <a:ext cx="864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6451"/>
                  </a:solidFill>
                </a:rPr>
                <a:t>connect</a:t>
              </a:r>
              <a:endParaRPr lang="de-DE" dirty="0">
                <a:solidFill>
                  <a:srgbClr val="FF6451"/>
                </a:solidFill>
              </a:endParaRPr>
            </a:p>
          </p:txBody>
        </p:sp>
      </p:grp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56E9A82B-D97F-4092-B311-7CFE4B7A4BBB}"/>
              </a:ext>
            </a:extLst>
          </p:cNvPr>
          <p:cNvCxnSpPr>
            <a:cxnSpLocks/>
          </p:cNvCxnSpPr>
          <p:nvPr/>
        </p:nvCxnSpPr>
        <p:spPr>
          <a:xfrm flipV="1">
            <a:off x="2931916" y="2749862"/>
            <a:ext cx="724798" cy="920306"/>
          </a:xfrm>
          <a:prstGeom prst="bentConnector3">
            <a:avLst>
              <a:gd name="adj1" fmla="val 3452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52767506-F48D-4E02-ACF4-C14F20FC7868}"/>
              </a:ext>
            </a:extLst>
          </p:cNvPr>
          <p:cNvCxnSpPr>
            <a:cxnSpLocks/>
          </p:cNvCxnSpPr>
          <p:nvPr/>
        </p:nvCxnSpPr>
        <p:spPr>
          <a:xfrm rot="10800000">
            <a:off x="5654960" y="2749863"/>
            <a:ext cx="429250" cy="91013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7ED24402-FF96-4413-85B4-467A8AA0F558}"/>
              </a:ext>
            </a:extLst>
          </p:cNvPr>
          <p:cNvCxnSpPr>
            <a:cxnSpLocks/>
          </p:cNvCxnSpPr>
          <p:nvPr/>
        </p:nvCxnSpPr>
        <p:spPr>
          <a:xfrm>
            <a:off x="2931916" y="3670168"/>
            <a:ext cx="740691" cy="273450"/>
          </a:xfrm>
          <a:prstGeom prst="bentConnector3">
            <a:avLst>
              <a:gd name="adj1" fmla="val 3369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E5823E3E-F43F-4F12-963B-52B897F09F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73802" y="3660000"/>
            <a:ext cx="410409" cy="283617"/>
          </a:xfrm>
          <a:prstGeom prst="bentConnector3">
            <a:avLst>
              <a:gd name="adj1" fmla="val 5424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68D339A-DF8C-4A38-A654-5A3DB17DE573}"/>
              </a:ext>
            </a:extLst>
          </p:cNvPr>
          <p:cNvGrpSpPr/>
          <p:nvPr/>
        </p:nvGrpSpPr>
        <p:grpSpPr>
          <a:xfrm>
            <a:off x="6069670" y="4496559"/>
            <a:ext cx="2572238" cy="835250"/>
            <a:chOff x="6072765" y="4905155"/>
            <a:chExt cx="2572238" cy="835250"/>
          </a:xfrm>
        </p:grpSpPr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045AD565-6A9E-4C65-8ADE-8614CBFAB360}"/>
                </a:ext>
              </a:extLst>
            </p:cNvPr>
            <p:cNvSpPr/>
            <p:nvPr/>
          </p:nvSpPr>
          <p:spPr>
            <a:xfrm>
              <a:off x="6072765" y="5409978"/>
              <a:ext cx="2438935" cy="330427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DDF3C197-A641-4CA7-B398-4091B3923FE9}"/>
                </a:ext>
              </a:extLst>
            </p:cNvPr>
            <p:cNvSpPr/>
            <p:nvPr/>
          </p:nvSpPr>
          <p:spPr>
            <a:xfrm>
              <a:off x="6072765" y="4905155"/>
              <a:ext cx="2438935" cy="5048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EC7B8654-6D20-40FB-A711-D17DC8CC52B2}"/>
                </a:ext>
              </a:extLst>
            </p:cNvPr>
            <p:cNvSpPr txBox="1"/>
            <p:nvPr/>
          </p:nvSpPr>
          <p:spPr>
            <a:xfrm>
              <a:off x="6075862" y="5410517"/>
              <a:ext cx="2569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psql</a:t>
              </a:r>
              <a:r>
                <a:rPr lang="de-DE" sz="1200" dirty="0"/>
                <a:t> –h $POSTGRES_HOST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268280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Kunde-Projekt_jjjj-mm-tt_Vorlage_V1.1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A3C8C"/>
      </a:hlink>
      <a:folHlink>
        <a:srgbClr val="0A3C8C"/>
      </a:folHlink>
    </a:clrScheme>
    <a:fontScheme name="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732</Words>
  <Application>Microsoft Macintosh PowerPoint</Application>
  <PresentationFormat>Bildschirmpräsentation (16:10)</PresentationFormat>
  <Paragraphs>207</Paragraphs>
  <Slides>21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Calibri</vt:lpstr>
      <vt:lpstr>Arial</vt:lpstr>
      <vt:lpstr>Verdana</vt:lpstr>
      <vt:lpstr>Helvetica</vt:lpstr>
      <vt:lpstr>Präsentationsvorlage_Kunde-Projekt_jjjj-mm-tt_Vorlage_V1.1</vt:lpstr>
      <vt:lpstr>ConfigMaps und Secrets</vt:lpstr>
      <vt:lpstr>Agenda</vt:lpstr>
      <vt:lpstr>Recap</vt:lpstr>
      <vt:lpstr>Grundlagen</vt:lpstr>
      <vt:lpstr>ConfigMaps</vt:lpstr>
      <vt:lpstr>Secrets</vt:lpstr>
      <vt:lpstr>Beispiel I: Umgebungsvariablen</vt:lpstr>
      <vt:lpstr>Beispiel I: ConfigMap</vt:lpstr>
      <vt:lpstr>Beispiel I: ConfigMap + Secret</vt:lpstr>
      <vt:lpstr>Beispiel II:  Grafana konfigurieren</vt:lpstr>
      <vt:lpstr>Initiale Credentials festlegen</vt:lpstr>
      <vt:lpstr>Datenquelle und Dashboard vorkonfigurieren</vt:lpstr>
      <vt:lpstr>Provisioning System</vt:lpstr>
      <vt:lpstr>ConfigMap als Volume im Pod</vt:lpstr>
      <vt:lpstr>Bereitstellung von Config-Dateien über ConfigMaps</vt:lpstr>
      <vt:lpstr>ConfigMaps erzeugen</vt:lpstr>
      <vt:lpstr>Secrets erzeugen</vt:lpstr>
      <vt:lpstr>Umgang mit Secrets</vt:lpstr>
      <vt:lpstr>Misc</vt:lpstr>
      <vt:lpstr>Ausblick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Staps</dc:creator>
  <cp:lastModifiedBy>Microsoft Office User</cp:lastModifiedBy>
  <cp:revision>1123</cp:revision>
  <dcterms:created xsi:type="dcterms:W3CDTF">2012-08-15T13:17:35Z</dcterms:created>
  <dcterms:modified xsi:type="dcterms:W3CDTF">2020-09-16T23:39:54Z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</vt:lpwstr>
  </property>
  <property fmtid="{D5CDD505-2E9C-101B-9397-08002B2CF9AE}" pid="3" name="Präsenationsdatum">
    <vt:lpwstr>dd.mm.yyy</vt:lpwstr>
  </property>
</Properties>
</file>