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71" r:id="rId2"/>
    <p:sldId id="496" r:id="rId3"/>
    <p:sldId id="497" r:id="rId4"/>
    <p:sldId id="508" r:id="rId5"/>
    <p:sldId id="260" r:id="rId6"/>
    <p:sldId id="261" r:id="rId7"/>
    <p:sldId id="519" r:id="rId8"/>
    <p:sldId id="524" r:id="rId9"/>
    <p:sldId id="521" r:id="rId10"/>
    <p:sldId id="526" r:id="rId11"/>
    <p:sldId id="520" r:id="rId12"/>
    <p:sldId id="525" r:id="rId13"/>
    <p:sldId id="509" r:id="rId14"/>
    <p:sldId id="499" r:id="rId15"/>
    <p:sldId id="495" r:id="rId16"/>
  </p:sldIdLst>
  <p:sldSz cx="9144000" cy="5715000" type="screen16x10"/>
  <p:notesSz cx="7099300" cy="10234613"/>
  <p:embeddedFontLst>
    <p:embeddedFont>
      <p:font typeface="Calibri" panose="020F0502020204030204" pitchFamily="34" charset="0"/>
      <p:regular r:id="rId19"/>
      <p:bold r:id="rId19"/>
      <p:italic r:id="rId19"/>
      <p:boldItalic r:id="rId19"/>
    </p:embeddedFont>
    <p:embeddedFont>
      <p:font typeface="Helvetica" pitchFamily="2" charset="0"/>
      <p:regular r:id="rId19"/>
      <p:bold r:id="rId19"/>
      <p:italic r:id="rId19"/>
      <p:boldItalic r:id="rId19"/>
    </p:embeddedFont>
    <p:embeddedFont>
      <p:font typeface="Verdana" panose="020B0604030504040204" pitchFamily="34" charset="0"/>
      <p:regular r:id="rId19"/>
      <p:bold r:id="rId19"/>
      <p:italic r:id="rId19"/>
      <p:boldItalic r:id="rId19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7547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5095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4264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90190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377381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852857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328333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803809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3" userDrawn="1">
          <p15:clr>
            <a:srgbClr val="A4A3A4"/>
          </p15:clr>
        </p15:guide>
        <p15:guide id="2" orient="horz" pos="3161" userDrawn="1">
          <p15:clr>
            <a:srgbClr val="A4A3A4"/>
          </p15:clr>
        </p15:guide>
        <p15:guide id="3" orient="horz" pos="2367" userDrawn="1">
          <p15:clr>
            <a:srgbClr val="A4A3A4"/>
          </p15:clr>
        </p15:guide>
        <p15:guide id="4" orient="horz" pos="3426" userDrawn="1">
          <p15:clr>
            <a:srgbClr val="A4A3A4"/>
          </p15:clr>
        </p15:guide>
        <p15:guide id="5" orient="horz" pos="1536" userDrawn="1">
          <p15:clr>
            <a:srgbClr val="A4A3A4"/>
          </p15:clr>
        </p15:guide>
        <p15:guide id="6" orient="horz" pos="1271" userDrawn="1">
          <p15:clr>
            <a:srgbClr val="A4A3A4"/>
          </p15:clr>
        </p15:guide>
        <p15:guide id="7" orient="horz" pos="3313" userDrawn="1">
          <p15:clr>
            <a:srgbClr val="A4A3A4"/>
          </p15:clr>
        </p15:guide>
        <p15:guide id="8" orient="horz" pos="1649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213" userDrawn="1">
          <p15:clr>
            <a:srgbClr val="A4A3A4"/>
          </p15:clr>
        </p15:guide>
        <p15:guide id="11" orient="horz" pos="2821" userDrawn="1">
          <p15:clr>
            <a:srgbClr val="A4A3A4"/>
          </p15:clr>
        </p15:guide>
        <p15:guide id="12" pos="1746" userDrawn="1">
          <p15:clr>
            <a:srgbClr val="A4A3A4"/>
          </p15:clr>
        </p15:guide>
        <p15:guide id="13" pos="5375" userDrawn="1">
          <p15:clr>
            <a:srgbClr val="A4A3A4"/>
          </p15:clr>
        </p15:guide>
        <p15:guide id="14" pos="385" userDrawn="1">
          <p15:clr>
            <a:srgbClr val="A4A3A4"/>
          </p15:clr>
        </p15:guide>
        <p15:guide id="15" pos="2880" userDrawn="1">
          <p15:clr>
            <a:srgbClr val="A4A3A4"/>
          </p15:clr>
        </p15:guide>
        <p15:guide id="16" pos="2699" userDrawn="1">
          <p15:clr>
            <a:srgbClr val="A4A3A4"/>
          </p15:clr>
        </p15:guide>
        <p15:guide id="17" pos="3061" userDrawn="1">
          <p15:clr>
            <a:srgbClr val="A4A3A4"/>
          </p15:clr>
        </p15:guide>
        <p15:guide id="18" pos="13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451"/>
    <a:srgbClr val="BCE1FC"/>
    <a:srgbClr val="14468C"/>
    <a:srgbClr val="0A3C8C"/>
    <a:srgbClr val="050E21"/>
    <a:srgbClr val="195096"/>
    <a:srgbClr val="0A1E46"/>
    <a:srgbClr val="3278DC"/>
    <a:srgbClr val="A0AAB4"/>
    <a:srgbClr val="AA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57" autoAdjust="0"/>
    <p:restoredTop sz="88959" autoAdjust="0"/>
  </p:normalViewPr>
  <p:slideViewPr>
    <p:cSldViewPr snapToObjects="1">
      <p:cViewPr varScale="1">
        <p:scale>
          <a:sx n="139" d="100"/>
          <a:sy n="139" d="100"/>
        </p:scale>
        <p:origin x="1728" y="176"/>
      </p:cViewPr>
      <p:guideLst>
        <p:guide orient="horz" pos="743"/>
        <p:guide orient="horz" pos="3161"/>
        <p:guide orient="horz" pos="2367"/>
        <p:guide orient="horz" pos="3426"/>
        <p:guide orient="horz" pos="1536"/>
        <p:guide orient="horz" pos="1271"/>
        <p:guide orient="horz" pos="3313"/>
        <p:guide orient="horz" pos="1649"/>
        <p:guide orient="horz"/>
        <p:guide orient="horz" pos="213"/>
        <p:guide orient="horz" pos="2821"/>
        <p:guide pos="1746"/>
        <p:guide pos="5375"/>
        <p:guide pos="385"/>
        <p:guide pos="2880"/>
        <p:guide pos="2699"/>
        <p:guide pos="3061"/>
        <p:guide pos="13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Objects="1">
      <p:cViewPr varScale="1">
        <p:scale>
          <a:sx n="79" d="100"/>
          <a:sy n="79" d="100"/>
        </p:scale>
        <p:origin x="-3906" y="-108"/>
      </p:cViewPr>
      <p:guideLst>
        <p:guide orient="horz" pos="3223"/>
        <p:guide pos="2236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NUL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2676DCA-960E-4391-BFD1-94775D77449F}" type="datetimeFigureOut">
              <a:rPr lang="de-DE" smtClean="0"/>
              <a:pPr/>
              <a:t>23.06.20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1CBB2D9-B996-4C9F-9718-0BD6CFB127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557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9425" y="768350"/>
            <a:ext cx="614045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4D8C3D32-0CEC-4E75-98FF-2FBD233904A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840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1pPr>
    <a:lvl2pPr marL="475476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2pPr>
    <a:lvl3pPr marL="950953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3pPr>
    <a:lvl4pPr marL="1426428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4pPr>
    <a:lvl5pPr marL="1901904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5pPr>
    <a:lvl6pPr marL="2377381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6pPr>
    <a:lvl7pPr marL="2852857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7pPr>
    <a:lvl8pPr marL="3328333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8pPr>
    <a:lvl9pPr marL="3803809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768350"/>
            <a:ext cx="614045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391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62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651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48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081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768350"/>
            <a:ext cx="6135687" cy="383540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560" cy="460368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4021200" y="9721080"/>
            <a:ext cx="3074400" cy="509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AAB860F1-7B66-48B8-8725-02B5D17FB0D9}" type="slidenum">
              <a:rPr lang="de-DE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de-DE" sz="13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9264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768350"/>
            <a:ext cx="6135687" cy="3835400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560" cy="460368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4021200" y="9721080"/>
            <a:ext cx="3074400" cy="509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B778B3B0-E1B1-4AB3-BEEE-FC8FD4B90931}" type="slidenum">
              <a:rPr lang="de-DE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de-DE" sz="13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8950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077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711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8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837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62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5CE4A87A-7662-874B-9779-C31B2908ED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6725" y="3433581"/>
            <a:ext cx="8066091" cy="1368190"/>
          </a:xfrm>
        </p:spPr>
        <p:txBody>
          <a:bodyPr lIns="0" tIns="0" rIns="0" bIns="360000" anchor="b" anchorCtr="0"/>
          <a:lstStyle>
            <a:lvl1pPr algn="ctr">
              <a:lnSpc>
                <a:spcPct val="90000"/>
              </a:lnSpc>
              <a:defRPr sz="2800" b="1" spc="-27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6725" y="4801770"/>
            <a:ext cx="8066089" cy="503656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800"/>
              </a:spcBef>
              <a:buNone/>
              <a:defRPr sz="1600" b="0" spc="267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7658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720CEEC-913C-4940-B141-B6A6A6A9CA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4441720"/>
            <a:ext cx="9144000" cy="1224170"/>
          </a:xfrm>
        </p:spPr>
        <p:txBody>
          <a:bodyPr tIns="0" bIns="0"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45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1776" y="1057275"/>
            <a:ext cx="5761038" cy="129540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76" y="2352676"/>
            <a:ext cx="5761038" cy="2952750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20000"/>
              <a:buFont typeface="Calibri" panose="020F0502020204030204" pitchFamily="34" charset="0"/>
              <a:buNone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4988" marR="0" indent="-268288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01688" marR="0" indent="-266700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69975" indent="-268288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724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71776" y="1778000"/>
            <a:ext cx="5761037" cy="3527425"/>
          </a:xfrm>
        </p:spPr>
        <p:txBody>
          <a:bodyPr tIns="0" bIns="0" anchor="t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3422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E8C79BB-BA13-3F44-A96B-2E158E117C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1776" y="1057275"/>
            <a:ext cx="5761038" cy="129540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76" y="2352676"/>
            <a:ext cx="5761038" cy="2952750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20000"/>
              <a:buFont typeface="Calibri" panose="020F0502020204030204" pitchFamily="34" charset="0"/>
              <a:buNone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4988" marR="0" indent="-268288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01688" marR="0" indent="-266700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69975" indent="-268288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1476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2BD8887-7B55-E041-AAC5-C807DC9611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71776" y="1778000"/>
            <a:ext cx="5761037" cy="3527425"/>
          </a:xfrm>
        </p:spPr>
        <p:txBody>
          <a:bodyPr tIns="0" bIns="0" anchor="t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087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0388BE6-53DE-8743-AD0E-D1EFB52F66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1776" y="1057275"/>
            <a:ext cx="5761038" cy="129540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76" y="2352676"/>
            <a:ext cx="5761038" cy="2952750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20000"/>
              <a:buFont typeface="Calibri" panose="020F0502020204030204" pitchFamily="34" charset="0"/>
              <a:buNone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4988" marR="0" indent="-268288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01688" marR="0" indent="-266700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69975" indent="-268288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2592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64AE703-049E-544A-9963-92180B4BC0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71776" y="1778000"/>
            <a:ext cx="5761037" cy="3527425"/>
          </a:xfrm>
        </p:spPr>
        <p:txBody>
          <a:bodyPr tIns="0" bIns="0" anchor="t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8673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7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A1B4C71-CA4F-8042-96F8-14524E9C95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5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0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96FCA1F-A393-A440-BB17-6B6AB10B5E3A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916"/>
            <a:ext cx="9144000" cy="5715000"/>
          </a:xfrm>
          <a:prstGeom prst="rect">
            <a:avLst/>
          </a:prstGeom>
        </p:spPr>
      </p:pic>
      <p:sp>
        <p:nvSpPr>
          <p:cNvPr id="10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2771776" y="1057275"/>
            <a:ext cx="576103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21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71777" y="2352675"/>
            <a:ext cx="5761036" cy="2952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9938" name="AutoShape 2" descr="https://wiki.nextevolution.de/download/attachments/8488966/nextevolution%20600px%20transparent.png?version=1&amp;modificationDate=1358951816000&amp;api=v2"/>
          <p:cNvSpPr>
            <a:spLocks noChangeAspect="1" noChangeArrowheads="1"/>
          </p:cNvSpPr>
          <p:nvPr/>
        </p:nvSpPr>
        <p:spPr bwMode="auto">
          <a:xfrm>
            <a:off x="155575" y="-120385"/>
            <a:ext cx="304800" cy="2540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" name="AutoShape 8"/>
          <p:cNvSpPr>
            <a:spLocks noChangeAspect="1" noChangeArrowheads="1" noTextEdit="1"/>
          </p:cNvSpPr>
          <p:nvPr userDrawn="1"/>
        </p:nvSpPr>
        <p:spPr bwMode="auto">
          <a:xfrm>
            <a:off x="2249205" y="3337568"/>
            <a:ext cx="719137" cy="899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4" name="Group 7"/>
          <p:cNvGrpSpPr>
            <a:grpSpLocks noChangeAspect="1"/>
          </p:cNvGrpSpPr>
          <p:nvPr userDrawn="1"/>
        </p:nvGrpSpPr>
        <p:grpSpPr bwMode="auto">
          <a:xfrm>
            <a:off x="8847581" y="894000"/>
            <a:ext cx="201078" cy="210000"/>
            <a:chOff x="5537" y="652"/>
            <a:chExt cx="154" cy="193"/>
          </a:xfrm>
        </p:grpSpPr>
        <p:sp>
          <p:nvSpPr>
            <p:cNvPr id="5" name="AutoShape 6">
              <a:hlinkClick r:id="" action="ppaction://hlinkshowjump?jump=nextslide"/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5537" y="652"/>
              <a:ext cx="154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5537" y="652"/>
              <a:ext cx="154" cy="19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" name="Freeform 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5576" y="671"/>
              <a:ext cx="77" cy="155"/>
            </a:xfrm>
            <a:custGeom>
              <a:avLst/>
              <a:gdLst>
                <a:gd name="T0" fmla="*/ 0 w 6468"/>
                <a:gd name="T1" fmla="*/ 0 h 12815"/>
                <a:gd name="T2" fmla="*/ 6468 w 6468"/>
                <a:gd name="T3" fmla="*/ 6408 h 12815"/>
                <a:gd name="T4" fmla="*/ 0 w 6468"/>
                <a:gd name="T5" fmla="*/ 12815 h 12815"/>
                <a:gd name="T6" fmla="*/ 0 w 6468"/>
                <a:gd name="T7" fmla="*/ 10549 h 12815"/>
                <a:gd name="T8" fmla="*/ 4181 w 6468"/>
                <a:gd name="T9" fmla="*/ 6408 h 12815"/>
                <a:gd name="T10" fmla="*/ 0 w 6468"/>
                <a:gd name="T11" fmla="*/ 2266 h 12815"/>
                <a:gd name="T12" fmla="*/ 0 w 6468"/>
                <a:gd name="T13" fmla="*/ 0 h 12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68" h="12815">
                  <a:moveTo>
                    <a:pt x="0" y="0"/>
                  </a:moveTo>
                  <a:lnTo>
                    <a:pt x="6468" y="6408"/>
                  </a:lnTo>
                  <a:lnTo>
                    <a:pt x="0" y="12815"/>
                  </a:lnTo>
                  <a:lnTo>
                    <a:pt x="0" y="10549"/>
                  </a:lnTo>
                  <a:lnTo>
                    <a:pt x="4181" y="6408"/>
                  </a:lnTo>
                  <a:lnTo>
                    <a:pt x="0" y="2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8" name="Group 14"/>
          <p:cNvGrpSpPr>
            <a:grpSpLocks noChangeAspect="1"/>
          </p:cNvGrpSpPr>
          <p:nvPr userDrawn="1"/>
        </p:nvGrpSpPr>
        <p:grpSpPr bwMode="auto">
          <a:xfrm>
            <a:off x="8604562" y="894001"/>
            <a:ext cx="201613" cy="209021"/>
            <a:chOff x="5420" y="679"/>
            <a:chExt cx="127" cy="158"/>
          </a:xfrm>
        </p:grpSpPr>
        <p:sp>
          <p:nvSpPr>
            <p:cNvPr id="9" name="AutoShape 13">
              <a:hlinkClick r:id="" action="ppaction://hlinkshowjump?jump=previousslide"/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5420" y="679"/>
              <a:ext cx="127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Rectangle 15"/>
            <p:cNvSpPr>
              <a:spLocks noChangeArrowheads="1"/>
            </p:cNvSpPr>
            <p:nvPr userDrawn="1"/>
          </p:nvSpPr>
          <p:spPr bwMode="auto">
            <a:xfrm>
              <a:off x="5420" y="679"/>
              <a:ext cx="127" cy="15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5452" y="695"/>
              <a:ext cx="63" cy="126"/>
            </a:xfrm>
            <a:custGeom>
              <a:avLst/>
              <a:gdLst>
                <a:gd name="T0" fmla="*/ 6413 w 6413"/>
                <a:gd name="T1" fmla="*/ 0 h 12892"/>
                <a:gd name="T2" fmla="*/ 0 w 6413"/>
                <a:gd name="T3" fmla="*/ 6446 h 12892"/>
                <a:gd name="T4" fmla="*/ 6413 w 6413"/>
                <a:gd name="T5" fmla="*/ 12892 h 12892"/>
                <a:gd name="T6" fmla="*/ 6413 w 6413"/>
                <a:gd name="T7" fmla="*/ 10613 h 12892"/>
                <a:gd name="T8" fmla="*/ 2268 w 6413"/>
                <a:gd name="T9" fmla="*/ 6446 h 12892"/>
                <a:gd name="T10" fmla="*/ 6413 w 6413"/>
                <a:gd name="T11" fmla="*/ 2279 h 12892"/>
                <a:gd name="T12" fmla="*/ 6413 w 6413"/>
                <a:gd name="T13" fmla="*/ 0 h 12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13" h="12892">
                  <a:moveTo>
                    <a:pt x="6413" y="0"/>
                  </a:moveTo>
                  <a:lnTo>
                    <a:pt x="0" y="6446"/>
                  </a:lnTo>
                  <a:lnTo>
                    <a:pt x="6413" y="12892"/>
                  </a:lnTo>
                  <a:lnTo>
                    <a:pt x="6413" y="10613"/>
                  </a:lnTo>
                  <a:lnTo>
                    <a:pt x="2268" y="6446"/>
                  </a:lnTo>
                  <a:lnTo>
                    <a:pt x="6413" y="2279"/>
                  </a:lnTo>
                  <a:lnTo>
                    <a:pt x="641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7" r:id="rId3"/>
    <p:sldLayoutId id="2147483745" r:id="rId4"/>
    <p:sldLayoutId id="2147483744" r:id="rId5"/>
    <p:sldLayoutId id="2147483746" r:id="rId6"/>
    <p:sldLayoutId id="2147483747" r:id="rId7"/>
    <p:sldLayoutId id="2147483738" r:id="rId8"/>
    <p:sldLayoutId id="2147483749" r:id="rId9"/>
    <p:sldLayoutId id="2147483748" r:id="rId10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A3C8C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20000"/>
        <a:buFont typeface="Calibri" panose="020F0502020204030204" pitchFamily="34" charset="0"/>
        <a:buNone/>
        <a:defRPr sz="14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266700" indent="-2667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4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34988" indent="-268288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801688" indent="-2667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069975" indent="-268288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3342" userDrawn="1">
          <p15:clr>
            <a:srgbClr val="F26B43"/>
          </p15:clr>
        </p15:guide>
        <p15:guide id="4" pos="294" userDrawn="1">
          <p15:clr>
            <a:srgbClr val="F26B43"/>
          </p15:clr>
        </p15:guide>
        <p15:guide id="5" pos="1746" userDrawn="1">
          <p15:clr>
            <a:srgbClr val="F26B43"/>
          </p15:clr>
        </p15:guide>
        <p15:guide id="6" pos="5375" userDrawn="1">
          <p15:clr>
            <a:srgbClr val="F26B43"/>
          </p15:clr>
        </p15:guide>
        <p15:guide id="7" orient="horz" pos="1482" userDrawn="1">
          <p15:clr>
            <a:srgbClr val="F26B43"/>
          </p15:clr>
        </p15:guide>
        <p15:guide id="8" orient="horz" pos="666" userDrawn="1">
          <p15:clr>
            <a:srgbClr val="F26B43"/>
          </p15:clr>
        </p15:guide>
        <p15:guide id="9" orient="horz" pos="1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mailto:malte.groth@deepshore.de" TargetMode="External"/><Relationship Id="rId3" Type="http://schemas.openxmlformats.org/officeDocument/2006/relationships/hyperlink" Target="https://github.com/grothesk/deeptalk" TargetMode="External"/><Relationship Id="rId7" Type="http://schemas.openxmlformats.org/officeDocument/2006/relationships/hyperlink" Target="mailto:florian.boldt@deepshore.d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affold.dev/" TargetMode="External"/><Relationship Id="rId5" Type="http://schemas.openxmlformats.org/officeDocument/2006/relationships/hyperlink" Target="https://www.djangoproject.com/" TargetMode="External"/><Relationship Id="rId4" Type="http://schemas.openxmlformats.org/officeDocument/2006/relationships/hyperlink" Target="https://docs.celeryproject.org/" TargetMode="External"/><Relationship Id="rId9" Type="http://schemas.openxmlformats.org/officeDocument/2006/relationships/hyperlink" Target="mailto:frederic.born@deepshore.d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cK7K2uYta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reference/glossary/?all=true#term-imag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Von der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zum </a:t>
            </a:r>
            <a:r>
              <a:rPr lang="de-DE" dirty="0" err="1"/>
              <a:t>Kubernetes-Deployment</a:t>
            </a:r>
            <a:endParaRPr lang="de-DE" dirty="0"/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2020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663735" y="1777350"/>
            <a:ext cx="381653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800" b="1" kern="0" dirty="0">
                <a:solidFill>
                  <a:srgbClr val="0A3C8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DEEPTALK</a:t>
            </a:r>
          </a:p>
        </p:txBody>
      </p:sp>
    </p:spTree>
    <p:extLst>
      <p:ext uri="{BB962C8B-B14F-4D97-AF65-F5344CB8AC3E}">
        <p14:creationId xmlns:p14="http://schemas.microsoft.com/office/powerpoint/2010/main" val="4246241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Zusammenhang zwischen k8s-Objekten einer Komponente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Beispiel: </a:t>
            </a:r>
            <a:r>
              <a:rPr lang="de-DE" dirty="0" err="1"/>
              <a:t>deeptalk-app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LabelSelector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/>
              <a:t>Pods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b="1" dirty="0" err="1"/>
              <a:t>Deployment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LabelSelector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/>
              <a:t>Pods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LabelSelector</a:t>
            </a:r>
            <a:r>
              <a:rPr lang="de-DE" dirty="0"/>
              <a:t> des </a:t>
            </a:r>
            <a:r>
              <a:rPr lang="de-DE" dirty="0" err="1"/>
              <a:t>Deployments</a:t>
            </a:r>
            <a:r>
              <a:rPr lang="de-DE" dirty="0"/>
              <a:t> entspricht </a:t>
            </a:r>
            <a:r>
              <a:rPr lang="de-DE" dirty="0" err="1"/>
              <a:t>LabelSelector</a:t>
            </a:r>
            <a:r>
              <a:rPr lang="de-DE" dirty="0"/>
              <a:t> des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Name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ConfigMap</a:t>
            </a:r>
            <a:endParaRPr lang="de-DE" dirty="0"/>
          </a:p>
          <a:p>
            <a:endParaRPr lang="de-DE" dirty="0"/>
          </a:p>
          <a:p>
            <a:r>
              <a:rPr lang="de-DE" b="1" dirty="0" err="1"/>
              <a:t>ConfigMap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Name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influxdb</a:t>
            </a:r>
            <a:r>
              <a:rPr lang="de-DE" dirty="0">
                <a:sym typeface="Wingdings" pitchFamily="2" charset="2"/>
              </a:rPr>
              <a:t>-service </a:t>
            </a:r>
            <a:r>
              <a:rPr lang="de-DE" dirty="0"/>
              <a:t>(INFLUX_HOST) </a:t>
            </a:r>
          </a:p>
        </p:txBody>
      </p:sp>
    </p:spTree>
    <p:extLst>
      <p:ext uri="{BB962C8B-B14F-4D97-AF65-F5344CB8AC3E}">
        <p14:creationId xmlns:p14="http://schemas.microsoft.com/office/powerpoint/2010/main" val="3177627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Effektives Erzeugen der Manifeste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Deployments</a:t>
            </a:r>
            <a:endParaRPr lang="de-DE" dirty="0"/>
          </a:p>
          <a:p>
            <a:r>
              <a:rPr lang="de-DE" sz="1000" dirty="0" err="1"/>
              <a:t>kubectl</a:t>
            </a:r>
            <a:r>
              <a:rPr lang="de-DE" sz="1000" dirty="0"/>
              <a:t> </a:t>
            </a:r>
            <a:r>
              <a:rPr lang="de-DE" sz="1000" dirty="0" err="1"/>
              <a:t>create</a:t>
            </a:r>
            <a:r>
              <a:rPr lang="de-DE" sz="1000" dirty="0"/>
              <a:t> </a:t>
            </a:r>
            <a:r>
              <a:rPr lang="de-DE" sz="1000" dirty="0" err="1"/>
              <a:t>deployment</a:t>
            </a:r>
            <a:r>
              <a:rPr lang="de-DE" sz="1000" dirty="0"/>
              <a:t> </a:t>
            </a:r>
            <a:r>
              <a:rPr lang="de-DE" sz="1000" dirty="0" err="1"/>
              <a:t>nginx</a:t>
            </a:r>
            <a:r>
              <a:rPr lang="de-DE" sz="1000" dirty="0"/>
              <a:t> --image=</a:t>
            </a:r>
            <a:r>
              <a:rPr lang="de-DE" sz="1000" dirty="0" err="1"/>
              <a:t>nginx</a:t>
            </a:r>
            <a:r>
              <a:rPr lang="de-DE" sz="1000" dirty="0"/>
              <a:t> --dry-run -o </a:t>
            </a:r>
            <a:r>
              <a:rPr lang="de-DE" sz="1000" dirty="0" err="1"/>
              <a:t>yaml</a:t>
            </a:r>
            <a:r>
              <a:rPr lang="de-DE" sz="1000" dirty="0"/>
              <a:t> &gt; </a:t>
            </a:r>
            <a:r>
              <a:rPr lang="de-DE" sz="1000" dirty="0" err="1"/>
              <a:t>deployment.yaml</a:t>
            </a:r>
            <a:endParaRPr lang="de-DE" sz="1000" dirty="0"/>
          </a:p>
          <a:p>
            <a:endParaRPr lang="de-DE" dirty="0"/>
          </a:p>
          <a:p>
            <a:r>
              <a:rPr lang="de-DE" dirty="0"/>
              <a:t>Services </a:t>
            </a:r>
          </a:p>
          <a:p>
            <a:r>
              <a:rPr lang="de-DE" sz="1000" dirty="0" err="1"/>
              <a:t>kubectl</a:t>
            </a:r>
            <a:r>
              <a:rPr lang="de-DE" sz="1000" dirty="0"/>
              <a:t> </a:t>
            </a:r>
            <a:r>
              <a:rPr lang="de-DE" sz="1000" dirty="0" err="1"/>
              <a:t>expose</a:t>
            </a:r>
            <a:r>
              <a:rPr lang="de-DE" sz="1000" dirty="0"/>
              <a:t> </a:t>
            </a:r>
            <a:r>
              <a:rPr lang="de-DE" sz="1000" dirty="0" err="1"/>
              <a:t>deployment</a:t>
            </a:r>
            <a:r>
              <a:rPr lang="de-DE" sz="1000" dirty="0"/>
              <a:t> </a:t>
            </a:r>
            <a:r>
              <a:rPr lang="de-DE" sz="1000" dirty="0" err="1"/>
              <a:t>nginx</a:t>
            </a:r>
            <a:r>
              <a:rPr lang="de-DE" sz="1000" dirty="0"/>
              <a:t> --</a:t>
            </a:r>
            <a:r>
              <a:rPr lang="de-DE" sz="1000" dirty="0" err="1"/>
              <a:t>port</a:t>
            </a:r>
            <a:r>
              <a:rPr lang="de-DE" sz="1000" dirty="0"/>
              <a:t>=80 --dry-run -o </a:t>
            </a:r>
            <a:r>
              <a:rPr lang="de-DE" sz="1000" dirty="0" err="1"/>
              <a:t>yaml</a:t>
            </a:r>
            <a:r>
              <a:rPr lang="de-DE" sz="1000" dirty="0"/>
              <a:t> &gt; </a:t>
            </a:r>
            <a:r>
              <a:rPr lang="de-DE" sz="1000" dirty="0" err="1"/>
              <a:t>service.yaml</a:t>
            </a:r>
            <a:r>
              <a:rPr lang="de-DE" sz="1000" dirty="0"/>
              <a:t> </a:t>
            </a:r>
          </a:p>
          <a:p>
            <a:r>
              <a:rPr lang="de-DE" sz="1000" dirty="0"/>
              <a:t>(wenn </a:t>
            </a:r>
            <a:r>
              <a:rPr lang="de-DE" sz="1000" dirty="0" err="1"/>
              <a:t>Deployment</a:t>
            </a:r>
            <a:r>
              <a:rPr lang="de-DE" sz="1000" dirty="0"/>
              <a:t> existiert)</a:t>
            </a:r>
          </a:p>
          <a:p>
            <a:endParaRPr lang="de-DE" dirty="0"/>
          </a:p>
          <a:p>
            <a:r>
              <a:rPr lang="de-DE" dirty="0" err="1"/>
              <a:t>ConfigMaps</a:t>
            </a:r>
            <a:endParaRPr lang="de-DE" dirty="0"/>
          </a:p>
          <a:p>
            <a:r>
              <a:rPr lang="de-DE" sz="1000" dirty="0" err="1"/>
              <a:t>kubectl</a:t>
            </a:r>
            <a:r>
              <a:rPr lang="de-DE" sz="1000" dirty="0"/>
              <a:t> </a:t>
            </a:r>
            <a:r>
              <a:rPr lang="de-DE" sz="1000" dirty="0" err="1"/>
              <a:t>create</a:t>
            </a:r>
            <a:r>
              <a:rPr lang="de-DE" sz="1000" dirty="0"/>
              <a:t> </a:t>
            </a:r>
            <a:r>
              <a:rPr lang="de-DE" sz="1000" dirty="0" err="1"/>
              <a:t>configmap</a:t>
            </a:r>
            <a:r>
              <a:rPr lang="de-DE" sz="1000" dirty="0"/>
              <a:t> </a:t>
            </a:r>
            <a:r>
              <a:rPr lang="de-DE" sz="1000" dirty="0" err="1"/>
              <a:t>user</a:t>
            </a:r>
            <a:r>
              <a:rPr lang="de-DE" sz="1000" dirty="0"/>
              <a:t> --</a:t>
            </a:r>
            <a:r>
              <a:rPr lang="de-DE" sz="1000" dirty="0" err="1"/>
              <a:t>from-literal</a:t>
            </a:r>
            <a:r>
              <a:rPr lang="de-DE" sz="1000" dirty="0"/>
              <a:t>=USER=</a:t>
            </a:r>
            <a:r>
              <a:rPr lang="de-DE" sz="1000" dirty="0" err="1"/>
              <a:t>user</a:t>
            </a:r>
            <a:r>
              <a:rPr lang="de-DE" sz="1000" dirty="0"/>
              <a:t> --dry-run –o </a:t>
            </a:r>
            <a:r>
              <a:rPr lang="de-DE" sz="1000" dirty="0" err="1"/>
              <a:t>yaml</a:t>
            </a:r>
            <a:r>
              <a:rPr lang="de-DE" sz="1000" dirty="0"/>
              <a:t> &gt; </a:t>
            </a:r>
            <a:r>
              <a:rPr lang="de-DE" sz="1000" dirty="0" err="1"/>
              <a:t>cm.yaml</a:t>
            </a:r>
            <a:endParaRPr lang="de-DE" sz="1000" dirty="0"/>
          </a:p>
          <a:p>
            <a:endParaRPr lang="de-DE" sz="1000" dirty="0"/>
          </a:p>
          <a:p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291487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1. Secret für </a:t>
            </a:r>
            <a:r>
              <a:rPr lang="de-DE" sz="2800" dirty="0" err="1"/>
              <a:t>Grafana</a:t>
            </a:r>
            <a:r>
              <a:rPr lang="de-DE" sz="2800" dirty="0"/>
              <a:t> erzeugen</a:t>
            </a:r>
          </a:p>
          <a:p>
            <a:r>
              <a:rPr lang="de-DE" sz="2800" dirty="0"/>
              <a:t>2. </a:t>
            </a:r>
            <a:r>
              <a:rPr lang="de-DE" sz="2800" dirty="0" err="1"/>
              <a:t>kubectl</a:t>
            </a:r>
            <a:r>
              <a:rPr lang="de-DE" sz="2800" dirty="0"/>
              <a:t> </a:t>
            </a:r>
            <a:r>
              <a:rPr lang="de-DE" sz="2800" dirty="0" err="1"/>
              <a:t>create</a:t>
            </a:r>
            <a:r>
              <a:rPr lang="de-DE" sz="2800" dirty="0"/>
              <a:t> –f .</a:t>
            </a:r>
          </a:p>
          <a:p>
            <a:r>
              <a:rPr lang="de-DE" sz="2800" dirty="0"/>
              <a:t>3. Funktionalität checken</a:t>
            </a:r>
          </a:p>
        </p:txBody>
      </p:sp>
    </p:spTree>
    <p:extLst>
      <p:ext uri="{BB962C8B-B14F-4D97-AF65-F5344CB8AC3E}">
        <p14:creationId xmlns:p14="http://schemas.microsoft.com/office/powerpoint/2010/main" val="3156348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Takeaways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Schritte in den k8s-Cluster: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Architektur der App muss geeignet sein (</a:t>
            </a:r>
            <a:r>
              <a:rPr lang="de-DE" dirty="0" err="1"/>
              <a:t>Microservices</a:t>
            </a:r>
            <a:r>
              <a:rPr lang="de-DE" dirty="0"/>
              <a:t>)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Containerisierung</a:t>
            </a:r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Bereitstellung der Container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Ressourcen definieren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Best Practices vereinfachen Entwicklung von Manifesten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Grafana</a:t>
            </a:r>
            <a:r>
              <a:rPr lang="de-DE" dirty="0"/>
              <a:t> kann komfortabel konfiguriert werden (</a:t>
            </a:r>
            <a:r>
              <a:rPr lang="de-DE" dirty="0" err="1"/>
              <a:t>ConfigMap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434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Misc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b="1" dirty="0"/>
              <a:t>Materialien zum Talk</a:t>
            </a:r>
          </a:p>
          <a:p>
            <a:r>
              <a:rPr lang="de-DE" dirty="0">
                <a:hlinkClick r:id="rId3"/>
              </a:rPr>
              <a:t>https://github.com/grothesk/deeptalk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Weiterführendes</a:t>
            </a:r>
          </a:p>
          <a:p>
            <a:r>
              <a:rPr lang="de-DE" dirty="0" err="1"/>
              <a:t>Celery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/>
              <a:t>Asynchron in Python: </a:t>
            </a:r>
            <a:r>
              <a:rPr lang="de-DE" dirty="0">
                <a:hlinkClick r:id="rId4"/>
              </a:rPr>
              <a:t>https://docs.celeryproject.org</a:t>
            </a:r>
            <a:endParaRPr lang="de-DE" dirty="0"/>
          </a:p>
          <a:p>
            <a:r>
              <a:rPr lang="de-DE" dirty="0"/>
              <a:t>Django </a:t>
            </a:r>
            <a:r>
              <a:rPr lang="de-DE" dirty="0">
                <a:sym typeface="Wingdings" pitchFamily="2" charset="2"/>
              </a:rPr>
              <a:t> Alternative zu </a:t>
            </a:r>
            <a:r>
              <a:rPr lang="de-DE" dirty="0" err="1">
                <a:sym typeface="Wingdings" pitchFamily="2" charset="2"/>
              </a:rPr>
              <a:t>Flask</a:t>
            </a:r>
            <a:r>
              <a:rPr lang="de-DE" dirty="0">
                <a:sym typeface="Wingdings" pitchFamily="2" charset="2"/>
              </a:rPr>
              <a:t>: </a:t>
            </a:r>
            <a:r>
              <a:rPr lang="de-DE" dirty="0">
                <a:hlinkClick r:id="rId5"/>
              </a:rPr>
              <a:t>https://www.djangoproject.com</a:t>
            </a:r>
            <a:endParaRPr lang="de-DE" dirty="0"/>
          </a:p>
          <a:p>
            <a:r>
              <a:rPr lang="de-DE" dirty="0" err="1"/>
              <a:t>Skaffold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Entwicklung von k8s-Anwendungen: </a:t>
            </a:r>
            <a:r>
              <a:rPr lang="de-DE" dirty="0">
                <a:hlinkClick r:id="rId6"/>
              </a:rPr>
              <a:t>https://skaffold.dev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Feedback , Anregungen, Themenvorschläge</a:t>
            </a:r>
          </a:p>
          <a:p>
            <a:r>
              <a:rPr lang="de-DE" dirty="0">
                <a:hlinkClick r:id="rId7"/>
              </a:rPr>
              <a:t>florian.boldt@deepshore.de</a:t>
            </a:r>
            <a:endParaRPr lang="de-DE" dirty="0"/>
          </a:p>
          <a:p>
            <a:r>
              <a:rPr lang="de-DE" dirty="0">
                <a:hlinkClick r:id="rId8"/>
              </a:rPr>
              <a:t>malte.groth@deepshore.de</a:t>
            </a:r>
            <a:endParaRPr lang="de-DE" dirty="0"/>
          </a:p>
          <a:p>
            <a:r>
              <a:rPr lang="de-DE" dirty="0">
                <a:hlinkClick r:id="rId9"/>
              </a:rPr>
              <a:t>frederic.born@deepshore.de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9135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6CD89-439C-2346-8F13-A8BE9C864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Vielen Dank.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275820" y="2416158"/>
            <a:ext cx="2592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305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F02FD-393C-A94B-B9BC-95E55A7A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585B29-2C75-F94E-9873-13F3D493A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Komponenten</a:t>
            </a:r>
          </a:p>
          <a:p>
            <a:endParaRPr lang="de-DE" dirty="0"/>
          </a:p>
          <a:p>
            <a:r>
              <a:rPr lang="de-DE" dirty="0" err="1"/>
              <a:t>Containerisierung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Kubernetes</a:t>
            </a:r>
            <a:r>
              <a:rPr lang="de-DE" dirty="0"/>
              <a:t>-Ressourcen</a:t>
            </a:r>
          </a:p>
          <a:p>
            <a:endParaRPr lang="de-DE" dirty="0"/>
          </a:p>
          <a:p>
            <a:r>
              <a:rPr lang="de-DE" dirty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423836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Pods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ReplicaSets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Deployments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Manifeste („</a:t>
            </a:r>
            <a:r>
              <a:rPr lang="de-DE" dirty="0" err="1"/>
              <a:t>yaml</a:t>
            </a:r>
            <a:r>
              <a:rPr lang="de-DE" dirty="0"/>
              <a:t>-Baupläne“)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>
                <a:sym typeface="Wingdings" pitchFamily="2" charset="2"/>
              </a:rPr>
              <a:t> Folge 2 auf YouTube:</a:t>
            </a:r>
            <a:r>
              <a:rPr lang="de-DE" dirty="0">
                <a:hlinkClick r:id="rId3"/>
              </a:rPr>
              <a:t> https://www.youtube.com/watch?v=2cK7K2uYtaI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73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F10F7-6A72-7443-9D29-766F88D4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Auswahl des Themas: 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D58D8-14F3-0B49-A927-BE3109421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">
              <a:spcBef>
                <a:spcPts val="799"/>
              </a:spcBef>
            </a:pPr>
            <a:r>
              <a:rPr lang="de-DE" b="1" spc="-1" dirty="0">
                <a:solidFill>
                  <a:srgbClr val="000000"/>
                </a:solidFill>
                <a:latin typeface="Verdana"/>
                <a:ea typeface="Verdana"/>
              </a:rPr>
              <a:t>Wie kommt meine Applikation in den k8s-Cluster?</a:t>
            </a:r>
            <a:endParaRPr lang="de-DE" spc="-1" dirty="0">
              <a:solidFill>
                <a:srgbClr val="000000"/>
              </a:solidFill>
              <a:latin typeface="Verdana"/>
            </a:endParaRPr>
          </a:p>
          <a:p>
            <a:pPr marL="285840" indent="-283680">
              <a:spcBef>
                <a:spcPts val="799"/>
              </a:spcBef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Verdana"/>
                <a:ea typeface="Verdana"/>
              </a:rPr>
              <a:t>Vorstellung unserer Antwort, Best Practices und Einblick in unsere Arbeit bei </a:t>
            </a:r>
            <a:r>
              <a:rPr lang="de-DE" spc="-1" dirty="0" err="1">
                <a:solidFill>
                  <a:srgbClr val="000000"/>
                </a:solidFill>
                <a:latin typeface="Verdana"/>
                <a:ea typeface="Verdana"/>
              </a:rPr>
              <a:t>Deepshore</a:t>
            </a:r>
            <a:endParaRPr lang="de-DE" spc="-1" dirty="0">
              <a:solidFill>
                <a:srgbClr val="000000"/>
              </a:solidFill>
              <a:latin typeface="Verdana"/>
            </a:endParaRPr>
          </a:p>
          <a:p>
            <a:pPr marL="285840" indent="-283680">
              <a:spcBef>
                <a:spcPts val="799"/>
              </a:spcBef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Verdana"/>
                <a:ea typeface="Verdana"/>
              </a:rPr>
              <a:t>Andere motivieren: es sind einige Schritte bis in den k8s-Cluster - wenn man aber weiß, wie es geht, ist es nicht schwer</a:t>
            </a:r>
            <a:endParaRPr lang="de-DE" spc="-1" dirty="0">
              <a:solidFill>
                <a:srgbClr val="000000"/>
              </a:solidFill>
              <a:latin typeface="Verdana"/>
            </a:endParaRPr>
          </a:p>
          <a:p>
            <a:pPr marL="285840" indent="-283680">
              <a:spcBef>
                <a:spcPts val="799"/>
              </a:spcBef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Verdana"/>
                <a:ea typeface="Verdana"/>
              </a:rPr>
              <a:t>Vorteile von k8s nutzbar machen: komfortables Skalieren, Verteilung der Last auf mehrere Nodes, effiziente Nutzung von Ressourcen, …</a:t>
            </a:r>
            <a:endParaRPr lang="de-DE" spc="-1" dirty="0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3639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2771640" y="1057320"/>
            <a:ext cx="5759280" cy="129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216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2400" b="1" strike="noStrike" spc="-1">
                <a:solidFill>
                  <a:srgbClr val="0A3C8C"/>
                </a:solidFill>
                <a:latin typeface="Verdana"/>
                <a:ea typeface="Verdana"/>
              </a:rPr>
              <a:t>Komponenten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2771640" y="2352600"/>
            <a:ext cx="5759280" cy="295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9500" lnSpcReduction="10000"/>
          </a:bodyPr>
          <a:lstStyle/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de-DE" sz="1400" b="1" strike="noStrike" spc="-1">
                <a:solidFill>
                  <a:srgbClr val="000000"/>
                </a:solidFill>
                <a:latin typeface="Verdana"/>
                <a:ea typeface="Verdana"/>
              </a:rPr>
              <a:t>Flask</a:t>
            </a:r>
            <a:endParaRPr lang="de-DE" sz="14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799"/>
              </a:spcBef>
              <a:buClr>
                <a:srgbClr val="004C92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000000"/>
                </a:solidFill>
                <a:latin typeface="Verdana"/>
                <a:ea typeface="Verdana"/>
              </a:rPr>
              <a:t>Leichtgewichtiges Framework für Web-Applikationen</a:t>
            </a:r>
            <a:endParaRPr lang="de-DE" sz="14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799"/>
              </a:spcBef>
              <a:buClr>
                <a:srgbClr val="004C92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000000"/>
                </a:solidFill>
                <a:latin typeface="Verdana"/>
                <a:ea typeface="Verdana"/>
              </a:rPr>
              <a:t>Python</a:t>
            </a:r>
            <a:br/>
            <a:r>
              <a:rPr lang="de-DE" sz="1400" b="0" strike="noStrike" spc="-1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de-DE" sz="1400" b="1" strike="noStrike" spc="-1">
                <a:solidFill>
                  <a:srgbClr val="000000"/>
                </a:solidFill>
                <a:latin typeface="Verdana"/>
                <a:ea typeface="Verdana"/>
              </a:rPr>
              <a:t>InfluxDB</a:t>
            </a:r>
            <a:endParaRPr lang="de-DE" sz="14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799"/>
              </a:spcBef>
              <a:buClr>
                <a:srgbClr val="004C92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000000"/>
                </a:solidFill>
                <a:latin typeface="Verdana"/>
                <a:ea typeface="Verdana"/>
              </a:rPr>
              <a:t>Zeitreihenbasierte Datenbank (time series database)</a:t>
            </a:r>
            <a:endParaRPr lang="de-DE" sz="14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799"/>
              </a:spcBef>
              <a:buClr>
                <a:srgbClr val="004C92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000000"/>
                </a:solidFill>
                <a:latin typeface="Verdana"/>
                <a:ea typeface="Verdana"/>
              </a:rPr>
              <a:t>HTTP API für Client/Server-Kommunikation</a:t>
            </a:r>
            <a:br/>
            <a:r>
              <a:rPr lang="de-DE" sz="1400" b="0" strike="noStrike" spc="-1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de-DE" sz="1400" b="1" strike="noStrike" spc="-1">
                <a:solidFill>
                  <a:srgbClr val="000000"/>
                </a:solidFill>
                <a:latin typeface="Verdana"/>
                <a:ea typeface="Verdana"/>
              </a:rPr>
              <a:t>Grafana</a:t>
            </a:r>
            <a:endParaRPr lang="de-DE" sz="14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799"/>
              </a:spcBef>
              <a:buClr>
                <a:srgbClr val="004C92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000000"/>
                </a:solidFill>
                <a:latin typeface="Verdana"/>
                <a:ea typeface="Verdana"/>
              </a:rPr>
              <a:t>Plattformübergreifende Webanwendung </a:t>
            </a:r>
            <a:endParaRPr lang="de-DE" sz="14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799"/>
              </a:spcBef>
              <a:buClr>
                <a:srgbClr val="004C92"/>
              </a:buClr>
              <a:buFont typeface="Arial"/>
              <a:buChar char="•"/>
            </a:pPr>
            <a:r>
              <a:rPr lang="en-GB" sz="1400" b="0" strike="noStrike" spc="-1">
                <a:solidFill>
                  <a:srgbClr val="000000"/>
                </a:solidFill>
                <a:latin typeface="Verdana"/>
                <a:ea typeface="Verdana"/>
              </a:rPr>
              <a:t>Analyse und interaktive Visualisierung von (Monitoring-)Daten</a:t>
            </a:r>
            <a:endParaRPr lang="de-DE" sz="1400" b="0" strike="noStrike" spc="-1">
              <a:latin typeface="Arial"/>
            </a:endParaRPr>
          </a:p>
        </p:txBody>
      </p:sp>
      <p:pic>
        <p:nvPicPr>
          <p:cNvPr id="166" name="Picture 8" descr="Steps to Setup InfluxDB on Windows"/>
          <p:cNvPicPr/>
          <p:nvPr/>
        </p:nvPicPr>
        <p:blipFill>
          <a:blip r:embed="rId3"/>
          <a:srcRect l="29189" t="22812" r="26871" b="21822"/>
          <a:stretch/>
        </p:blipFill>
        <p:spPr>
          <a:xfrm>
            <a:off x="1499040" y="3483000"/>
            <a:ext cx="1067760" cy="757440"/>
          </a:xfrm>
          <a:prstGeom prst="rect">
            <a:avLst/>
          </a:prstGeom>
          <a:ln>
            <a:noFill/>
          </a:ln>
        </p:spPr>
      </p:pic>
      <p:pic>
        <p:nvPicPr>
          <p:cNvPr id="167" name="Picture 10" descr="Grafana - Wikipedia"/>
          <p:cNvPicPr/>
          <p:nvPr/>
        </p:nvPicPr>
        <p:blipFill>
          <a:blip r:embed="rId4"/>
          <a:stretch/>
        </p:blipFill>
        <p:spPr>
          <a:xfrm>
            <a:off x="1738800" y="4487760"/>
            <a:ext cx="588240" cy="596880"/>
          </a:xfrm>
          <a:prstGeom prst="rect">
            <a:avLst/>
          </a:prstGeom>
          <a:ln>
            <a:noFill/>
          </a:ln>
        </p:spPr>
      </p:pic>
      <p:pic>
        <p:nvPicPr>
          <p:cNvPr id="168" name="Picture 14" descr="Bildergebnis für flask logo"/>
          <p:cNvPicPr/>
          <p:nvPr/>
        </p:nvPicPr>
        <p:blipFill>
          <a:blip r:embed="rId5"/>
          <a:stretch/>
        </p:blipFill>
        <p:spPr>
          <a:xfrm>
            <a:off x="1738800" y="2478240"/>
            <a:ext cx="588240" cy="757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9554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2771640" y="1057320"/>
            <a:ext cx="5759280" cy="129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216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2400" b="1" strike="noStrike" spc="-1" dirty="0">
                <a:solidFill>
                  <a:srgbClr val="0A3C8C"/>
                </a:solidFill>
                <a:latin typeface="Verdana"/>
                <a:ea typeface="Verdana"/>
              </a:rPr>
              <a:t>Architektur</a:t>
            </a:r>
          </a:p>
          <a:p>
            <a:pPr>
              <a:lnSpc>
                <a:spcPct val="90000"/>
              </a:lnSpc>
            </a:pPr>
            <a:endParaRPr lang="de-DE" sz="2400" b="0" strike="noStrike" spc="-1" dirty="0">
              <a:latin typeface="Arial"/>
            </a:endParaRPr>
          </a:p>
        </p:txBody>
      </p:sp>
      <p:pic>
        <p:nvPicPr>
          <p:cNvPr id="170" name="Grafik 4" descr="Ein Bild, das Text enthält.&#10;&#10;Automatisch generierte Beschreibung"/>
          <p:cNvPicPr/>
          <p:nvPr/>
        </p:nvPicPr>
        <p:blipFill>
          <a:blip r:embed="rId3"/>
          <a:srcRect l="22290" t="10938" r="18435" b="9815"/>
          <a:stretch/>
        </p:blipFill>
        <p:spPr>
          <a:xfrm>
            <a:off x="2771640" y="2065390"/>
            <a:ext cx="4594680" cy="3455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856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Vorbereitung für k8s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Voraussetzung: </a:t>
            </a:r>
            <a:r>
              <a:rPr lang="de-DE" dirty="0" err="1"/>
              <a:t>containerisierte</a:t>
            </a:r>
            <a:r>
              <a:rPr lang="de-DE" dirty="0"/>
              <a:t> Anwendung ist für den </a:t>
            </a:r>
            <a:r>
              <a:rPr lang="de-DE" dirty="0" err="1"/>
              <a:t>Kubernetes</a:t>
            </a:r>
            <a:r>
              <a:rPr lang="de-DE" dirty="0"/>
              <a:t>-Cluster bzw. Docker auf den Nodes zugänglich</a:t>
            </a:r>
          </a:p>
          <a:p>
            <a:endParaRPr lang="de-DE" dirty="0"/>
          </a:p>
          <a:p>
            <a:r>
              <a:rPr lang="de-DE" dirty="0">
                <a:sym typeface="Wingdings" pitchFamily="2" charset="2"/>
              </a:rPr>
              <a:t>Bereitstellung von Images über </a:t>
            </a:r>
            <a:r>
              <a:rPr lang="de-DE" dirty="0" err="1">
                <a:sym typeface="Wingdings" pitchFamily="2" charset="2"/>
              </a:rPr>
              <a:t>Registries</a:t>
            </a:r>
            <a:r>
              <a:rPr lang="de-DE" dirty="0">
                <a:sym typeface="Wingdings" pitchFamily="2" charset="2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public</a:t>
            </a:r>
            <a:r>
              <a:rPr lang="de-DE" dirty="0"/>
              <a:t>: z.B. Docker Hub (</a:t>
            </a:r>
            <a:r>
              <a:rPr lang="de-DE" dirty="0" err="1"/>
              <a:t>default</a:t>
            </a:r>
            <a:r>
              <a:rPr lang="de-DE" dirty="0"/>
              <a:t>), Docker Cloud</a:t>
            </a:r>
          </a:p>
          <a:p>
            <a:pPr marL="285750" indent="-285750">
              <a:buFontTx/>
              <a:buChar char="-"/>
            </a:pPr>
            <a:r>
              <a:rPr lang="de-DE" dirty="0"/>
              <a:t>private: z.B. </a:t>
            </a:r>
            <a:r>
              <a:rPr lang="de-DE" dirty="0" err="1"/>
              <a:t>Registries</a:t>
            </a:r>
            <a:r>
              <a:rPr lang="de-DE" dirty="0"/>
              <a:t> in </a:t>
            </a:r>
            <a:r>
              <a:rPr lang="de-DE" dirty="0" err="1"/>
              <a:t>Gitlab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3745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r>
              <a:rPr lang="de-DE" dirty="0"/>
              <a:t>: k8s-Resources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57E0499-9455-5141-B531-83129F1721C2}"/>
              </a:ext>
            </a:extLst>
          </p:cNvPr>
          <p:cNvSpPr/>
          <p:nvPr/>
        </p:nvSpPr>
        <p:spPr>
          <a:xfrm>
            <a:off x="755470" y="3001520"/>
            <a:ext cx="1656230" cy="4320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app</a:t>
            </a:r>
            <a:r>
              <a:rPr lang="de-DE" sz="1200" dirty="0"/>
              <a:t>-service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CE2E1C3-F6C1-5D4C-A89D-E09579E1D4A2}"/>
              </a:ext>
            </a:extLst>
          </p:cNvPr>
          <p:cNvSpPr/>
          <p:nvPr/>
        </p:nvSpPr>
        <p:spPr>
          <a:xfrm>
            <a:off x="755470" y="4738112"/>
            <a:ext cx="1656230" cy="4320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app-configmap</a:t>
            </a:r>
            <a:endParaRPr lang="de-DE" sz="12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AD1AA62-67FB-4046-A251-0E4E00281F9B}"/>
              </a:ext>
            </a:extLst>
          </p:cNvPr>
          <p:cNvSpPr/>
          <p:nvPr/>
        </p:nvSpPr>
        <p:spPr>
          <a:xfrm>
            <a:off x="755470" y="3869816"/>
            <a:ext cx="1656230" cy="4320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app-deployment</a:t>
            </a:r>
            <a:endParaRPr lang="de-DE" sz="12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7E77EB4-F093-3E41-9A6A-8AA7AB923FF3}"/>
              </a:ext>
            </a:extLst>
          </p:cNvPr>
          <p:cNvSpPr/>
          <p:nvPr/>
        </p:nvSpPr>
        <p:spPr>
          <a:xfrm>
            <a:off x="2843760" y="2996967"/>
            <a:ext cx="1656230" cy="432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influx</a:t>
            </a:r>
            <a:r>
              <a:rPr lang="de-DE" sz="1200" dirty="0"/>
              <a:t>-service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ECC5836-5FFE-7E4E-B79F-202B5E687D99}"/>
              </a:ext>
            </a:extLst>
          </p:cNvPr>
          <p:cNvSpPr/>
          <p:nvPr/>
        </p:nvSpPr>
        <p:spPr>
          <a:xfrm>
            <a:off x="2843760" y="4733559"/>
            <a:ext cx="1656230" cy="432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influx-configmap</a:t>
            </a:r>
            <a:endParaRPr lang="de-DE" sz="12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88BF8EF-320E-F24B-AF30-D15003A56185}"/>
              </a:ext>
            </a:extLst>
          </p:cNvPr>
          <p:cNvSpPr/>
          <p:nvPr/>
        </p:nvSpPr>
        <p:spPr>
          <a:xfrm>
            <a:off x="2843760" y="3865263"/>
            <a:ext cx="1656230" cy="432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influx-deployment</a:t>
            </a:r>
            <a:endParaRPr lang="de-DE" sz="12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B9AD8D7-4111-E848-BF7D-B1B4F11DD537}"/>
              </a:ext>
            </a:extLst>
          </p:cNvPr>
          <p:cNvSpPr/>
          <p:nvPr/>
        </p:nvSpPr>
        <p:spPr>
          <a:xfrm>
            <a:off x="4932050" y="2996967"/>
            <a:ext cx="1656230" cy="432060"/>
          </a:xfrm>
          <a:prstGeom prst="rect">
            <a:avLst/>
          </a:prstGeom>
          <a:solidFill>
            <a:srgbClr val="FF6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grafana-service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56C6F5A-0235-644D-94C3-1092EBD9E8D8}"/>
              </a:ext>
            </a:extLst>
          </p:cNvPr>
          <p:cNvSpPr/>
          <p:nvPr/>
        </p:nvSpPr>
        <p:spPr>
          <a:xfrm>
            <a:off x="4932050" y="4729015"/>
            <a:ext cx="1656230" cy="432060"/>
          </a:xfrm>
          <a:prstGeom prst="rect">
            <a:avLst/>
          </a:prstGeom>
          <a:solidFill>
            <a:srgbClr val="FF6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grafana-</a:t>
            </a:r>
            <a:r>
              <a:rPr lang="de-DE" sz="1200" dirty="0" err="1"/>
              <a:t>configmap</a:t>
            </a:r>
            <a:endParaRPr lang="de-DE" sz="1200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17FD19A-C966-9D46-ADC3-8516A40871CA}"/>
              </a:ext>
            </a:extLst>
          </p:cNvPr>
          <p:cNvSpPr/>
          <p:nvPr/>
        </p:nvSpPr>
        <p:spPr>
          <a:xfrm>
            <a:off x="4932050" y="3865263"/>
            <a:ext cx="1656230" cy="432060"/>
          </a:xfrm>
          <a:prstGeom prst="rect">
            <a:avLst/>
          </a:prstGeom>
          <a:solidFill>
            <a:srgbClr val="FF6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grafana-</a:t>
            </a:r>
            <a:r>
              <a:rPr lang="de-DE" sz="1200" dirty="0" err="1"/>
              <a:t>deployment</a:t>
            </a:r>
            <a:endParaRPr lang="de-DE" sz="120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E351ACB-F776-7446-AD89-61CB34918971}"/>
              </a:ext>
            </a:extLst>
          </p:cNvPr>
          <p:cNvSpPr/>
          <p:nvPr/>
        </p:nvSpPr>
        <p:spPr>
          <a:xfrm>
            <a:off x="7020340" y="4729015"/>
            <a:ext cx="1656230" cy="432060"/>
          </a:xfrm>
          <a:prstGeom prst="rect">
            <a:avLst/>
          </a:prstGeom>
          <a:solidFill>
            <a:srgbClr val="FF6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grafana-</a:t>
            </a:r>
            <a:r>
              <a:rPr lang="de-DE" sz="1200" dirty="0" err="1"/>
              <a:t>secret</a:t>
            </a:r>
            <a:endParaRPr lang="de-DE" sz="1200" dirty="0"/>
          </a:p>
        </p:txBody>
      </p:sp>
      <p:cxnSp>
        <p:nvCxnSpPr>
          <p:cNvPr id="17" name="Gewinkelte Verbindung 16">
            <a:extLst>
              <a:ext uri="{FF2B5EF4-FFF2-40B4-BE49-F238E27FC236}">
                <a16:creationId xmlns:a16="http://schemas.microsoft.com/office/drawing/2014/main" id="{8764CB2C-9BB4-4B45-9E36-95805D20DCA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2411700" y="3212997"/>
            <a:ext cx="432060" cy="17411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2A047DB-4427-C548-A7B0-8A8CF930518F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1583585" y="4301876"/>
            <a:ext cx="0" cy="43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4C6DBAF-0D67-1A47-A5A6-F66846E3511F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3671875" y="4297323"/>
            <a:ext cx="0" cy="43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4E69EE4-6B1B-C84F-9068-87AB8C92FCC8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>
            <a:off x="5760165" y="4297323"/>
            <a:ext cx="0" cy="431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winkelte Verbindung 29">
            <a:extLst>
              <a:ext uri="{FF2B5EF4-FFF2-40B4-BE49-F238E27FC236}">
                <a16:creationId xmlns:a16="http://schemas.microsoft.com/office/drawing/2014/main" id="{C06F5883-147B-724F-AA6A-04D251B2A14C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6588464" y="3469024"/>
            <a:ext cx="431692" cy="20882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957FCFC5-7192-944F-B12D-9F0D770AE46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583585" y="3433580"/>
            <a:ext cx="0" cy="43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F4D7D28C-51FA-9443-8996-36D0C23D6F80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3671875" y="3429027"/>
            <a:ext cx="0" cy="43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30C4BED0-70D9-1F4C-8B2A-D9A3EA0E5755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5760165" y="3429027"/>
            <a:ext cx="0" cy="43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 Verbindung 41">
            <a:extLst>
              <a:ext uri="{FF2B5EF4-FFF2-40B4-BE49-F238E27FC236}">
                <a16:creationId xmlns:a16="http://schemas.microsoft.com/office/drawing/2014/main" id="{0CACC64B-110D-DD4F-9BA2-4A02F0E08526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rot="10800000">
            <a:off x="4499990" y="3212997"/>
            <a:ext cx="432060" cy="17320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520A6611-E4C8-9046-B102-F17949E99C9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583585" y="2569460"/>
            <a:ext cx="0" cy="432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BEC179B0-0CF3-1B40-97C4-CFC258D30A4F}"/>
              </a:ext>
            </a:extLst>
          </p:cNvPr>
          <p:cNvCxnSpPr>
            <a:cxnSpLocks/>
          </p:cNvCxnSpPr>
          <p:nvPr/>
        </p:nvCxnSpPr>
        <p:spPr>
          <a:xfrm>
            <a:off x="5760165" y="2564907"/>
            <a:ext cx="0" cy="432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915B788B-58AA-A044-8698-EEB60D073B47}"/>
              </a:ext>
            </a:extLst>
          </p:cNvPr>
          <p:cNvSpPr txBox="1"/>
          <p:nvPr/>
        </p:nvSpPr>
        <p:spPr>
          <a:xfrm>
            <a:off x="5220095" y="2290134"/>
            <a:ext cx="1080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Browser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E0F5662-9E86-3947-B4D8-51EC64EB4A71}"/>
              </a:ext>
            </a:extLst>
          </p:cNvPr>
          <p:cNvSpPr txBox="1"/>
          <p:nvPr/>
        </p:nvSpPr>
        <p:spPr>
          <a:xfrm>
            <a:off x="1043515" y="2287908"/>
            <a:ext cx="1080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cURL</a:t>
            </a:r>
            <a:endParaRPr lang="de-DE" sz="1200" dirty="0"/>
          </a:p>
        </p:txBody>
      </p:sp>
      <p:cxnSp>
        <p:nvCxnSpPr>
          <p:cNvPr id="52" name="Gerade Verbindung 51">
            <a:extLst>
              <a:ext uri="{FF2B5EF4-FFF2-40B4-BE49-F238E27FC236}">
                <a16:creationId xmlns:a16="http://schemas.microsoft.com/office/drawing/2014/main" id="{AB179461-9D8B-834B-B090-0756E37C3A59}"/>
              </a:ext>
            </a:extLst>
          </p:cNvPr>
          <p:cNvCxnSpPr/>
          <p:nvPr/>
        </p:nvCxnSpPr>
        <p:spPr>
          <a:xfrm>
            <a:off x="539440" y="2713480"/>
            <a:ext cx="842517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56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ConfigMaps</a:t>
            </a:r>
            <a:r>
              <a:rPr lang="de-DE" dirty="0"/>
              <a:t> und </a:t>
            </a:r>
            <a:r>
              <a:rPr lang="de-DE" dirty="0" err="1"/>
              <a:t>Secrets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err="1"/>
              <a:t>ConfigMaps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decouple</a:t>
            </a:r>
            <a:r>
              <a:rPr lang="de-DE" dirty="0"/>
              <a:t> environment-specific configuration from your </a:t>
            </a:r>
            <a:r>
              <a:rPr lang="de-DE" dirty="0">
                <a:hlinkClick r:id="rId3"/>
              </a:rPr>
              <a:t>container images</a:t>
            </a:r>
            <a:r>
              <a:rPr lang="de-DE" dirty="0"/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Key-Value-Paare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Umgebungsvariablen, CLI-Argumente, Konfigurationsdateien</a:t>
            </a:r>
          </a:p>
          <a:p>
            <a:r>
              <a:rPr lang="de-DE" b="1" dirty="0" err="1"/>
              <a:t>Secrets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„store and manage sensitive </a:t>
            </a:r>
            <a:r>
              <a:rPr lang="de-DE" dirty="0" err="1"/>
              <a:t>information</a:t>
            </a:r>
            <a:r>
              <a:rPr lang="de-DE" dirty="0"/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Key-Value-Paare (Value: base64-encoded)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Passwörter, </a:t>
            </a:r>
            <a:r>
              <a:rPr lang="de-DE" dirty="0" err="1"/>
              <a:t>Oauth</a:t>
            </a:r>
            <a:r>
              <a:rPr lang="de-DE" dirty="0"/>
              <a:t>-Tokens, SSH-Keys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6183614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Kunde-Projekt_jjjj-mm-tt_Vorlage_V1.1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A3C8C"/>
      </a:hlink>
      <a:folHlink>
        <a:srgbClr val="0A3C8C"/>
      </a:folHlink>
    </a:clrScheme>
    <a:fontScheme name="n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595</Words>
  <Application>Microsoft Macintosh PowerPoint</Application>
  <PresentationFormat>Bildschirmpräsentation (16:10)</PresentationFormat>
  <Paragraphs>135</Paragraphs>
  <Slides>15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Verdana</vt:lpstr>
      <vt:lpstr>Helvetica</vt:lpstr>
      <vt:lpstr>Times New Roman</vt:lpstr>
      <vt:lpstr>Calibri</vt:lpstr>
      <vt:lpstr>Arial</vt:lpstr>
      <vt:lpstr>Präsentationsvorlage_Kunde-Projekt_jjjj-mm-tt_Vorlage_V1.1</vt:lpstr>
      <vt:lpstr>Von der Application  zum Kubernetes-Deployment</vt:lpstr>
      <vt:lpstr>Agenda</vt:lpstr>
      <vt:lpstr>Recap</vt:lpstr>
      <vt:lpstr>Auswahl des Themas: Motivation</vt:lpstr>
      <vt:lpstr>PowerPoint-Präsentation</vt:lpstr>
      <vt:lpstr>PowerPoint-Präsentation</vt:lpstr>
      <vt:lpstr>Vorbereitung für k8s</vt:lpstr>
      <vt:lpstr>Overview: k8s-Resources</vt:lpstr>
      <vt:lpstr>ConfigMaps und Secrets</vt:lpstr>
      <vt:lpstr>Zusammenhang zwischen k8s-Objekten einer Komponente</vt:lpstr>
      <vt:lpstr>Effektives Erzeugen der Manifeste</vt:lpstr>
      <vt:lpstr>Installation</vt:lpstr>
      <vt:lpstr>Takeaways</vt:lpstr>
      <vt:lpstr>Misc</vt:lpstr>
      <vt:lpstr>Vielen Dank.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Staps</dc:creator>
  <cp:lastModifiedBy>Microsoft Office User</cp:lastModifiedBy>
  <cp:revision>1050</cp:revision>
  <dcterms:created xsi:type="dcterms:W3CDTF">2012-08-15T13:17:35Z</dcterms:created>
  <dcterms:modified xsi:type="dcterms:W3CDTF">2020-06-24T08:03:28Z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1.1</vt:lpwstr>
  </property>
  <property fmtid="{D5CDD505-2E9C-101B-9397-08002B2CF9AE}" pid="3" name="Präsenationsdatum">
    <vt:lpwstr>dd.mm.yyy</vt:lpwstr>
  </property>
</Properties>
</file>