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71" r:id="rId2"/>
    <p:sldId id="496" r:id="rId3"/>
    <p:sldId id="497" r:id="rId4"/>
    <p:sldId id="508" r:id="rId5"/>
    <p:sldId id="260" r:id="rId6"/>
    <p:sldId id="261" r:id="rId7"/>
    <p:sldId id="519" r:id="rId8"/>
    <p:sldId id="524" r:id="rId9"/>
    <p:sldId id="521" r:id="rId10"/>
    <p:sldId id="526" r:id="rId11"/>
    <p:sldId id="520" r:id="rId12"/>
    <p:sldId id="525" r:id="rId13"/>
    <p:sldId id="509" r:id="rId14"/>
    <p:sldId id="499" r:id="rId15"/>
    <p:sldId id="495" r:id="rId16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9"/>
      <p:bold r:id="rId19"/>
      <p:italic r:id="rId19"/>
      <p:boldItalic r:id="rId19"/>
    </p:embeddedFont>
    <p:embeddedFont>
      <p:font typeface="Helvetica" pitchFamily="2" charset="0"/>
      <p:regular r:id="rId19"/>
      <p:bold r:id="rId19"/>
      <p:italic r:id="rId19"/>
      <p:boldItalic r:id="rId19"/>
    </p:embeddedFont>
    <p:embeddedFont>
      <p:font typeface="Verdana" panose="020B0604030504040204" pitchFamily="34" charset="0"/>
      <p:regular r:id="rId19"/>
      <p:bold r:id="rId19"/>
      <p:italic r:id="rId19"/>
      <p:boldItalic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88948" autoAdjust="0"/>
  </p:normalViewPr>
  <p:slideViewPr>
    <p:cSldViewPr snapToObjects="1">
      <p:cViewPr varScale="1">
        <p:scale>
          <a:sx n="139" d="100"/>
          <a:sy n="139" d="100"/>
        </p:scale>
        <p:origin x="1728" y="176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24.06.20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768350"/>
            <a:ext cx="6135687" cy="38354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AB860F1-7B66-48B8-8725-02B5D17FB0D9}" type="slidenum">
              <a:rPr lang="de-DE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26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768350"/>
            <a:ext cx="6135687" cy="38354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778B3B0-E1B1-4AB3-BEEE-FC8FD4B90931}" type="slidenum">
              <a:rPr lang="de-DE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de-DE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95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07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3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2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affold.dev/" TargetMode="External"/><Relationship Id="rId5" Type="http://schemas.openxmlformats.org/officeDocument/2006/relationships/hyperlink" Target="https://www.djangoproject.com/" TargetMode="External"/><Relationship Id="rId4" Type="http://schemas.openxmlformats.org/officeDocument/2006/relationships/hyperlink" Target="https://docs.celeryproject.org/" TargetMode="External"/><Relationship Id="rId9" Type="http://schemas.openxmlformats.org/officeDocument/2006/relationships/hyperlink" Target="mailto:frederic.born@deepshore.d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cK7K2uYt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lossary/?all=true#term-im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der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zum </a:t>
            </a:r>
            <a:r>
              <a:rPr lang="de-DE" dirty="0" err="1"/>
              <a:t>Kubernetes-Deployment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k8s-Objekten einer Komponente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Beispiel: </a:t>
            </a:r>
            <a:r>
              <a:rPr lang="de-DE" dirty="0" err="1"/>
              <a:t>deeptalk-app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LabelSelector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Pods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 err="1"/>
              <a:t>Deployment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LabelSelector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LabelSelector</a:t>
            </a:r>
            <a:r>
              <a:rPr lang="de-DE" dirty="0"/>
              <a:t> des </a:t>
            </a:r>
            <a:r>
              <a:rPr lang="de-DE" dirty="0" err="1"/>
              <a:t>Deployments</a:t>
            </a:r>
            <a:r>
              <a:rPr lang="de-DE" dirty="0"/>
              <a:t> entspricht </a:t>
            </a:r>
            <a:r>
              <a:rPr lang="de-DE" dirty="0" err="1"/>
              <a:t>LabelSelector</a:t>
            </a:r>
            <a:r>
              <a:rPr lang="de-DE" dirty="0"/>
              <a:t> des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Name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ConfigMap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Name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influxdb</a:t>
            </a:r>
            <a:r>
              <a:rPr lang="de-DE" dirty="0">
                <a:sym typeface="Wingdings" pitchFamily="2" charset="2"/>
              </a:rPr>
              <a:t>-service </a:t>
            </a:r>
            <a:r>
              <a:rPr lang="de-DE" dirty="0"/>
              <a:t>(INFLUX_HOST) </a:t>
            </a:r>
          </a:p>
        </p:txBody>
      </p:sp>
    </p:spTree>
    <p:extLst>
      <p:ext uri="{BB962C8B-B14F-4D97-AF65-F5344CB8AC3E}">
        <p14:creationId xmlns:p14="http://schemas.microsoft.com/office/powerpoint/2010/main" val="317762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Effektives Erzeugen der Manifeste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Deployments</a:t>
            </a:r>
            <a:endParaRPr lang="de-DE" dirty="0"/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create</a:t>
            </a:r>
            <a:r>
              <a:rPr lang="de-DE" sz="1000" dirty="0"/>
              <a:t> </a:t>
            </a:r>
            <a:r>
              <a:rPr lang="de-DE" sz="1000" dirty="0" err="1"/>
              <a:t>deployment</a:t>
            </a:r>
            <a:r>
              <a:rPr lang="de-DE" sz="1000" dirty="0"/>
              <a:t> </a:t>
            </a:r>
            <a:r>
              <a:rPr lang="de-DE" sz="1000" dirty="0" err="1"/>
              <a:t>nginx</a:t>
            </a:r>
            <a:r>
              <a:rPr lang="de-DE" sz="1000" dirty="0"/>
              <a:t> --image=</a:t>
            </a:r>
            <a:r>
              <a:rPr lang="de-DE" sz="1000" dirty="0" err="1"/>
              <a:t>nginx</a:t>
            </a:r>
            <a:r>
              <a:rPr lang="de-DE" sz="1000" dirty="0"/>
              <a:t> --dry-run -o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deployment.yaml</a:t>
            </a:r>
            <a:endParaRPr lang="de-DE" sz="1000" dirty="0"/>
          </a:p>
          <a:p>
            <a:endParaRPr lang="de-DE" dirty="0"/>
          </a:p>
          <a:p>
            <a:r>
              <a:rPr lang="de-DE" dirty="0"/>
              <a:t>Services </a:t>
            </a:r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expose</a:t>
            </a:r>
            <a:r>
              <a:rPr lang="de-DE" sz="1000" dirty="0"/>
              <a:t> </a:t>
            </a:r>
            <a:r>
              <a:rPr lang="de-DE" sz="1000" dirty="0" err="1"/>
              <a:t>deployment</a:t>
            </a:r>
            <a:r>
              <a:rPr lang="de-DE" sz="1000" dirty="0"/>
              <a:t> </a:t>
            </a:r>
            <a:r>
              <a:rPr lang="de-DE" sz="1000" dirty="0" err="1"/>
              <a:t>nginx</a:t>
            </a:r>
            <a:r>
              <a:rPr lang="de-DE" sz="1000" dirty="0"/>
              <a:t> --</a:t>
            </a:r>
            <a:r>
              <a:rPr lang="de-DE" sz="1000" dirty="0" err="1"/>
              <a:t>port</a:t>
            </a:r>
            <a:r>
              <a:rPr lang="de-DE" sz="1000" dirty="0"/>
              <a:t>=80 --dry-run -o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service.yaml</a:t>
            </a:r>
            <a:r>
              <a:rPr lang="de-DE" sz="1000" dirty="0"/>
              <a:t> </a:t>
            </a:r>
          </a:p>
          <a:p>
            <a:r>
              <a:rPr lang="de-DE" sz="1000" dirty="0"/>
              <a:t>(wenn </a:t>
            </a:r>
            <a:r>
              <a:rPr lang="de-DE" sz="1000" dirty="0" err="1"/>
              <a:t>Deployment</a:t>
            </a:r>
            <a:r>
              <a:rPr lang="de-DE" sz="1000" dirty="0"/>
              <a:t> existiert)</a:t>
            </a:r>
          </a:p>
          <a:p>
            <a:endParaRPr lang="de-DE" dirty="0"/>
          </a:p>
          <a:p>
            <a:r>
              <a:rPr lang="de-DE" dirty="0" err="1"/>
              <a:t>ConfigMaps</a:t>
            </a:r>
            <a:endParaRPr lang="de-DE" dirty="0"/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create</a:t>
            </a:r>
            <a:r>
              <a:rPr lang="de-DE" sz="1000" dirty="0"/>
              <a:t> </a:t>
            </a:r>
            <a:r>
              <a:rPr lang="de-DE" sz="1000" dirty="0" err="1"/>
              <a:t>configmap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r>
              <a:rPr lang="de-DE" sz="1000" dirty="0"/>
              <a:t> --</a:t>
            </a:r>
            <a:r>
              <a:rPr lang="de-DE" sz="1000" dirty="0" err="1"/>
              <a:t>from-literal</a:t>
            </a:r>
            <a:r>
              <a:rPr lang="de-DE" sz="1000" dirty="0"/>
              <a:t>=USER=</a:t>
            </a:r>
            <a:r>
              <a:rPr lang="de-DE" sz="1000" dirty="0" err="1"/>
              <a:t>user</a:t>
            </a:r>
            <a:r>
              <a:rPr lang="de-DE" sz="1000" dirty="0"/>
              <a:t> --dry-run –o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cm.yaml</a:t>
            </a:r>
            <a:endParaRPr lang="de-DE" sz="1000" dirty="0"/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9148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1. Secret für </a:t>
            </a:r>
            <a:r>
              <a:rPr lang="de-DE" sz="2800" dirty="0" err="1"/>
              <a:t>Grafana</a:t>
            </a:r>
            <a:r>
              <a:rPr lang="de-DE" sz="2800" dirty="0"/>
              <a:t> erzeugen</a:t>
            </a:r>
          </a:p>
          <a:p>
            <a:r>
              <a:rPr lang="de-DE" sz="2800" dirty="0"/>
              <a:t>2. </a:t>
            </a:r>
            <a:r>
              <a:rPr lang="de-DE" sz="2800" dirty="0" err="1"/>
              <a:t>kubectl</a:t>
            </a:r>
            <a:r>
              <a:rPr lang="de-DE" sz="2800" dirty="0"/>
              <a:t> </a:t>
            </a:r>
            <a:r>
              <a:rPr lang="de-DE" sz="2800" dirty="0" err="1"/>
              <a:t>create</a:t>
            </a:r>
            <a:r>
              <a:rPr lang="de-DE" sz="2800" dirty="0"/>
              <a:t> –f .</a:t>
            </a:r>
          </a:p>
          <a:p>
            <a:r>
              <a:rPr lang="de-DE" sz="2800" dirty="0"/>
              <a:t>3. Funktionalität checken</a:t>
            </a:r>
          </a:p>
        </p:txBody>
      </p:sp>
    </p:spTree>
    <p:extLst>
      <p:ext uri="{BB962C8B-B14F-4D97-AF65-F5344CB8AC3E}">
        <p14:creationId xmlns:p14="http://schemas.microsoft.com/office/powerpoint/2010/main" val="315634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Schritte in den k8s-Cluster: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Architektur der App muss geeignet sein (</a:t>
            </a:r>
            <a:r>
              <a:rPr lang="de-DE" dirty="0" err="1"/>
              <a:t>Microservices</a:t>
            </a:r>
            <a:r>
              <a:rPr lang="de-DE" dirty="0"/>
              <a:t>)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Bereitstellung der Container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Ressourcen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Practices vereinfachen Entwicklung von Manifesten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Grafana</a:t>
            </a:r>
            <a:r>
              <a:rPr lang="de-DE" dirty="0"/>
              <a:t> kann komfortabel konfiguriert werden (</a:t>
            </a:r>
            <a:r>
              <a:rPr lang="de-DE" dirty="0" err="1"/>
              <a:t>ConfigMap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Celery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Asynchron in Python: </a:t>
            </a:r>
            <a:r>
              <a:rPr lang="de-DE" dirty="0">
                <a:hlinkClick r:id="rId4"/>
              </a:rPr>
              <a:t>https://docs.celeryproject.org</a:t>
            </a:r>
            <a:endParaRPr lang="de-DE" dirty="0"/>
          </a:p>
          <a:p>
            <a:r>
              <a:rPr lang="de-DE" dirty="0"/>
              <a:t>Django </a:t>
            </a:r>
            <a:r>
              <a:rPr lang="de-DE" dirty="0">
                <a:sym typeface="Wingdings" pitchFamily="2" charset="2"/>
              </a:rPr>
              <a:t> Alternative zu </a:t>
            </a:r>
            <a:r>
              <a:rPr lang="de-DE" dirty="0" err="1">
                <a:sym typeface="Wingdings" pitchFamily="2" charset="2"/>
              </a:rPr>
              <a:t>Flask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>
                <a:hlinkClick r:id="rId5"/>
              </a:rPr>
              <a:t>https://www.djangoproject.com</a:t>
            </a:r>
            <a:endParaRPr lang="de-DE" dirty="0"/>
          </a:p>
          <a:p>
            <a:r>
              <a:rPr lang="de-DE" dirty="0" err="1"/>
              <a:t>Skaffold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Entwicklung von k8s-Anwendungen: </a:t>
            </a:r>
            <a:r>
              <a:rPr lang="de-DE" dirty="0">
                <a:hlinkClick r:id="rId6"/>
              </a:rPr>
              <a:t>https://skaffold.dev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  <a:p>
            <a:endParaRPr lang="de-DE" dirty="0"/>
          </a:p>
          <a:p>
            <a:r>
              <a:rPr lang="de-DE" dirty="0" err="1"/>
              <a:t>Containerisierung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-Ressourcen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ReplicaSets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Deployments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Manifeste („</a:t>
            </a:r>
            <a:r>
              <a:rPr lang="de-DE" dirty="0" err="1"/>
              <a:t>yaml</a:t>
            </a:r>
            <a:r>
              <a:rPr lang="de-DE" dirty="0"/>
              <a:t>-Baupläne“)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sym typeface="Wingdings" pitchFamily="2" charset="2"/>
              </a:rPr>
              <a:t> Folge 2 auf YouTube:</a:t>
            </a:r>
            <a:r>
              <a:rPr lang="de-DE" dirty="0">
                <a:hlinkClick r:id="rId3"/>
              </a:rPr>
              <a:t> https://www.youtube.com/watch?v=2cK7K2uYtaI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des Themas: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  <a:ea typeface="Verdana"/>
              </a:rPr>
              <a:t>Wie kommt meine Applikation in den k8s-Cluster?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Vorstellung unserer Antwort, Best Practices und Einblick in unsere Arbeit bei </a:t>
            </a:r>
            <a:r>
              <a:rPr lang="de-DE" spc="-1" dirty="0" err="1">
                <a:solidFill>
                  <a:srgbClr val="000000"/>
                </a:solidFill>
                <a:latin typeface="Verdana"/>
                <a:ea typeface="Verdana"/>
              </a:rPr>
              <a:t>Deepshore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Andere motivieren: es sind einige Schritte bis in den k8s-Cluster - wenn man aber weiß, wie es geht, ist es nicht schwer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Vorteile von k8s nutzbar machen: komfortables Skalieren, Verteilung der Last auf mehrere Nodes, effiziente Nutzung von Ressourcen, …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771640" y="1057320"/>
            <a:ext cx="5759280" cy="12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16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>
                <a:solidFill>
                  <a:srgbClr val="0A3C8C"/>
                </a:solidFill>
                <a:latin typeface="Verdana"/>
                <a:ea typeface="Verdana"/>
              </a:rPr>
              <a:t>Komponenten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771640" y="2352600"/>
            <a:ext cx="5759280" cy="29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9500" lnSpcReduction="10000"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Flask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Leichtgewichtiges Framework für Web-Applikationen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Python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InfluxDB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Zeitreihenbasierte Datenbank (time series database)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HTTP API für Client/Server-Kommunikation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Plattformübergreifende Webanwendung 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Analyse und interaktive Visualisierung von (Monitoring-)Daten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166" name="Picture 8" descr="Steps to Setup InfluxDB on Windows"/>
          <p:cNvPicPr/>
          <p:nvPr/>
        </p:nvPicPr>
        <p:blipFill>
          <a:blip r:embed="rId3"/>
          <a:srcRect l="29189" t="22812" r="26871" b="21822"/>
          <a:stretch/>
        </p:blipFill>
        <p:spPr>
          <a:xfrm>
            <a:off x="1499040" y="3483000"/>
            <a:ext cx="1067760" cy="757440"/>
          </a:xfrm>
          <a:prstGeom prst="rect">
            <a:avLst/>
          </a:prstGeom>
          <a:ln>
            <a:noFill/>
          </a:ln>
        </p:spPr>
      </p:pic>
      <p:pic>
        <p:nvPicPr>
          <p:cNvPr id="167" name="Picture 10" descr="Grafana - Wikipedia"/>
          <p:cNvPicPr/>
          <p:nvPr/>
        </p:nvPicPr>
        <p:blipFill>
          <a:blip r:embed="rId4"/>
          <a:stretch/>
        </p:blipFill>
        <p:spPr>
          <a:xfrm>
            <a:off x="1738800" y="4487760"/>
            <a:ext cx="588240" cy="596880"/>
          </a:xfrm>
          <a:prstGeom prst="rect">
            <a:avLst/>
          </a:prstGeom>
          <a:ln>
            <a:noFill/>
          </a:ln>
        </p:spPr>
      </p:pic>
      <p:pic>
        <p:nvPicPr>
          <p:cNvPr id="168" name="Picture 14" descr="Bildergebnis für flask logo"/>
          <p:cNvPicPr/>
          <p:nvPr/>
        </p:nvPicPr>
        <p:blipFill>
          <a:blip r:embed="rId5"/>
          <a:stretch/>
        </p:blipFill>
        <p:spPr>
          <a:xfrm>
            <a:off x="1738800" y="2478240"/>
            <a:ext cx="588240" cy="757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55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771640" y="1057320"/>
            <a:ext cx="5759280" cy="12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16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 dirty="0">
                <a:solidFill>
                  <a:srgbClr val="0A3C8C"/>
                </a:solidFill>
                <a:latin typeface="Verdana"/>
                <a:ea typeface="Verdana"/>
              </a:rPr>
              <a:t>Architektur</a:t>
            </a:r>
          </a:p>
          <a:p>
            <a:pPr>
              <a:lnSpc>
                <a:spcPct val="90000"/>
              </a:lnSpc>
            </a:pPr>
            <a:endParaRPr lang="de-DE" sz="2400" b="0" strike="noStrike" spc="-1" dirty="0">
              <a:latin typeface="Arial"/>
            </a:endParaRPr>
          </a:p>
        </p:txBody>
      </p:sp>
      <p:pic>
        <p:nvPicPr>
          <p:cNvPr id="170" name="Grafik 4" descr="Ein Bild, das Text enthält.&#10;&#10;Automatisch generierte Beschreibung"/>
          <p:cNvPicPr/>
          <p:nvPr/>
        </p:nvPicPr>
        <p:blipFill>
          <a:blip r:embed="rId3"/>
          <a:srcRect l="22290" t="10938" r="18435" b="9815"/>
          <a:stretch/>
        </p:blipFill>
        <p:spPr>
          <a:xfrm>
            <a:off x="2771640" y="2065390"/>
            <a:ext cx="4594680" cy="345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5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für k8s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Voraussetzung: </a:t>
            </a:r>
            <a:r>
              <a:rPr lang="de-DE" dirty="0" err="1"/>
              <a:t>containerisierte</a:t>
            </a:r>
            <a:r>
              <a:rPr lang="de-DE" dirty="0"/>
              <a:t> Anwendung ist für den </a:t>
            </a:r>
            <a:r>
              <a:rPr lang="de-DE" dirty="0" err="1"/>
              <a:t>Kubernetes</a:t>
            </a:r>
            <a:r>
              <a:rPr lang="de-DE" dirty="0"/>
              <a:t>-Cluster bzw. Docker auf den Nodes zugänglich</a:t>
            </a:r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Bereitstellung von Images über </a:t>
            </a:r>
            <a:r>
              <a:rPr lang="de-DE" dirty="0" err="1">
                <a:sym typeface="Wingdings" pitchFamily="2" charset="2"/>
              </a:rPr>
              <a:t>Registries</a:t>
            </a:r>
            <a:r>
              <a:rPr lang="de-DE" dirty="0">
                <a:sym typeface="Wingdings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public</a:t>
            </a:r>
            <a:r>
              <a:rPr lang="de-DE" dirty="0"/>
              <a:t>: z.B. Docker Hub (</a:t>
            </a:r>
            <a:r>
              <a:rPr lang="de-DE" dirty="0" err="1"/>
              <a:t>default</a:t>
            </a:r>
            <a:r>
              <a:rPr lang="de-DE" dirty="0"/>
              <a:t>), Docker Cloud</a:t>
            </a:r>
          </a:p>
          <a:p>
            <a:pPr marL="285750" indent="-285750">
              <a:buFontTx/>
              <a:buChar char="-"/>
            </a:pPr>
            <a:r>
              <a:rPr lang="de-DE" dirty="0"/>
              <a:t>private: z.B. </a:t>
            </a:r>
            <a:r>
              <a:rPr lang="de-DE" dirty="0" err="1"/>
              <a:t>Registries</a:t>
            </a:r>
            <a:r>
              <a:rPr lang="de-DE" dirty="0"/>
              <a:t> in </a:t>
            </a:r>
            <a:r>
              <a:rPr lang="de-DE" dirty="0" err="1"/>
              <a:t>Gitlab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7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: k8s-Resources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57E0499-9455-5141-B531-83129F1721C2}"/>
              </a:ext>
            </a:extLst>
          </p:cNvPr>
          <p:cNvSpPr/>
          <p:nvPr/>
        </p:nvSpPr>
        <p:spPr>
          <a:xfrm>
            <a:off x="755470" y="3001520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</a:t>
            </a:r>
            <a:r>
              <a:rPr lang="de-DE" sz="1200" dirty="0"/>
              <a:t>-service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CE2E1C3-F6C1-5D4C-A89D-E09579E1D4A2}"/>
              </a:ext>
            </a:extLst>
          </p:cNvPr>
          <p:cNvSpPr/>
          <p:nvPr/>
        </p:nvSpPr>
        <p:spPr>
          <a:xfrm>
            <a:off x="755470" y="4738112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app-configmap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AD1AA62-67FB-4046-A251-0E4E00281F9B}"/>
              </a:ext>
            </a:extLst>
          </p:cNvPr>
          <p:cNvSpPr/>
          <p:nvPr/>
        </p:nvSpPr>
        <p:spPr>
          <a:xfrm>
            <a:off x="755470" y="3869816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app-deployment</a:t>
            </a:r>
            <a:endParaRPr lang="de-DE" sz="12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7E77EB4-F093-3E41-9A6A-8AA7AB923FF3}"/>
              </a:ext>
            </a:extLst>
          </p:cNvPr>
          <p:cNvSpPr/>
          <p:nvPr/>
        </p:nvSpPr>
        <p:spPr>
          <a:xfrm>
            <a:off x="2843760" y="2996967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</a:t>
            </a:r>
            <a:r>
              <a:rPr lang="de-DE" sz="1200" dirty="0"/>
              <a:t>-service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CC5836-5FFE-7E4E-B79F-202B5E687D99}"/>
              </a:ext>
            </a:extLst>
          </p:cNvPr>
          <p:cNvSpPr/>
          <p:nvPr/>
        </p:nvSpPr>
        <p:spPr>
          <a:xfrm>
            <a:off x="2843760" y="4733559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influx-configmap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8BF8EF-320E-F24B-AF30-D15003A56185}"/>
              </a:ext>
            </a:extLst>
          </p:cNvPr>
          <p:cNvSpPr/>
          <p:nvPr/>
        </p:nvSpPr>
        <p:spPr>
          <a:xfrm>
            <a:off x="2843760" y="3865263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influx-deployment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9AD8D7-4111-E848-BF7D-B1B4F11DD537}"/>
              </a:ext>
            </a:extLst>
          </p:cNvPr>
          <p:cNvSpPr/>
          <p:nvPr/>
        </p:nvSpPr>
        <p:spPr>
          <a:xfrm>
            <a:off x="4932050" y="2996967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56C6F5A-0235-644D-94C3-1092EBD9E8D8}"/>
              </a:ext>
            </a:extLst>
          </p:cNvPr>
          <p:cNvSpPr/>
          <p:nvPr/>
        </p:nvSpPr>
        <p:spPr>
          <a:xfrm>
            <a:off x="4932050" y="4729015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17FD19A-C966-9D46-ADC3-8516A40871CA}"/>
              </a:ext>
            </a:extLst>
          </p:cNvPr>
          <p:cNvSpPr/>
          <p:nvPr/>
        </p:nvSpPr>
        <p:spPr>
          <a:xfrm>
            <a:off x="4932050" y="3865263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351ACB-F776-7446-AD89-61CB34918971}"/>
              </a:ext>
            </a:extLst>
          </p:cNvPr>
          <p:cNvSpPr/>
          <p:nvPr/>
        </p:nvSpPr>
        <p:spPr>
          <a:xfrm>
            <a:off x="7020340" y="4729015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8764CB2C-9BB4-4B45-9E36-95805D20DCA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411700" y="3212997"/>
            <a:ext cx="432060" cy="17411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A047DB-4427-C548-A7B0-8A8CF930518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583585" y="430187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C6DBAF-0D67-1A47-A5A6-F66846E3511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3671875" y="4297323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4E69EE4-6B1B-C84F-9068-87AB8C92FCC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5760165" y="4297323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C06F5883-147B-724F-AA6A-04D251B2A14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6588464" y="3469024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57FCFC5-7192-944F-B12D-9F0D770AE46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83585" y="343358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4D7D28C-51FA-9443-8996-36D0C23D6F8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671875" y="3429027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0C4BED0-70D9-1F4C-8B2A-D9A3EA0E575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760165" y="3429027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0CACC64B-110D-DD4F-9BA2-4A02F0E0852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>
            <a:off x="4499990" y="3212997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0A6611-E4C8-9046-B102-F17949E99C9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83585" y="256946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EC179B0-0CF3-1B40-97C4-CFC258D30A4F}"/>
              </a:ext>
            </a:extLst>
          </p:cNvPr>
          <p:cNvCxnSpPr>
            <a:cxnSpLocks/>
          </p:cNvCxnSpPr>
          <p:nvPr/>
        </p:nvCxnSpPr>
        <p:spPr>
          <a:xfrm>
            <a:off x="5760165" y="2564907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915B788B-58AA-A044-8698-EEB60D073B47}"/>
              </a:ext>
            </a:extLst>
          </p:cNvPr>
          <p:cNvSpPr txBox="1"/>
          <p:nvPr/>
        </p:nvSpPr>
        <p:spPr>
          <a:xfrm>
            <a:off x="5220095" y="2290134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E0F5662-9E86-3947-B4D8-51EC64EB4A71}"/>
              </a:ext>
            </a:extLst>
          </p:cNvPr>
          <p:cNvSpPr txBox="1"/>
          <p:nvPr/>
        </p:nvSpPr>
        <p:spPr>
          <a:xfrm>
            <a:off x="1043515" y="2287908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cURL</a:t>
            </a:r>
            <a:endParaRPr lang="de-DE" sz="1200" dirty="0"/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AB179461-9D8B-834B-B090-0756E37C3A59}"/>
              </a:ext>
            </a:extLst>
          </p:cNvPr>
          <p:cNvCxnSpPr/>
          <p:nvPr/>
        </p:nvCxnSpPr>
        <p:spPr>
          <a:xfrm>
            <a:off x="539440" y="2713480"/>
            <a:ext cx="84251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ConfigMaps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decouple</a:t>
            </a:r>
            <a:r>
              <a:rPr lang="de-DE" dirty="0"/>
              <a:t> environment-specific configuration from your </a:t>
            </a:r>
            <a:r>
              <a:rPr lang="de-DE" dirty="0">
                <a:hlinkClick r:id="rId3"/>
              </a:rPr>
              <a:t>container images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Umgebungsvariablen, CLI-Argumente, Konfigurationsdateien</a:t>
            </a:r>
          </a:p>
          <a:p>
            <a:r>
              <a:rPr lang="de-DE" b="1" dirty="0" err="1"/>
              <a:t>Secrets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„store and manage sensitive </a:t>
            </a:r>
            <a:r>
              <a:rPr lang="de-DE" dirty="0" err="1"/>
              <a:t>information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 (Value: base64-encoded)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Passwörter, </a:t>
            </a:r>
            <a:r>
              <a:rPr lang="de-DE" dirty="0" err="1"/>
              <a:t>Oauth</a:t>
            </a:r>
            <a:r>
              <a:rPr lang="de-DE" dirty="0"/>
              <a:t>-Tokens, SSH-Keys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18361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Macintosh PowerPoint</Application>
  <PresentationFormat>Bildschirmpräsentation (16:10)</PresentationFormat>
  <Paragraphs>135</Paragraphs>
  <Slides>15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Helvetica</vt:lpstr>
      <vt:lpstr>Times New Roman</vt:lpstr>
      <vt:lpstr>Calibri</vt:lpstr>
      <vt:lpstr>Arial</vt:lpstr>
      <vt:lpstr>Verdana</vt:lpstr>
      <vt:lpstr>Präsentationsvorlage_Kunde-Projekt_jjjj-mm-tt_Vorlage_V1.1</vt:lpstr>
      <vt:lpstr>Von der Application  zum Kubernetes-Deployment</vt:lpstr>
      <vt:lpstr>Agenda</vt:lpstr>
      <vt:lpstr>Recap</vt:lpstr>
      <vt:lpstr>Auswahl des Themas: Motivation</vt:lpstr>
      <vt:lpstr>PowerPoint-Präsentation</vt:lpstr>
      <vt:lpstr>PowerPoint-Präsentation</vt:lpstr>
      <vt:lpstr>Vorbereitung für k8s</vt:lpstr>
      <vt:lpstr>Overview: k8s-Resources</vt:lpstr>
      <vt:lpstr>ConfigMaps und Secrets</vt:lpstr>
      <vt:lpstr>Zusammenhang zwischen k8s-Objekten einer Komponente</vt:lpstr>
      <vt:lpstr>Effektives Erzeugen der Manifeste</vt:lpstr>
      <vt:lpstr>Installation</vt:lpstr>
      <vt:lpstr>Takeaways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1050</cp:revision>
  <dcterms:created xsi:type="dcterms:W3CDTF">2012-08-15T13:17:35Z</dcterms:created>
  <dcterms:modified xsi:type="dcterms:W3CDTF">2020-06-24T13:00:17Z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