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71" r:id="rId2"/>
    <p:sldId id="496" r:id="rId3"/>
    <p:sldId id="497" r:id="rId4"/>
    <p:sldId id="508" r:id="rId5"/>
    <p:sldId id="504" r:id="rId6"/>
    <p:sldId id="502" r:id="rId7"/>
    <p:sldId id="501" r:id="rId8"/>
    <p:sldId id="500" r:id="rId9"/>
    <p:sldId id="264" r:id="rId10"/>
    <p:sldId id="505" r:id="rId11"/>
    <p:sldId id="503" r:id="rId12"/>
    <p:sldId id="507" r:id="rId13"/>
    <p:sldId id="506" r:id="rId14"/>
    <p:sldId id="510" r:id="rId15"/>
    <p:sldId id="509" r:id="rId16"/>
    <p:sldId id="499" r:id="rId17"/>
    <p:sldId id="495" r:id="rId18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21"/>
      <p:bold r:id="rId21"/>
      <p:italic r:id="rId21"/>
      <p:boldItalic r:id="rId21"/>
    </p:embeddedFont>
    <p:embeddedFont>
      <p:font typeface="Helvetica" pitchFamily="2" charset="0"/>
      <p:regular r:id="rId21"/>
      <p:bold r:id="rId21"/>
      <p:italic r:id="rId21"/>
      <p:boldItalic r:id="rId21"/>
    </p:embeddedFont>
    <p:embeddedFont>
      <p:font typeface="Verdana" panose="020B0604030504040204" pitchFamily="34" charset="0"/>
      <p:regular r:id="rId21"/>
      <p:bold r:id="rId21"/>
      <p:italic r:id="rId21"/>
      <p:boldItalic r:id="rId21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67" userDrawn="1">
          <p15:clr>
            <a:srgbClr val="A4A3A4"/>
          </p15:clr>
        </p15:guide>
        <p15:guide id="4" orient="horz" pos="3426" userDrawn="1">
          <p15:clr>
            <a:srgbClr val="A4A3A4"/>
          </p15:clr>
        </p15:guide>
        <p15:guide id="5" orient="horz" pos="1536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13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821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E1FC"/>
    <a:srgbClr val="FF6451"/>
    <a:srgbClr val="14468C"/>
    <a:srgbClr val="0A3C8C"/>
    <a:srgbClr val="050E21"/>
    <a:srgbClr val="195096"/>
    <a:srgbClr val="0A1E46"/>
    <a:srgbClr val="3278DC"/>
    <a:srgbClr val="A0AAB4"/>
    <a:srgbClr val="A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9077" autoAdjust="0"/>
  </p:normalViewPr>
  <p:slideViewPr>
    <p:cSldViewPr snapToObjects="1">
      <p:cViewPr varScale="1">
        <p:scale>
          <a:sx n="80" d="100"/>
          <a:sy n="80" d="100"/>
        </p:scale>
        <p:origin x="1304" y="184"/>
      </p:cViewPr>
      <p:guideLst>
        <p:guide orient="horz" pos="743"/>
        <p:guide orient="horz" pos="3161"/>
        <p:guide orient="horz" pos="2367"/>
        <p:guide orient="horz" pos="3426"/>
        <p:guide orient="horz" pos="1536"/>
        <p:guide orient="horz" pos="1271"/>
        <p:guide orient="horz" pos="3313"/>
        <p:guide orient="horz" pos="1649"/>
        <p:guide orient="horz"/>
        <p:guide orient="horz" pos="213"/>
        <p:guide orient="horz" pos="2821"/>
        <p:guide pos="1746"/>
        <p:guide pos="5375"/>
        <p:guide pos="385"/>
        <p:guide pos="2880"/>
        <p:guide pos="2699"/>
        <p:guide pos="3061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NUL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07.05.20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40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09A53-21FE-A546-BA82-31B1B227C2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68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09A53-21FE-A546-BA82-31B1B227C2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05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651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8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51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09A53-21FE-A546-BA82-31B1B227C2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320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09A53-21FE-A546-BA82-31B1B227C2E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77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41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09A53-21FE-A546-BA82-31B1B227C2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36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495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09A53-21FE-A546-BA82-31B1B227C2E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34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thesk/deeptal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kubernetes-in-ac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6AZ3q8Q9qY&amp;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Deployments</a:t>
            </a:r>
            <a:r>
              <a:rPr lang="de-DE" dirty="0"/>
              <a:t>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DEEPTALK</a:t>
            </a:r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ReplicaSets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Replikation („Skalieren“) von </a:t>
            </a:r>
            <a:r>
              <a:rPr lang="de-DE" dirty="0" err="1"/>
              <a:t>Pods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Assoziation mit </a:t>
            </a:r>
            <a:r>
              <a:rPr lang="de-DE" dirty="0" err="1"/>
              <a:t>Pods</a:t>
            </a:r>
            <a:r>
              <a:rPr lang="de-DE" dirty="0"/>
              <a:t> durch </a:t>
            </a:r>
            <a:r>
              <a:rPr lang="de-DE" dirty="0" err="1"/>
              <a:t>Selector</a:t>
            </a:r>
            <a:r>
              <a:rPr lang="de-DE" dirty="0"/>
              <a:t>-Label-Mechanismus (anders als bei Services: alle Labels müssen </a:t>
            </a:r>
            <a:r>
              <a:rPr lang="de-DE" dirty="0" err="1"/>
              <a:t>matchen</a:t>
            </a:r>
            <a:r>
              <a:rPr lang="de-DE" dirty="0"/>
              <a:t>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Pods</a:t>
            </a:r>
            <a:r>
              <a:rPr lang="de-DE" dirty="0"/>
              <a:t> werden gemäß eines Templates erstellt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Änderungen am Template erst wirksam für neue </a:t>
            </a:r>
            <a:r>
              <a:rPr lang="de-DE" dirty="0" err="1"/>
              <a:t>Pods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ReplicaSets</a:t>
            </a:r>
            <a:r>
              <a:rPr lang="de-DE" dirty="0"/>
              <a:t> nicht empfohlen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gehandhabt durch Controller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Deployments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31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0E8F3D2-1386-A04D-AA7C-4506CA43E0B7}"/>
              </a:ext>
            </a:extLst>
          </p:cNvPr>
          <p:cNvSpPr/>
          <p:nvPr/>
        </p:nvSpPr>
        <p:spPr>
          <a:xfrm>
            <a:off x="2277011" y="3550705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ADF86F-A1DA-A94B-844C-1BD1580CEC08}"/>
              </a:ext>
            </a:extLst>
          </p:cNvPr>
          <p:cNvSpPr/>
          <p:nvPr/>
        </p:nvSpPr>
        <p:spPr>
          <a:xfrm>
            <a:off x="3947846" y="3550704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629D43-F8CC-0F43-A4F8-24B8F7013F4E}"/>
              </a:ext>
            </a:extLst>
          </p:cNvPr>
          <p:cNvSpPr/>
          <p:nvPr/>
        </p:nvSpPr>
        <p:spPr>
          <a:xfrm>
            <a:off x="5618681" y="3550704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628B11-6C9D-3947-855D-D3B6C8E659E5}"/>
              </a:ext>
            </a:extLst>
          </p:cNvPr>
          <p:cNvSpPr/>
          <p:nvPr/>
        </p:nvSpPr>
        <p:spPr>
          <a:xfrm>
            <a:off x="2277010" y="3265597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9C31BF-4F78-8E4C-9D2E-2FE9F482D69A}"/>
              </a:ext>
            </a:extLst>
          </p:cNvPr>
          <p:cNvSpPr/>
          <p:nvPr/>
        </p:nvSpPr>
        <p:spPr>
          <a:xfrm>
            <a:off x="3947845" y="3265596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D283AE-1DCA-A943-B419-7E118DD4F9EC}"/>
              </a:ext>
            </a:extLst>
          </p:cNvPr>
          <p:cNvSpPr/>
          <p:nvPr/>
        </p:nvSpPr>
        <p:spPr>
          <a:xfrm>
            <a:off x="5618679" y="3265596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D504B3-CAA3-3F41-A629-9A50CC6C48FB}"/>
              </a:ext>
            </a:extLst>
          </p:cNvPr>
          <p:cNvSpPr/>
          <p:nvPr/>
        </p:nvSpPr>
        <p:spPr>
          <a:xfrm>
            <a:off x="3947845" y="2169307"/>
            <a:ext cx="1248310" cy="4083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587A2A-68C1-1D4C-BCB7-6E004D3DE936}"/>
              </a:ext>
            </a:extLst>
          </p:cNvPr>
          <p:cNvSpPr/>
          <p:nvPr/>
        </p:nvSpPr>
        <p:spPr>
          <a:xfrm>
            <a:off x="3947846" y="2578479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FB52B7-BCCC-5A44-BC4B-05E1C9F2D642}"/>
              </a:ext>
            </a:extLst>
          </p:cNvPr>
          <p:cNvSpPr/>
          <p:nvPr/>
        </p:nvSpPr>
        <p:spPr>
          <a:xfrm>
            <a:off x="2277009" y="4648730"/>
            <a:ext cx="4589978" cy="34794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ReplicaSet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B408421-6F50-D843-8665-AB2E80B69874}"/>
              </a:ext>
            </a:extLst>
          </p:cNvPr>
          <p:cNvSpPr/>
          <p:nvPr/>
        </p:nvSpPr>
        <p:spPr>
          <a:xfrm>
            <a:off x="2277008" y="4359921"/>
            <a:ext cx="4589979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72CCA74-B764-4646-88EA-1FB279CC3EAC}"/>
              </a:ext>
            </a:extLst>
          </p:cNvPr>
          <p:cNvCxnSpPr>
            <a:cxnSpLocks/>
            <a:stCxn id="45" idx="2"/>
            <a:endCxn id="11" idx="0"/>
          </p:cNvCxnSpPr>
          <p:nvPr/>
        </p:nvCxnSpPr>
        <p:spPr>
          <a:xfrm>
            <a:off x="4572000" y="1969687"/>
            <a:ext cx="0" cy="1996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9105F4DE-68A7-1049-8949-2A75BAF5D38C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rot="5400000">
            <a:off x="3535578" y="2229173"/>
            <a:ext cx="402011" cy="16708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220CC7DB-D215-B140-B68E-19CC75D4DC90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16200000" flipH="1">
            <a:off x="5206412" y="2229174"/>
            <a:ext cx="402011" cy="16708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>
            <a:extLst>
              <a:ext uri="{FF2B5EF4-FFF2-40B4-BE49-F238E27FC236}">
                <a16:creationId xmlns:a16="http://schemas.microsoft.com/office/drawing/2014/main" id="{84CBE0FE-B198-8347-931B-AA4F83685794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rot="5400000" flipH="1" flipV="1">
            <a:off x="5253063" y="3370148"/>
            <a:ext cx="308708" cy="16708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76CA972D-C649-934C-B4A0-D3DEC240EC15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rot="16200000" flipV="1">
            <a:off x="3582228" y="3370151"/>
            <a:ext cx="308708" cy="16708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>
            <a:extLst>
              <a:ext uri="{FF2B5EF4-FFF2-40B4-BE49-F238E27FC236}">
                <a16:creationId xmlns:a16="http://schemas.microsoft.com/office/drawing/2014/main" id="{B21D7CFB-0571-814F-9A11-5F28B849A05B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4417646" y="4205566"/>
            <a:ext cx="308708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>
            <a:extLst>
              <a:ext uri="{FF2B5EF4-FFF2-40B4-BE49-F238E27FC236}">
                <a16:creationId xmlns:a16="http://schemas.microsoft.com/office/drawing/2014/main" id="{B69E2910-C183-924C-BE2A-C85C57B4624B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rot="5400000">
            <a:off x="4370995" y="3064591"/>
            <a:ext cx="40201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8B4DD45B-DB15-3E4D-9643-4CBA623D8BC2}"/>
              </a:ext>
            </a:extLst>
          </p:cNvPr>
          <p:cNvSpPr/>
          <p:nvPr/>
        </p:nvSpPr>
        <p:spPr>
          <a:xfrm>
            <a:off x="3947845" y="1561320"/>
            <a:ext cx="1248310" cy="4083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27323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deklarative Updates von </a:t>
            </a:r>
            <a:r>
              <a:rPr lang="de-DE" dirty="0" err="1"/>
              <a:t>Pods</a:t>
            </a:r>
            <a:r>
              <a:rPr lang="de-DE" dirty="0"/>
              <a:t> und </a:t>
            </a:r>
            <a:r>
              <a:rPr lang="de-DE" dirty="0" err="1"/>
              <a:t>ReplicaSets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Verwaltung von </a:t>
            </a:r>
            <a:r>
              <a:rPr lang="de-DE" dirty="0" err="1"/>
              <a:t>ReplicaSets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Updates einspielen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Rollouts managen, e.g. Rollbacks</a:t>
            </a:r>
          </a:p>
          <a:p>
            <a:endParaRPr lang="de-DE" dirty="0"/>
          </a:p>
          <a:p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93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0E8F3D2-1386-A04D-AA7C-4506CA43E0B7}"/>
              </a:ext>
            </a:extLst>
          </p:cNvPr>
          <p:cNvSpPr/>
          <p:nvPr/>
        </p:nvSpPr>
        <p:spPr>
          <a:xfrm>
            <a:off x="2109056" y="3226028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ADF86F-A1DA-A94B-844C-1BD1580CEC08}"/>
              </a:ext>
            </a:extLst>
          </p:cNvPr>
          <p:cNvSpPr/>
          <p:nvPr/>
        </p:nvSpPr>
        <p:spPr>
          <a:xfrm>
            <a:off x="3779891" y="3226027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629D43-F8CC-0F43-A4F8-24B8F7013F4E}"/>
              </a:ext>
            </a:extLst>
          </p:cNvPr>
          <p:cNvSpPr/>
          <p:nvPr/>
        </p:nvSpPr>
        <p:spPr>
          <a:xfrm>
            <a:off x="5450726" y="3226027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628B11-6C9D-3947-855D-D3B6C8E659E5}"/>
              </a:ext>
            </a:extLst>
          </p:cNvPr>
          <p:cNvSpPr/>
          <p:nvPr/>
        </p:nvSpPr>
        <p:spPr>
          <a:xfrm>
            <a:off x="2109055" y="2940920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pth</a:t>
            </a:r>
            <a:r>
              <a:rPr lang="de-DE" dirty="0"/>
              <a:t>=</a:t>
            </a:r>
            <a:r>
              <a:rPr lang="de-DE" dirty="0" err="1"/>
              <a:t>xyz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9C31BF-4F78-8E4C-9D2E-2FE9F482D69A}"/>
              </a:ext>
            </a:extLst>
          </p:cNvPr>
          <p:cNvSpPr/>
          <p:nvPr/>
        </p:nvSpPr>
        <p:spPr>
          <a:xfrm>
            <a:off x="3779890" y="2940919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pth</a:t>
            </a:r>
            <a:r>
              <a:rPr lang="de-DE" dirty="0"/>
              <a:t>=</a:t>
            </a:r>
            <a:r>
              <a:rPr lang="de-DE" dirty="0" err="1"/>
              <a:t>xyz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D283AE-1DCA-A943-B419-7E118DD4F9EC}"/>
              </a:ext>
            </a:extLst>
          </p:cNvPr>
          <p:cNvSpPr/>
          <p:nvPr/>
        </p:nvSpPr>
        <p:spPr>
          <a:xfrm>
            <a:off x="5450724" y="2940919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pth</a:t>
            </a:r>
            <a:r>
              <a:rPr lang="de-DE" dirty="0"/>
              <a:t>=</a:t>
            </a:r>
            <a:r>
              <a:rPr lang="de-DE" dirty="0" err="1"/>
              <a:t>xyz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D504B3-CAA3-3F41-A629-9A50CC6C48FB}"/>
              </a:ext>
            </a:extLst>
          </p:cNvPr>
          <p:cNvSpPr/>
          <p:nvPr/>
        </p:nvSpPr>
        <p:spPr>
          <a:xfrm>
            <a:off x="3779888" y="1410678"/>
            <a:ext cx="1248310" cy="4083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587A2A-68C1-1D4C-BCB7-6E004D3DE936}"/>
              </a:ext>
            </a:extLst>
          </p:cNvPr>
          <p:cNvSpPr/>
          <p:nvPr/>
        </p:nvSpPr>
        <p:spPr>
          <a:xfrm>
            <a:off x="3779889" y="1819850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FB52B7-BCCC-5A44-BC4B-05E1C9F2D642}"/>
              </a:ext>
            </a:extLst>
          </p:cNvPr>
          <p:cNvSpPr/>
          <p:nvPr/>
        </p:nvSpPr>
        <p:spPr>
          <a:xfrm>
            <a:off x="2109058" y="4579165"/>
            <a:ext cx="4589978" cy="34794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ReplicaSet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B408421-6F50-D843-8665-AB2E80B69874}"/>
              </a:ext>
            </a:extLst>
          </p:cNvPr>
          <p:cNvSpPr/>
          <p:nvPr/>
        </p:nvSpPr>
        <p:spPr>
          <a:xfrm>
            <a:off x="2109057" y="4290356"/>
            <a:ext cx="4589979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/>
              <a:t>pth</a:t>
            </a:r>
            <a:r>
              <a:rPr lang="de-DE" dirty="0"/>
              <a:t>=</a:t>
            </a:r>
            <a:r>
              <a:rPr lang="de-DE" dirty="0" err="1"/>
              <a:t>xyz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72CCA74-B764-4646-88EA-1FB279CC3EAC}"/>
              </a:ext>
            </a:extLst>
          </p:cNvPr>
          <p:cNvCxnSpPr>
            <a:cxnSpLocks/>
            <a:stCxn id="45" idx="2"/>
            <a:endCxn id="11" idx="0"/>
          </p:cNvCxnSpPr>
          <p:nvPr/>
        </p:nvCxnSpPr>
        <p:spPr>
          <a:xfrm>
            <a:off x="4404043" y="1211058"/>
            <a:ext cx="0" cy="1996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9105F4DE-68A7-1049-8949-2A75BAF5D38C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5400000">
            <a:off x="3293199" y="1544966"/>
            <a:ext cx="550855" cy="1670837"/>
          </a:xfrm>
          <a:prstGeom prst="bentConnector3">
            <a:avLst>
              <a:gd name="adj1" fmla="val 424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220CC7DB-D215-B140-B68E-19CC75D4DC90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rot="16200000" flipH="1">
            <a:off x="4956728" y="1552272"/>
            <a:ext cx="565465" cy="1670833"/>
          </a:xfrm>
          <a:prstGeom prst="bentConnector3">
            <a:avLst>
              <a:gd name="adj1" fmla="val 416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>
            <a:extLst>
              <a:ext uri="{FF2B5EF4-FFF2-40B4-BE49-F238E27FC236}">
                <a16:creationId xmlns:a16="http://schemas.microsoft.com/office/drawing/2014/main" id="{84CBE0FE-B198-8347-931B-AA4F83685794}"/>
              </a:ext>
            </a:extLst>
          </p:cNvPr>
          <p:cNvCxnSpPr>
            <a:cxnSpLocks/>
            <a:stCxn id="42" idx="0"/>
            <a:endCxn id="7" idx="2"/>
          </p:cNvCxnSpPr>
          <p:nvPr/>
        </p:nvCxnSpPr>
        <p:spPr>
          <a:xfrm rot="5400000" flipH="1" flipV="1">
            <a:off x="5096909" y="3033674"/>
            <a:ext cx="285109" cy="16708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76CA972D-C649-934C-B4A0-D3DEC240EC15}"/>
              </a:ext>
            </a:extLst>
          </p:cNvPr>
          <p:cNvCxnSpPr>
            <a:cxnSpLocks/>
            <a:stCxn id="42" idx="0"/>
            <a:endCxn id="4" idx="2"/>
          </p:cNvCxnSpPr>
          <p:nvPr/>
        </p:nvCxnSpPr>
        <p:spPr>
          <a:xfrm rot="16200000" flipV="1">
            <a:off x="3426075" y="3033673"/>
            <a:ext cx="285108" cy="16708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>
            <a:extLst>
              <a:ext uri="{FF2B5EF4-FFF2-40B4-BE49-F238E27FC236}">
                <a16:creationId xmlns:a16="http://schemas.microsoft.com/office/drawing/2014/main" id="{B69E2910-C183-924C-BE2A-C85C57B4624B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rot="5400000">
            <a:off x="4124963" y="2384034"/>
            <a:ext cx="558159" cy="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8B4DD45B-DB15-3E4D-9643-4CBA623D8BC2}"/>
              </a:ext>
            </a:extLst>
          </p:cNvPr>
          <p:cNvSpPr/>
          <p:nvPr/>
        </p:nvSpPr>
        <p:spPr>
          <a:xfrm>
            <a:off x="3779888" y="802691"/>
            <a:ext cx="1248310" cy="4083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FDF77FC-0E83-D245-84B6-874E62F4E8B5}"/>
              </a:ext>
            </a:extLst>
          </p:cNvPr>
          <p:cNvSpPr/>
          <p:nvPr/>
        </p:nvSpPr>
        <p:spPr>
          <a:xfrm>
            <a:off x="3779884" y="2663116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ED95646-7AA2-DE4F-908B-28294C464052}"/>
              </a:ext>
            </a:extLst>
          </p:cNvPr>
          <p:cNvSpPr/>
          <p:nvPr/>
        </p:nvSpPr>
        <p:spPr>
          <a:xfrm>
            <a:off x="5450722" y="2670422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6EFC925-9AF8-0B42-8153-9DF257A8BFC7}"/>
              </a:ext>
            </a:extLst>
          </p:cNvPr>
          <p:cNvSpPr/>
          <p:nvPr/>
        </p:nvSpPr>
        <p:spPr>
          <a:xfrm>
            <a:off x="2109052" y="2655812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0369B44-14A5-A442-B5E7-B012EB55664A}"/>
              </a:ext>
            </a:extLst>
          </p:cNvPr>
          <p:cNvSpPr/>
          <p:nvPr/>
        </p:nvSpPr>
        <p:spPr>
          <a:xfrm>
            <a:off x="2109056" y="4011645"/>
            <a:ext cx="4589979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05A910E-C903-0B4A-8978-57F3D10FD4C7}"/>
              </a:ext>
            </a:extLst>
          </p:cNvPr>
          <p:cNvSpPr/>
          <p:nvPr/>
        </p:nvSpPr>
        <p:spPr>
          <a:xfrm>
            <a:off x="2102707" y="5354477"/>
            <a:ext cx="4589979" cy="33289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7E4B0C-B421-EF40-89C6-8D7538C830B7}"/>
              </a:ext>
            </a:extLst>
          </p:cNvPr>
          <p:cNvSpPr/>
          <p:nvPr/>
        </p:nvSpPr>
        <p:spPr>
          <a:xfrm>
            <a:off x="2102706" y="5067761"/>
            <a:ext cx="4589979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C14331B-0F97-9E46-AF75-5AD332507048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4404046" y="3726536"/>
            <a:ext cx="0" cy="28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EECB5C96-2FBE-D449-809B-228A35B71B6F}"/>
              </a:ext>
            </a:extLst>
          </p:cNvPr>
          <p:cNvCxnSpPr>
            <a:cxnSpLocks/>
            <a:stCxn id="53" idx="0"/>
            <a:endCxn id="13" idx="2"/>
          </p:cNvCxnSpPr>
          <p:nvPr/>
        </p:nvCxnSpPr>
        <p:spPr>
          <a:xfrm flipV="1">
            <a:off x="4397696" y="4927109"/>
            <a:ext cx="6351" cy="14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18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1D504B3-CAA3-3F41-A629-9A50CC6C48FB}"/>
              </a:ext>
            </a:extLst>
          </p:cNvPr>
          <p:cNvSpPr/>
          <p:nvPr/>
        </p:nvSpPr>
        <p:spPr>
          <a:xfrm>
            <a:off x="3779889" y="1655673"/>
            <a:ext cx="1248310" cy="4083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587A2A-68C1-1D4C-BCB7-6E004D3DE936}"/>
              </a:ext>
            </a:extLst>
          </p:cNvPr>
          <p:cNvSpPr/>
          <p:nvPr/>
        </p:nvSpPr>
        <p:spPr>
          <a:xfrm>
            <a:off x="3779890" y="2064845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72CCA74-B764-4646-88EA-1FB279CC3EAC}"/>
              </a:ext>
            </a:extLst>
          </p:cNvPr>
          <p:cNvCxnSpPr>
            <a:cxnSpLocks/>
            <a:stCxn id="45" idx="2"/>
            <a:endCxn id="11" idx="0"/>
          </p:cNvCxnSpPr>
          <p:nvPr/>
        </p:nvCxnSpPr>
        <p:spPr>
          <a:xfrm>
            <a:off x="4404044" y="1456053"/>
            <a:ext cx="0" cy="1996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8B4DD45B-DB15-3E4D-9643-4CBA623D8BC2}"/>
              </a:ext>
            </a:extLst>
          </p:cNvPr>
          <p:cNvSpPr/>
          <p:nvPr/>
        </p:nvSpPr>
        <p:spPr>
          <a:xfrm>
            <a:off x="3779889" y="1047686"/>
            <a:ext cx="1248310" cy="4083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1870DA-E247-C74B-BBE1-52BBF8AF3AFD}"/>
              </a:ext>
            </a:extLst>
          </p:cNvPr>
          <p:cNvGrpSpPr/>
          <p:nvPr/>
        </p:nvGrpSpPr>
        <p:grpSpPr>
          <a:xfrm>
            <a:off x="1499707" y="2949581"/>
            <a:ext cx="1656230" cy="915464"/>
            <a:chOff x="2109056" y="4011645"/>
            <a:chExt cx="4589980" cy="91546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2FB52B7-BCCC-5A44-BC4B-05E1C9F2D642}"/>
                </a:ext>
              </a:extLst>
            </p:cNvPr>
            <p:cNvSpPr/>
            <p:nvPr/>
          </p:nvSpPr>
          <p:spPr>
            <a:xfrm>
              <a:off x="2109058" y="4579165"/>
              <a:ext cx="4589978" cy="34794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ReplicaSet</a:t>
              </a: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B408421-6F50-D843-8665-AB2E80B69874}"/>
                </a:ext>
              </a:extLst>
            </p:cNvPr>
            <p:cNvSpPr/>
            <p:nvPr/>
          </p:nvSpPr>
          <p:spPr>
            <a:xfrm>
              <a:off x="2109057" y="4290356"/>
              <a:ext cx="4589979" cy="28510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 dirty="0" err="1"/>
                <a:t>pth</a:t>
              </a:r>
              <a:r>
                <a:rPr lang="de-DE" dirty="0"/>
                <a:t>=</a:t>
              </a:r>
              <a:r>
                <a:rPr lang="de-DE" dirty="0" err="1"/>
                <a:t>abc</a:t>
              </a:r>
              <a:endParaRPr lang="de-DE" dirty="0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0369B44-14A5-A442-B5E7-B012EB55664A}"/>
                </a:ext>
              </a:extLst>
            </p:cNvPr>
            <p:cNvSpPr/>
            <p:nvPr/>
          </p:nvSpPr>
          <p:spPr>
            <a:xfrm>
              <a:off x="2109056" y="4011645"/>
              <a:ext cx="4589979" cy="28510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app</a:t>
              </a:r>
              <a:r>
                <a:rPr lang="de-DE" dirty="0"/>
                <a:t>=</a:t>
              </a:r>
              <a:r>
                <a:rPr lang="de-DE" dirty="0" err="1"/>
                <a:t>kubia</a:t>
              </a:r>
              <a:endParaRPr lang="de-DE" dirty="0"/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505A910E-C903-0B4A-8978-57F3D10FD4C7}"/>
              </a:ext>
            </a:extLst>
          </p:cNvPr>
          <p:cNvSpPr/>
          <p:nvPr/>
        </p:nvSpPr>
        <p:spPr>
          <a:xfrm>
            <a:off x="1499708" y="4809586"/>
            <a:ext cx="5808672" cy="33289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7E4B0C-B421-EF40-89C6-8D7538C830B7}"/>
              </a:ext>
            </a:extLst>
          </p:cNvPr>
          <p:cNvSpPr/>
          <p:nvPr/>
        </p:nvSpPr>
        <p:spPr>
          <a:xfrm>
            <a:off x="1499707" y="4522870"/>
            <a:ext cx="5808673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EECB5C96-2FBE-D449-809B-228A35B71B6F}"/>
              </a:ext>
            </a:extLst>
          </p:cNvPr>
          <p:cNvCxnSpPr>
            <a:cxnSpLocks/>
            <a:stCxn id="53" idx="0"/>
            <a:endCxn id="32" idx="2"/>
          </p:cNvCxnSpPr>
          <p:nvPr/>
        </p:nvCxnSpPr>
        <p:spPr>
          <a:xfrm flipV="1">
            <a:off x="4404044" y="3854063"/>
            <a:ext cx="1" cy="6688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968EE56-5319-D34D-ABFC-F6C463D6F051}"/>
              </a:ext>
            </a:extLst>
          </p:cNvPr>
          <p:cNvGrpSpPr/>
          <p:nvPr/>
        </p:nvGrpSpPr>
        <p:grpSpPr>
          <a:xfrm>
            <a:off x="3575929" y="2938599"/>
            <a:ext cx="1656230" cy="915464"/>
            <a:chOff x="2109056" y="4011645"/>
            <a:chExt cx="4589980" cy="91546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6F21E26-CA13-3A43-BDF8-C722513F3F5B}"/>
                </a:ext>
              </a:extLst>
            </p:cNvPr>
            <p:cNvSpPr/>
            <p:nvPr/>
          </p:nvSpPr>
          <p:spPr>
            <a:xfrm>
              <a:off x="2109058" y="4579165"/>
              <a:ext cx="4589978" cy="34794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ReplicaSet</a:t>
              </a:r>
              <a:endParaRPr lang="de-DE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20BFE6-CA43-734A-A75A-BE196EEC8EEC}"/>
                </a:ext>
              </a:extLst>
            </p:cNvPr>
            <p:cNvSpPr/>
            <p:nvPr/>
          </p:nvSpPr>
          <p:spPr>
            <a:xfrm>
              <a:off x="2109057" y="4290356"/>
              <a:ext cx="4589979" cy="28510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 dirty="0" err="1"/>
                <a:t>pth</a:t>
              </a:r>
              <a:r>
                <a:rPr lang="de-DE" dirty="0"/>
                <a:t>=</a:t>
              </a:r>
              <a:r>
                <a:rPr lang="de-DE" dirty="0" err="1"/>
                <a:t>def</a:t>
              </a:r>
              <a:endParaRPr lang="de-DE" dirty="0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C96A52C-C833-8243-9E1B-8A4E51DC939B}"/>
                </a:ext>
              </a:extLst>
            </p:cNvPr>
            <p:cNvSpPr/>
            <p:nvPr/>
          </p:nvSpPr>
          <p:spPr>
            <a:xfrm>
              <a:off x="2109056" y="4011645"/>
              <a:ext cx="4589979" cy="28510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app</a:t>
              </a:r>
              <a:r>
                <a:rPr lang="de-DE" dirty="0"/>
                <a:t>=</a:t>
              </a:r>
              <a:r>
                <a:rPr lang="de-DE" dirty="0" err="1"/>
                <a:t>kubia</a:t>
              </a:r>
              <a:endParaRPr lang="de-DE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4A1E3E3-38D7-7C43-85F8-C65010663223}"/>
              </a:ext>
            </a:extLst>
          </p:cNvPr>
          <p:cNvGrpSpPr/>
          <p:nvPr/>
        </p:nvGrpSpPr>
        <p:grpSpPr>
          <a:xfrm>
            <a:off x="5652150" y="2938599"/>
            <a:ext cx="1656230" cy="915464"/>
            <a:chOff x="2109056" y="4011645"/>
            <a:chExt cx="4589980" cy="91546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36CEAD2-EF38-074C-9211-44812C48D863}"/>
                </a:ext>
              </a:extLst>
            </p:cNvPr>
            <p:cNvSpPr/>
            <p:nvPr/>
          </p:nvSpPr>
          <p:spPr>
            <a:xfrm>
              <a:off x="2109058" y="4579165"/>
              <a:ext cx="4589978" cy="34794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ReplicaSet</a:t>
              </a:r>
              <a:endParaRPr lang="de-DE" dirty="0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7FFB9AF-71C6-674C-9B20-596C5F1107BC}"/>
                </a:ext>
              </a:extLst>
            </p:cNvPr>
            <p:cNvSpPr/>
            <p:nvPr/>
          </p:nvSpPr>
          <p:spPr>
            <a:xfrm>
              <a:off x="2109057" y="4290356"/>
              <a:ext cx="4589979" cy="28510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 dirty="0" err="1"/>
                <a:t>pth</a:t>
              </a:r>
              <a:r>
                <a:rPr lang="de-DE" dirty="0"/>
                <a:t>=</a:t>
              </a:r>
              <a:r>
                <a:rPr lang="de-DE" dirty="0" err="1"/>
                <a:t>ghi</a:t>
              </a:r>
              <a:endParaRPr lang="de-DE" dirty="0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D18D919-1805-7545-9CA5-C565F9DBDA9B}"/>
                </a:ext>
              </a:extLst>
            </p:cNvPr>
            <p:cNvSpPr/>
            <p:nvPr/>
          </p:nvSpPr>
          <p:spPr>
            <a:xfrm>
              <a:off x="2109056" y="4011645"/>
              <a:ext cx="4589979" cy="28510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app</a:t>
              </a:r>
              <a:r>
                <a:rPr lang="de-DE" dirty="0"/>
                <a:t>=</a:t>
              </a:r>
              <a:r>
                <a:rPr lang="de-DE" dirty="0" err="1"/>
                <a:t>kubia</a:t>
              </a:r>
              <a:endParaRPr lang="de-DE" dirty="0"/>
            </a:p>
          </p:txBody>
        </p:sp>
      </p:grp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03499C5-436D-DE4F-AA95-AB0D95E60E18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flipH="1">
            <a:off x="4404044" y="2349952"/>
            <a:ext cx="1" cy="588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 Verbindung 43">
            <a:extLst>
              <a:ext uri="{FF2B5EF4-FFF2-40B4-BE49-F238E27FC236}">
                <a16:creationId xmlns:a16="http://schemas.microsoft.com/office/drawing/2014/main" id="{8A860DEF-5D4C-C943-9021-F4E21EE0EC22}"/>
              </a:ext>
            </a:extLst>
          </p:cNvPr>
          <p:cNvCxnSpPr>
            <a:cxnSpLocks/>
            <a:stCxn id="53" idx="0"/>
            <a:endCxn id="38" idx="2"/>
          </p:cNvCxnSpPr>
          <p:nvPr/>
        </p:nvCxnSpPr>
        <p:spPr>
          <a:xfrm rot="5400000" flipH="1" flipV="1">
            <a:off x="5107752" y="3150356"/>
            <a:ext cx="668807" cy="2076222"/>
          </a:xfrm>
          <a:prstGeom prst="bentConnector3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>
            <a:extLst>
              <a:ext uri="{FF2B5EF4-FFF2-40B4-BE49-F238E27FC236}">
                <a16:creationId xmlns:a16="http://schemas.microsoft.com/office/drawing/2014/main" id="{6DE976C0-0AC2-3B4C-8C03-39289E63CB77}"/>
              </a:ext>
            </a:extLst>
          </p:cNvPr>
          <p:cNvCxnSpPr>
            <a:cxnSpLocks/>
            <a:stCxn id="12" idx="2"/>
            <a:endCxn id="40" idx="0"/>
          </p:cNvCxnSpPr>
          <p:nvPr/>
        </p:nvCxnSpPr>
        <p:spPr>
          <a:xfrm rot="16200000" flipH="1">
            <a:off x="5147832" y="1606165"/>
            <a:ext cx="588647" cy="20762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>
            <a:extLst>
              <a:ext uri="{FF2B5EF4-FFF2-40B4-BE49-F238E27FC236}">
                <a16:creationId xmlns:a16="http://schemas.microsoft.com/office/drawing/2014/main" id="{5F79554F-9F26-304E-BE96-EAF454A7DC20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rot="5400000">
            <a:off x="3066120" y="1611655"/>
            <a:ext cx="599629" cy="20762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>
            <a:extLst>
              <a:ext uri="{FF2B5EF4-FFF2-40B4-BE49-F238E27FC236}">
                <a16:creationId xmlns:a16="http://schemas.microsoft.com/office/drawing/2014/main" id="{41E1AA53-56FC-7D43-9E1E-00C750A428F8}"/>
              </a:ext>
            </a:extLst>
          </p:cNvPr>
          <p:cNvCxnSpPr>
            <a:cxnSpLocks/>
            <a:stCxn id="53" idx="0"/>
            <a:endCxn id="13" idx="2"/>
          </p:cNvCxnSpPr>
          <p:nvPr/>
        </p:nvCxnSpPr>
        <p:spPr>
          <a:xfrm rot="16200000" flipV="1">
            <a:off x="3037022" y="3155847"/>
            <a:ext cx="657825" cy="20762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7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Takeaways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Services: konstante Schnittstelle nach außen, “unter der Haube“ kann unbemerkt viel passieren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itchFamily="2" charset="2"/>
              </a:rPr>
              <a:t>ReplicaSets</a:t>
            </a:r>
            <a:r>
              <a:rPr lang="de-DE" dirty="0">
                <a:sym typeface="Wingdings" pitchFamily="2" charset="2"/>
              </a:rPr>
              <a:t> skalieren </a:t>
            </a:r>
            <a:r>
              <a:rPr lang="de-DE" dirty="0" err="1">
                <a:sym typeface="Wingdings" pitchFamily="2" charset="2"/>
              </a:rPr>
              <a:t>Pods</a:t>
            </a:r>
            <a:endParaRPr lang="de-DE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Services verteilen die Last gleichmäßig auf ihre </a:t>
            </a:r>
            <a:r>
              <a:rPr lang="de-DE" dirty="0" err="1">
                <a:sym typeface="Wingdings" pitchFamily="2" charset="2"/>
              </a:rPr>
              <a:t>Pods</a:t>
            </a:r>
            <a:endParaRPr lang="de-DE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Zugehörigkeiten von </a:t>
            </a:r>
            <a:r>
              <a:rPr lang="de-DE" dirty="0" err="1">
                <a:sym typeface="Wingdings" pitchFamily="2" charset="2"/>
              </a:rPr>
              <a:t>Pods</a:t>
            </a:r>
            <a:r>
              <a:rPr lang="de-DE" dirty="0">
                <a:sym typeface="Wingdings" pitchFamily="2" charset="2"/>
              </a:rPr>
              <a:t> zu Services oder Controllern können über einen </a:t>
            </a:r>
            <a:r>
              <a:rPr lang="de-DE" dirty="0" err="1">
                <a:sym typeface="Wingdings" pitchFamily="2" charset="2"/>
              </a:rPr>
              <a:t>Selector</a:t>
            </a:r>
            <a:r>
              <a:rPr lang="de-DE" dirty="0">
                <a:sym typeface="Wingdings" pitchFamily="2" charset="2"/>
              </a:rPr>
              <a:t>-Label-Mechanismus realisiert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itchFamily="2" charset="2"/>
              </a:rPr>
              <a:t>Deployments</a:t>
            </a:r>
            <a:r>
              <a:rPr lang="de-DE" dirty="0">
                <a:sym typeface="Wingdings" pitchFamily="2" charset="2"/>
              </a:rPr>
              <a:t> regeln </a:t>
            </a:r>
            <a:r>
              <a:rPr lang="de-DE" dirty="0" err="1">
                <a:sym typeface="Wingdings" pitchFamily="2" charset="2"/>
              </a:rPr>
              <a:t>ReplicaSets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produktiv: </a:t>
            </a:r>
            <a:r>
              <a:rPr lang="de-DE" dirty="0" err="1"/>
              <a:t>Pods</a:t>
            </a:r>
            <a:r>
              <a:rPr lang="de-DE" dirty="0"/>
              <a:t> und </a:t>
            </a:r>
            <a:r>
              <a:rPr lang="de-DE" dirty="0" err="1"/>
              <a:t>ReplicaSets</a:t>
            </a:r>
            <a:r>
              <a:rPr lang="de-DE" dirty="0"/>
              <a:t> werden eher nicht manuell verwaltet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Deployments</a:t>
            </a:r>
            <a:endParaRPr lang="de-DE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Über </a:t>
            </a:r>
            <a:r>
              <a:rPr lang="de-DE" dirty="0" err="1">
                <a:sym typeface="Wingdings" pitchFamily="2" charset="2"/>
              </a:rPr>
              <a:t>Deployments</a:t>
            </a:r>
            <a:r>
              <a:rPr lang="de-DE" dirty="0">
                <a:sym typeface="Wingdings" pitchFamily="2" charset="2"/>
              </a:rPr>
              <a:t> können komfortabel neue </a:t>
            </a:r>
            <a:r>
              <a:rPr lang="de-DE" dirty="0" err="1">
                <a:sym typeface="Wingdings" pitchFamily="2" charset="2"/>
              </a:rPr>
              <a:t>Pod</a:t>
            </a:r>
            <a:r>
              <a:rPr lang="de-DE" dirty="0">
                <a:sym typeface="Wingdings" pitchFamily="2" charset="2"/>
              </a:rPr>
              <a:t>-Templates eingespielt werden oder Rollbacks durchgeführt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43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Materialien zum Talk</a:t>
            </a:r>
          </a:p>
          <a:p>
            <a:r>
              <a:rPr lang="de-DE" dirty="0">
                <a:hlinkClick r:id="rId3"/>
              </a:rPr>
              <a:t>https://github.com/grothesk/deeptalk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Literatur</a:t>
            </a:r>
          </a:p>
          <a:p>
            <a:r>
              <a:rPr lang="de-DE" dirty="0"/>
              <a:t>Marko </a:t>
            </a:r>
            <a:r>
              <a:rPr lang="de-DE" dirty="0" err="1"/>
              <a:t>Luksa</a:t>
            </a:r>
            <a:r>
              <a:rPr lang="de-DE" dirty="0"/>
              <a:t>: </a:t>
            </a:r>
            <a:r>
              <a:rPr lang="de-DE" dirty="0" err="1"/>
              <a:t>Kubernetes</a:t>
            </a:r>
            <a:r>
              <a:rPr lang="de-DE" dirty="0"/>
              <a:t> in Action, </a:t>
            </a:r>
            <a:r>
              <a:rPr lang="de-DE" dirty="0">
                <a:hlinkClick r:id="rId4"/>
              </a:rPr>
              <a:t>https://www.manning.com/books/kubernetes-in-action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 err="1"/>
              <a:t>florian.boldt@deepshore.de</a:t>
            </a:r>
            <a:r>
              <a:rPr lang="de-DE" dirty="0"/>
              <a:t> </a:t>
            </a:r>
          </a:p>
          <a:p>
            <a:r>
              <a:rPr lang="de-DE" dirty="0" err="1"/>
              <a:t>malte.groth@deepshore.de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  <a:p>
            <a:endParaRPr lang="de-DE" dirty="0"/>
          </a:p>
          <a:p>
            <a:r>
              <a:rPr lang="de-DE" dirty="0"/>
              <a:t>Terminologie</a:t>
            </a:r>
          </a:p>
          <a:p>
            <a:endParaRPr lang="de-DE" dirty="0"/>
          </a:p>
          <a:p>
            <a:r>
              <a:rPr lang="de-DE" dirty="0"/>
              <a:t>Services, </a:t>
            </a:r>
            <a:r>
              <a:rPr lang="de-DE" dirty="0" err="1"/>
              <a:t>Pods</a:t>
            </a:r>
            <a:r>
              <a:rPr lang="de-DE" dirty="0"/>
              <a:t>, </a:t>
            </a:r>
            <a:r>
              <a:rPr lang="de-DE" dirty="0" err="1"/>
              <a:t>ReplicaSets</a:t>
            </a:r>
            <a:r>
              <a:rPr lang="de-DE" dirty="0"/>
              <a:t>, </a:t>
            </a:r>
            <a:r>
              <a:rPr lang="de-DE" dirty="0" err="1"/>
              <a:t>Deployments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minikube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kubectl</a:t>
            </a:r>
            <a:r>
              <a:rPr lang="de-DE" dirty="0"/>
              <a:t> und .</a:t>
            </a:r>
            <a:r>
              <a:rPr lang="de-DE" dirty="0" err="1"/>
              <a:t>kube</a:t>
            </a:r>
            <a:r>
              <a:rPr lang="de-DE" dirty="0"/>
              <a:t>/</a:t>
            </a:r>
            <a:r>
              <a:rPr lang="de-DE" dirty="0" err="1"/>
              <a:t>config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Pods</a:t>
            </a:r>
            <a:r>
              <a:rPr lang="de-DE" dirty="0"/>
              <a:t> und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Manifeste („</a:t>
            </a:r>
            <a:r>
              <a:rPr lang="de-DE" dirty="0" err="1"/>
              <a:t>yaml</a:t>
            </a:r>
            <a:r>
              <a:rPr lang="de-DE" dirty="0"/>
              <a:t>-Baupläne“)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sym typeface="Wingdings" pitchFamily="2" charset="2"/>
              </a:rPr>
              <a:t> Folge 1 auf YouTube: </a:t>
            </a:r>
            <a:r>
              <a:rPr lang="de-DE" dirty="0">
                <a:hlinkClick r:id="rId3"/>
              </a:rPr>
              <a:t>https://www.youtube.com/watch?v=n6AZ3q8Q9qY&amp;t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Terminologie: </a:t>
            </a:r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!= </a:t>
            </a:r>
            <a:r>
              <a:rPr lang="de-DE" dirty="0" err="1"/>
              <a:t>Deployment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Allgemein: „Aktivitäten zur Bereitstellung von Software“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k8s: Controller/Regler für das Management von </a:t>
            </a:r>
            <a:r>
              <a:rPr lang="de-DE" dirty="0" err="1"/>
              <a:t>Pods</a:t>
            </a:r>
            <a:endParaRPr lang="de-DE" dirty="0"/>
          </a:p>
          <a:p>
            <a:endParaRPr lang="de-DE" dirty="0"/>
          </a:p>
          <a:p>
            <a:r>
              <a:rPr lang="de-DE" dirty="0"/>
              <a:t>In diesem Talk: Management von </a:t>
            </a:r>
            <a:r>
              <a:rPr lang="de-DE" dirty="0" err="1"/>
              <a:t>Pods</a:t>
            </a:r>
            <a:r>
              <a:rPr lang="de-DE" dirty="0"/>
              <a:t> via </a:t>
            </a:r>
            <a:r>
              <a:rPr lang="de-DE" dirty="0" err="1"/>
              <a:t>Deployments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39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Schnittstelle für die Kommunikation mit einem oder mehreren </a:t>
            </a:r>
            <a:r>
              <a:rPr lang="de-DE" dirty="0" err="1"/>
              <a:t>Pods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Pods</a:t>
            </a:r>
            <a:r>
              <a:rPr lang="de-DE" dirty="0"/>
              <a:t> kommen und gehen…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…Services bleiben bestehen (Name , Namespace, Adresse, 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Assoziation mit </a:t>
            </a:r>
            <a:r>
              <a:rPr lang="de-DE" dirty="0" err="1"/>
              <a:t>Pods</a:t>
            </a:r>
            <a:r>
              <a:rPr lang="de-DE" dirty="0"/>
              <a:t> durch </a:t>
            </a:r>
            <a:r>
              <a:rPr lang="de-DE" dirty="0" err="1"/>
              <a:t>Selector</a:t>
            </a:r>
            <a:r>
              <a:rPr lang="de-DE" dirty="0"/>
              <a:t>-Label-Mechanismus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Load-</a:t>
            </a:r>
            <a:r>
              <a:rPr lang="de-DE" dirty="0" err="1"/>
              <a:t>Balancing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Typen, e.g. </a:t>
            </a:r>
            <a:r>
              <a:rPr lang="de-DE" dirty="0" err="1"/>
              <a:t>ClusterIP</a:t>
            </a:r>
            <a:r>
              <a:rPr lang="de-DE" dirty="0"/>
              <a:t>, </a:t>
            </a:r>
            <a:r>
              <a:rPr lang="de-DE" dirty="0" err="1"/>
              <a:t>NodePort</a:t>
            </a:r>
            <a:r>
              <a:rPr lang="de-DE" dirty="0"/>
              <a:t>, …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807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0ADF86F-A1DA-A94B-844C-1BD1580CEC08}"/>
              </a:ext>
            </a:extLst>
          </p:cNvPr>
          <p:cNvSpPr/>
          <p:nvPr/>
        </p:nvSpPr>
        <p:spPr>
          <a:xfrm>
            <a:off x="3779891" y="4270804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Pod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9C31BF-4F78-8E4C-9D2E-2FE9F482D69A}"/>
              </a:ext>
            </a:extLst>
          </p:cNvPr>
          <p:cNvSpPr/>
          <p:nvPr/>
        </p:nvSpPr>
        <p:spPr>
          <a:xfrm>
            <a:off x="3779890" y="3985696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E409CCC-B156-3C48-BDBF-65D4FFEB238C}"/>
              </a:ext>
            </a:extLst>
          </p:cNvPr>
          <p:cNvGrpSpPr/>
          <p:nvPr/>
        </p:nvGrpSpPr>
        <p:grpSpPr>
          <a:xfrm>
            <a:off x="3779890" y="3025214"/>
            <a:ext cx="1248311" cy="694279"/>
            <a:chOff x="3779890" y="2889407"/>
            <a:chExt cx="1248311" cy="69427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1D504B3-CAA3-3F41-A629-9A50CC6C48FB}"/>
                </a:ext>
              </a:extLst>
            </p:cNvPr>
            <p:cNvSpPr/>
            <p:nvPr/>
          </p:nvSpPr>
          <p:spPr>
            <a:xfrm>
              <a:off x="3779890" y="2889407"/>
              <a:ext cx="1248310" cy="40836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Service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4587A2A-68C1-1D4C-BCB7-6E004D3DE936}"/>
                </a:ext>
              </a:extLst>
            </p:cNvPr>
            <p:cNvSpPr/>
            <p:nvPr/>
          </p:nvSpPr>
          <p:spPr>
            <a:xfrm>
              <a:off x="3779891" y="3298579"/>
              <a:ext cx="1248310" cy="28510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app</a:t>
              </a:r>
              <a:r>
                <a:rPr lang="de-DE" dirty="0"/>
                <a:t>=</a:t>
              </a:r>
              <a:r>
                <a:rPr lang="de-DE" dirty="0" err="1"/>
                <a:t>kubia</a:t>
              </a:r>
              <a:endParaRPr lang="de-DE" dirty="0"/>
            </a:p>
          </p:txBody>
        </p:sp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72CCA74-B764-4646-88EA-1FB279CC3EAC}"/>
              </a:ext>
            </a:extLst>
          </p:cNvPr>
          <p:cNvCxnSpPr>
            <a:cxnSpLocks/>
            <a:stCxn id="45" idx="2"/>
            <a:endCxn id="11" idx="0"/>
          </p:cNvCxnSpPr>
          <p:nvPr/>
        </p:nvCxnSpPr>
        <p:spPr>
          <a:xfrm>
            <a:off x="4404045" y="2689787"/>
            <a:ext cx="0" cy="335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>
            <a:extLst>
              <a:ext uri="{FF2B5EF4-FFF2-40B4-BE49-F238E27FC236}">
                <a16:creationId xmlns:a16="http://schemas.microsoft.com/office/drawing/2014/main" id="{B69E2910-C183-924C-BE2A-C85C57B4624B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rot="5400000">
            <a:off x="4270945" y="3852594"/>
            <a:ext cx="26620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8B4DD45B-DB15-3E4D-9643-4CBA623D8BC2}"/>
              </a:ext>
            </a:extLst>
          </p:cNvPr>
          <p:cNvSpPr/>
          <p:nvPr/>
        </p:nvSpPr>
        <p:spPr>
          <a:xfrm>
            <a:off x="3779890" y="2281420"/>
            <a:ext cx="1248310" cy="4083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34180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0E8F3D2-1386-A04D-AA7C-4506CA43E0B7}"/>
              </a:ext>
            </a:extLst>
          </p:cNvPr>
          <p:cNvSpPr/>
          <p:nvPr/>
        </p:nvSpPr>
        <p:spPr>
          <a:xfrm>
            <a:off x="2109056" y="4126785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Pod-0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ADF86F-A1DA-A94B-844C-1BD1580CEC08}"/>
              </a:ext>
            </a:extLst>
          </p:cNvPr>
          <p:cNvSpPr/>
          <p:nvPr/>
        </p:nvSpPr>
        <p:spPr>
          <a:xfrm>
            <a:off x="3779891" y="4126784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629D43-F8CC-0F43-A4F8-24B8F7013F4E}"/>
              </a:ext>
            </a:extLst>
          </p:cNvPr>
          <p:cNvSpPr/>
          <p:nvPr/>
        </p:nvSpPr>
        <p:spPr>
          <a:xfrm>
            <a:off x="5450726" y="4126784"/>
            <a:ext cx="1248310" cy="50050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Pod-2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628B11-6C9D-3947-855D-D3B6C8E659E5}"/>
              </a:ext>
            </a:extLst>
          </p:cNvPr>
          <p:cNvSpPr/>
          <p:nvPr/>
        </p:nvSpPr>
        <p:spPr>
          <a:xfrm>
            <a:off x="2109055" y="3841677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9C31BF-4F78-8E4C-9D2E-2FE9F482D69A}"/>
              </a:ext>
            </a:extLst>
          </p:cNvPr>
          <p:cNvSpPr/>
          <p:nvPr/>
        </p:nvSpPr>
        <p:spPr>
          <a:xfrm>
            <a:off x="3779890" y="3841676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D283AE-1DCA-A943-B419-7E118DD4F9EC}"/>
              </a:ext>
            </a:extLst>
          </p:cNvPr>
          <p:cNvSpPr/>
          <p:nvPr/>
        </p:nvSpPr>
        <p:spPr>
          <a:xfrm>
            <a:off x="5450724" y="3841676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D504B3-CAA3-3F41-A629-9A50CC6C48FB}"/>
              </a:ext>
            </a:extLst>
          </p:cNvPr>
          <p:cNvSpPr/>
          <p:nvPr/>
        </p:nvSpPr>
        <p:spPr>
          <a:xfrm>
            <a:off x="3779890" y="2745387"/>
            <a:ext cx="1248310" cy="4083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587A2A-68C1-1D4C-BCB7-6E004D3DE936}"/>
              </a:ext>
            </a:extLst>
          </p:cNvPr>
          <p:cNvSpPr/>
          <p:nvPr/>
        </p:nvSpPr>
        <p:spPr>
          <a:xfrm>
            <a:off x="3779891" y="3154559"/>
            <a:ext cx="1248310" cy="28510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</a:t>
            </a:r>
            <a:r>
              <a:rPr lang="de-DE" dirty="0"/>
              <a:t>=</a:t>
            </a:r>
            <a:r>
              <a:rPr lang="de-DE" dirty="0" err="1"/>
              <a:t>kubia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72CCA74-B764-4646-88EA-1FB279CC3EAC}"/>
              </a:ext>
            </a:extLst>
          </p:cNvPr>
          <p:cNvCxnSpPr>
            <a:cxnSpLocks/>
            <a:stCxn id="45" idx="2"/>
            <a:endCxn id="11" idx="0"/>
          </p:cNvCxnSpPr>
          <p:nvPr/>
        </p:nvCxnSpPr>
        <p:spPr>
          <a:xfrm>
            <a:off x="4404045" y="2545767"/>
            <a:ext cx="0" cy="1996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9105F4DE-68A7-1049-8949-2A75BAF5D38C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rot="5400000">
            <a:off x="3367623" y="2805253"/>
            <a:ext cx="402011" cy="16708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220CC7DB-D215-B140-B68E-19CC75D4DC90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16200000" flipH="1">
            <a:off x="5038457" y="2805254"/>
            <a:ext cx="402011" cy="16708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>
            <a:extLst>
              <a:ext uri="{FF2B5EF4-FFF2-40B4-BE49-F238E27FC236}">
                <a16:creationId xmlns:a16="http://schemas.microsoft.com/office/drawing/2014/main" id="{B69E2910-C183-924C-BE2A-C85C57B4624B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rot="5400000">
            <a:off x="4203040" y="3640671"/>
            <a:ext cx="40201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8B4DD45B-DB15-3E4D-9643-4CBA623D8BC2}"/>
              </a:ext>
            </a:extLst>
          </p:cNvPr>
          <p:cNvSpPr/>
          <p:nvPr/>
        </p:nvSpPr>
        <p:spPr>
          <a:xfrm>
            <a:off x="3779890" y="2137400"/>
            <a:ext cx="1248310" cy="4083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54330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logical</a:t>
            </a:r>
            <a:r>
              <a:rPr lang="de-DE" dirty="0"/>
              <a:t>-host“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oder mehrere Container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IPC intern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IP-Adresse extern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eindeutig identifizierbar über Namen und 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Storage-Ressourcen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kurzlebig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Handhabung via Controller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15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9EC2FA9-6385-F245-9B23-F207C3F11D90}"/>
              </a:ext>
            </a:extLst>
          </p:cNvPr>
          <p:cNvGrpSpPr/>
          <p:nvPr/>
        </p:nvGrpSpPr>
        <p:grpSpPr>
          <a:xfrm>
            <a:off x="2195670" y="1849360"/>
            <a:ext cx="4608640" cy="3528490"/>
            <a:chOff x="2267680" y="1777350"/>
            <a:chExt cx="4608640" cy="352849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0ADF86F-A1DA-A94B-844C-1BD1580CEC08}"/>
                </a:ext>
              </a:extLst>
            </p:cNvPr>
            <p:cNvSpPr/>
            <p:nvPr/>
          </p:nvSpPr>
          <p:spPr>
            <a:xfrm>
              <a:off x="2267680" y="1777350"/>
              <a:ext cx="4608640" cy="352849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4A947F1-D23F-F443-85A8-EA82950D0239}"/>
                </a:ext>
              </a:extLst>
            </p:cNvPr>
            <p:cNvSpPr/>
            <p:nvPr/>
          </p:nvSpPr>
          <p:spPr>
            <a:xfrm>
              <a:off x="2771750" y="1993380"/>
              <a:ext cx="3672510" cy="79211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F6E320B-DCC4-E048-8816-035985E4BE47}"/>
                </a:ext>
              </a:extLst>
            </p:cNvPr>
            <p:cNvSpPr/>
            <p:nvPr/>
          </p:nvSpPr>
          <p:spPr>
            <a:xfrm>
              <a:off x="2771750" y="3001520"/>
              <a:ext cx="1584220" cy="792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Supporting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r>
                <a:rPr lang="de-DE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BD96E77-7C7B-3347-A9B6-FA4C444F3356}"/>
                </a:ext>
              </a:extLst>
            </p:cNvPr>
            <p:cNvSpPr/>
            <p:nvPr/>
          </p:nvSpPr>
          <p:spPr>
            <a:xfrm>
              <a:off x="2771750" y="4009661"/>
              <a:ext cx="1584220" cy="7921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Supporting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r>
                <a:rPr lang="de-DE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20" name="Zylinder 19">
              <a:extLst>
                <a:ext uri="{FF2B5EF4-FFF2-40B4-BE49-F238E27FC236}">
                  <a16:creationId xmlns:a16="http://schemas.microsoft.com/office/drawing/2014/main" id="{E36E8CFF-C15F-F746-9155-3302773BAAA6}"/>
                </a:ext>
              </a:extLst>
            </p:cNvPr>
            <p:cNvSpPr/>
            <p:nvPr/>
          </p:nvSpPr>
          <p:spPr>
            <a:xfrm>
              <a:off x="5364110" y="3217550"/>
              <a:ext cx="1080150" cy="1368190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Volume</a:t>
              </a:r>
            </a:p>
          </p:txBody>
        </p:sp>
        <p:cxnSp>
          <p:nvCxnSpPr>
            <p:cNvPr id="27" name="Gewinkelte Verbindung 26">
              <a:extLst>
                <a:ext uri="{FF2B5EF4-FFF2-40B4-BE49-F238E27FC236}">
                  <a16:creationId xmlns:a16="http://schemas.microsoft.com/office/drawing/2014/main" id="{3404EF0F-D004-084F-9ACB-DF18843F7E6B}"/>
                </a:ext>
              </a:extLst>
            </p:cNvPr>
            <p:cNvCxnSpPr>
              <a:cxnSpLocks/>
              <a:stCxn id="30" idx="3"/>
              <a:endCxn id="20" idx="2"/>
            </p:cNvCxnSpPr>
            <p:nvPr/>
          </p:nvCxnSpPr>
          <p:spPr>
            <a:xfrm>
              <a:off x="4355970" y="3397576"/>
              <a:ext cx="1008140" cy="504069"/>
            </a:xfrm>
            <a:prstGeom prst="bentConnector3">
              <a:avLst>
                <a:gd name="adj1" fmla="val 2469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winkelte Verbindung 33">
              <a:extLst>
                <a:ext uri="{FF2B5EF4-FFF2-40B4-BE49-F238E27FC236}">
                  <a16:creationId xmlns:a16="http://schemas.microsoft.com/office/drawing/2014/main" id="{19F811F9-E494-2345-8C1B-89E3241DC34E}"/>
                </a:ext>
              </a:extLst>
            </p:cNvPr>
            <p:cNvCxnSpPr>
              <a:cxnSpLocks/>
              <a:stCxn id="31" idx="3"/>
              <a:endCxn id="20" idx="2"/>
            </p:cNvCxnSpPr>
            <p:nvPr/>
          </p:nvCxnSpPr>
          <p:spPr>
            <a:xfrm flipV="1">
              <a:off x="4355970" y="3901645"/>
              <a:ext cx="1008140" cy="504072"/>
            </a:xfrm>
            <a:prstGeom prst="bentConnector3">
              <a:avLst>
                <a:gd name="adj1" fmla="val 2469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winkelte Verbindung 39">
              <a:extLst>
                <a:ext uri="{FF2B5EF4-FFF2-40B4-BE49-F238E27FC236}">
                  <a16:creationId xmlns:a16="http://schemas.microsoft.com/office/drawing/2014/main" id="{02AC454C-D8AB-AC41-9CB2-89327D5C3AC5}"/>
                </a:ext>
              </a:extLst>
            </p:cNvPr>
            <p:cNvCxnSpPr>
              <a:stCxn id="19" idx="2"/>
              <a:endCxn id="20" idx="2"/>
            </p:cNvCxnSpPr>
            <p:nvPr/>
          </p:nvCxnSpPr>
          <p:spPr>
            <a:xfrm rot="16200000" flipH="1">
              <a:off x="4427980" y="2965514"/>
              <a:ext cx="1116155" cy="75610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87B00C5E-7E99-A141-A0C6-F4B1A9DCFF67}"/>
              </a:ext>
            </a:extLst>
          </p:cNvPr>
          <p:cNvSpPr txBox="1"/>
          <p:nvPr/>
        </p:nvSpPr>
        <p:spPr>
          <a:xfrm>
            <a:off x="3527855" y="1327355"/>
            <a:ext cx="208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02657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563</Words>
  <Application>Microsoft Macintosh PowerPoint</Application>
  <PresentationFormat>Bildschirmpräsentation (16:10)</PresentationFormat>
  <Paragraphs>161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Verdana</vt:lpstr>
      <vt:lpstr>Helvetica</vt:lpstr>
      <vt:lpstr>Calibri</vt:lpstr>
      <vt:lpstr>Präsentationsvorlage_Kunde-Projekt_jjjj-mm-tt_Vorlage_V1.1</vt:lpstr>
      <vt:lpstr>Deployments in Kubernetes</vt:lpstr>
      <vt:lpstr>Agenda</vt:lpstr>
      <vt:lpstr>Recap</vt:lpstr>
      <vt:lpstr>Terminologie: Deployment</vt:lpstr>
      <vt:lpstr>Services</vt:lpstr>
      <vt:lpstr>PowerPoint-Präsentation</vt:lpstr>
      <vt:lpstr>PowerPoint-Präsentation</vt:lpstr>
      <vt:lpstr>Pods</vt:lpstr>
      <vt:lpstr>PowerPoint-Präsentation</vt:lpstr>
      <vt:lpstr>ReplicaSets</vt:lpstr>
      <vt:lpstr>PowerPoint-Präsentation</vt:lpstr>
      <vt:lpstr>Deployments</vt:lpstr>
      <vt:lpstr>PowerPoint-Präsentation</vt:lpstr>
      <vt:lpstr>PowerPoint-Präsentation</vt:lpstr>
      <vt:lpstr>Takeaways</vt:lpstr>
      <vt:lpstr>Misc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Microsoft Office User</cp:lastModifiedBy>
  <cp:revision>953</cp:revision>
  <dcterms:created xsi:type="dcterms:W3CDTF">2012-08-15T13:17:35Z</dcterms:created>
  <dcterms:modified xsi:type="dcterms:W3CDTF">2020-05-08T09:35:51Z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